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6.xml" ContentType="application/vnd.openxmlformats-officedocument.presentationml.notesSlide+xml"/>
  <Override PartName="/ppt/media/media2.wav" ContentType="audio/x-wav"/>
  <Override PartName="/ppt/notesSlides/notesSlide7.xml" ContentType="application/vnd.openxmlformats-officedocument.presentationml.notesSlide+xml"/>
  <Override PartName="/ppt/media/media3.wav" ContentType="audio/x-wav"/>
  <Override PartName="/ppt/notesSlides/notesSlide8.xml" ContentType="application/vnd.openxmlformats-officedocument.presentationml.notesSlide+xml"/>
  <Override PartName="/ppt/media/media4.wav" ContentType="audio/x-wav"/>
  <Override PartName="/ppt/notesSlides/notesSlide9.xml" ContentType="application/vnd.openxmlformats-officedocument.presentationml.notesSlide+xml"/>
  <Override PartName="/ppt/media/media5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8.wav" ContentType="audio/x-wav"/>
  <Override PartName="/ppt/media/audio9.wav" ContentType="audio/x-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media7.wav" ContentType="audio/x-wav"/>
  <Override PartName="/ppt/media/media8.wav" ContentType="audio/x-wav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media9.wav" ContentType="audio/x-wav"/>
  <Override PartName="/ppt/notesSlides/notesSlide33.xml" ContentType="application/vnd.openxmlformats-officedocument.presentationml.notesSlide+xml"/>
  <Override PartName="/ppt/media/media10.wav" ContentType="audio/x-wav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438" r:id="rId2"/>
    <p:sldId id="413" r:id="rId3"/>
    <p:sldId id="439" r:id="rId4"/>
    <p:sldId id="289" r:id="rId5"/>
    <p:sldId id="339" r:id="rId6"/>
    <p:sldId id="416" r:id="rId7"/>
    <p:sldId id="415" r:id="rId8"/>
    <p:sldId id="369" r:id="rId9"/>
    <p:sldId id="382" r:id="rId10"/>
    <p:sldId id="434" r:id="rId11"/>
    <p:sldId id="384" r:id="rId12"/>
    <p:sldId id="383" r:id="rId13"/>
    <p:sldId id="386" r:id="rId14"/>
    <p:sldId id="389" r:id="rId15"/>
    <p:sldId id="390" r:id="rId16"/>
    <p:sldId id="387" r:id="rId17"/>
    <p:sldId id="361" r:id="rId18"/>
    <p:sldId id="442" r:id="rId19"/>
    <p:sldId id="443" r:id="rId20"/>
    <p:sldId id="444" r:id="rId21"/>
    <p:sldId id="445" r:id="rId22"/>
    <p:sldId id="446" r:id="rId23"/>
    <p:sldId id="447" r:id="rId24"/>
    <p:sldId id="448" r:id="rId25"/>
    <p:sldId id="449" r:id="rId26"/>
    <p:sldId id="454" r:id="rId27"/>
    <p:sldId id="453" r:id="rId28"/>
    <p:sldId id="452" r:id="rId29"/>
    <p:sldId id="437" r:id="rId30"/>
    <p:sldId id="440" r:id="rId31"/>
    <p:sldId id="343" r:id="rId32"/>
    <p:sldId id="344" r:id="rId33"/>
    <p:sldId id="335" r:id="rId34"/>
    <p:sldId id="374" r:id="rId35"/>
    <p:sldId id="418" r:id="rId36"/>
    <p:sldId id="419" r:id="rId37"/>
    <p:sldId id="420" r:id="rId38"/>
    <p:sldId id="422" r:id="rId39"/>
    <p:sldId id="441" r:id="rId40"/>
    <p:sldId id="392" r:id="rId41"/>
    <p:sldId id="455" r:id="rId42"/>
    <p:sldId id="456" r:id="rId43"/>
    <p:sldId id="399" r:id="rId44"/>
    <p:sldId id="28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CC99"/>
    <a:srgbClr val="D19AD2"/>
    <a:srgbClr val="66CCFF"/>
    <a:srgbClr val="FFFF99"/>
    <a:srgbClr val="FFFFCC"/>
    <a:srgbClr val="FF7C80"/>
    <a:srgbClr val="F0926C"/>
    <a:srgbClr val="CF94D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93269" autoAdjust="0"/>
  </p:normalViewPr>
  <p:slideViewPr>
    <p:cSldViewPr>
      <p:cViewPr varScale="1">
        <p:scale>
          <a:sx n="109" d="100"/>
          <a:sy n="109" d="100"/>
        </p:scale>
        <p:origin x="774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08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33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4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67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26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555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610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901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474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707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581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938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119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645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3248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538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311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885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239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36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0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955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37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623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839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142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5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72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91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60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18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493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557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275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40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75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088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25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23.png"/><Relationship Id="rId5" Type="http://schemas.microsoft.com/office/2007/relationships/media" Target="../media/media4.wav"/><Relationship Id="rId15" Type="http://schemas.openxmlformats.org/officeDocument/2006/relationships/image" Target="../media/image19.png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3.wav"/><Relationship Id="rId7" Type="http://schemas.microsoft.com/office/2007/relationships/media" Target="../media/media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19.png"/><Relationship Id="rId5" Type="http://schemas.microsoft.com/office/2007/relationships/media" Target="../media/media4.wav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../media/media6.mp3"/><Relationship Id="rId16" Type="http://schemas.openxmlformats.org/officeDocument/2006/relationships/image" Target="../media/image38.png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audio" Target="../media/audio8.wav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9.wav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9.wav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3" Type="http://schemas.openxmlformats.org/officeDocument/2006/relationships/audio" Target="../media/audio8.wav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37.png"/><Relationship Id="rId5" Type="http://schemas.openxmlformats.org/officeDocument/2006/relationships/image" Target="../media/image28.png"/><Relationship Id="rId10" Type="http://schemas.openxmlformats.org/officeDocument/2006/relationships/image" Target="../media/image45.png"/><Relationship Id="rId4" Type="http://schemas.openxmlformats.org/officeDocument/2006/relationships/audio" Target="../media/audio9.wav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0.png"/><Relationship Id="rId3" Type="http://schemas.openxmlformats.org/officeDocument/2006/relationships/audio" Target="../media/audio8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9.wav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8.wav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8.png"/><Relationship Id="rId3" Type="http://schemas.openxmlformats.org/officeDocument/2006/relationships/audio" Target="../media/audio8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9.wav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9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37.png"/><Relationship Id="rId5" Type="http://schemas.openxmlformats.org/officeDocument/2006/relationships/image" Target="../media/image28.png"/><Relationship Id="rId10" Type="http://schemas.openxmlformats.org/officeDocument/2006/relationships/image" Target="../media/image44.png"/><Relationship Id="rId4" Type="http://schemas.openxmlformats.org/officeDocument/2006/relationships/audio" Target="../media/audio8.wav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0.png"/><Relationship Id="rId3" Type="http://schemas.openxmlformats.org/officeDocument/2006/relationships/audio" Target="../media/audio8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9.wav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1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37.png"/><Relationship Id="rId5" Type="http://schemas.openxmlformats.org/officeDocument/2006/relationships/image" Target="../media/image28.png"/><Relationship Id="rId10" Type="http://schemas.openxmlformats.org/officeDocument/2006/relationships/image" Target="../media/image44.png"/><Relationship Id="rId4" Type="http://schemas.openxmlformats.org/officeDocument/2006/relationships/audio" Target="../media/audio8.wav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openxmlformats.org/officeDocument/2006/relationships/audio" Target="../media/audio3.wav"/><Relationship Id="rId10" Type="http://schemas.openxmlformats.org/officeDocument/2006/relationships/image" Target="../media/image56.png"/><Relationship Id="rId4" Type="http://schemas.openxmlformats.org/officeDocument/2006/relationships/image" Target="../media/image28.png"/><Relationship Id="rId9" Type="http://schemas.microsoft.com/office/2007/relationships/hdphoto" Target="../media/hdphoto3.wdp"/><Relationship Id="rId1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68.png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25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23.png"/><Relationship Id="rId5" Type="http://schemas.microsoft.com/office/2007/relationships/media" Target="../media/media4.wav"/><Relationship Id="rId15" Type="http://schemas.openxmlformats.org/officeDocument/2006/relationships/image" Target="../media/image19.png"/><Relationship Id="rId10" Type="http://schemas.openxmlformats.org/officeDocument/2006/relationships/notesSlide" Target="../notesSlides/notesSlide35.xml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0.wav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Monday, October 10</a:t>
            </a:r>
            <a:r>
              <a:rPr lang="en-US" sz="4400" baseline="30000" smtClean="0">
                <a:latin typeface="Berlin Sans FB Demi" panose="020E0802020502020306" pitchFamily="34" charset="0"/>
              </a:rPr>
              <a:t>th</a:t>
            </a:r>
            <a:r>
              <a:rPr lang="en-US" sz="4400" smtClean="0">
                <a:latin typeface="Berlin Sans FB Demi" panose="020E0802020502020306" pitchFamily="34" charset="0"/>
              </a:rPr>
              <a:t> 2022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3280347" y="2171651"/>
            <a:ext cx="609600" cy="54609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6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4387755" y="1668267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Our school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3955059" y="2824418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1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53" y="3581883"/>
            <a:ext cx="4543712" cy="29237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97238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7020697" y="2327988"/>
            <a:ext cx="4421403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classroom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771312" y="3435984"/>
            <a:ext cx="259558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 smtClean="0">
                <a:solidFill>
                  <a:schemeClr val="tx1"/>
                </a:solidFill>
              </a:rPr>
              <a:t>ˈklɑːs.ruːm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8209739" y="4070022"/>
            <a:ext cx="171874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lớp học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24" y="1600200"/>
            <a:ext cx="5075425" cy="3936170"/>
          </a:xfrm>
          <a:prstGeom prst="roundRect">
            <a:avLst/>
          </a:prstGeom>
        </p:spPr>
      </p:pic>
      <p:pic>
        <p:nvPicPr>
          <p:cNvPr id="3" name="classr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863772"/>
            <a:ext cx="457200" cy="3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5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"/>
          <p:cNvSpPr txBox="1"/>
          <p:nvPr/>
        </p:nvSpPr>
        <p:spPr>
          <a:xfrm>
            <a:off x="7391400" y="2438400"/>
            <a:ext cx="2773516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library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0" name="Bùi Liễu"/>
          <p:cNvSpPr txBox="1"/>
          <p:nvPr/>
        </p:nvSpPr>
        <p:spPr>
          <a:xfrm>
            <a:off x="7591790" y="3449305"/>
            <a:ext cx="227357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 smtClean="0">
                <a:solidFill>
                  <a:schemeClr val="tx1"/>
                </a:solidFill>
              </a:rPr>
              <a:t>ˈlaɪ.brər.i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3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/>
          <p:nvPr/>
        </p:nvSpPr>
        <p:spPr>
          <a:xfrm>
            <a:off x="7801883" y="4095636"/>
            <a:ext cx="185339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thư viện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73" y="1663242"/>
            <a:ext cx="5332516" cy="3766308"/>
          </a:xfrm>
          <a:prstGeom prst="roundRect">
            <a:avLst/>
          </a:prstGeom>
        </p:spPr>
      </p:pic>
      <p:pic>
        <p:nvPicPr>
          <p:cNvPr id="3" name="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863771"/>
            <a:ext cx="457200" cy="38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0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14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6786441" y="2590800"/>
            <a:ext cx="4798108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playground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352317" y="3650251"/>
            <a:ext cx="356719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 smtClean="0">
                <a:solidFill>
                  <a:schemeClr val="tx1"/>
                </a:solidFill>
              </a:rPr>
              <a:t>ˈpleɪ.ɡraʊnd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20" name="Bùi Liễu"/>
          <p:cNvSpPr txBox="1"/>
          <p:nvPr/>
        </p:nvSpPr>
        <p:spPr>
          <a:xfrm>
            <a:off x="8161128" y="4248036"/>
            <a:ext cx="194957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sân chơi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15" y="1908614"/>
            <a:ext cx="5173327" cy="3886199"/>
          </a:xfrm>
          <a:prstGeom prst="roundRect">
            <a:avLst/>
          </a:prstGeom>
        </p:spPr>
      </p:pic>
      <p:pic>
        <p:nvPicPr>
          <p:cNvPr id="3" name="playgr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549" y="5794813"/>
            <a:ext cx="381000" cy="3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0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600200" y="3810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6477000" y="1245254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210873" y="2936574"/>
              <a:ext cx="321708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classroom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2736714" y="3803113"/>
            <a:ext cx="2927153" cy="2395596"/>
            <a:chOff x="6392042" y="1289109"/>
            <a:chExt cx="3816682" cy="2395596"/>
          </a:xfrm>
        </p:grpSpPr>
        <p:sp>
          <p:nvSpPr>
            <p:cNvPr id="12" name="TextBox 11"/>
            <p:cNvSpPr txBox="1"/>
            <p:nvPr/>
          </p:nvSpPr>
          <p:spPr>
            <a:xfrm>
              <a:off x="7221907" y="3038374"/>
              <a:ext cx="213141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library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6476999" y="3846466"/>
            <a:ext cx="2957633" cy="2783706"/>
            <a:chOff x="1925737" y="4040342"/>
            <a:chExt cx="3816682" cy="2783706"/>
          </a:xfrm>
        </p:grpSpPr>
        <p:sp>
          <p:nvSpPr>
            <p:cNvPr id="8" name="TextBox 7"/>
            <p:cNvSpPr txBox="1"/>
            <p:nvPr/>
          </p:nvSpPr>
          <p:spPr>
            <a:xfrm>
              <a:off x="2210874" y="5685275"/>
              <a:ext cx="3481865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playground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2513" y="1447458"/>
            <a:ext cx="2265806" cy="1524341"/>
          </a:xfrm>
          <a:prstGeom prst="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2513" y="4117171"/>
            <a:ext cx="2213934" cy="154476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8697" y="4116199"/>
            <a:ext cx="2189897" cy="1560975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2706235" y="1156157"/>
            <a:ext cx="2957633" cy="2378338"/>
            <a:chOff x="1925737" y="1303584"/>
            <a:chExt cx="3816682" cy="2378338"/>
          </a:xfrm>
        </p:grpSpPr>
        <p:sp>
          <p:nvSpPr>
            <p:cNvPr id="45" name="TextBox 44"/>
            <p:cNvSpPr txBox="1"/>
            <p:nvPr/>
          </p:nvSpPr>
          <p:spPr>
            <a:xfrm>
              <a:off x="2766221" y="3035591"/>
              <a:ext cx="215796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school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8697" y="1371600"/>
            <a:ext cx="2189897" cy="1516565"/>
          </a:xfrm>
          <a:prstGeom prst="rect">
            <a:avLst/>
          </a:prstGeom>
        </p:spPr>
      </p:pic>
      <p:pic>
        <p:nvPicPr>
          <p:cNvPr id="19" name="school - Sao ché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13" y="3103607"/>
            <a:ext cx="301985" cy="256447"/>
          </a:xfrm>
          <a:prstGeom prst="rect">
            <a:avLst/>
          </a:prstGeom>
        </p:spPr>
      </p:pic>
      <p:pic>
        <p:nvPicPr>
          <p:cNvPr id="20" name="classro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65" y="3168492"/>
            <a:ext cx="301985" cy="256447"/>
          </a:xfrm>
          <a:prstGeom prst="rect">
            <a:avLst/>
          </a:prstGeom>
        </p:spPr>
      </p:pic>
      <p:pic>
        <p:nvPicPr>
          <p:cNvPr id="21" name="libr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92" y="5859066"/>
            <a:ext cx="301986" cy="256448"/>
          </a:xfrm>
          <a:prstGeom prst="rect">
            <a:avLst/>
          </a:prstGeom>
        </p:spPr>
      </p:pic>
      <p:pic>
        <p:nvPicPr>
          <p:cNvPr id="22" name="playgr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127" y="5348177"/>
            <a:ext cx="291243" cy="24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1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3829411" y="2193141"/>
            <a:ext cx="4463081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classroom: lớp học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911405" y="2958699"/>
            <a:ext cx="3700052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library: thư viện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Bùi liễu 0968142780"/>
          <p:cNvSpPr txBox="1"/>
          <p:nvPr/>
        </p:nvSpPr>
        <p:spPr>
          <a:xfrm>
            <a:off x="3893131" y="3787372"/>
            <a:ext cx="4899098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playground: sân chơi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600200" y="507471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 txBox="1"/>
          <p:nvPr/>
        </p:nvSpPr>
        <p:spPr>
          <a:xfrm>
            <a:off x="3873723" y="1452902"/>
            <a:ext cx="4592924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school: trường học 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4299853"/>
            <a:ext cx="301985" cy="256447"/>
          </a:xfrm>
          <a:prstGeom prst="rect">
            <a:avLst/>
          </a:prstGeom>
        </p:spPr>
      </p:pic>
      <p:pic>
        <p:nvPicPr>
          <p:cNvPr id="20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4876800"/>
            <a:ext cx="301985" cy="256447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508" y="5485694"/>
            <a:ext cx="301986" cy="256448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863" y="6190865"/>
            <a:ext cx="291243" cy="24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7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3657600" y="2514600"/>
            <a:ext cx="7162800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23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11700" y="2217788"/>
            <a:ext cx="53340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Is this our _____?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+Yes, it is/ No, it isn’t.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914400" y="1143000"/>
            <a:ext cx="774122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lời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các phòng ở trường học.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1311700" y="4266587"/>
            <a:ext cx="799449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(Đây có phải là ____ của chúng ta không?)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1441221" y="4969638"/>
            <a:ext cx="674255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(Vâng, đúng rồi./Không, không phải.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7924800" y="2169790"/>
            <a:ext cx="209223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isn’t = is not</a:t>
            </a:r>
          </a:p>
        </p:txBody>
      </p:sp>
    </p:spTree>
    <p:extLst>
      <p:ext uri="{BB962C8B-B14F-4D97-AF65-F5344CB8AC3E}">
        <p14:creationId xmlns:p14="http://schemas.microsoft.com/office/powerpoint/2010/main" val="362520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800" b="1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8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436269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4666" y="3104742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3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723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library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school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playground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classroom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11595" y="148635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this our _______?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Yes, it is.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3" name="ye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65" y="1883334"/>
            <a:ext cx="1007969" cy="6879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31" y="2542521"/>
            <a:ext cx="4862883" cy="22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7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200" y="3124201"/>
            <a:ext cx="433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268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66547" y="1403508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this your ______?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library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678164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playground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classroom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school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1984" y="5661252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14" y="2097408"/>
            <a:ext cx="4915571" cy="266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0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school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library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playground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classroom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24601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323" y="2261166"/>
            <a:ext cx="3976255" cy="247161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196529" y="153818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this your ______?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2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library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playground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classroom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school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257169" y="1625852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this your ______?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98" y="2262308"/>
            <a:ext cx="4387512" cy="259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1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00000"/>
                </a:solidFill>
              </a:rPr>
              <a:t>No, it isn’t.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How old are you?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What’s your name?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00000"/>
                </a:solidFill>
              </a:rPr>
              <a:t>Yes, it is.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pic>
        <p:nvPicPr>
          <p:cNvPr id="32" name="ye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21" y="3444811"/>
            <a:ext cx="1411918" cy="103991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887357" y="2612198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this your school?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_______________.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32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00000"/>
                </a:solidFill>
              </a:rPr>
              <a:t>No, it isn’t</a:t>
            </a:r>
            <a:r>
              <a:rPr lang="en-US" sz="320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I’m nine.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I’m fine.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00000"/>
                </a:solidFill>
              </a:rPr>
              <a:t>Yes, it is.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30" name="no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4631" y="3733800"/>
            <a:ext cx="634170" cy="57942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126654" y="2624229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this your playground?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_______________.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Is this our school?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00000"/>
                </a:solidFill>
              </a:rPr>
              <a:t>Is </a:t>
            </a:r>
            <a:r>
              <a:rPr lang="en-US" sz="3200" smtClean="0">
                <a:solidFill>
                  <a:srgbClr val="C00000"/>
                </a:solidFill>
              </a:rPr>
              <a:t>this our library?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Is this our classroom?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Is this our playground?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041517" y="1556030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_______________?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Yes, it is.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b="16427"/>
          <a:stretch/>
        </p:blipFill>
        <p:spPr>
          <a:xfrm>
            <a:off x="4086989" y="2690559"/>
            <a:ext cx="3856714" cy="216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0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66547" y="1403508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this your ______?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classroom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678164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playground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school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C00000"/>
                </a:solidFill>
              </a:rPr>
              <a:t>library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1984" y="5661252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11"/>
          <a:stretch/>
        </p:blipFill>
        <p:spPr>
          <a:xfrm>
            <a:off x="3886200" y="2016722"/>
            <a:ext cx="3900861" cy="272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0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33251" y="4941461"/>
            <a:ext cx="2560320" cy="1205533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Is this our school?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00000"/>
                </a:solidFill>
              </a:rPr>
              <a:t>Is </a:t>
            </a:r>
            <a:r>
              <a:rPr lang="en-US" sz="3200" smtClean="0">
                <a:solidFill>
                  <a:srgbClr val="C00000"/>
                </a:solidFill>
              </a:rPr>
              <a:t>this our classroom?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41460"/>
            <a:ext cx="2560320" cy="1237803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Is this our playground?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928826"/>
            <a:ext cx="2560320" cy="1205760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Is this our library?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656259" y="4554933"/>
            <a:ext cx="1557288" cy="151049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041517" y="1556030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_______________?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Yes, it is.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30" y="2832489"/>
            <a:ext cx="4740863" cy="194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8229" y="3873534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635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3" name="applause.wav"/>
          </p:stSnd>
        </p:sndAc>
      </p:transition>
    </mc:Choice>
    <mc:Fallback xmlns="">
      <p:transition advClick="0">
        <p:sndAc>
          <p:stSnd>
            <p:snd r:embed="rId1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855241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Thank you!</a:t>
            </a:r>
            <a:endParaRPr lang="en-US" sz="88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83207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3"/>
          <a:stretch/>
        </p:blipFill>
        <p:spPr>
          <a:xfrm>
            <a:off x="6858000" y="3197961"/>
            <a:ext cx="3958806" cy="3332851"/>
          </a:xfrm>
          <a:prstGeom prst="rect">
            <a:avLst/>
          </a:prstGeom>
        </p:spPr>
      </p:pic>
      <p:sp>
        <p:nvSpPr>
          <p:cNvPr id="8" name="Bùi Liễu 0968142780"/>
          <p:cNvSpPr/>
          <p:nvPr/>
        </p:nvSpPr>
        <p:spPr>
          <a:xfrm>
            <a:off x="4800600" y="1105179"/>
            <a:ext cx="1584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4800600" y="1632680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Painting.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4800600" y="2171996"/>
            <a:ext cx="2483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like painting.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4800600" y="2795231"/>
            <a:ext cx="1725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Running.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4800600" y="3327943"/>
            <a:ext cx="1725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Running.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4800600" y="3862048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like running. </a:t>
            </a:r>
          </a:p>
        </p:txBody>
      </p:sp>
      <p:sp>
        <p:nvSpPr>
          <p:cNvPr id="14" name="Bùi Liễu 0968142780"/>
          <p:cNvSpPr/>
          <p:nvPr/>
        </p:nvSpPr>
        <p:spPr>
          <a:xfrm>
            <a:off x="4800600" y="4480997"/>
            <a:ext cx="1784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Painting? 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4790408" y="4917297"/>
            <a:ext cx="1826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Running?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4800600" y="5392098"/>
            <a:ext cx="2383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like painting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4781364" y="5881340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like running. 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52" y="2937415"/>
            <a:ext cx="2959028" cy="3674922"/>
          </a:xfrm>
          <a:prstGeom prst="rect">
            <a:avLst/>
          </a:prstGeom>
        </p:spPr>
      </p:pic>
      <p:pic>
        <p:nvPicPr>
          <p:cNvPr id="3" name="TA3_U5_Track 54_Painting and running chant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700"/>
                    <p14:bmk name="Bookmark 2" time="6930"/>
                    <p14:bmk name="Bookmark 3" time="8960"/>
                    <p14:bmk name="Bookmark 4" time="13146.7917"/>
                    <p14:bmk name="Bookmark 5" time="15530"/>
                    <p14:bmk name="Bookmark 6" time="17710"/>
                    <p14:bmk name="Bookmark 7" time="22070"/>
                    <p14:bmk name="Bookmark 8" time="24230"/>
                    <p14:bmk name="Bookmark 9" time="26540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2967"/>
            <a:ext cx="854471" cy="854471"/>
          </a:xfrm>
          <a:prstGeom prst="rect">
            <a:avLst/>
          </a:prstGeom>
        </p:spPr>
      </p:pic>
      <p:sp>
        <p:nvSpPr>
          <p:cNvPr id="19" name="Google Shape;719;p38"/>
          <p:cNvSpPr txBox="1">
            <a:spLocks/>
          </p:cNvSpPr>
          <p:nvPr/>
        </p:nvSpPr>
        <p:spPr>
          <a:xfrm>
            <a:off x="1358749" y="401127"/>
            <a:ext cx="321325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12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64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20"/>
                                </p:stCondLst>
                                <p:childTnLst>
                                  <p:par>
                                    <p:cTn id="72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9"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64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719;p38"/>
          <p:cNvSpPr txBox="1">
            <a:spLocks/>
          </p:cNvSpPr>
          <p:nvPr/>
        </p:nvSpPr>
        <p:spPr>
          <a:xfrm>
            <a:off x="1428206" y="288454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724400" y="1219200"/>
            <a:ext cx="6725194" cy="5105400"/>
            <a:chOff x="4724400" y="1013266"/>
            <a:chExt cx="6725194" cy="5105400"/>
          </a:xfrm>
        </p:grpSpPr>
        <p:sp>
          <p:nvSpPr>
            <p:cNvPr id="2" name="Rounded Rectangle 1"/>
            <p:cNvSpPr/>
            <p:nvPr/>
          </p:nvSpPr>
          <p:spPr>
            <a:xfrm>
              <a:off x="4724400" y="1013266"/>
              <a:ext cx="6725194" cy="5105400"/>
            </a:xfrm>
            <a:prstGeom prst="roundRect">
              <a:avLst/>
            </a:prstGeom>
            <a:solidFill>
              <a:srgbClr val="FFCC66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4014" y="3712979"/>
              <a:ext cx="2806692" cy="2168685"/>
            </a:xfrm>
            <a:prstGeom prst="round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990" y="1283439"/>
              <a:ext cx="2837172" cy="2164026"/>
            </a:xfrm>
            <a:prstGeom prst="round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0055" y="1278780"/>
              <a:ext cx="2841861" cy="2168685"/>
            </a:xfrm>
            <a:prstGeom prst="round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990" y="3671869"/>
              <a:ext cx="2854434" cy="2222393"/>
            </a:xfrm>
            <a:prstGeom prst="roundRect">
              <a:avLst/>
            </a:prstGeom>
          </p:spPr>
        </p:pic>
        <p:sp>
          <p:nvSpPr>
            <p:cNvPr id="38" name="Oval 37"/>
            <p:cNvSpPr/>
            <p:nvPr/>
          </p:nvSpPr>
          <p:spPr>
            <a:xfrm>
              <a:off x="5086990" y="1311605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</a:rPr>
                <a:t>a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8350055" y="1278780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</a:rPr>
                <a:t>b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086990" y="3720155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</a:rPr>
                <a:t>c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8304014" y="3770165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</a:rPr>
                <a:t>d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42" name="Flowchart: Alternate Process 41"/>
            <p:cNvSpPr/>
            <p:nvPr/>
          </p:nvSpPr>
          <p:spPr>
            <a:xfrm>
              <a:off x="5974564" y="3151559"/>
              <a:ext cx="2112433" cy="365566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</a:rPr>
                <a:t>school/yes</a:t>
              </a:r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43" name="Flowchart: Alternate Process 42"/>
            <p:cNvSpPr/>
            <p:nvPr/>
          </p:nvSpPr>
          <p:spPr>
            <a:xfrm>
              <a:off x="9174327" y="3161953"/>
              <a:ext cx="2275267" cy="365566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</a:rPr>
                <a:t>classroom/no</a:t>
              </a:r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44" name="Flowchart: Alternate Process 43"/>
            <p:cNvSpPr/>
            <p:nvPr/>
          </p:nvSpPr>
          <p:spPr>
            <a:xfrm>
              <a:off x="6154761" y="5528696"/>
              <a:ext cx="2112433" cy="365566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</a:rPr>
                <a:t>library/yes</a:t>
              </a:r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45" name="Flowchart: Alternate Process 44"/>
            <p:cNvSpPr/>
            <p:nvPr/>
          </p:nvSpPr>
          <p:spPr>
            <a:xfrm>
              <a:off x="8703424" y="5516098"/>
              <a:ext cx="2444102" cy="365566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smtClean="0">
                  <a:solidFill>
                    <a:schemeClr val="tx1"/>
                  </a:solidFill>
                </a:rPr>
                <a:t>playground/no</a:t>
              </a:r>
              <a:endParaRPr lang="vi-VN" sz="2800">
                <a:solidFill>
                  <a:schemeClr val="tx1"/>
                </a:solidFill>
              </a:endParaRPr>
            </a:p>
          </p:txBody>
        </p:sp>
      </p:grpSp>
      <p:sp>
        <p:nvSpPr>
          <p:cNvPr id="46" name="Rounded Rectangular Callout 45"/>
          <p:cNvSpPr/>
          <p:nvPr/>
        </p:nvSpPr>
        <p:spPr>
          <a:xfrm>
            <a:off x="403507" y="1752600"/>
            <a:ext cx="4082028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Is this our _______?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49" name="Rounded Rectangular Callout 48"/>
          <p:cNvSpPr/>
          <p:nvPr/>
        </p:nvSpPr>
        <p:spPr>
          <a:xfrm>
            <a:off x="1648921" y="2733994"/>
            <a:ext cx="2075086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Yes, it is.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50" name="Rounded Rectangular Callout 49"/>
          <p:cNvSpPr/>
          <p:nvPr/>
        </p:nvSpPr>
        <p:spPr>
          <a:xfrm>
            <a:off x="1648921" y="3946879"/>
            <a:ext cx="2348106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No, it isn’t.</a:t>
            </a:r>
            <a:endParaRPr lang="vi-VN" sz="3600">
              <a:solidFill>
                <a:schemeClr val="tx1"/>
              </a:solidFill>
            </a:endParaRPr>
          </a:p>
        </p:txBody>
      </p:sp>
      <p:pic>
        <p:nvPicPr>
          <p:cNvPr id="51" name="Track 5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1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932" y="440989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2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7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12;p38"/>
          <p:cNvSpPr txBox="1">
            <a:spLocks/>
          </p:cNvSpPr>
          <p:nvPr/>
        </p:nvSpPr>
        <p:spPr>
          <a:xfrm>
            <a:off x="152400" y="304800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9679618" cy="528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8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51" y="1136575"/>
            <a:ext cx="2574761" cy="2315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613" y="1167485"/>
            <a:ext cx="2567842" cy="2413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03" y="4044336"/>
            <a:ext cx="2602518" cy="2315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57" y="4044335"/>
            <a:ext cx="2581298" cy="231584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1273516" y="297849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412111" y="2909271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ounded Rectangle 31"/>
          <p:cNvSpPr/>
          <p:nvPr/>
        </p:nvSpPr>
        <p:spPr>
          <a:xfrm>
            <a:off x="5388355" y="578305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Rounded Rectangle 32"/>
          <p:cNvSpPr/>
          <p:nvPr/>
        </p:nvSpPr>
        <p:spPr>
          <a:xfrm>
            <a:off x="9268992" y="578305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Google Shape;722;p38"/>
          <p:cNvSpPr txBox="1">
            <a:spLocks/>
          </p:cNvSpPr>
          <p:nvPr/>
        </p:nvSpPr>
        <p:spPr>
          <a:xfrm>
            <a:off x="1416145" y="2044409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35" name="Google Shape;722;p38"/>
          <p:cNvSpPr txBox="1">
            <a:spLocks/>
          </p:cNvSpPr>
          <p:nvPr/>
        </p:nvSpPr>
        <p:spPr>
          <a:xfrm>
            <a:off x="1423210" y="4638115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220200" y="300371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2514599" y="3003719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536666" y="306629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529271" y="5736422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569339" y="5790760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Track 5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9" end="15590.4988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801" y="2203707"/>
            <a:ext cx="609600" cy="517675"/>
          </a:xfrm>
          <a:prstGeom prst="rect">
            <a:avLst/>
          </a:prstGeom>
        </p:spPr>
      </p:pic>
      <p:pic>
        <p:nvPicPr>
          <p:cNvPr id="24" name="Track 5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49" end="2571.4988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97" y="4698327"/>
            <a:ext cx="609600" cy="517675"/>
          </a:xfrm>
          <a:prstGeom prst="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092413" y="2922166"/>
            <a:ext cx="793969" cy="714572"/>
          </a:xfrm>
          <a:prstGeom prst="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5306940" y="5714333"/>
            <a:ext cx="793969" cy="71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18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905035" y="2144793"/>
            <a:ext cx="4063863" cy="1878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Arial "/>
                <a:cs typeface="Arial" panose="020B0604020202020204" pitchFamily="34" charset="0"/>
              </a:rPr>
              <a:t>1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Is this our ____?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Yes, it is.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958538" y="4979500"/>
            <a:ext cx="4741238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Arial "/>
                <a:cs typeface="Arial" panose="020B0604020202020204" pitchFamily="34" charset="0"/>
              </a:rPr>
              <a:t>3</a:t>
            </a:r>
            <a:r>
              <a:rPr lang="en-US" sz="2800" b="1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Look! Is this your ___?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No, it ________. 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934200" y="4979500"/>
            <a:ext cx="4063863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Arial "/>
                <a:cs typeface="Arial" panose="020B0604020202020204" pitchFamily="34" charset="0"/>
              </a:rPr>
              <a:t>4</a:t>
            </a:r>
            <a:r>
              <a:rPr lang="en-US" sz="2800" b="1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Is that your _____?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Yes, _______. 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9"/>
          <a:stretch/>
        </p:blipFill>
        <p:spPr>
          <a:xfrm>
            <a:off x="7430654" y="3851461"/>
            <a:ext cx="2294640" cy="1623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1"/>
          <a:stretch/>
        </p:blipFill>
        <p:spPr>
          <a:xfrm>
            <a:off x="2552533" y="1076333"/>
            <a:ext cx="2255906" cy="1590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8"/>
          <a:stretch/>
        </p:blipFill>
        <p:spPr>
          <a:xfrm>
            <a:off x="7428345" y="1076333"/>
            <a:ext cx="2296949" cy="1581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5"/>
          <a:stretch/>
        </p:blipFill>
        <p:spPr>
          <a:xfrm>
            <a:off x="2507066" y="3735460"/>
            <a:ext cx="2275973" cy="1692055"/>
          </a:xfrm>
          <a:prstGeom prst="rect">
            <a:avLst/>
          </a:prstGeom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934200" y="2537395"/>
            <a:ext cx="3795412" cy="11564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Arial "/>
                <a:cs typeface="Arial" panose="020B0604020202020204" pitchFamily="34" charset="0"/>
              </a:rPr>
              <a:t>2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That’s our ____?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Great!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029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657600" y="4487242"/>
            <a:ext cx="5454279" cy="1878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600" b="1">
                <a:latin typeface="Arial "/>
                <a:cs typeface="Arial" panose="020B0604020202020204" pitchFamily="34" charset="0"/>
              </a:rPr>
              <a:t>1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Is this our ______?</a:t>
            </a:r>
          </a:p>
          <a:p>
            <a:pPr algn="l">
              <a:lnSpc>
                <a:spcPct val="150000"/>
              </a:lnSpc>
            </a:pPr>
            <a:r>
              <a:rPr lang="en-US" sz="36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Yes, it is.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1"/>
          <a:stretch/>
        </p:blipFill>
        <p:spPr>
          <a:xfrm>
            <a:off x="3862401" y="1524000"/>
            <a:ext cx="4202511" cy="2963242"/>
          </a:xfrm>
          <a:prstGeom prst="rect">
            <a:avLst/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629400" y="4648200"/>
            <a:ext cx="2057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library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943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447800" y="6096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8"/>
          <a:stretch/>
        </p:blipFill>
        <p:spPr>
          <a:xfrm>
            <a:off x="4022832" y="1579531"/>
            <a:ext cx="4267200" cy="2938734"/>
          </a:xfrm>
          <a:prstGeom prst="rect">
            <a:avLst/>
          </a:prstGeom>
        </p:spPr>
      </p:pic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657600" y="4731798"/>
            <a:ext cx="7391400" cy="11564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600" b="1">
                <a:latin typeface="Arial "/>
                <a:cs typeface="Arial" panose="020B0604020202020204" pitchFamily="34" charset="0"/>
              </a:rPr>
              <a:t>2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That’s our __________?</a:t>
            </a:r>
          </a:p>
          <a:p>
            <a:pPr algn="l">
              <a:lnSpc>
                <a:spcPct val="150000"/>
              </a:lnSpc>
            </a:pPr>
            <a:r>
              <a:rPr lang="en-US" sz="36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Great!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423132" y="4537682"/>
            <a:ext cx="37338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playground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57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743200" y="4587550"/>
            <a:ext cx="8001000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600" b="1">
                <a:latin typeface="Arial "/>
                <a:cs typeface="Arial" panose="020B0604020202020204" pitchFamily="34" charset="0"/>
              </a:rPr>
              <a:t>3</a:t>
            </a:r>
            <a:r>
              <a:rPr lang="en-US" sz="3600" b="1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Look! Is this your _________?</a:t>
            </a:r>
          </a:p>
          <a:p>
            <a:pPr algn="l">
              <a:lnSpc>
                <a:spcPct val="150000"/>
              </a:lnSpc>
            </a:pPr>
            <a:r>
              <a:rPr lang="en-US" sz="36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No, it _____. 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22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6096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181850" y="4687560"/>
            <a:ext cx="2819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classroom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5"/>
          <a:stretch/>
        </p:blipFill>
        <p:spPr>
          <a:xfrm>
            <a:off x="4114800" y="1610863"/>
            <a:ext cx="4099032" cy="2976687"/>
          </a:xfrm>
          <a:prstGeom prst="rect">
            <a:avLst/>
          </a:prstGeom>
        </p:spPr>
      </p:pic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029200" y="5561565"/>
            <a:ext cx="14097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isn’t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034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352800" y="4069727"/>
            <a:ext cx="6324600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600" b="1">
                <a:latin typeface="Arial "/>
                <a:cs typeface="Arial" panose="020B0604020202020204" pitchFamily="34" charset="0"/>
              </a:rPr>
              <a:t>4</a:t>
            </a:r>
            <a:r>
              <a:rPr lang="en-US" sz="3600" b="1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Is that your _______?</a:t>
            </a:r>
          </a:p>
          <a:p>
            <a:pPr algn="l">
              <a:lnSpc>
                <a:spcPct val="150000"/>
              </a:lnSpc>
            </a:pPr>
            <a:r>
              <a:rPr lang="en-US" sz="36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Yes, _______. 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22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920768" y="270408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719193" y="4139257"/>
            <a:ext cx="2057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school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9"/>
          <a:stretch/>
        </p:blipFill>
        <p:spPr>
          <a:xfrm>
            <a:off x="3886200" y="1143000"/>
            <a:ext cx="4137537" cy="2926727"/>
          </a:xfrm>
          <a:prstGeom prst="rect">
            <a:avLst/>
          </a:prstGeom>
        </p:spPr>
      </p:pic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341884" y="5043742"/>
            <a:ext cx="2057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i</a:t>
            </a:r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t is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91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62000" y="304800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05200"/>
            <a:ext cx="3569074" cy="2832598"/>
          </a:xfrm>
          <a:prstGeom prst="rect">
            <a:avLst/>
          </a:prstGeom>
        </p:spPr>
      </p:pic>
      <p:pic>
        <p:nvPicPr>
          <p:cNvPr id="10" name="Bùi Liễu 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667000"/>
            <a:ext cx="2697542" cy="3293104"/>
          </a:xfrm>
          <a:prstGeom prst="rect">
            <a:avLst/>
          </a:prstGeom>
        </p:spPr>
      </p:pic>
      <p:sp>
        <p:nvSpPr>
          <p:cNvPr id="15" name="Bùi Liễu 0968142780"/>
          <p:cNvSpPr/>
          <p:nvPr/>
        </p:nvSpPr>
        <p:spPr>
          <a:xfrm>
            <a:off x="5095554" y="676046"/>
            <a:ext cx="39838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/>
              <a:t>Our school </a:t>
            </a:r>
            <a:r>
              <a:rPr lang="vi-VN" sz="4000" dirty="0"/>
              <a:t> 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4859158" y="1681485"/>
            <a:ext cx="458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Is this your school?</a:t>
            </a:r>
            <a:r>
              <a:rPr lang="vi-VN" sz="3200" i="1" dirty="0"/>
              <a:t> </a:t>
            </a:r>
            <a:endParaRPr lang="en-US" sz="3200" dirty="0"/>
          </a:p>
        </p:txBody>
      </p:sp>
      <p:sp>
        <p:nvSpPr>
          <p:cNvPr id="17" name="Bùi Liễu 0968142780"/>
          <p:cNvSpPr/>
          <p:nvPr/>
        </p:nvSpPr>
        <p:spPr>
          <a:xfrm>
            <a:off x="4862910" y="2223119"/>
            <a:ext cx="4404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Yes, it is. Yes, it is. 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4859158" y="2745681"/>
            <a:ext cx="4144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This is my school</a:t>
            </a:r>
            <a:r>
              <a:rPr lang="vi-VN" sz="3200" dirty="0" smtClean="0"/>
              <a:t>.</a:t>
            </a:r>
            <a:endParaRPr lang="vi-VN" sz="3200" dirty="0"/>
          </a:p>
        </p:txBody>
      </p:sp>
      <p:sp>
        <p:nvSpPr>
          <p:cNvPr id="19" name="Bùi Liễu 0968142780"/>
          <p:cNvSpPr/>
          <p:nvPr/>
        </p:nvSpPr>
        <p:spPr>
          <a:xfrm>
            <a:off x="4859158" y="3252442"/>
            <a:ext cx="3870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I like my school. 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859158" y="4162497"/>
            <a:ext cx="3823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Is this our school? 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4812191" y="4695444"/>
            <a:ext cx="426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Yes, it is. Yes, it is.</a:t>
            </a:r>
            <a:endParaRPr lang="en-US" sz="3200" dirty="0"/>
          </a:p>
        </p:txBody>
      </p:sp>
      <p:sp>
        <p:nvSpPr>
          <p:cNvPr id="23" name="Bùi Liễu 0968142780"/>
          <p:cNvSpPr/>
          <p:nvPr/>
        </p:nvSpPr>
        <p:spPr>
          <a:xfrm>
            <a:off x="4812190" y="5238453"/>
            <a:ext cx="4199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This is our school.</a:t>
            </a:r>
            <a:endParaRPr lang="en-US" sz="3200" dirty="0"/>
          </a:p>
        </p:txBody>
      </p:sp>
      <p:sp>
        <p:nvSpPr>
          <p:cNvPr id="24" name="Bùi Liễu 0968142780"/>
          <p:cNvSpPr/>
          <p:nvPr/>
        </p:nvSpPr>
        <p:spPr>
          <a:xfrm>
            <a:off x="4859159" y="5776069"/>
            <a:ext cx="452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We like our school. </a:t>
            </a:r>
            <a:endParaRPr lang="en-US" sz="3200" dirty="0"/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88" end="1386.6825"/>
                  <p14:bmkLst>
                    <p14:bmk name="Bookmark 1" time="18114.7962"/>
                    <p14:bmk name="Bookmark 2" time="22808.0045"/>
                    <p14:bmk name="Bookmark 3" time="27564.5462"/>
                    <p14:bmk name="Bookmark 4" time="32035.5879"/>
                    <p14:bmk name="Bookmark 5" time="38980.192"/>
                    <p14:bmk name="Bookmark 6" time="43248.0045"/>
                    <p14:bmk name="Bookmark 7" time="48103.8379"/>
                    <p14:bmk name="Bookmark 8" time="52748.0045"/>
                  </p14:bmkLst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693" y="466351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4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685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685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62000" y="304800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05200"/>
            <a:ext cx="3569074" cy="2832598"/>
          </a:xfrm>
          <a:prstGeom prst="rect">
            <a:avLst/>
          </a:prstGeom>
        </p:spPr>
      </p:pic>
      <p:pic>
        <p:nvPicPr>
          <p:cNvPr id="10" name="Bùi Liễu 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667000"/>
            <a:ext cx="2697542" cy="3293104"/>
          </a:xfrm>
          <a:prstGeom prst="rect">
            <a:avLst/>
          </a:prstGeom>
        </p:spPr>
      </p:pic>
      <p:sp>
        <p:nvSpPr>
          <p:cNvPr id="15" name="Bùi Liễu 0968142780"/>
          <p:cNvSpPr/>
          <p:nvPr/>
        </p:nvSpPr>
        <p:spPr>
          <a:xfrm>
            <a:off x="5095554" y="676046"/>
            <a:ext cx="39838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/>
              <a:t>Our school </a:t>
            </a:r>
            <a:r>
              <a:rPr lang="vi-VN" sz="4000" dirty="0"/>
              <a:t> 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4859158" y="1681485"/>
            <a:ext cx="458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Is this your school?</a:t>
            </a:r>
            <a:r>
              <a:rPr lang="vi-VN" sz="3200" i="1" dirty="0"/>
              <a:t> </a:t>
            </a:r>
            <a:endParaRPr lang="en-US" sz="3200" dirty="0"/>
          </a:p>
        </p:txBody>
      </p:sp>
      <p:sp>
        <p:nvSpPr>
          <p:cNvPr id="17" name="Bùi Liễu 0968142780"/>
          <p:cNvSpPr/>
          <p:nvPr/>
        </p:nvSpPr>
        <p:spPr>
          <a:xfrm>
            <a:off x="4862910" y="2223119"/>
            <a:ext cx="4404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Yes, it is. Yes, it is. 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4859158" y="2745681"/>
            <a:ext cx="4144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This is my school</a:t>
            </a:r>
            <a:r>
              <a:rPr lang="vi-VN" sz="3200" dirty="0" smtClean="0"/>
              <a:t>.</a:t>
            </a:r>
            <a:endParaRPr lang="vi-VN" sz="3200" dirty="0"/>
          </a:p>
        </p:txBody>
      </p:sp>
      <p:sp>
        <p:nvSpPr>
          <p:cNvPr id="19" name="Bùi Liễu 0968142780"/>
          <p:cNvSpPr/>
          <p:nvPr/>
        </p:nvSpPr>
        <p:spPr>
          <a:xfrm>
            <a:off x="4859158" y="3252442"/>
            <a:ext cx="3870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I like my school. 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859158" y="4162497"/>
            <a:ext cx="3823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Is this our school? 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4812191" y="4695444"/>
            <a:ext cx="426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Yes, it is. Yes, it is.</a:t>
            </a:r>
            <a:endParaRPr lang="en-US" sz="3200" dirty="0"/>
          </a:p>
        </p:txBody>
      </p:sp>
      <p:sp>
        <p:nvSpPr>
          <p:cNvPr id="23" name="Bùi Liễu 0968142780"/>
          <p:cNvSpPr/>
          <p:nvPr/>
        </p:nvSpPr>
        <p:spPr>
          <a:xfrm>
            <a:off x="4812190" y="5238453"/>
            <a:ext cx="4199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This is our school.</a:t>
            </a:r>
            <a:endParaRPr lang="en-US" sz="3200" dirty="0"/>
          </a:p>
        </p:txBody>
      </p:sp>
      <p:sp>
        <p:nvSpPr>
          <p:cNvPr id="24" name="Bùi Liễu 0968142780"/>
          <p:cNvSpPr/>
          <p:nvPr/>
        </p:nvSpPr>
        <p:spPr>
          <a:xfrm>
            <a:off x="4859159" y="5776069"/>
            <a:ext cx="452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We like our school. </a:t>
            </a:r>
            <a:endParaRPr lang="en-US" sz="3200" dirty="0"/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840"/>
                    <p14:bmk name="Bookmark 2" time="9300"/>
                    <p14:bmk name="Bookmark 3" time="13900.1459"/>
                    <p14:bmk name="Bookmark 4" time="18760"/>
                    <p14:bmk name="Bookmark 5" time="25720"/>
                    <p14:bmk name="Bookmark 6" time="29790"/>
                    <p14:bmk name="Bookmark 7" time="35000"/>
                    <p14:bmk name="Bookmark 8" time="39766.8343"/>
                  </p14:bmkLst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143" y="410984"/>
            <a:ext cx="1107861" cy="110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43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919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919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95800" y="74956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32" y="1697546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32" y="887677"/>
            <a:ext cx="971006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114800" y="189103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4800" y="109061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4800" y="276544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024416" y="450402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32" y="2581510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61" y="3409613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45" y="4271191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06567" y="362281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981638" y="524218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806" y="5146065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3657600" y="2514600"/>
            <a:ext cx="7162800" cy="1591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600200" y="3810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6477000" y="1245254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210873" y="2936574"/>
              <a:ext cx="321708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classroom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2736714" y="3803113"/>
            <a:ext cx="2927153" cy="2395596"/>
            <a:chOff x="6392042" y="1289109"/>
            <a:chExt cx="3816682" cy="2395596"/>
          </a:xfrm>
        </p:grpSpPr>
        <p:sp>
          <p:nvSpPr>
            <p:cNvPr id="12" name="TextBox 11"/>
            <p:cNvSpPr txBox="1"/>
            <p:nvPr/>
          </p:nvSpPr>
          <p:spPr>
            <a:xfrm>
              <a:off x="7221907" y="3038374"/>
              <a:ext cx="213141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library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6476999" y="3846466"/>
            <a:ext cx="2957633" cy="2783706"/>
            <a:chOff x="1925737" y="4040342"/>
            <a:chExt cx="3816682" cy="2783706"/>
          </a:xfrm>
        </p:grpSpPr>
        <p:sp>
          <p:nvSpPr>
            <p:cNvPr id="8" name="TextBox 7"/>
            <p:cNvSpPr txBox="1"/>
            <p:nvPr/>
          </p:nvSpPr>
          <p:spPr>
            <a:xfrm>
              <a:off x="2210874" y="5685275"/>
              <a:ext cx="3481865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playground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2513" y="1447458"/>
            <a:ext cx="2265806" cy="1524341"/>
          </a:xfrm>
          <a:prstGeom prst="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2513" y="4117171"/>
            <a:ext cx="2213934" cy="154476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8697" y="4116199"/>
            <a:ext cx="2189897" cy="1560975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2706235" y="1156157"/>
            <a:ext cx="2957633" cy="2378338"/>
            <a:chOff x="1925737" y="1303584"/>
            <a:chExt cx="3816682" cy="2378338"/>
          </a:xfrm>
        </p:grpSpPr>
        <p:sp>
          <p:nvSpPr>
            <p:cNvPr id="45" name="TextBox 44"/>
            <p:cNvSpPr txBox="1"/>
            <p:nvPr/>
          </p:nvSpPr>
          <p:spPr>
            <a:xfrm>
              <a:off x="2766221" y="3035591"/>
              <a:ext cx="215796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school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8697" y="1371600"/>
            <a:ext cx="2189897" cy="1516565"/>
          </a:xfrm>
          <a:prstGeom prst="rect">
            <a:avLst/>
          </a:prstGeom>
        </p:spPr>
      </p:pic>
      <p:pic>
        <p:nvPicPr>
          <p:cNvPr id="19" name="school - Sao ché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13" y="3103607"/>
            <a:ext cx="301985" cy="256447"/>
          </a:xfrm>
          <a:prstGeom prst="rect">
            <a:avLst/>
          </a:prstGeom>
        </p:spPr>
      </p:pic>
      <p:pic>
        <p:nvPicPr>
          <p:cNvPr id="20" name="classro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65" y="3168492"/>
            <a:ext cx="301985" cy="256447"/>
          </a:xfrm>
          <a:prstGeom prst="rect">
            <a:avLst/>
          </a:prstGeom>
        </p:spPr>
      </p:pic>
      <p:pic>
        <p:nvPicPr>
          <p:cNvPr id="21" name="libr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92" y="5859066"/>
            <a:ext cx="301986" cy="256448"/>
          </a:xfrm>
          <a:prstGeom prst="rect">
            <a:avLst/>
          </a:prstGeom>
        </p:spPr>
      </p:pic>
      <p:pic>
        <p:nvPicPr>
          <p:cNvPr id="22" name="playgr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127" y="5348177"/>
            <a:ext cx="291243" cy="24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4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11700" y="2217788"/>
            <a:ext cx="53340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Is this our _____?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+Yes, it is/ No, it isn’t.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914400" y="1143000"/>
            <a:ext cx="774122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lời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các phòng ở trường học.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1311700" y="4266587"/>
            <a:ext cx="799449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(Đây có phải là ____ của chúng ta không?)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1441221" y="4969638"/>
            <a:ext cx="674255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(Vâng, đúng rồi./Không, không phải.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7924800" y="2169790"/>
            <a:ext cx="209223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isn’t = is not</a:t>
            </a:r>
          </a:p>
        </p:txBody>
      </p:sp>
    </p:spTree>
    <p:extLst>
      <p:ext uri="{BB962C8B-B14F-4D97-AF65-F5344CB8AC3E}">
        <p14:creationId xmlns:p14="http://schemas.microsoft.com/office/powerpoint/2010/main" val="409138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  <p:sp>
        <p:nvSpPr>
          <p:cNvPr id="2" name="Rectangle 1"/>
          <p:cNvSpPr/>
          <p:nvPr/>
        </p:nvSpPr>
        <p:spPr>
          <a:xfrm>
            <a:off x="-6210300" y="26670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42599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162090"/>
            <a:ext cx="5486399" cy="3914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62090"/>
            <a:ext cx="5867400" cy="3914501"/>
          </a:xfrm>
          <a:prstGeom prst="rect">
            <a:avLst/>
          </a:prstGeom>
        </p:spPr>
      </p:pic>
      <p:sp>
        <p:nvSpPr>
          <p:cNvPr id="9" name="Bùi Liễu 0968142780"/>
          <p:cNvSpPr/>
          <p:nvPr/>
        </p:nvSpPr>
        <p:spPr>
          <a:xfrm>
            <a:off x="4667795" y="5448757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4463142" y="5448757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3810000" y="5448756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66800"/>
            <a:ext cx="8635562" cy="5257800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Google Shape;719;p38"/>
          <p:cNvSpPr txBox="1">
            <a:spLocks/>
          </p:cNvSpPr>
          <p:nvPr/>
        </p:nvSpPr>
        <p:spPr>
          <a:xfrm>
            <a:off x="1319914" y="336114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67400" y="5181600"/>
            <a:ext cx="441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2800" b="1" smtClean="0">
              <a:latin typeface="Arial "/>
              <a:cs typeface="Calibri" panose="020F0502020204030204" pitchFamily="34" charset="0"/>
            </a:endParaRPr>
          </a:p>
          <a:p>
            <a:r>
              <a:rPr lang="vi-VN" sz="2800" b="1" smtClean="0">
                <a:latin typeface="Arial "/>
                <a:cs typeface="Calibri" panose="020F0502020204030204" pitchFamily="34" charset="0"/>
              </a:rPr>
              <a:t>Yes, it is. It’s our school.</a:t>
            </a:r>
          </a:p>
          <a:p>
            <a:endParaRPr lang="vi-VN" sz="2800" b="1" smtClean="0">
              <a:latin typeface="Arial "/>
              <a:cs typeface="Calibri" panose="020F050202020403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5257800" y="1225659"/>
            <a:ext cx="4876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smtClean="0">
                <a:latin typeface="Arial "/>
                <a:cs typeface="Calibri" panose="020F0502020204030204" pitchFamily="34" charset="0"/>
              </a:rPr>
              <a:t>Look at this picture.</a:t>
            </a:r>
          </a:p>
          <a:p>
            <a:r>
              <a:rPr lang="vi-VN" sz="2800" b="1" smtClean="0">
                <a:latin typeface="Arial "/>
                <a:cs typeface="Calibri" panose="020F0502020204030204" pitchFamily="34" charset="0"/>
              </a:rPr>
              <a:t> Is this our school?</a:t>
            </a:r>
          </a:p>
          <a:p>
            <a:endParaRPr lang="vi-VN" sz="2800" b="1" smtClean="0">
              <a:latin typeface="Arial "/>
              <a:cs typeface="Calibri" panose="020F0502020204030204" pitchFamily="34" charset="0"/>
            </a:endParaRPr>
          </a:p>
          <a:p>
            <a:endParaRPr lang="vi-VN" sz="2800" b="1"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93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7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62947"/>
            <a:ext cx="8382000" cy="5434483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Google Shape;719;p38"/>
          <p:cNvSpPr txBox="1">
            <a:spLocks/>
          </p:cNvSpPr>
          <p:nvPr/>
        </p:nvSpPr>
        <p:spPr>
          <a:xfrm>
            <a:off x="1219200" y="385147"/>
            <a:ext cx="69537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6216713" y="1114404"/>
            <a:ext cx="4371704" cy="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our school?</a:t>
            </a:r>
          </a:p>
          <a:p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7391400" y="2133600"/>
            <a:ext cx="34290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17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7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2819400" y="2590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4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7543800" y="2362200"/>
            <a:ext cx="2916184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school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8306828" y="3435984"/>
            <a:ext cx="139012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3600" b="0" smtClean="0">
                <a:solidFill>
                  <a:schemeClr val="tx1"/>
                </a:solidFill>
              </a:rPr>
              <a:t>/skuːl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769829" y="4070022"/>
            <a:ext cx="246413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trường học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67" y="1854149"/>
            <a:ext cx="5332516" cy="3810000"/>
          </a:xfrm>
          <a:prstGeom prst="roundRect">
            <a:avLst/>
          </a:prstGeom>
        </p:spPr>
      </p:pic>
      <p:pic>
        <p:nvPicPr>
          <p:cNvPr id="3" name="school - Sao ché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5863772"/>
            <a:ext cx="457200" cy="3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3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3749</TotalTime>
  <Words>1093</Words>
  <Application>Microsoft Office PowerPoint</Application>
  <PresentationFormat>Widescreen</PresentationFormat>
  <Paragraphs>321</Paragraphs>
  <Slides>44</Slides>
  <Notes>36</Notes>
  <HiddenSlides>0</HiddenSlides>
  <MMClips>23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宋体</vt:lpstr>
      <vt:lpstr>Arial</vt:lpstr>
      <vt:lpstr>Arial </vt:lpstr>
      <vt:lpstr>Berlin Sans FB Demi</vt:lpstr>
      <vt:lpstr>Calibri</vt:lpstr>
      <vt:lpstr>Comic Sans MS</vt:lpstr>
      <vt:lpstr>Fredoka One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298</cp:revision>
  <dcterms:created xsi:type="dcterms:W3CDTF">2006-08-16T00:00:00Z</dcterms:created>
  <dcterms:modified xsi:type="dcterms:W3CDTF">2022-07-15T01:02:53Z</dcterms:modified>
</cp:coreProperties>
</file>