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87" r:id="rId3"/>
    <p:sldMasterId id="2147483699" r:id="rId4"/>
    <p:sldMasterId id="2147483711" r:id="rId5"/>
  </p:sldMasterIdLst>
  <p:notesMasterIdLst>
    <p:notesMasterId r:id="rId33"/>
  </p:notesMasterIdLst>
  <p:sldIdLst>
    <p:sldId id="285" r:id="rId6"/>
    <p:sldId id="292" r:id="rId7"/>
    <p:sldId id="526" r:id="rId8"/>
    <p:sldId id="539" r:id="rId9"/>
    <p:sldId id="288" r:id="rId10"/>
    <p:sldId id="291" r:id="rId11"/>
    <p:sldId id="295" r:id="rId12"/>
    <p:sldId id="527" r:id="rId13"/>
    <p:sldId id="540" r:id="rId14"/>
    <p:sldId id="541" r:id="rId15"/>
    <p:sldId id="542" r:id="rId16"/>
    <p:sldId id="267" r:id="rId17"/>
    <p:sldId id="543" r:id="rId18"/>
    <p:sldId id="544" r:id="rId19"/>
    <p:sldId id="545" r:id="rId20"/>
    <p:sldId id="546" r:id="rId21"/>
    <p:sldId id="547" r:id="rId22"/>
    <p:sldId id="548" r:id="rId23"/>
    <p:sldId id="549" r:id="rId24"/>
    <p:sldId id="550" r:id="rId25"/>
    <p:sldId id="551" r:id="rId26"/>
    <p:sldId id="289" r:id="rId27"/>
    <p:sldId id="304" r:id="rId28"/>
    <p:sldId id="365" r:id="rId29"/>
    <p:sldId id="552" r:id="rId30"/>
    <p:sldId id="553" r:id="rId31"/>
    <p:sldId id="52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91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EA73D-81B9-4705-ADDE-D3FC29DA7A13}"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B477C-A653-466C-B3C7-0C7D564845BE}" type="slidenum">
              <a:rPr lang="en-US" smtClean="0"/>
              <a:t>‹#›</a:t>
            </a:fld>
            <a:endParaRPr lang="en-US"/>
          </a:p>
        </p:txBody>
      </p:sp>
    </p:spTree>
    <p:extLst>
      <p:ext uri="{BB962C8B-B14F-4D97-AF65-F5344CB8AC3E}">
        <p14:creationId xmlns:p14="http://schemas.microsoft.com/office/powerpoint/2010/main" val="174836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C869A-A72E-4C68-863D-D2067E69F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23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08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0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846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142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447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0923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78091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958323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899433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818616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496337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971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19085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99575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12230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281424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29383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8783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31194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247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789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075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69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3596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46194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2133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2356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4455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6133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6371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5540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5789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262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002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38000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65378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520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8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5170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5139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10/27/2024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5193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55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99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61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146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10/27/2024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268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0AB2846-E788-BBA1-1DD4-9B797E3312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57326" y="323849"/>
            <a:ext cx="1209675" cy="1209675"/>
          </a:xfrm>
          <a:prstGeom prst="rect">
            <a:avLst/>
          </a:prstGeom>
        </p:spPr>
      </p:pic>
    </p:spTree>
    <p:extLst>
      <p:ext uri="{BB962C8B-B14F-4D97-AF65-F5344CB8AC3E}">
        <p14:creationId xmlns:p14="http://schemas.microsoft.com/office/powerpoint/2010/main" val="3486198890"/>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10/27/2024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26839470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687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252908145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1.pn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21.png"/><Relationship Id="rId11" Type="http://schemas.openxmlformats.org/officeDocument/2006/relationships/image" Target="../media/image3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1.png"/><Relationship Id="rId11" Type="http://schemas.openxmlformats.org/officeDocument/2006/relationships/image" Target="../media/image38.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21.png"/><Relationship Id="rId11" Type="http://schemas.openxmlformats.org/officeDocument/2006/relationships/image" Target="../media/image40.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4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21.pn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3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4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061921" y="87349"/>
            <a:ext cx="7240768" cy="2681696"/>
          </a:xfrm>
          <a:prstGeom prst="rect">
            <a:avLst/>
          </a:prstGeom>
        </p:spPr>
      </p:pic>
      <p:sp>
        <p:nvSpPr>
          <p:cNvPr id="4" name="TextBox 3">
            <a:extLst>
              <a:ext uri="{FF2B5EF4-FFF2-40B4-BE49-F238E27FC236}">
                <a16:creationId xmlns:a16="http://schemas.microsoft.com/office/drawing/2014/main" id="{7FB48987-9F60-4F79-8FA8-AF54E8703C63}"/>
              </a:ext>
            </a:extLst>
          </p:cNvPr>
          <p:cNvSpPr txBox="1"/>
          <p:nvPr/>
        </p:nvSpPr>
        <p:spPr>
          <a:xfrm>
            <a:off x="1661548" y="211587"/>
            <a:ext cx="60717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lang="en-US" sz="2200" dirty="0">
                <a:solidFill>
                  <a:prstClr val="black"/>
                </a:solidFill>
                <a:latin typeface="Arial" panose="020B0604020202020204" pitchFamily="34" charset="0"/>
                <a:cs typeface="Arial" panose="020B0604020202020204" pitchFamily="34" charset="0"/>
              </a:rPr>
              <a:t> </a:t>
            </a:r>
            <a:r>
              <a:rPr lang="en-US" sz="2200" dirty="0" err="1">
                <a:solidFill>
                  <a:prstClr val="black"/>
                </a:solidFill>
                <a:latin typeface="Arial" panose="020B0604020202020204" pitchFamily="34" charset="0"/>
                <a:cs typeface="Arial" panose="020B0604020202020204" pitchFamily="34" charset="0"/>
              </a:rPr>
              <a:t>năm</a:t>
            </a:r>
            <a:r>
              <a:rPr lang="en-US" sz="2200" dirty="0">
                <a:solidFill>
                  <a:prstClr val="black"/>
                </a:solidFill>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31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a:t>
            </a: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5" name="Picture 4">
            <a:extLst>
              <a:ext uri="{FF2B5EF4-FFF2-40B4-BE49-F238E27FC236}">
                <a16:creationId xmlns:a16="http://schemas.microsoft.com/office/drawing/2014/main" id="{46AC6C48-8150-7BE8-089A-6E15ABD1E5BC}"/>
              </a:ext>
            </a:extLst>
          </p:cNvPr>
          <p:cNvPicPr>
            <a:picLocks noChangeAspect="1"/>
          </p:cNvPicPr>
          <p:nvPr/>
        </p:nvPicPr>
        <p:blipFill>
          <a:blip r:embed="rId5"/>
          <a:stretch>
            <a:fillRect/>
          </a:stretch>
        </p:blipFill>
        <p:spPr>
          <a:xfrm>
            <a:off x="4172938" y="427031"/>
            <a:ext cx="3560373" cy="1603387"/>
          </a:xfrm>
          <a:prstGeom prst="rect">
            <a:avLst/>
          </a:prstGeom>
        </p:spPr>
      </p:pic>
      <p:pic>
        <p:nvPicPr>
          <p:cNvPr id="8" name="Picture 7">
            <a:extLst>
              <a:ext uri="{FF2B5EF4-FFF2-40B4-BE49-F238E27FC236}">
                <a16:creationId xmlns:a16="http://schemas.microsoft.com/office/drawing/2014/main" id="{C82EA08A-D330-B680-4D37-3BA1E8E92E98}"/>
              </a:ext>
            </a:extLst>
          </p:cNvPr>
          <p:cNvPicPr>
            <a:picLocks noChangeAspect="1"/>
          </p:cNvPicPr>
          <p:nvPr/>
        </p:nvPicPr>
        <p:blipFill>
          <a:blip r:embed="rId6"/>
          <a:stretch>
            <a:fillRect/>
          </a:stretch>
        </p:blipFill>
        <p:spPr>
          <a:xfrm>
            <a:off x="2546286" y="2507277"/>
            <a:ext cx="7328027" cy="1938696"/>
          </a:xfrm>
          <a:prstGeom prst="rect">
            <a:avLst/>
          </a:prstGeom>
        </p:spPr>
      </p:pic>
      <p:pic>
        <p:nvPicPr>
          <p:cNvPr id="12" name="图片 5">
            <a:extLst>
              <a:ext uri="{FF2B5EF4-FFF2-40B4-BE49-F238E27FC236}">
                <a16:creationId xmlns:a16="http://schemas.microsoft.com/office/drawing/2014/main" id="{3C4392E4-02AB-C1BF-EF9C-592E696CB3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744760" y="448716"/>
            <a:ext cx="9875740" cy="1077218"/>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Bạn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nhỏ</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dưới</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đây</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đã</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làm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gì</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thể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hiện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sự</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quan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tâm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chăm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sóc</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ông</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bà</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t>
            </a:r>
            <a:endParaRPr kumimoji="0" lang="en-US" sz="3200" b="1"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3" name="Picture 2">
            <a:extLst>
              <a:ext uri="{FF2B5EF4-FFF2-40B4-BE49-F238E27FC236}">
                <a16:creationId xmlns:a16="http://schemas.microsoft.com/office/drawing/2014/main" id="{97E5987F-2615-565A-6295-C099A6F4F281}"/>
              </a:ext>
            </a:extLst>
          </p:cNvPr>
          <p:cNvPicPr/>
          <p:nvPr/>
        </p:nvPicPr>
        <p:blipFill>
          <a:blip r:embed="rId11"/>
          <a:stretch>
            <a:fillRect/>
          </a:stretch>
        </p:blipFill>
        <p:spPr>
          <a:xfrm>
            <a:off x="2809528" y="1707709"/>
            <a:ext cx="5991572" cy="3902516"/>
          </a:xfrm>
          <a:prstGeom prst="rect">
            <a:avLst/>
          </a:prstGeom>
          <a:ln>
            <a:noFill/>
          </a:ln>
          <a:effectLst/>
        </p:spPr>
      </p:pic>
      <p:sp>
        <p:nvSpPr>
          <p:cNvPr id="4" name="TextBox 3">
            <a:extLst>
              <a:ext uri="{FF2B5EF4-FFF2-40B4-BE49-F238E27FC236}">
                <a16:creationId xmlns:a16="http://schemas.microsoft.com/office/drawing/2014/main" id="{DC7ADBE9-C5DE-6FB7-61C5-F233D8BE0725}"/>
              </a:ext>
            </a:extLst>
          </p:cNvPr>
          <p:cNvSpPr txBox="1"/>
          <p:nvPr/>
        </p:nvSpPr>
        <p:spPr>
          <a:xfrm>
            <a:off x="3219450" y="5666653"/>
            <a:ext cx="554355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ea typeface="Arial-Rounded" panose="020B0500000000000000" pitchFamily="34" charset="0"/>
                <a:cs typeface="Arial-Rounded" panose="020B0500000000000000" pitchFamily="34" charset="0"/>
              </a:rPr>
              <a:t>Bạn nhỏ cùng bố về quê thăm ông bà</a:t>
            </a:r>
            <a:endParaRPr kumimoji="0" lang="en-US" sz="2800" b="1" i="0" u="none" strike="noStrike" kern="1200" cap="none" spc="0" normalizeH="0" baseline="0" noProof="0" dirty="0">
              <a:ln>
                <a:noFill/>
              </a:ln>
              <a:solidFill>
                <a:srgbClr val="F79646">
                  <a:lumMod val="50000"/>
                </a:srgbClr>
              </a:solidFill>
              <a:effectLst/>
              <a:uLnTx/>
              <a:uFillTx/>
              <a:latin typeface="Calibri"/>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61688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224E5-4D03-E17F-EF3D-B71E9C0274A7}"/>
              </a:ext>
            </a:extLst>
          </p:cNvPr>
          <p:cNvPicPr/>
          <p:nvPr/>
        </p:nvPicPr>
        <p:blipFill>
          <a:blip r:embed="rId3"/>
          <a:stretch>
            <a:fillRect/>
          </a:stretch>
        </p:blipFill>
        <p:spPr>
          <a:xfrm>
            <a:off x="1943100" y="2016645"/>
            <a:ext cx="2352303" cy="4565129"/>
          </a:xfrm>
          <a:prstGeom prst="rect">
            <a:avLst/>
          </a:prstGeom>
        </p:spPr>
      </p:pic>
      <p:sp>
        <p:nvSpPr>
          <p:cNvPr id="6" name="Thought Bubble: Cloud 2">
            <a:extLst>
              <a:ext uri="{FF2B5EF4-FFF2-40B4-BE49-F238E27FC236}">
                <a16:creationId xmlns:a16="http://schemas.microsoft.com/office/drawing/2014/main" id="{3442CFC2-8D1A-F561-143E-B1DC50FFB1E1}"/>
              </a:ext>
            </a:extLst>
          </p:cNvPr>
          <p:cNvSpPr/>
          <p:nvPr/>
        </p:nvSpPr>
        <p:spPr>
          <a:xfrm>
            <a:off x="3081749" y="561975"/>
            <a:ext cx="5843176" cy="1502562"/>
          </a:xfrm>
          <a:prstGeom prst="wedgeRoundRectCallout">
            <a:avLst>
              <a:gd name="adj1" fmla="val -47333"/>
              <a:gd name="adj2" fmla="val 67274"/>
              <a:gd name="adj3" fmla="val 16667"/>
            </a:avLst>
          </a:prstGeom>
          <a:ln>
            <a:solidFill>
              <a:srgbClr val="BF217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600" b="1" dirty="0">
              <a:solidFill>
                <a:srgbClr val="26333A"/>
              </a:solidFill>
              <a:latin typeface="Lato" panose="020F0502020204030203" pitchFamily="34" charset="0"/>
              <a:cs typeface="Lato" panose="020F0502020204030203" pitchFamily="34" charset="0"/>
            </a:endParaRPr>
          </a:p>
          <a:p>
            <a:pPr algn="ctr"/>
            <a:r>
              <a:rPr lang="en-GB" sz="3600" b="1" dirty="0" err="1">
                <a:solidFill>
                  <a:srgbClr val="26333A"/>
                </a:solidFill>
                <a:latin typeface="Lato" panose="020F0502020204030203" pitchFamily="34" charset="0"/>
                <a:cs typeface="Lato" panose="020F0502020204030203" pitchFamily="34" charset="0"/>
              </a:rPr>
              <a:t>Vì</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sao</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cần</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quan</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tâm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chăm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sóc</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ông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bà</a:t>
            </a:r>
            <a:r>
              <a:rPr lang="en-GB" sz="3600" b="1" dirty="0">
                <a:solidFill>
                  <a:srgbClr val="26333A"/>
                </a:solidFill>
                <a:latin typeface="Lato" panose="020F0502020204030203" pitchFamily="34" charset="0"/>
                <a:cs typeface="Lato" panose="020F0502020204030203" pitchFamily="34" charset="0"/>
              </a:rPr>
              <a:t>?</a:t>
            </a:r>
          </a:p>
          <a:p>
            <a:pPr algn="ctr"/>
            <a:endParaRPr lang="en-US" sz="3600" dirty="0"/>
          </a:p>
        </p:txBody>
      </p:sp>
      <p:sp>
        <p:nvSpPr>
          <p:cNvPr id="7" name="Thought Bubble: Cloud 2">
            <a:extLst>
              <a:ext uri="{FF2B5EF4-FFF2-40B4-BE49-F238E27FC236}">
                <a16:creationId xmlns:a16="http://schemas.microsoft.com/office/drawing/2014/main" id="{F2258357-0D75-DC6E-F44D-127FC77FCFD1}"/>
              </a:ext>
            </a:extLst>
          </p:cNvPr>
          <p:cNvSpPr/>
          <p:nvPr/>
        </p:nvSpPr>
        <p:spPr>
          <a:xfrm>
            <a:off x="4339049" y="2447925"/>
            <a:ext cx="7176676" cy="1502562"/>
          </a:xfrm>
          <a:prstGeom prst="wedgeRoundRectCallout">
            <a:avLst>
              <a:gd name="adj1" fmla="val -47333"/>
              <a:gd name="adj2" fmla="val 67274"/>
              <a:gd name="adj3" fmla="val 16667"/>
            </a:avLst>
          </a:prstGeom>
          <a:ln>
            <a:solidFill>
              <a:srgbClr val="BF217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dirty="0" err="1">
                <a:solidFill>
                  <a:srgbClr val="26333A"/>
                </a:solidFill>
                <a:latin typeface="Lato" panose="020F0502020204030203" pitchFamily="34" charset="0"/>
                <a:cs typeface="Lato" panose="020F0502020204030203" pitchFamily="34" charset="0"/>
              </a:rPr>
              <a:t>Em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đã</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quan</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tâm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chăm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sóc</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Ông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Bà</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bằng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những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việc</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làm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nào</a:t>
            </a:r>
            <a:r>
              <a:rPr lang="en-GB" sz="3600" b="1" dirty="0">
                <a:solidFill>
                  <a:srgbClr val="26333A"/>
                </a:solidFill>
                <a:latin typeface="Lato" panose="020F0502020204030203" pitchFamily="34" charset="0"/>
                <a:cs typeface="Lato" panose="020F0502020204030203" pitchFamily="34" charset="0"/>
              </a:rPr>
              <a:t>?</a:t>
            </a:r>
            <a:endParaRPr lang="en-US" sz="3600" dirty="0"/>
          </a:p>
        </p:txBody>
      </p:sp>
    </p:spTree>
    <p:custDataLst>
      <p:tags r:id="rId1"/>
    </p:custDataLst>
    <p:extLst>
      <p:ext uri="{BB962C8B-B14F-4D97-AF65-F5344CB8AC3E}">
        <p14:creationId xmlns:p14="http://schemas.microsoft.com/office/powerpoint/2010/main" val="2142678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Cùng</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nhau</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chia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sẻ</a:t>
            </a:r>
            <a:endPar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693319"/>
          </a:xfrm>
          <a:prstGeom prst="rect">
            <a:avLst/>
          </a:prstGeom>
          <a:noFill/>
        </p:spPr>
        <p:txBody>
          <a:bodyPr wrap="square" lIns="0" tIns="0" rIns="0" bIns="0" rtlCol="0">
            <a:spAutoFit/>
          </a:bodyPr>
          <a:lstStyle/>
          <a:p>
            <a:pPr algn="just"/>
            <a:r>
              <a:rPr lang="vi-VN" sz="4000" dirty="0">
                <a:latin typeface="Calibri" panose="020F0502020204030204" pitchFamily="34" charset="0"/>
                <a:cs typeface="Calibri" panose="020F0502020204030204" pitchFamily="34" charset="0"/>
              </a:rPr>
              <a:t>Những việc làm thể hiện sự quan tâm, chăm sóc ông bà, hỏi thăm sức khỏe Ông Bà, chăm sóc ông bà khi ốm, chia sẻ niềm vui với ông bà, nói những lời yêu thương đối với ông bà</a:t>
            </a:r>
            <a:r>
              <a:rPr lang="en-US" sz="40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4236310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1F4A6CE1-22A1-926B-F2F2-CDEBDDF365FD}"/>
              </a:ext>
            </a:extLst>
          </p:cNvPr>
          <p:cNvPicPr>
            <a:picLocks noChangeAspect="1"/>
          </p:cNvPicPr>
          <p:nvPr/>
        </p:nvPicPr>
        <p:blipFill>
          <a:blip r:embed="rId5"/>
          <a:stretch>
            <a:fillRect/>
          </a:stretch>
        </p:blipFill>
        <p:spPr>
          <a:xfrm>
            <a:off x="3597878" y="2589573"/>
            <a:ext cx="6596444" cy="1926503"/>
          </a:xfrm>
          <a:prstGeom prst="rect">
            <a:avLst/>
          </a:prstGeom>
        </p:spPr>
      </p:pic>
    </p:spTree>
    <p:custDataLst>
      <p:tags r:id="rId1"/>
    </p:custDataLst>
    <p:extLst>
      <p:ext uri="{BB962C8B-B14F-4D97-AF65-F5344CB8AC3E}">
        <p14:creationId xmlns:p14="http://schemas.microsoft.com/office/powerpoint/2010/main" val="260651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SimSun" panose="02010600030101010101" pitchFamily="2" charset="-122"/>
                <a:cs typeface="+mn-cs"/>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5" name="Picture 4" descr="A picture containing clock&#10;&#10;Description automatically generated">
            <a:extLst>
              <a:ext uri="{FF2B5EF4-FFF2-40B4-BE49-F238E27FC236}">
                <a16:creationId xmlns:a16="http://schemas.microsoft.com/office/drawing/2014/main" id="{36343CB5-3172-40C4-07F4-068210E65B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85" y="1700039"/>
            <a:ext cx="4935278" cy="365760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id="{4634AAA3-6214-4D2E-5FCF-2FAAFC4D35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1960" y="1694706"/>
            <a:ext cx="4773312" cy="3657600"/>
          </a:xfrm>
          <a:prstGeom prst="rect">
            <a:avLst/>
          </a:prstGeom>
        </p:spPr>
      </p:pic>
      <p:grpSp>
        <p:nvGrpSpPr>
          <p:cNvPr id="33" name="Google Shape;6118;p55">
            <a:extLst>
              <a:ext uri="{FF2B5EF4-FFF2-40B4-BE49-F238E27FC236}">
                <a16:creationId xmlns:a16="http://schemas.microsoft.com/office/drawing/2014/main" id="{0E50C975-2BB9-C0A7-0F94-25BFA91F7004}"/>
              </a:ext>
            </a:extLst>
          </p:cNvPr>
          <p:cNvGrpSpPr/>
          <p:nvPr/>
        </p:nvGrpSpPr>
        <p:grpSpPr>
          <a:xfrm>
            <a:off x="3230486" y="1586815"/>
            <a:ext cx="1101740" cy="1008112"/>
            <a:chOff x="1359398" y="3682271"/>
            <a:chExt cx="395296" cy="371966"/>
          </a:xfrm>
        </p:grpSpPr>
        <p:sp>
          <p:nvSpPr>
            <p:cNvPr id="212" name="Google Shape;6119;p55">
              <a:extLst>
                <a:ext uri="{FF2B5EF4-FFF2-40B4-BE49-F238E27FC236}">
                  <a16:creationId xmlns:a16="http://schemas.microsoft.com/office/drawing/2014/main" id="{95D697B9-BADD-609B-74CC-EAB1B1894A2B}"/>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13" name="Google Shape;6120;p55">
              <a:extLst>
                <a:ext uri="{FF2B5EF4-FFF2-40B4-BE49-F238E27FC236}">
                  <a16:creationId xmlns:a16="http://schemas.microsoft.com/office/drawing/2014/main" id="{ED7F9F06-6D1D-4FDA-AA77-FCE9BB466EEF}"/>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14" name="Google Shape;6121;p55">
              <a:extLst>
                <a:ext uri="{FF2B5EF4-FFF2-40B4-BE49-F238E27FC236}">
                  <a16:creationId xmlns:a16="http://schemas.microsoft.com/office/drawing/2014/main" id="{E0EB8BBC-778C-5798-841E-9D8CDBDB99A9}"/>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15" name="Google Shape;6122;p55">
              <a:extLst>
                <a:ext uri="{FF2B5EF4-FFF2-40B4-BE49-F238E27FC236}">
                  <a16:creationId xmlns:a16="http://schemas.microsoft.com/office/drawing/2014/main" id="{B4D54F8F-8887-9D8A-5C46-892897824595}"/>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16" name="Google Shape;6123;p55">
              <a:extLst>
                <a:ext uri="{FF2B5EF4-FFF2-40B4-BE49-F238E27FC236}">
                  <a16:creationId xmlns:a16="http://schemas.microsoft.com/office/drawing/2014/main" id="{A609E755-3C36-81E2-114B-82AA26048DF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17" name="Google Shape;6124;p55">
              <a:extLst>
                <a:ext uri="{FF2B5EF4-FFF2-40B4-BE49-F238E27FC236}">
                  <a16:creationId xmlns:a16="http://schemas.microsoft.com/office/drawing/2014/main" id="{CF7A588B-B911-125C-28DA-D3E6CB9FFEB3}"/>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18" name="Google Shape;6125;p55">
              <a:extLst>
                <a:ext uri="{FF2B5EF4-FFF2-40B4-BE49-F238E27FC236}">
                  <a16:creationId xmlns:a16="http://schemas.microsoft.com/office/drawing/2014/main" id="{37DB12FC-D693-C994-D779-6C87E7AC1FE7}"/>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grpSp>
      <p:sp>
        <p:nvSpPr>
          <p:cNvPr id="219" name="TextBox 218">
            <a:extLst>
              <a:ext uri="{FF2B5EF4-FFF2-40B4-BE49-F238E27FC236}">
                <a16:creationId xmlns:a16="http://schemas.microsoft.com/office/drawing/2014/main" id="{D7D14BA0-DE3A-77E7-9E90-AC003D32F8A9}"/>
              </a:ext>
            </a:extLst>
          </p:cNvPr>
          <p:cNvSpPr txBox="1"/>
          <p:nvPr/>
        </p:nvSpPr>
        <p:spPr>
          <a:xfrm>
            <a:off x="1066800" y="5419003"/>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ea typeface="Arial-Rounded" panose="020B0500000000000000" pitchFamily="34" charset="0"/>
                <a:cs typeface="Arial-Rounded" panose="020B0500000000000000" pitchFamily="34" charset="0"/>
              </a:rPr>
              <a:t>Bạn gọi điện hỏi thăm sức khỏe ông bà.</a:t>
            </a:r>
            <a:endParaRPr kumimoji="0" lang="en-US" sz="2800" b="1" i="0" u="none" strike="noStrike" kern="1200" cap="none" spc="0" normalizeH="0" baseline="0" noProof="0" dirty="0">
              <a:ln>
                <a:noFill/>
              </a:ln>
              <a:solidFill>
                <a:srgbClr val="F79646">
                  <a:lumMod val="50000"/>
                </a:srgbClr>
              </a:solidFill>
              <a:effectLst/>
              <a:uLnTx/>
              <a:uFillTx/>
              <a:latin typeface="Calibri"/>
              <a:ea typeface="Arial-Rounded" panose="020B0500000000000000" pitchFamily="34" charset="0"/>
              <a:cs typeface="Arial-Rounded" panose="020B0500000000000000" pitchFamily="34" charset="0"/>
            </a:endParaRPr>
          </a:p>
        </p:txBody>
      </p:sp>
      <p:grpSp>
        <p:nvGrpSpPr>
          <p:cNvPr id="220" name="Google Shape;6118;p55">
            <a:extLst>
              <a:ext uri="{FF2B5EF4-FFF2-40B4-BE49-F238E27FC236}">
                <a16:creationId xmlns:a16="http://schemas.microsoft.com/office/drawing/2014/main" id="{4BCAD94D-35DC-D1B3-66FD-E11ABE29C670}"/>
              </a:ext>
            </a:extLst>
          </p:cNvPr>
          <p:cNvGrpSpPr/>
          <p:nvPr/>
        </p:nvGrpSpPr>
        <p:grpSpPr>
          <a:xfrm>
            <a:off x="7545311" y="1548715"/>
            <a:ext cx="1101740" cy="1008112"/>
            <a:chOff x="1359398" y="3682271"/>
            <a:chExt cx="395296" cy="371966"/>
          </a:xfrm>
        </p:grpSpPr>
        <p:sp>
          <p:nvSpPr>
            <p:cNvPr id="221" name="Google Shape;6119;p55">
              <a:extLst>
                <a:ext uri="{FF2B5EF4-FFF2-40B4-BE49-F238E27FC236}">
                  <a16:creationId xmlns:a16="http://schemas.microsoft.com/office/drawing/2014/main" id="{E93FB53F-6893-12E0-3CDD-D923B3CEE943}"/>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22" name="Google Shape;6120;p55">
              <a:extLst>
                <a:ext uri="{FF2B5EF4-FFF2-40B4-BE49-F238E27FC236}">
                  <a16:creationId xmlns:a16="http://schemas.microsoft.com/office/drawing/2014/main" id="{D272A460-97BE-E283-1235-B6EA057FBEB5}"/>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23" name="Google Shape;6121;p55">
              <a:extLst>
                <a:ext uri="{FF2B5EF4-FFF2-40B4-BE49-F238E27FC236}">
                  <a16:creationId xmlns:a16="http://schemas.microsoft.com/office/drawing/2014/main" id="{F3DCB924-5FA0-B6A9-01F1-AD2E614E4765}"/>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24" name="Google Shape;6122;p55">
              <a:extLst>
                <a:ext uri="{FF2B5EF4-FFF2-40B4-BE49-F238E27FC236}">
                  <a16:creationId xmlns:a16="http://schemas.microsoft.com/office/drawing/2014/main" id="{08C3487B-90E0-D771-40D5-C6027F4C64BB}"/>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25" name="Google Shape;6123;p55">
              <a:extLst>
                <a:ext uri="{FF2B5EF4-FFF2-40B4-BE49-F238E27FC236}">
                  <a16:creationId xmlns:a16="http://schemas.microsoft.com/office/drawing/2014/main" id="{FF18127C-F279-6778-07B0-CDECD3194BC5}"/>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26" name="Google Shape;6124;p55">
              <a:extLst>
                <a:ext uri="{FF2B5EF4-FFF2-40B4-BE49-F238E27FC236}">
                  <a16:creationId xmlns:a16="http://schemas.microsoft.com/office/drawing/2014/main" id="{F8A082D2-8A9F-6791-3EE8-5FA4B1A3F68A}"/>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27" name="Google Shape;6125;p55">
              <a:extLst>
                <a:ext uri="{FF2B5EF4-FFF2-40B4-BE49-F238E27FC236}">
                  <a16:creationId xmlns:a16="http://schemas.microsoft.com/office/drawing/2014/main" id="{7AADEE06-E25F-8292-481F-2B4A605BCBC5}"/>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grpSp>
      <p:sp>
        <p:nvSpPr>
          <p:cNvPr id="228" name="TextBox 227">
            <a:extLst>
              <a:ext uri="{FF2B5EF4-FFF2-40B4-BE49-F238E27FC236}">
                <a16:creationId xmlns:a16="http://schemas.microsoft.com/office/drawing/2014/main" id="{446AAAA7-D2DB-7FA7-8A26-1B1EE91C28AF}"/>
              </a:ext>
            </a:extLst>
          </p:cNvPr>
          <p:cNvSpPr txBox="1"/>
          <p:nvPr/>
        </p:nvSpPr>
        <p:spPr>
          <a:xfrm>
            <a:off x="6276975" y="5523778"/>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ea typeface="Arial-Rounded" panose="020B0500000000000000" pitchFamily="34" charset="0"/>
                <a:cs typeface="Arial-Rounded" panose="020B0500000000000000" pitchFamily="34" charset="0"/>
              </a:rPr>
              <a:t>Bạn quan tâm, bóp vai cho ông</a:t>
            </a:r>
            <a:endParaRPr kumimoji="0" lang="en-US" sz="2800" b="1" i="0" u="none" strike="noStrike" kern="1200" cap="none" spc="0" normalizeH="0" baseline="0" noProof="0" dirty="0">
              <a:ln>
                <a:noFill/>
              </a:ln>
              <a:solidFill>
                <a:srgbClr val="F79646">
                  <a:lumMod val="50000"/>
                </a:srgbClr>
              </a:solidFill>
              <a:effectLst/>
              <a:uLnTx/>
              <a:uFillTx/>
              <a:latin typeface="Calibri"/>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899692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9"/>
                                        </p:tgtEl>
                                        <p:attrNameLst>
                                          <p:attrName>style.visibility</p:attrName>
                                        </p:attrNameLst>
                                      </p:cBhvr>
                                      <p:to>
                                        <p:strVal val="visible"/>
                                      </p:to>
                                    </p:set>
                                    <p:anim calcmode="lin" valueType="num">
                                      <p:cBhvr>
                                        <p:cTn id="24" dur="500" fill="hold"/>
                                        <p:tgtEl>
                                          <p:spTgt spid="219"/>
                                        </p:tgtEl>
                                        <p:attrNameLst>
                                          <p:attrName>ppt_w</p:attrName>
                                        </p:attrNameLst>
                                      </p:cBhvr>
                                      <p:tavLst>
                                        <p:tav tm="0">
                                          <p:val>
                                            <p:fltVal val="0"/>
                                          </p:val>
                                        </p:tav>
                                        <p:tav tm="100000">
                                          <p:val>
                                            <p:strVal val="#ppt_w"/>
                                          </p:val>
                                        </p:tav>
                                      </p:tavLst>
                                    </p:anim>
                                    <p:anim calcmode="lin" valueType="num">
                                      <p:cBhvr>
                                        <p:cTn id="25" dur="500" fill="hold"/>
                                        <p:tgtEl>
                                          <p:spTgt spid="219"/>
                                        </p:tgtEl>
                                        <p:attrNameLst>
                                          <p:attrName>ppt_h</p:attrName>
                                        </p:attrNameLst>
                                      </p:cBhvr>
                                      <p:tavLst>
                                        <p:tav tm="0">
                                          <p:val>
                                            <p:fltVal val="0"/>
                                          </p:val>
                                        </p:tav>
                                        <p:tav tm="100000">
                                          <p:val>
                                            <p:strVal val="#ppt_h"/>
                                          </p:val>
                                        </p:tav>
                                      </p:tavLst>
                                    </p:anim>
                                    <p:animEffect transition="in" filter="fade">
                                      <p:cBhvr>
                                        <p:cTn id="26" dur="500"/>
                                        <p:tgtEl>
                                          <p:spTgt spid="2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0"/>
                                        </p:tgtEl>
                                        <p:attrNameLst>
                                          <p:attrName>style.visibility</p:attrName>
                                        </p:attrNameLst>
                                      </p:cBhvr>
                                      <p:to>
                                        <p:strVal val="visible"/>
                                      </p:to>
                                    </p:set>
                                    <p:animEffect transition="in" filter="wipe(down)">
                                      <p:cBhvr>
                                        <p:cTn id="31" dur="500"/>
                                        <p:tgtEl>
                                          <p:spTgt spid="2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8"/>
                                        </p:tgtEl>
                                        <p:attrNameLst>
                                          <p:attrName>style.visibility</p:attrName>
                                        </p:attrNameLst>
                                      </p:cBhvr>
                                      <p:to>
                                        <p:strVal val="visible"/>
                                      </p:to>
                                    </p:set>
                                    <p:anim calcmode="lin" valueType="num">
                                      <p:cBhvr>
                                        <p:cTn id="36" dur="500" fill="hold"/>
                                        <p:tgtEl>
                                          <p:spTgt spid="228"/>
                                        </p:tgtEl>
                                        <p:attrNameLst>
                                          <p:attrName>ppt_w</p:attrName>
                                        </p:attrNameLst>
                                      </p:cBhvr>
                                      <p:tavLst>
                                        <p:tav tm="0">
                                          <p:val>
                                            <p:fltVal val="0"/>
                                          </p:val>
                                        </p:tav>
                                        <p:tav tm="100000">
                                          <p:val>
                                            <p:strVal val="#ppt_w"/>
                                          </p:val>
                                        </p:tav>
                                      </p:tavLst>
                                    </p:anim>
                                    <p:anim calcmode="lin" valueType="num">
                                      <p:cBhvr>
                                        <p:cTn id="37" dur="500" fill="hold"/>
                                        <p:tgtEl>
                                          <p:spTgt spid="228"/>
                                        </p:tgtEl>
                                        <p:attrNameLst>
                                          <p:attrName>ppt_h</p:attrName>
                                        </p:attrNameLst>
                                      </p:cBhvr>
                                      <p:tavLst>
                                        <p:tav tm="0">
                                          <p:val>
                                            <p:fltVal val="0"/>
                                          </p:val>
                                        </p:tav>
                                        <p:tav tm="100000">
                                          <p:val>
                                            <p:strVal val="#ppt_h"/>
                                          </p:val>
                                        </p:tav>
                                      </p:tavLst>
                                    </p:anim>
                                    <p:animEffect transition="in" filter="fade">
                                      <p:cBhvr>
                                        <p:cTn id="3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SimSun" panose="02010600030101010101" pitchFamily="2" charset="-122"/>
                <a:cs typeface="+mn-cs"/>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3" name="Picture 2">
            <a:extLst>
              <a:ext uri="{FF2B5EF4-FFF2-40B4-BE49-F238E27FC236}">
                <a16:creationId xmlns:a16="http://schemas.microsoft.com/office/drawing/2014/main" id="{8DF6990D-FF03-309C-8D4A-9F0B2ECC6869}"/>
              </a:ext>
            </a:extLst>
          </p:cNvPr>
          <p:cNvPicPr/>
          <p:nvPr/>
        </p:nvPicPr>
        <p:blipFill>
          <a:blip r:embed="rId11"/>
          <a:stretch>
            <a:fillRect/>
          </a:stretch>
        </p:blipFill>
        <p:spPr>
          <a:xfrm>
            <a:off x="777675" y="1675656"/>
            <a:ext cx="4754880" cy="3657600"/>
          </a:xfrm>
          <a:prstGeom prst="rect">
            <a:avLst/>
          </a:prstGeom>
        </p:spPr>
      </p:pic>
      <p:pic>
        <p:nvPicPr>
          <p:cNvPr id="4" name="Picture 3" descr="A picture containing room&#10;&#10;Description automatically generated">
            <a:extLst>
              <a:ext uri="{FF2B5EF4-FFF2-40B4-BE49-F238E27FC236}">
                <a16:creationId xmlns:a16="http://schemas.microsoft.com/office/drawing/2014/main" id="{38F3F124-8A63-CE1C-AF0D-789F0FB7A5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8209" y="1604789"/>
            <a:ext cx="5310027" cy="3719686"/>
          </a:xfrm>
          <a:prstGeom prst="rect">
            <a:avLst/>
          </a:prstGeom>
        </p:spPr>
      </p:pic>
      <p:sp>
        <p:nvSpPr>
          <p:cNvPr id="229" name="Oval 228">
            <a:extLst>
              <a:ext uri="{FF2B5EF4-FFF2-40B4-BE49-F238E27FC236}">
                <a16:creationId xmlns:a16="http://schemas.microsoft.com/office/drawing/2014/main" id="{A92D1482-9470-79ED-4041-86DC84DFE874}"/>
              </a:ext>
            </a:extLst>
          </p:cNvPr>
          <p:cNvSpPr/>
          <p:nvPr/>
        </p:nvSpPr>
        <p:spPr>
          <a:xfrm>
            <a:off x="5029199" y="1790700"/>
            <a:ext cx="581025" cy="5715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solidFill>
                  <a:srgbClr val="00B0F0"/>
                </a:solidFill>
              </a:rPr>
              <a:t>3</a:t>
            </a:r>
          </a:p>
        </p:txBody>
      </p:sp>
      <p:grpSp>
        <p:nvGrpSpPr>
          <p:cNvPr id="230" name="Google Shape;6118;p55">
            <a:extLst>
              <a:ext uri="{FF2B5EF4-FFF2-40B4-BE49-F238E27FC236}">
                <a16:creationId xmlns:a16="http://schemas.microsoft.com/office/drawing/2014/main" id="{5AD52409-56E6-F2DF-50B5-F32FA9C704CE}"/>
              </a:ext>
            </a:extLst>
          </p:cNvPr>
          <p:cNvGrpSpPr/>
          <p:nvPr/>
        </p:nvGrpSpPr>
        <p:grpSpPr>
          <a:xfrm>
            <a:off x="2525636" y="1405840"/>
            <a:ext cx="1101740" cy="1008112"/>
            <a:chOff x="1359398" y="3682271"/>
            <a:chExt cx="395296" cy="371966"/>
          </a:xfrm>
        </p:grpSpPr>
        <p:sp>
          <p:nvSpPr>
            <p:cNvPr id="231" name="Google Shape;6119;p55">
              <a:extLst>
                <a:ext uri="{FF2B5EF4-FFF2-40B4-BE49-F238E27FC236}">
                  <a16:creationId xmlns:a16="http://schemas.microsoft.com/office/drawing/2014/main" id="{D9A4EFCF-5E06-CD7B-7A04-2DAA7ECFC5A9}"/>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2" name="Google Shape;6120;p55">
              <a:extLst>
                <a:ext uri="{FF2B5EF4-FFF2-40B4-BE49-F238E27FC236}">
                  <a16:creationId xmlns:a16="http://schemas.microsoft.com/office/drawing/2014/main" id="{63F959DB-A2E4-B73C-2B2E-6E927D31BB27}"/>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3" name="Google Shape;6121;p55">
              <a:extLst>
                <a:ext uri="{FF2B5EF4-FFF2-40B4-BE49-F238E27FC236}">
                  <a16:creationId xmlns:a16="http://schemas.microsoft.com/office/drawing/2014/main" id="{10CBF87B-7D37-F206-9FD0-3B40A8CECA01}"/>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4" name="Google Shape;6122;p55">
              <a:extLst>
                <a:ext uri="{FF2B5EF4-FFF2-40B4-BE49-F238E27FC236}">
                  <a16:creationId xmlns:a16="http://schemas.microsoft.com/office/drawing/2014/main" id="{3646480F-8CE2-030D-B7DC-2D929A5F68FC}"/>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5" name="Google Shape;6123;p55">
              <a:extLst>
                <a:ext uri="{FF2B5EF4-FFF2-40B4-BE49-F238E27FC236}">
                  <a16:creationId xmlns:a16="http://schemas.microsoft.com/office/drawing/2014/main" id="{EB31E17E-807D-7BFA-4F28-BAB688A4A57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6" name="Google Shape;6124;p55">
              <a:extLst>
                <a:ext uri="{FF2B5EF4-FFF2-40B4-BE49-F238E27FC236}">
                  <a16:creationId xmlns:a16="http://schemas.microsoft.com/office/drawing/2014/main" id="{8BE8D36E-725A-C27C-835C-344EF462E776}"/>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7" name="Google Shape;6125;p55">
              <a:extLst>
                <a:ext uri="{FF2B5EF4-FFF2-40B4-BE49-F238E27FC236}">
                  <a16:creationId xmlns:a16="http://schemas.microsoft.com/office/drawing/2014/main" id="{807978A4-BC8C-AA88-F38F-B35C363CDB51}"/>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grpSp>
      <p:sp>
        <p:nvSpPr>
          <p:cNvPr id="238" name="TextBox 237">
            <a:extLst>
              <a:ext uri="{FF2B5EF4-FFF2-40B4-BE49-F238E27FC236}">
                <a16:creationId xmlns:a16="http://schemas.microsoft.com/office/drawing/2014/main" id="{E62676D3-0591-1B68-A7FC-1EC8E78E36A3}"/>
              </a:ext>
            </a:extLst>
          </p:cNvPr>
          <p:cNvSpPr txBox="1"/>
          <p:nvPr/>
        </p:nvSpPr>
        <p:spPr>
          <a:xfrm>
            <a:off x="1066800" y="5419003"/>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ea typeface="Arial-Rounded" panose="020B0500000000000000" pitchFamily="34" charset="0"/>
                <a:cs typeface="Arial-Rounded" panose="020B0500000000000000" pitchFamily="34" charset="0"/>
              </a:rPr>
              <a:t>Bạn quan tâm, chải tóc cho bà</a:t>
            </a:r>
            <a:endParaRPr kumimoji="0" lang="en-US" sz="2800" b="1" i="0" u="none" strike="noStrike" kern="1200" cap="none" spc="0" normalizeH="0" baseline="0" noProof="0" dirty="0">
              <a:ln>
                <a:noFill/>
              </a:ln>
              <a:solidFill>
                <a:srgbClr val="F79646">
                  <a:lumMod val="50000"/>
                </a:srgbClr>
              </a:solidFill>
              <a:effectLst/>
              <a:uLnTx/>
              <a:uFillTx/>
              <a:latin typeface="Calibri"/>
              <a:ea typeface="Arial-Rounded" panose="020B0500000000000000" pitchFamily="34" charset="0"/>
              <a:cs typeface="Arial-Rounded" panose="020B0500000000000000" pitchFamily="34" charset="0"/>
            </a:endParaRPr>
          </a:p>
        </p:txBody>
      </p:sp>
      <p:sp>
        <p:nvSpPr>
          <p:cNvPr id="247" name="TextBox 246">
            <a:extLst>
              <a:ext uri="{FF2B5EF4-FFF2-40B4-BE49-F238E27FC236}">
                <a16:creationId xmlns:a16="http://schemas.microsoft.com/office/drawing/2014/main" id="{2BE7A68C-EFEF-B6D0-C8EE-FED9F51CA145}"/>
              </a:ext>
            </a:extLst>
          </p:cNvPr>
          <p:cNvSpPr txBox="1"/>
          <p:nvPr/>
        </p:nvSpPr>
        <p:spPr>
          <a:xfrm>
            <a:off x="6210300" y="5399953"/>
            <a:ext cx="5572126" cy="919401"/>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400" b="1" dirty="0">
                <a:solidFill>
                  <a:srgbClr val="F79646">
                    <a:lumMod val="50000"/>
                  </a:srgbClr>
                </a:solidFill>
                <a:ea typeface="Arial-Rounded" panose="020B0500000000000000" pitchFamily="34" charset="0"/>
                <a:cs typeface="Arial-Rounded" panose="020B0500000000000000" pitchFamily="34" charset="0"/>
              </a:rPr>
              <a:t>Bà ốm, hai chị em không thăm hỏi, lại cãi nhau cho bà mệt thêm.</a:t>
            </a:r>
            <a:endParaRPr kumimoji="0" lang="en-US" sz="2400" b="1" i="0" u="none" strike="noStrike" kern="1200" cap="none" spc="0" normalizeH="0" baseline="0" noProof="0" dirty="0">
              <a:ln>
                <a:noFill/>
              </a:ln>
              <a:solidFill>
                <a:srgbClr val="F79646">
                  <a:lumMod val="50000"/>
                </a:srgbClr>
              </a:solidFill>
              <a:effectLst/>
              <a:uLnTx/>
              <a:uFillTx/>
              <a:latin typeface="Calibri"/>
              <a:ea typeface="Arial-Rounded" panose="020B0500000000000000" pitchFamily="34" charset="0"/>
              <a:cs typeface="Arial-Rounded" panose="020B0500000000000000" pitchFamily="34" charset="0"/>
            </a:endParaRPr>
          </a:p>
        </p:txBody>
      </p:sp>
      <p:grpSp>
        <p:nvGrpSpPr>
          <p:cNvPr id="248" name="Google Shape;6126;p55">
            <a:extLst>
              <a:ext uri="{FF2B5EF4-FFF2-40B4-BE49-F238E27FC236}">
                <a16:creationId xmlns:a16="http://schemas.microsoft.com/office/drawing/2014/main" id="{3F7E552A-4E2A-D64E-F818-98E246430627}"/>
              </a:ext>
            </a:extLst>
          </p:cNvPr>
          <p:cNvGrpSpPr/>
          <p:nvPr/>
        </p:nvGrpSpPr>
        <p:grpSpPr>
          <a:xfrm>
            <a:off x="8392269" y="1581522"/>
            <a:ext cx="1102505" cy="1008112"/>
            <a:chOff x="1908099" y="3682271"/>
            <a:chExt cx="395296" cy="371966"/>
          </a:xfrm>
        </p:grpSpPr>
        <p:sp>
          <p:nvSpPr>
            <p:cNvPr id="249" name="Google Shape;6127;p55">
              <a:extLst>
                <a:ext uri="{FF2B5EF4-FFF2-40B4-BE49-F238E27FC236}">
                  <a16:creationId xmlns:a16="http://schemas.microsoft.com/office/drawing/2014/main" id="{5864CE69-EC31-51DA-A1AE-EA73F324AA29}"/>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sp>
          <p:nvSpPr>
            <p:cNvPr id="250" name="Google Shape;6128;p55">
              <a:extLst>
                <a:ext uri="{FF2B5EF4-FFF2-40B4-BE49-F238E27FC236}">
                  <a16:creationId xmlns:a16="http://schemas.microsoft.com/office/drawing/2014/main" id="{CA58969E-9EE4-57FB-E22C-115909ACFA3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51" name="Google Shape;6129;p55">
              <a:extLst>
                <a:ext uri="{FF2B5EF4-FFF2-40B4-BE49-F238E27FC236}">
                  <a16:creationId xmlns:a16="http://schemas.microsoft.com/office/drawing/2014/main" id="{46D9CE38-C8E0-6DB4-4937-86D0C9D448AB}"/>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52" name="Google Shape;6130;p55">
              <a:extLst>
                <a:ext uri="{FF2B5EF4-FFF2-40B4-BE49-F238E27FC236}">
                  <a16:creationId xmlns:a16="http://schemas.microsoft.com/office/drawing/2014/main" id="{5115EF28-8776-5FD8-4BF3-15E0B28145C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p>
          </p:txBody>
        </p:sp>
        <p:sp>
          <p:nvSpPr>
            <p:cNvPr id="253" name="Google Shape;6131;p55">
              <a:extLst>
                <a:ext uri="{FF2B5EF4-FFF2-40B4-BE49-F238E27FC236}">
                  <a16:creationId xmlns:a16="http://schemas.microsoft.com/office/drawing/2014/main" id="{990ED182-79DD-09C6-EFD6-1F7608CC0DC0}"/>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p>
          </p:txBody>
        </p:sp>
        <p:sp>
          <p:nvSpPr>
            <p:cNvPr id="254" name="Google Shape;6132;p55">
              <a:extLst>
                <a:ext uri="{FF2B5EF4-FFF2-40B4-BE49-F238E27FC236}">
                  <a16:creationId xmlns:a16="http://schemas.microsoft.com/office/drawing/2014/main" id="{3162656B-BB82-32F5-8237-ABDF2981708C}"/>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endParaRPr sz="2160"/>
            </a:p>
          </p:txBody>
        </p:sp>
        <p:sp>
          <p:nvSpPr>
            <p:cNvPr id="255" name="Google Shape;6133;p55">
              <a:extLst>
                <a:ext uri="{FF2B5EF4-FFF2-40B4-BE49-F238E27FC236}">
                  <a16:creationId xmlns:a16="http://schemas.microsoft.com/office/drawing/2014/main" id="{0C2C4783-4BB0-15A4-A8F9-D5FBDDC24B91}"/>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endParaRPr sz="2160"/>
            </a:p>
          </p:txBody>
        </p:sp>
      </p:grpSp>
    </p:spTree>
    <p:custDataLst>
      <p:tags r:id="rId1"/>
    </p:custDataLst>
    <p:extLst>
      <p:ext uri="{BB962C8B-B14F-4D97-AF65-F5344CB8AC3E}">
        <p14:creationId xmlns:p14="http://schemas.microsoft.com/office/powerpoint/2010/main" val="420527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down)">
                                      <p:cBhvr>
                                        <p:cTn id="7" dur="500"/>
                                        <p:tgtEl>
                                          <p:spTgt spid="22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0"/>
                                        </p:tgtEl>
                                        <p:attrNameLst>
                                          <p:attrName>style.visibility</p:attrName>
                                        </p:attrNameLst>
                                      </p:cBhvr>
                                      <p:to>
                                        <p:strVal val="visible"/>
                                      </p:to>
                                    </p:set>
                                    <p:animEffect transition="in" filter="wipe(down)">
                                      <p:cBhvr>
                                        <p:cTn id="18" dur="500"/>
                                        <p:tgtEl>
                                          <p:spTgt spid="23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38"/>
                                        </p:tgtEl>
                                        <p:attrNameLst>
                                          <p:attrName>style.visibility</p:attrName>
                                        </p:attrNameLst>
                                      </p:cBhvr>
                                      <p:to>
                                        <p:strVal val="visible"/>
                                      </p:to>
                                    </p:set>
                                    <p:anim calcmode="lin" valueType="num">
                                      <p:cBhvr>
                                        <p:cTn id="23" dur="500" fill="hold"/>
                                        <p:tgtEl>
                                          <p:spTgt spid="238"/>
                                        </p:tgtEl>
                                        <p:attrNameLst>
                                          <p:attrName>ppt_w</p:attrName>
                                        </p:attrNameLst>
                                      </p:cBhvr>
                                      <p:tavLst>
                                        <p:tav tm="0">
                                          <p:val>
                                            <p:fltVal val="0"/>
                                          </p:val>
                                        </p:tav>
                                        <p:tav tm="100000">
                                          <p:val>
                                            <p:strVal val="#ppt_w"/>
                                          </p:val>
                                        </p:tav>
                                      </p:tavLst>
                                    </p:anim>
                                    <p:anim calcmode="lin" valueType="num">
                                      <p:cBhvr>
                                        <p:cTn id="24" dur="500" fill="hold"/>
                                        <p:tgtEl>
                                          <p:spTgt spid="238"/>
                                        </p:tgtEl>
                                        <p:attrNameLst>
                                          <p:attrName>ppt_h</p:attrName>
                                        </p:attrNameLst>
                                      </p:cBhvr>
                                      <p:tavLst>
                                        <p:tav tm="0">
                                          <p:val>
                                            <p:fltVal val="0"/>
                                          </p:val>
                                        </p:tav>
                                        <p:tav tm="100000">
                                          <p:val>
                                            <p:strVal val="#ppt_h"/>
                                          </p:val>
                                        </p:tav>
                                      </p:tavLst>
                                    </p:anim>
                                    <p:animEffect transition="in" filter="fade">
                                      <p:cBhvr>
                                        <p:cTn id="25" dur="500"/>
                                        <p:tgtEl>
                                          <p:spTgt spid="2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8"/>
                                        </p:tgtEl>
                                        <p:attrNameLst>
                                          <p:attrName>style.visibility</p:attrName>
                                        </p:attrNameLst>
                                      </p:cBhvr>
                                      <p:to>
                                        <p:strVal val="visible"/>
                                      </p:to>
                                    </p:set>
                                    <p:animEffect transition="in" filter="wipe(down)">
                                      <p:cBhvr>
                                        <p:cTn id="30" dur="500"/>
                                        <p:tgtEl>
                                          <p:spTgt spid="24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7"/>
                                        </p:tgtEl>
                                        <p:attrNameLst>
                                          <p:attrName>style.visibility</p:attrName>
                                        </p:attrNameLst>
                                      </p:cBhvr>
                                      <p:to>
                                        <p:strVal val="visible"/>
                                      </p:to>
                                    </p:set>
                                    <p:anim calcmode="lin" valueType="num">
                                      <p:cBhvr>
                                        <p:cTn id="35" dur="500" fill="hold"/>
                                        <p:tgtEl>
                                          <p:spTgt spid="247"/>
                                        </p:tgtEl>
                                        <p:attrNameLst>
                                          <p:attrName>ppt_w</p:attrName>
                                        </p:attrNameLst>
                                      </p:cBhvr>
                                      <p:tavLst>
                                        <p:tav tm="0">
                                          <p:val>
                                            <p:fltVal val="0"/>
                                          </p:val>
                                        </p:tav>
                                        <p:tav tm="100000">
                                          <p:val>
                                            <p:strVal val="#ppt_w"/>
                                          </p:val>
                                        </p:tav>
                                      </p:tavLst>
                                    </p:anim>
                                    <p:anim calcmode="lin" valueType="num">
                                      <p:cBhvr>
                                        <p:cTn id="36" dur="500" fill="hold"/>
                                        <p:tgtEl>
                                          <p:spTgt spid="247"/>
                                        </p:tgtEl>
                                        <p:attrNameLst>
                                          <p:attrName>ppt_h</p:attrName>
                                        </p:attrNameLst>
                                      </p:cBhvr>
                                      <p:tavLst>
                                        <p:tav tm="0">
                                          <p:val>
                                            <p:fltVal val="0"/>
                                          </p:val>
                                        </p:tav>
                                        <p:tav tm="100000">
                                          <p:val>
                                            <p:strVal val="#ppt_h"/>
                                          </p:val>
                                        </p:tav>
                                      </p:tavLst>
                                    </p:anim>
                                    <p:animEffect transition="in" filter="fade">
                                      <p:cBhvr>
                                        <p:cTn id="3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8" grpId="0" animBg="1"/>
      <p:bldP spid="2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SimSun" panose="02010600030101010101" pitchFamily="2" charset="-122"/>
                <a:cs typeface="+mn-cs"/>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3" name="Picture 2" descr="A picture containing room, computer&#10;&#10;Description automatically generated">
            <a:extLst>
              <a:ext uri="{FF2B5EF4-FFF2-40B4-BE49-F238E27FC236}">
                <a16:creationId xmlns:a16="http://schemas.microsoft.com/office/drawing/2014/main" id="{0B359F68-FBE1-1B67-AA22-7E10FF7019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5309" y="1891679"/>
            <a:ext cx="5614059" cy="3756645"/>
          </a:xfrm>
          <a:prstGeom prst="rect">
            <a:avLst/>
          </a:prstGeom>
        </p:spPr>
      </p:pic>
      <p:grpSp>
        <p:nvGrpSpPr>
          <p:cNvPr id="4" name="Google Shape;6118;p55">
            <a:extLst>
              <a:ext uri="{FF2B5EF4-FFF2-40B4-BE49-F238E27FC236}">
                <a16:creationId xmlns:a16="http://schemas.microsoft.com/office/drawing/2014/main" id="{A73D2AC3-A3AF-F58E-41E9-4BF68A484146}"/>
              </a:ext>
            </a:extLst>
          </p:cNvPr>
          <p:cNvGrpSpPr/>
          <p:nvPr/>
        </p:nvGrpSpPr>
        <p:grpSpPr>
          <a:xfrm>
            <a:off x="4116311" y="1472515"/>
            <a:ext cx="1101740" cy="1008112"/>
            <a:chOff x="1359398" y="3682271"/>
            <a:chExt cx="395296" cy="371966"/>
          </a:xfrm>
        </p:grpSpPr>
        <p:sp>
          <p:nvSpPr>
            <p:cNvPr id="229" name="Google Shape;6119;p55">
              <a:extLst>
                <a:ext uri="{FF2B5EF4-FFF2-40B4-BE49-F238E27FC236}">
                  <a16:creationId xmlns:a16="http://schemas.microsoft.com/office/drawing/2014/main" id="{8F30436C-125A-0F61-DE39-274CA03207BF}"/>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0" name="Google Shape;6120;p55">
              <a:extLst>
                <a:ext uri="{FF2B5EF4-FFF2-40B4-BE49-F238E27FC236}">
                  <a16:creationId xmlns:a16="http://schemas.microsoft.com/office/drawing/2014/main" id="{FE422387-9FA7-ECF1-28A0-1BFAEE29A009}"/>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1" name="Google Shape;6121;p55">
              <a:extLst>
                <a:ext uri="{FF2B5EF4-FFF2-40B4-BE49-F238E27FC236}">
                  <a16:creationId xmlns:a16="http://schemas.microsoft.com/office/drawing/2014/main" id="{2DDF3CFA-7C1A-F717-C170-22177803771A}"/>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2" name="Google Shape;6122;p55">
              <a:extLst>
                <a:ext uri="{FF2B5EF4-FFF2-40B4-BE49-F238E27FC236}">
                  <a16:creationId xmlns:a16="http://schemas.microsoft.com/office/drawing/2014/main" id="{C34C7D6F-0866-59A5-FBA9-861091877208}"/>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3" name="Google Shape;6123;p55">
              <a:extLst>
                <a:ext uri="{FF2B5EF4-FFF2-40B4-BE49-F238E27FC236}">
                  <a16:creationId xmlns:a16="http://schemas.microsoft.com/office/drawing/2014/main" id="{0CCAEEEA-6C1C-8F6F-ECD3-AFD7E606854D}"/>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4" name="Google Shape;6124;p55">
              <a:extLst>
                <a:ext uri="{FF2B5EF4-FFF2-40B4-BE49-F238E27FC236}">
                  <a16:creationId xmlns:a16="http://schemas.microsoft.com/office/drawing/2014/main" id="{46A97C49-6653-DA58-7450-7543B8C19909}"/>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sp>
          <p:nvSpPr>
            <p:cNvPr id="235" name="Google Shape;6125;p55">
              <a:extLst>
                <a:ext uri="{FF2B5EF4-FFF2-40B4-BE49-F238E27FC236}">
                  <a16:creationId xmlns:a16="http://schemas.microsoft.com/office/drawing/2014/main" id="{DD4AC89D-B437-ADF3-E7DD-827F7ACC198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endParaRPr>
            </a:p>
          </p:txBody>
        </p:sp>
      </p:grpSp>
      <p:sp>
        <p:nvSpPr>
          <p:cNvPr id="236" name="TextBox 235">
            <a:extLst>
              <a:ext uri="{FF2B5EF4-FFF2-40B4-BE49-F238E27FC236}">
                <a16:creationId xmlns:a16="http://schemas.microsoft.com/office/drawing/2014/main" id="{168CBB88-08AF-8510-E3C9-787AA8322E5C}"/>
              </a:ext>
            </a:extLst>
          </p:cNvPr>
          <p:cNvSpPr txBox="1"/>
          <p:nvPr/>
        </p:nvSpPr>
        <p:spPr>
          <a:xfrm>
            <a:off x="4086225" y="5599978"/>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ea typeface="Arial-Rounded" panose="020B0500000000000000" pitchFamily="34" charset="0"/>
                <a:cs typeface="Arial-Rounded" panose="020B0500000000000000" pitchFamily="34" charset="0"/>
              </a:rPr>
              <a:t>Bạn bê đĩa hoa quả lễ phép mời ông bà.</a:t>
            </a:r>
            <a:endParaRPr kumimoji="0" lang="en-US" sz="2800" b="1" i="0" u="none" strike="noStrike" kern="1200" cap="none" spc="0" normalizeH="0" baseline="0" noProof="0" dirty="0">
              <a:ln>
                <a:noFill/>
              </a:ln>
              <a:solidFill>
                <a:srgbClr val="F79646">
                  <a:lumMod val="50000"/>
                </a:srgbClr>
              </a:solidFill>
              <a:effectLst/>
              <a:uLnTx/>
              <a:uFillTx/>
              <a:latin typeface="Calibri"/>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380838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6"/>
                                        </p:tgtEl>
                                        <p:attrNameLst>
                                          <p:attrName>style.visibility</p:attrName>
                                        </p:attrNameLst>
                                      </p:cBhvr>
                                      <p:to>
                                        <p:strVal val="visible"/>
                                      </p:to>
                                    </p:set>
                                    <p:anim calcmode="lin" valueType="num">
                                      <p:cBhvr>
                                        <p:cTn id="19" dur="500" fill="hold"/>
                                        <p:tgtEl>
                                          <p:spTgt spid="236"/>
                                        </p:tgtEl>
                                        <p:attrNameLst>
                                          <p:attrName>ppt_w</p:attrName>
                                        </p:attrNameLst>
                                      </p:cBhvr>
                                      <p:tavLst>
                                        <p:tav tm="0">
                                          <p:val>
                                            <p:fltVal val="0"/>
                                          </p:val>
                                        </p:tav>
                                        <p:tav tm="100000">
                                          <p:val>
                                            <p:strVal val="#ppt_w"/>
                                          </p:val>
                                        </p:tav>
                                      </p:tavLst>
                                    </p:anim>
                                    <p:anim calcmode="lin" valueType="num">
                                      <p:cBhvr>
                                        <p:cTn id="20" dur="500" fill="hold"/>
                                        <p:tgtEl>
                                          <p:spTgt spid="236"/>
                                        </p:tgtEl>
                                        <p:attrNameLst>
                                          <p:attrName>ppt_h</p:attrName>
                                        </p:attrNameLst>
                                      </p:cBhvr>
                                      <p:tavLst>
                                        <p:tav tm="0">
                                          <p:val>
                                            <p:fltVal val="0"/>
                                          </p:val>
                                        </p:tav>
                                        <p:tav tm="100000">
                                          <p:val>
                                            <p:strVal val="#ppt_h"/>
                                          </p:val>
                                        </p:tav>
                                      </p:tavLst>
                                    </p:anim>
                                    <p:animEffect transition="in" filter="fade">
                                      <p:cBhvr>
                                        <p:cTn id="2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046988"/>
          </a:xfrm>
          <a:prstGeom prst="rect">
            <a:avLst/>
          </a:prstGeom>
          <a:noFill/>
        </p:spPr>
        <p:txBody>
          <a:bodyPr wrap="square" lIns="0" tIns="0" rIns="0" bIns="0" rtlCol="0">
            <a:spAutoFit/>
          </a:bodyPr>
          <a:lstStyle/>
          <a:p>
            <a:pPr lvl="0" algn="just"/>
            <a:r>
              <a:rPr lang="vi-VN" sz="3300" b="1" dirty="0">
                <a:solidFill>
                  <a:prstClr val="black"/>
                </a:solidFill>
                <a:latin typeface="Calibri" panose="020F0502020204030204" pitchFamily="34" charset="0"/>
                <a:cs typeface="Calibri" panose="020F0502020204030204" pitchFamily="34" charset="0"/>
              </a:rPr>
              <a:t>Thường xuyên hỏi thăm sức khỏe, bóp vai cho Ông, chải tóc cho Bà, lễ phép mời Ông Bà ăn hoa quả… </a:t>
            </a:r>
            <a:r>
              <a:rPr lang="en-US" sz="3300" b="1" dirty="0">
                <a:solidFill>
                  <a:prstClr val="black"/>
                </a:solidFill>
                <a:latin typeface="Calibri" panose="020F0502020204030204" pitchFamily="34" charset="0"/>
                <a:cs typeface="Calibri" panose="020F0502020204030204" pitchFamily="34" charset="0"/>
              </a:rPr>
              <a:t>t</a:t>
            </a:r>
            <a:r>
              <a:rPr lang="vi-VN" sz="3300" b="1" dirty="0">
                <a:solidFill>
                  <a:prstClr val="black"/>
                </a:solidFill>
                <a:latin typeface="Calibri" panose="020F0502020204030204" pitchFamily="34" charset="0"/>
                <a:cs typeface="Calibri" panose="020F0502020204030204" pitchFamily="34" charset="0"/>
              </a:rPr>
              <a:t>hể hiện sự quan tâm chăm sóc Ông Bà. Hành vi hai chị em cãi nhau ầm ĩ bên giường Bà ốm là biểu hiện sự thờ ơ chưa quan tâm tới Ông Bà.</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14504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AEDEB4-4399-7173-BD25-7EFFEA23F797}"/>
              </a:ext>
            </a:extLst>
          </p:cNvPr>
          <p:cNvSpPr txBox="1"/>
          <p:nvPr/>
        </p:nvSpPr>
        <p:spPr>
          <a:xfrm>
            <a:off x="2667001" y="95250"/>
            <a:ext cx="7008439" cy="1200329"/>
          </a:xfrm>
          <a:prstGeom prst="rect">
            <a:avLst/>
          </a:prstGeom>
          <a:noFill/>
        </p:spPr>
        <p:txBody>
          <a:bodyPr wrap="square" rtlCol="0">
            <a:spAutoFit/>
          </a:bodyPr>
          <a:lstStyle/>
          <a:p>
            <a:pPr algn="ctr"/>
            <a:r>
              <a:rPr lang="en-GB" sz="3600" b="1" dirty="0" err="1">
                <a:solidFill>
                  <a:srgbClr val="26333A"/>
                </a:solidFill>
                <a:latin typeface="Lato" panose="020F0502020204030203" pitchFamily="34" charset="0"/>
                <a:cs typeface="Lato" panose="020F0502020204030203" pitchFamily="34" charset="0"/>
              </a:rPr>
              <a:t>Em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đã</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quan</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tâm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chăm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sóc</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ông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bà</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bằng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những</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việc</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làm</a:t>
            </a:r>
            <a:r>
              <a:rPr lang="en-GB" sz="3600" b="1" dirty="0">
                <a:solidFill>
                  <a:srgbClr val="26333A"/>
                </a:solidFill>
                <a:latin typeface="Lato" panose="020F0502020204030203" pitchFamily="34" charset="0"/>
                <a:cs typeface="Lato" panose="020F0502020204030203" pitchFamily="34" charset="0"/>
              </a:rPr>
              <a:t> </a:t>
            </a:r>
            <a:r>
              <a:rPr lang="en-GB" sz="3600" b="1" dirty="0" err="1">
                <a:solidFill>
                  <a:srgbClr val="26333A"/>
                </a:solidFill>
                <a:latin typeface="Lato" panose="020F0502020204030203" pitchFamily="34" charset="0"/>
                <a:cs typeface="Lato" panose="020F0502020204030203" pitchFamily="34" charset="0"/>
              </a:rPr>
              <a:t>nào</a:t>
            </a:r>
            <a:r>
              <a:rPr lang="en-GB" sz="3600" b="1" dirty="0">
                <a:solidFill>
                  <a:srgbClr val="26333A"/>
                </a:solidFill>
                <a:latin typeface="Lato" panose="020F0502020204030203" pitchFamily="34" charset="0"/>
                <a:cs typeface="Lato" panose="020F0502020204030203" pitchFamily="34" charset="0"/>
              </a:rPr>
              <a:t>?</a:t>
            </a:r>
          </a:p>
        </p:txBody>
      </p:sp>
      <p:pic>
        <p:nvPicPr>
          <p:cNvPr id="3" name="Picture 2" descr="A picture containing drawing, room, table&#10;&#10;Description automatically generated">
            <a:extLst>
              <a:ext uri="{FF2B5EF4-FFF2-40B4-BE49-F238E27FC236}">
                <a16:creationId xmlns:a16="http://schemas.microsoft.com/office/drawing/2014/main" id="{842E4A49-3A16-2417-8EA1-9248202A2A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1431" y="1642889"/>
            <a:ext cx="8868494" cy="4988528"/>
          </a:xfrm>
          <a:prstGeom prst="rect">
            <a:avLst/>
          </a:prstGeom>
        </p:spPr>
      </p:pic>
    </p:spTree>
    <p:extLst>
      <p:ext uri="{BB962C8B-B14F-4D97-AF65-F5344CB8AC3E}">
        <p14:creationId xmlns:p14="http://schemas.microsoft.com/office/powerpoint/2010/main" val="2536408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2C9D774-3831-D6FA-5EBA-0C64F3463445}"/>
              </a:ext>
            </a:extLst>
          </p:cNvPr>
          <p:cNvSpPr/>
          <p:nvPr/>
        </p:nvSpPr>
        <p:spPr>
          <a:xfrm>
            <a:off x="522787" y="1903279"/>
            <a:ext cx="11059613" cy="3878396"/>
          </a:xfrm>
          <a:custGeom>
            <a:avLst/>
            <a:gdLst>
              <a:gd name="connsiteX0" fmla="*/ 0 w 11059613"/>
              <a:gd name="connsiteY0" fmla="*/ 407038 h 3878396"/>
              <a:gd name="connsiteX1" fmla="*/ 407038 w 11059613"/>
              <a:gd name="connsiteY1" fmla="*/ 0 h 3878396"/>
              <a:gd name="connsiteX2" fmla="*/ 10652575 w 11059613"/>
              <a:gd name="connsiteY2" fmla="*/ 0 h 3878396"/>
              <a:gd name="connsiteX3" fmla="*/ 11059613 w 11059613"/>
              <a:gd name="connsiteY3" fmla="*/ 407038 h 3878396"/>
              <a:gd name="connsiteX4" fmla="*/ 11059613 w 11059613"/>
              <a:gd name="connsiteY4" fmla="*/ 3471358 h 3878396"/>
              <a:gd name="connsiteX5" fmla="*/ 10652575 w 11059613"/>
              <a:gd name="connsiteY5" fmla="*/ 3878396 h 3878396"/>
              <a:gd name="connsiteX6" fmla="*/ 407038 w 11059613"/>
              <a:gd name="connsiteY6" fmla="*/ 3878396 h 3878396"/>
              <a:gd name="connsiteX7" fmla="*/ 0 w 11059613"/>
              <a:gd name="connsiteY7" fmla="*/ 3471358 h 3878396"/>
              <a:gd name="connsiteX8" fmla="*/ 0 w 11059613"/>
              <a:gd name="connsiteY8" fmla="*/ 407038 h 387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3878396" fill="none" extrusionOk="0">
                <a:moveTo>
                  <a:pt x="0" y="407038"/>
                </a:moveTo>
                <a:cubicBezTo>
                  <a:pt x="956" y="208112"/>
                  <a:pt x="193479" y="18868"/>
                  <a:pt x="407038" y="0"/>
                </a:cubicBezTo>
                <a:cubicBezTo>
                  <a:pt x="2287910" y="72427"/>
                  <a:pt x="5716522" y="61419"/>
                  <a:pt x="10652575" y="0"/>
                </a:cubicBezTo>
                <a:cubicBezTo>
                  <a:pt x="10872105" y="-36285"/>
                  <a:pt x="11039107" y="176035"/>
                  <a:pt x="11059613" y="407038"/>
                </a:cubicBezTo>
                <a:cubicBezTo>
                  <a:pt x="11160489" y="784874"/>
                  <a:pt x="10952300" y="2121299"/>
                  <a:pt x="11059613" y="3471358"/>
                </a:cubicBezTo>
                <a:cubicBezTo>
                  <a:pt x="11064506" y="3671328"/>
                  <a:pt x="10873861" y="3874456"/>
                  <a:pt x="10652575" y="3878396"/>
                </a:cubicBezTo>
                <a:cubicBezTo>
                  <a:pt x="6180150" y="3908223"/>
                  <a:pt x="2047728" y="3799090"/>
                  <a:pt x="407038" y="3878396"/>
                </a:cubicBezTo>
                <a:cubicBezTo>
                  <a:pt x="197630" y="3876656"/>
                  <a:pt x="-5249" y="3697197"/>
                  <a:pt x="0" y="3471358"/>
                </a:cubicBezTo>
                <a:cubicBezTo>
                  <a:pt x="50037" y="2548305"/>
                  <a:pt x="770" y="1582992"/>
                  <a:pt x="0" y="407038"/>
                </a:cubicBezTo>
                <a:close/>
              </a:path>
              <a:path w="11059613" h="3878396" stroke="0" extrusionOk="0">
                <a:moveTo>
                  <a:pt x="0" y="407038"/>
                </a:moveTo>
                <a:cubicBezTo>
                  <a:pt x="10431" y="185080"/>
                  <a:pt x="197965" y="32768"/>
                  <a:pt x="407038" y="0"/>
                </a:cubicBezTo>
                <a:cubicBezTo>
                  <a:pt x="4377580" y="123000"/>
                  <a:pt x="5690241" y="-96860"/>
                  <a:pt x="10652575" y="0"/>
                </a:cubicBezTo>
                <a:cubicBezTo>
                  <a:pt x="10858180" y="-14630"/>
                  <a:pt x="11060846" y="179751"/>
                  <a:pt x="11059613" y="407038"/>
                </a:cubicBezTo>
                <a:cubicBezTo>
                  <a:pt x="11062786" y="1685347"/>
                  <a:pt x="11153880" y="2362753"/>
                  <a:pt x="11059613" y="3471358"/>
                </a:cubicBezTo>
                <a:cubicBezTo>
                  <a:pt x="11037451" y="3704188"/>
                  <a:pt x="10846552" y="3873351"/>
                  <a:pt x="10652575" y="3878396"/>
                </a:cubicBezTo>
                <a:cubicBezTo>
                  <a:pt x="8002041" y="3717689"/>
                  <a:pt x="1784740" y="3918063"/>
                  <a:pt x="407038" y="3878396"/>
                </a:cubicBezTo>
                <a:cubicBezTo>
                  <a:pt x="143219" y="3870515"/>
                  <a:pt x="-10312" y="3691487"/>
                  <a:pt x="0" y="3471358"/>
                </a:cubicBezTo>
                <a:cubicBezTo>
                  <a:pt x="32216" y="2119953"/>
                  <a:pt x="57206" y="1242484"/>
                  <a:pt x="0" y="40703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Nhận biết được biểu hiện và ý nghĩa của việc quan tâm, chăm sóc ông bà.</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Thể hiện sự quan tâm, chăm sóc ông bà bằng những việc làm phù hợp với lứa tuổi.</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Thực hiện được những việc làm thể hiện tình yêu thương đối với ông bà.</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Thực hiện được những việc đồng tình với thái độ thể hiện yêu thương đối với ông bà.</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Lễ phép, vâng lời ông bà ; hiếu thảo với ông bà.</a:t>
            </a:r>
          </a:p>
        </p:txBody>
      </p:sp>
      <p:pic>
        <p:nvPicPr>
          <p:cNvPr id="3" name="Picture 2">
            <a:extLst>
              <a:ext uri="{FF2B5EF4-FFF2-40B4-BE49-F238E27FC236}">
                <a16:creationId xmlns:a16="http://schemas.microsoft.com/office/drawing/2014/main" id="{4A5B3F5D-F78C-1D74-8C44-2D6DD4A2FD92}"/>
              </a:ext>
            </a:extLst>
          </p:cNvPr>
          <p:cNvPicPr>
            <a:picLocks noChangeAspect="1"/>
          </p:cNvPicPr>
          <p:nvPr/>
        </p:nvPicPr>
        <p:blipFill>
          <a:blip r:embed="rId3"/>
          <a:stretch>
            <a:fillRect/>
          </a:stretch>
        </p:blipFill>
        <p:spPr>
          <a:xfrm>
            <a:off x="647531" y="2065811"/>
            <a:ext cx="467048" cy="467048"/>
          </a:xfrm>
          <a:prstGeom prst="rect">
            <a:avLst/>
          </a:prstGeom>
        </p:spPr>
      </p:pic>
      <p:pic>
        <p:nvPicPr>
          <p:cNvPr id="5" name="Picture 4">
            <a:extLst>
              <a:ext uri="{FF2B5EF4-FFF2-40B4-BE49-F238E27FC236}">
                <a16:creationId xmlns:a16="http://schemas.microsoft.com/office/drawing/2014/main" id="{958110BD-4232-72B7-8B3F-344BB68E32AE}"/>
              </a:ext>
            </a:extLst>
          </p:cNvPr>
          <p:cNvPicPr>
            <a:picLocks noChangeAspect="1"/>
          </p:cNvPicPr>
          <p:nvPr/>
        </p:nvPicPr>
        <p:blipFill>
          <a:blip r:embed="rId3"/>
          <a:stretch>
            <a:fillRect/>
          </a:stretch>
        </p:blipFill>
        <p:spPr>
          <a:xfrm>
            <a:off x="644605" y="2760778"/>
            <a:ext cx="467048" cy="467048"/>
          </a:xfrm>
          <a:prstGeom prst="rect">
            <a:avLst/>
          </a:prstGeom>
        </p:spPr>
      </p:pic>
      <p:pic>
        <p:nvPicPr>
          <p:cNvPr id="15" name="Picture 14">
            <a:extLst>
              <a:ext uri="{FF2B5EF4-FFF2-40B4-BE49-F238E27FC236}">
                <a16:creationId xmlns:a16="http://schemas.microsoft.com/office/drawing/2014/main" id="{728A2A7F-E506-4034-5F91-91844A52E3DB}"/>
              </a:ext>
            </a:extLst>
          </p:cNvPr>
          <p:cNvPicPr>
            <a:picLocks noChangeAspect="1"/>
          </p:cNvPicPr>
          <p:nvPr/>
        </p:nvPicPr>
        <p:blipFill>
          <a:blip r:embed="rId3"/>
          <a:stretch>
            <a:fillRect/>
          </a:stretch>
        </p:blipFill>
        <p:spPr>
          <a:xfrm>
            <a:off x="635080" y="3356501"/>
            <a:ext cx="467048" cy="467048"/>
          </a:xfrm>
          <a:prstGeom prst="rect">
            <a:avLst/>
          </a:prstGeom>
        </p:spPr>
      </p:pic>
      <p:pic>
        <p:nvPicPr>
          <p:cNvPr id="16" name="Picture 15">
            <a:extLst>
              <a:ext uri="{FF2B5EF4-FFF2-40B4-BE49-F238E27FC236}">
                <a16:creationId xmlns:a16="http://schemas.microsoft.com/office/drawing/2014/main" id="{144E71B7-A60F-8DEF-4A40-4A0ED9623827}"/>
              </a:ext>
            </a:extLst>
          </p:cNvPr>
          <p:cNvPicPr>
            <a:picLocks noChangeAspect="1"/>
          </p:cNvPicPr>
          <p:nvPr/>
        </p:nvPicPr>
        <p:blipFill>
          <a:blip r:embed="rId4"/>
          <a:stretch>
            <a:fillRect/>
          </a:stretch>
        </p:blipFill>
        <p:spPr>
          <a:xfrm>
            <a:off x="3472545" y="398096"/>
            <a:ext cx="6218459" cy="1127858"/>
          </a:xfrm>
          <a:prstGeom prst="rect">
            <a:avLst/>
          </a:prstGeom>
        </p:spPr>
      </p:pic>
      <p:pic>
        <p:nvPicPr>
          <p:cNvPr id="17" name="Picture 16">
            <a:extLst>
              <a:ext uri="{FF2B5EF4-FFF2-40B4-BE49-F238E27FC236}">
                <a16:creationId xmlns:a16="http://schemas.microsoft.com/office/drawing/2014/main" id="{36ADD569-7DB9-9C8F-9263-441E9E0C0E0B}"/>
              </a:ext>
            </a:extLst>
          </p:cNvPr>
          <p:cNvPicPr>
            <a:picLocks noChangeAspect="1"/>
          </p:cNvPicPr>
          <p:nvPr/>
        </p:nvPicPr>
        <p:blipFill>
          <a:blip r:embed="rId3"/>
          <a:stretch>
            <a:fillRect/>
          </a:stretch>
        </p:blipFill>
        <p:spPr>
          <a:xfrm>
            <a:off x="596980" y="4004201"/>
            <a:ext cx="467048" cy="467048"/>
          </a:xfrm>
          <a:prstGeom prst="rect">
            <a:avLst/>
          </a:prstGeom>
        </p:spPr>
      </p:pic>
      <p:pic>
        <p:nvPicPr>
          <p:cNvPr id="18" name="Picture 17">
            <a:extLst>
              <a:ext uri="{FF2B5EF4-FFF2-40B4-BE49-F238E27FC236}">
                <a16:creationId xmlns:a16="http://schemas.microsoft.com/office/drawing/2014/main" id="{F68D4E9A-7A2A-7D5D-9CF3-44930D1BA3D9}"/>
              </a:ext>
            </a:extLst>
          </p:cNvPr>
          <p:cNvPicPr>
            <a:picLocks noChangeAspect="1"/>
          </p:cNvPicPr>
          <p:nvPr/>
        </p:nvPicPr>
        <p:blipFill>
          <a:blip r:embed="rId3"/>
          <a:stretch>
            <a:fillRect/>
          </a:stretch>
        </p:blipFill>
        <p:spPr>
          <a:xfrm>
            <a:off x="616030" y="4756676"/>
            <a:ext cx="467048" cy="467048"/>
          </a:xfrm>
          <a:prstGeom prst="rect">
            <a:avLst/>
          </a:prstGeom>
        </p:spPr>
      </p:pic>
    </p:spTree>
    <p:custDataLst>
      <p:tags r:id="rId1"/>
    </p:custDataLst>
    <p:extLst>
      <p:ext uri="{BB962C8B-B14F-4D97-AF65-F5344CB8AC3E}">
        <p14:creationId xmlns:p14="http://schemas.microsoft.com/office/powerpoint/2010/main" val="412006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4ED8E0B8-8EB3-2235-A594-AB93495C9FC6}"/>
              </a:ext>
            </a:extLst>
          </p:cNvPr>
          <p:cNvPicPr>
            <a:picLocks noChangeAspect="1"/>
          </p:cNvPicPr>
          <p:nvPr/>
        </p:nvPicPr>
        <p:blipFill>
          <a:blip r:embed="rId5"/>
          <a:stretch>
            <a:fillRect/>
          </a:stretch>
        </p:blipFill>
        <p:spPr>
          <a:xfrm>
            <a:off x="4007453" y="2637198"/>
            <a:ext cx="6596444" cy="1926503"/>
          </a:xfrm>
          <a:prstGeom prst="rect">
            <a:avLst/>
          </a:prstGeom>
        </p:spPr>
      </p:pic>
    </p:spTree>
    <p:custDataLst>
      <p:tags r:id="rId1"/>
    </p:custDataLst>
    <p:extLst>
      <p:ext uri="{BB962C8B-B14F-4D97-AF65-F5344CB8AC3E}">
        <p14:creationId xmlns:p14="http://schemas.microsoft.com/office/powerpoint/2010/main" val="2325705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4"/>
            <a:ext cx="10981281" cy="811392"/>
          </a:xfrm>
          <a:custGeom>
            <a:avLst/>
            <a:gdLst>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811392" fill="none" extrusionOk="0">
                <a:moveTo>
                  <a:pt x="0" y="81219"/>
                </a:moveTo>
                <a:cubicBezTo>
                  <a:pt x="6303" y="91330"/>
                  <a:pt x="305154" y="-44779"/>
                  <a:pt x="470539" y="0"/>
                </a:cubicBezTo>
                <a:cubicBezTo>
                  <a:pt x="4178663" y="43311"/>
                  <a:pt x="8117116" y="-238195"/>
                  <a:pt x="10510741" y="0"/>
                </a:cubicBezTo>
                <a:cubicBezTo>
                  <a:pt x="10736472" y="-2682"/>
                  <a:pt x="11011673" y="24452"/>
                  <a:pt x="10981281" y="81219"/>
                </a:cubicBezTo>
                <a:cubicBezTo>
                  <a:pt x="10973245" y="341206"/>
                  <a:pt x="11173818" y="505001"/>
                  <a:pt x="10981281" y="730171"/>
                </a:cubicBezTo>
                <a:cubicBezTo>
                  <a:pt x="10939602" y="800112"/>
                  <a:pt x="10835642" y="809612"/>
                  <a:pt x="10510741" y="811392"/>
                </a:cubicBezTo>
                <a:cubicBezTo>
                  <a:pt x="7940792" y="699438"/>
                  <a:pt x="3824933" y="785159"/>
                  <a:pt x="470539" y="811392"/>
                </a:cubicBezTo>
                <a:cubicBezTo>
                  <a:pt x="201156" y="787532"/>
                  <a:pt x="688" y="793936"/>
                  <a:pt x="0" y="730171"/>
                </a:cubicBezTo>
                <a:cubicBezTo>
                  <a:pt x="-233932" y="444229"/>
                  <a:pt x="8929" y="274587"/>
                  <a:pt x="0" y="81219"/>
                </a:cubicBezTo>
                <a:close/>
              </a:path>
              <a:path w="10981281" h="811392" stroke="0" extrusionOk="0">
                <a:moveTo>
                  <a:pt x="0" y="81219"/>
                </a:moveTo>
                <a:cubicBezTo>
                  <a:pt x="-45198" y="62931"/>
                  <a:pt x="265048" y="-69837"/>
                  <a:pt x="470539" y="0"/>
                </a:cubicBezTo>
                <a:cubicBezTo>
                  <a:pt x="3740183" y="-682504"/>
                  <a:pt x="5396549" y="477770"/>
                  <a:pt x="10510741" y="0"/>
                </a:cubicBezTo>
                <a:cubicBezTo>
                  <a:pt x="10734788" y="-386"/>
                  <a:pt x="10994305" y="55135"/>
                  <a:pt x="10981281" y="81219"/>
                </a:cubicBezTo>
                <a:cubicBezTo>
                  <a:pt x="10929169" y="269823"/>
                  <a:pt x="11238314" y="518293"/>
                  <a:pt x="10981281" y="730171"/>
                </a:cubicBezTo>
                <a:cubicBezTo>
                  <a:pt x="10980707" y="785408"/>
                  <a:pt x="10754255" y="808180"/>
                  <a:pt x="10510741" y="811392"/>
                </a:cubicBezTo>
                <a:cubicBezTo>
                  <a:pt x="6952983" y="871658"/>
                  <a:pt x="2706590" y="790465"/>
                  <a:pt x="470539" y="811392"/>
                </a:cubicBezTo>
                <a:cubicBezTo>
                  <a:pt x="197484" y="793155"/>
                  <a:pt x="4281" y="765098"/>
                  <a:pt x="0" y="730171"/>
                </a:cubicBezTo>
                <a:cubicBezTo>
                  <a:pt x="-207380" y="488385"/>
                  <a:pt x="-150307" y="344010"/>
                  <a:pt x="0" y="81219"/>
                </a:cubicBezTo>
                <a:close/>
              </a:path>
              <a:path w="10981281" h="811392" fill="none" stroke="0" extrusionOk="0">
                <a:moveTo>
                  <a:pt x="0" y="81219"/>
                </a:moveTo>
                <a:cubicBezTo>
                  <a:pt x="-14193" y="9903"/>
                  <a:pt x="270250" y="19650"/>
                  <a:pt x="470539" y="0"/>
                </a:cubicBezTo>
                <a:cubicBezTo>
                  <a:pt x="3554280" y="234379"/>
                  <a:pt x="8183973" y="-80164"/>
                  <a:pt x="10510741" y="0"/>
                </a:cubicBezTo>
                <a:cubicBezTo>
                  <a:pt x="10756147" y="3804"/>
                  <a:pt x="11009570" y="31400"/>
                  <a:pt x="10981281" y="81219"/>
                </a:cubicBezTo>
                <a:cubicBezTo>
                  <a:pt x="10930607" y="379852"/>
                  <a:pt x="11159540" y="472983"/>
                  <a:pt x="10981281" y="730171"/>
                </a:cubicBezTo>
                <a:cubicBezTo>
                  <a:pt x="10958951" y="788991"/>
                  <a:pt x="10772951" y="771810"/>
                  <a:pt x="10510741" y="811392"/>
                </a:cubicBezTo>
                <a:cubicBezTo>
                  <a:pt x="7579924" y="615369"/>
                  <a:pt x="5418485" y="1012179"/>
                  <a:pt x="470539" y="811392"/>
                </a:cubicBezTo>
                <a:cubicBezTo>
                  <a:pt x="204894" y="806186"/>
                  <a:pt x="15827" y="781768"/>
                  <a:pt x="0" y="730171"/>
                </a:cubicBezTo>
                <a:cubicBezTo>
                  <a:pt x="-245666" y="506388"/>
                  <a:pt x="-43926" y="313703"/>
                  <a:pt x="0" y="81219"/>
                </a:cubicBezTo>
                <a:close/>
              </a:path>
              <a:path w="10981281" h="811392" fill="none" stroke="0" extrusionOk="0">
                <a:moveTo>
                  <a:pt x="0" y="81219"/>
                </a:moveTo>
                <a:cubicBezTo>
                  <a:pt x="1194" y="39391"/>
                  <a:pt x="291015" y="-12252"/>
                  <a:pt x="470539" y="0"/>
                </a:cubicBezTo>
                <a:cubicBezTo>
                  <a:pt x="3789255" y="102347"/>
                  <a:pt x="8269491" y="-276682"/>
                  <a:pt x="10510741" y="0"/>
                </a:cubicBezTo>
                <a:cubicBezTo>
                  <a:pt x="10740380" y="-1526"/>
                  <a:pt x="11010217" y="33949"/>
                  <a:pt x="10981281" y="81219"/>
                </a:cubicBezTo>
                <a:cubicBezTo>
                  <a:pt x="10944307" y="395773"/>
                  <a:pt x="11165132" y="488365"/>
                  <a:pt x="10981281" y="730171"/>
                </a:cubicBezTo>
                <a:cubicBezTo>
                  <a:pt x="10942323" y="805885"/>
                  <a:pt x="10816281" y="807837"/>
                  <a:pt x="10510741" y="811392"/>
                </a:cubicBezTo>
                <a:cubicBezTo>
                  <a:pt x="6345591" y="748123"/>
                  <a:pt x="2437735" y="673566"/>
                  <a:pt x="470539" y="811392"/>
                </a:cubicBezTo>
                <a:cubicBezTo>
                  <a:pt x="201485" y="794313"/>
                  <a:pt x="10515" y="785688"/>
                  <a:pt x="0" y="730171"/>
                </a:cubicBezTo>
                <a:cubicBezTo>
                  <a:pt x="-264263" y="470852"/>
                  <a:pt x="18044" y="289124"/>
                  <a:pt x="0" y="81219"/>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582835" y="231129"/>
            <a:ext cx="987574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Em</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có</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lời</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khuyên</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gì</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dành</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cho</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44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bạn</a:t>
            </a:r>
            <a:r>
              <a:rPr kumimoji="0" lang="en-US" sz="44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t>
            </a: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5" name="Picture 4" descr="A close up of a sign&#10;&#10;Description automatically generated">
            <a:extLst>
              <a:ext uri="{FF2B5EF4-FFF2-40B4-BE49-F238E27FC236}">
                <a16:creationId xmlns:a16="http://schemas.microsoft.com/office/drawing/2014/main" id="{FF44B5E8-36E4-9596-02FC-46879D0956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550" y="2114550"/>
            <a:ext cx="5983800" cy="4105274"/>
          </a:xfrm>
          <a:prstGeom prst="rect">
            <a:avLst/>
          </a:prstGeom>
        </p:spPr>
      </p:pic>
      <p:sp>
        <p:nvSpPr>
          <p:cNvPr id="225" name="Cuộn: Ngang 18">
            <a:extLst>
              <a:ext uri="{FF2B5EF4-FFF2-40B4-BE49-F238E27FC236}">
                <a16:creationId xmlns:a16="http://schemas.microsoft.com/office/drawing/2014/main" id="{BAA51BC9-0BBE-BD6A-475A-28F2B0740446}"/>
              </a:ext>
            </a:extLst>
          </p:cNvPr>
          <p:cNvSpPr/>
          <p:nvPr/>
        </p:nvSpPr>
        <p:spPr>
          <a:xfrm>
            <a:off x="5301486" y="982346"/>
            <a:ext cx="6768594" cy="2980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Hộp Văn bản 15">
            <a:extLst>
              <a:ext uri="{FF2B5EF4-FFF2-40B4-BE49-F238E27FC236}">
                <a16:creationId xmlns:a16="http://schemas.microsoft.com/office/drawing/2014/main" id="{040068D0-4FF5-D57B-249A-6B6FFD17F96E}"/>
              </a:ext>
            </a:extLst>
          </p:cNvPr>
          <p:cNvSpPr txBox="1"/>
          <p:nvPr/>
        </p:nvSpPr>
        <p:spPr>
          <a:xfrm>
            <a:off x="5605070" y="1517494"/>
            <a:ext cx="6493146" cy="1661993"/>
          </a:xfrm>
          <a:prstGeom prst="rect">
            <a:avLst/>
          </a:prstGeom>
          <a:noFill/>
        </p:spPr>
        <p:txBody>
          <a:bodyPr wrap="square" rtlCol="0">
            <a:spAutoFit/>
          </a:bodyPr>
          <a:lstStyle/>
          <a:p>
            <a:pPr algn="ctr"/>
            <a:r>
              <a:rPr lang="vi-VN" sz="3400" dirty="0"/>
              <a:t>Em nên hỏi han quan tâm dìu dắt ông lên cầu thang, không nên vô tâm bỏ đi chơi như vậy.</a:t>
            </a:r>
            <a:endParaRPr lang="en-US" sz="3400" dirty="0"/>
          </a:p>
        </p:txBody>
      </p:sp>
      <p:pic>
        <p:nvPicPr>
          <p:cNvPr id="227" name="Hình ảnh 22" descr="Ảnh có chứa mẫu họa&#10;&#10;Mô tả được tạo tự động">
            <a:extLst>
              <a:ext uri="{FF2B5EF4-FFF2-40B4-BE49-F238E27FC236}">
                <a16:creationId xmlns:a16="http://schemas.microsoft.com/office/drawing/2014/main" id="{EF9593AA-BD39-8397-1BFF-8B6DF704CF13}"/>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219593" y="3659095"/>
            <a:ext cx="3487293" cy="3462197"/>
          </a:xfrm>
          <a:prstGeom prst="rect">
            <a:avLst/>
          </a:prstGeom>
        </p:spPr>
      </p:pic>
    </p:spTree>
    <p:custDataLst>
      <p:tags r:id="rId1"/>
    </p:custDataLst>
    <p:extLst>
      <p:ext uri="{BB962C8B-B14F-4D97-AF65-F5344CB8AC3E}">
        <p14:creationId xmlns:p14="http://schemas.microsoft.com/office/powerpoint/2010/main" val="41074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barn(inVertical)">
                                      <p:cBhvr>
                                        <p:cTn id="13" dur="500"/>
                                        <p:tgtEl>
                                          <p:spTgt spid="2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5"/>
                                        </p:tgtEl>
                                        <p:attrNameLst>
                                          <p:attrName>style.visibility</p:attrName>
                                        </p:attrNameLst>
                                      </p:cBhvr>
                                      <p:to>
                                        <p:strVal val="visible"/>
                                      </p:to>
                                    </p:set>
                                    <p:animEffect transition="in" filter="barn(inVertical)">
                                      <p:cBhvr>
                                        <p:cTn id="16" dur="500"/>
                                        <p:tgtEl>
                                          <p:spTgt spid="225"/>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27"/>
                                        </p:tgtEl>
                                        <p:attrNameLst>
                                          <p:attrName>r</p:attrName>
                                        </p:attrNameLst>
                                      </p:cBhvr>
                                    </p:animRot>
                                    <p:animRot by="-240000">
                                      <p:cBhvr>
                                        <p:cTn id="19" dur="200" fill="hold">
                                          <p:stCondLst>
                                            <p:cond delay="200"/>
                                          </p:stCondLst>
                                        </p:cTn>
                                        <p:tgtEl>
                                          <p:spTgt spid="227"/>
                                        </p:tgtEl>
                                        <p:attrNameLst>
                                          <p:attrName>r</p:attrName>
                                        </p:attrNameLst>
                                      </p:cBhvr>
                                    </p:animRot>
                                    <p:animRot by="240000">
                                      <p:cBhvr>
                                        <p:cTn id="20" dur="200" fill="hold">
                                          <p:stCondLst>
                                            <p:cond delay="400"/>
                                          </p:stCondLst>
                                        </p:cTn>
                                        <p:tgtEl>
                                          <p:spTgt spid="227"/>
                                        </p:tgtEl>
                                        <p:attrNameLst>
                                          <p:attrName>r</p:attrName>
                                        </p:attrNameLst>
                                      </p:cBhvr>
                                    </p:animRot>
                                    <p:animRot by="-240000">
                                      <p:cBhvr>
                                        <p:cTn id="21" dur="200" fill="hold">
                                          <p:stCondLst>
                                            <p:cond delay="600"/>
                                          </p:stCondLst>
                                        </p:cTn>
                                        <p:tgtEl>
                                          <p:spTgt spid="227"/>
                                        </p:tgtEl>
                                        <p:attrNameLst>
                                          <p:attrName>r</p:attrName>
                                        </p:attrNameLst>
                                      </p:cBhvr>
                                    </p:animRot>
                                    <p:animRot by="120000">
                                      <p:cBhvr>
                                        <p:cTn id="22" dur="200" fill="hold">
                                          <p:stCondLst>
                                            <p:cond delay="800"/>
                                          </p:stCondLst>
                                        </p:cTn>
                                        <p:tgtEl>
                                          <p:spTgt spid="2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609599" y="1145824"/>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rPr>
              <a:t>Tình</a:t>
            </a:r>
            <a:r>
              <a:rPr kumimoji="0" lang="en-US" sz="4000" b="1" i="0" u="none" strike="noStrike" kern="1200" cap="none" spc="0" normalizeH="0" baseline="0" noProof="0" dirty="0">
                <a:ln>
                  <a:noFill/>
                </a:ln>
                <a:solidFill>
                  <a:prstClr val="black"/>
                </a:solidFill>
                <a:effectLst/>
                <a:uLnTx/>
                <a:uFillTx/>
                <a:latin typeface="Calibri" panose="020F0502020204030204"/>
              </a:rPr>
              <a:t> </a:t>
            </a:r>
            <a:r>
              <a:rPr kumimoji="0" lang="en-US" sz="4000" b="1" i="0" u="none" strike="noStrike" kern="1200" cap="none" spc="0" normalizeH="0" baseline="0" noProof="0" dirty="0" err="1">
                <a:ln>
                  <a:noFill/>
                </a:ln>
                <a:solidFill>
                  <a:prstClr val="black"/>
                </a:solidFill>
                <a:effectLst/>
                <a:uLnTx/>
                <a:uFillTx/>
                <a:latin typeface="Calibri" panose="020F0502020204030204"/>
              </a:rPr>
              <a:t>huống</a:t>
            </a:r>
            <a:r>
              <a:rPr kumimoji="0" lang="en-US" sz="4000" b="1" i="0" u="none" strike="noStrike" kern="1200" cap="none" spc="0" normalizeH="0" baseline="0" noProof="0" dirty="0">
                <a:ln>
                  <a:noFill/>
                </a:ln>
                <a:solidFill>
                  <a:prstClr val="black"/>
                </a:solidFill>
                <a:effectLst/>
                <a:uLnTx/>
                <a:uFillTx/>
                <a:latin typeface="Calibri" panose="020F0502020204030204"/>
              </a:rPr>
              <a:t> 1:</a:t>
            </a:r>
          </a:p>
          <a:p>
            <a:pPr lvl="0" algn="just"/>
            <a:r>
              <a:rPr lang="en-US" sz="4000" dirty="0" err="1">
                <a:solidFill>
                  <a:prstClr val="black"/>
                </a:solidFill>
              </a:rPr>
              <a:t>Bà</a:t>
            </a:r>
            <a:r>
              <a:rPr lang="en-US" sz="4000" dirty="0">
                <a:solidFill>
                  <a:prstClr val="black"/>
                </a:solidFill>
              </a:rPr>
              <a:t> </a:t>
            </a:r>
            <a:r>
              <a:rPr lang="en-US" sz="4000" dirty="0" err="1">
                <a:solidFill>
                  <a:prstClr val="black"/>
                </a:solidFill>
              </a:rPr>
              <a:t>bị</a:t>
            </a:r>
            <a:r>
              <a:rPr lang="en-US" sz="4000" dirty="0">
                <a:solidFill>
                  <a:prstClr val="black"/>
                </a:solidFill>
              </a:rPr>
              <a:t> </a:t>
            </a:r>
            <a:r>
              <a:rPr lang="en-US" sz="4000" dirty="0" err="1">
                <a:solidFill>
                  <a:prstClr val="black"/>
                </a:solidFill>
              </a:rPr>
              <a:t>ốm</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làm</a:t>
            </a:r>
            <a:r>
              <a:rPr lang="en-US" sz="4000" dirty="0">
                <a:solidFill>
                  <a:prstClr val="black"/>
                </a:solidFill>
              </a:rPr>
              <a:t> </a:t>
            </a:r>
            <a:r>
              <a:rPr lang="en-US" sz="4000" dirty="0" err="1">
                <a:solidFill>
                  <a:prstClr val="black"/>
                </a:solidFill>
              </a:rPr>
              <a:t>gì</a:t>
            </a:r>
            <a:r>
              <a:rPr lang="en-US" sz="4000" dirty="0">
                <a:solidFill>
                  <a:prstClr val="black"/>
                </a:solidFill>
              </a:rPr>
              <a:t> </a:t>
            </a:r>
            <a:r>
              <a:rPr lang="en-US" sz="4000" dirty="0" err="1">
                <a:solidFill>
                  <a:prstClr val="black"/>
                </a:solidFill>
              </a:rPr>
              <a:t>để</a:t>
            </a:r>
            <a:r>
              <a:rPr lang="en-US" sz="4000" dirty="0">
                <a:solidFill>
                  <a:prstClr val="black"/>
                </a:solidFill>
              </a:rPr>
              <a:t> </a:t>
            </a:r>
            <a:r>
              <a:rPr lang="en-US" sz="4000" dirty="0" err="1">
                <a:solidFill>
                  <a:prstClr val="black"/>
                </a:solidFill>
              </a:rPr>
              <a:t>chăm</a:t>
            </a:r>
            <a:r>
              <a:rPr lang="en-US" sz="4000" dirty="0">
                <a:solidFill>
                  <a:prstClr val="black"/>
                </a:solidFill>
              </a:rPr>
              <a:t> </a:t>
            </a:r>
            <a:r>
              <a:rPr lang="en-US" sz="4000" dirty="0" err="1">
                <a:solidFill>
                  <a:prstClr val="black"/>
                </a:solidFill>
              </a:rPr>
              <a:t>sóc</a:t>
            </a:r>
            <a:r>
              <a:rPr lang="en-US" sz="4000" dirty="0">
                <a:solidFill>
                  <a:prstClr val="black"/>
                </a:solidFill>
              </a:rPr>
              <a:t> </a:t>
            </a:r>
            <a:r>
              <a:rPr lang="en-US" sz="4000" dirty="0" err="1">
                <a:solidFill>
                  <a:prstClr val="black"/>
                </a:solidFill>
              </a:rPr>
              <a:t>bà</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6353176" y="1171222"/>
            <a:ext cx="5394324" cy="2791177"/>
          </a:xfrm>
          <a:custGeom>
            <a:avLst/>
            <a:gdLst>
              <a:gd name="connsiteX0" fmla="*/ 0 w 5394324"/>
              <a:gd name="connsiteY0" fmla="*/ 465205 h 2791177"/>
              <a:gd name="connsiteX1" fmla="*/ 465205 w 5394324"/>
              <a:gd name="connsiteY1" fmla="*/ 0 h 2791177"/>
              <a:gd name="connsiteX2" fmla="*/ 4929119 w 5394324"/>
              <a:gd name="connsiteY2" fmla="*/ 0 h 2791177"/>
              <a:gd name="connsiteX3" fmla="*/ 5394324 w 5394324"/>
              <a:gd name="connsiteY3" fmla="*/ 465205 h 2791177"/>
              <a:gd name="connsiteX4" fmla="*/ 5394324 w 5394324"/>
              <a:gd name="connsiteY4" fmla="*/ 2325972 h 2791177"/>
              <a:gd name="connsiteX5" fmla="*/ 4929119 w 5394324"/>
              <a:gd name="connsiteY5" fmla="*/ 2791177 h 2791177"/>
              <a:gd name="connsiteX6" fmla="*/ 465205 w 5394324"/>
              <a:gd name="connsiteY6" fmla="*/ 2791177 h 2791177"/>
              <a:gd name="connsiteX7" fmla="*/ 0 w 5394324"/>
              <a:gd name="connsiteY7" fmla="*/ 2325972 h 2791177"/>
              <a:gd name="connsiteX8" fmla="*/ 0 w 5394324"/>
              <a:gd name="connsiteY8" fmla="*/ 465205 h 27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324" h="2791177" fill="none" extrusionOk="0">
                <a:moveTo>
                  <a:pt x="0" y="465205"/>
                </a:moveTo>
                <a:cubicBezTo>
                  <a:pt x="-25812" y="233016"/>
                  <a:pt x="187235" y="6830"/>
                  <a:pt x="465205" y="0"/>
                </a:cubicBezTo>
                <a:cubicBezTo>
                  <a:pt x="1151316" y="-88141"/>
                  <a:pt x="3927888" y="-30127"/>
                  <a:pt x="4929119" y="0"/>
                </a:cubicBezTo>
                <a:cubicBezTo>
                  <a:pt x="5180742" y="-15348"/>
                  <a:pt x="5400076" y="206327"/>
                  <a:pt x="5394324" y="465205"/>
                </a:cubicBezTo>
                <a:cubicBezTo>
                  <a:pt x="5337448" y="864581"/>
                  <a:pt x="5434736" y="2091172"/>
                  <a:pt x="5394324" y="2325972"/>
                </a:cubicBezTo>
                <a:cubicBezTo>
                  <a:pt x="5422156" y="2606628"/>
                  <a:pt x="5195076" y="2799987"/>
                  <a:pt x="4929119" y="2791177"/>
                </a:cubicBezTo>
                <a:cubicBezTo>
                  <a:pt x="3728587" y="2633785"/>
                  <a:pt x="1968268" y="2773399"/>
                  <a:pt x="465205" y="2791177"/>
                </a:cubicBezTo>
                <a:cubicBezTo>
                  <a:pt x="203443" y="2784396"/>
                  <a:pt x="-1667" y="2570960"/>
                  <a:pt x="0" y="2325972"/>
                </a:cubicBezTo>
                <a:cubicBezTo>
                  <a:pt x="110239" y="1564919"/>
                  <a:pt x="36950" y="1234062"/>
                  <a:pt x="0" y="465205"/>
                </a:cubicBezTo>
                <a:close/>
              </a:path>
              <a:path w="5394324" h="2791177" stroke="0" extrusionOk="0">
                <a:moveTo>
                  <a:pt x="0" y="465205"/>
                </a:moveTo>
                <a:cubicBezTo>
                  <a:pt x="-9152" y="208487"/>
                  <a:pt x="192335" y="-25070"/>
                  <a:pt x="465205" y="0"/>
                </a:cubicBezTo>
                <a:cubicBezTo>
                  <a:pt x="1756660" y="35450"/>
                  <a:pt x="3758986" y="37244"/>
                  <a:pt x="4929119" y="0"/>
                </a:cubicBezTo>
                <a:cubicBezTo>
                  <a:pt x="5199600" y="-34946"/>
                  <a:pt x="5381224" y="207717"/>
                  <a:pt x="5394324" y="465205"/>
                </a:cubicBezTo>
                <a:cubicBezTo>
                  <a:pt x="5363146" y="957886"/>
                  <a:pt x="5313610" y="1751777"/>
                  <a:pt x="5394324" y="2325972"/>
                </a:cubicBezTo>
                <a:cubicBezTo>
                  <a:pt x="5427112" y="2578362"/>
                  <a:pt x="5176587" y="2765705"/>
                  <a:pt x="4929119" y="2791177"/>
                </a:cubicBezTo>
                <a:cubicBezTo>
                  <a:pt x="4101529" y="2769672"/>
                  <a:pt x="1423033" y="2919304"/>
                  <a:pt x="465205" y="2791177"/>
                </a:cubicBezTo>
                <a:cubicBezTo>
                  <a:pt x="245666" y="2769089"/>
                  <a:pt x="8320" y="2586983"/>
                  <a:pt x="0" y="2325972"/>
                </a:cubicBezTo>
                <a:cubicBezTo>
                  <a:pt x="-45647" y="1598211"/>
                  <a:pt x="-4835" y="663131"/>
                  <a:pt x="0" y="46520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rPr>
              <a:t>Tình</a:t>
            </a:r>
            <a:r>
              <a:rPr kumimoji="0" lang="en-US" sz="3600" b="1" i="0" u="none" strike="noStrike" kern="1200" cap="none" spc="0" normalizeH="0" baseline="0" noProof="0" dirty="0">
                <a:ln>
                  <a:noFill/>
                </a:ln>
                <a:solidFill>
                  <a:prstClr val="black"/>
                </a:solidFill>
                <a:effectLst/>
                <a:uLnTx/>
                <a:uFillTx/>
                <a:latin typeface="Calibri" panose="020F0502020204030204"/>
              </a:rPr>
              <a:t> </a:t>
            </a:r>
            <a:r>
              <a:rPr kumimoji="0" lang="en-US" sz="3600" b="1" i="0" u="none" strike="noStrike" kern="1200" cap="none" spc="0" normalizeH="0" baseline="0" noProof="0" dirty="0" err="1">
                <a:ln>
                  <a:noFill/>
                </a:ln>
                <a:solidFill>
                  <a:prstClr val="black"/>
                </a:solidFill>
                <a:effectLst/>
                <a:uLnTx/>
                <a:uFillTx/>
                <a:latin typeface="Calibri" panose="020F0502020204030204"/>
              </a:rPr>
              <a:t>huống</a:t>
            </a:r>
            <a:r>
              <a:rPr kumimoji="0" lang="en-US" sz="3600" b="1" i="0" u="none" strike="noStrike" kern="1200" cap="none" spc="0" normalizeH="0" baseline="0" noProof="0" dirty="0">
                <a:ln>
                  <a:noFill/>
                </a:ln>
                <a:solidFill>
                  <a:prstClr val="black"/>
                </a:solidFill>
                <a:effectLst/>
                <a:uLnTx/>
                <a:uFillTx/>
                <a:latin typeface="Calibri" panose="020F0502020204030204"/>
              </a:rPr>
              <a:t> 2:</a:t>
            </a:r>
          </a:p>
          <a:p>
            <a:pPr lvl="0" algn="just"/>
            <a:r>
              <a:rPr lang="vi-VN" sz="3600" dirty="0">
                <a:solidFill>
                  <a:prstClr val="black"/>
                </a:solidFill>
                <a:latin typeface="Calibri" panose="020F0502020204030204"/>
              </a:rPr>
              <a:t>Ăn cơm xong, Mẹ lấy trái cây lên, em làm gì để thể hiện sự quan tâm đối với Ông Bà?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pic>
        <p:nvPicPr>
          <p:cNvPr id="3" name="Picture 2">
            <a:extLst>
              <a:ext uri="{FF2B5EF4-FFF2-40B4-BE49-F238E27FC236}">
                <a16:creationId xmlns:a16="http://schemas.microsoft.com/office/drawing/2014/main" id="{3AFE6B0D-462F-B27A-BCFC-E8AAF3D96DEB}"/>
              </a:ext>
            </a:extLst>
          </p:cNvPr>
          <p:cNvPicPr>
            <a:picLocks noChangeAspect="1"/>
          </p:cNvPicPr>
          <p:nvPr/>
        </p:nvPicPr>
        <p:blipFill>
          <a:blip r:embed="rId4"/>
          <a:stretch>
            <a:fillRect/>
          </a:stretch>
        </p:blipFill>
        <p:spPr>
          <a:xfrm>
            <a:off x="2927286" y="-106369"/>
            <a:ext cx="7328027" cy="1603387"/>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4"/>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172584"/>
            <a:ext cx="7251310" cy="3770263"/>
          </a:xfrm>
          <a:prstGeom prst="rect">
            <a:avLst/>
          </a:prstGeom>
          <a:noFill/>
        </p:spPr>
        <p:txBody>
          <a:bodyPr wrap="square" lIns="0" tIns="0" rIns="0" bIns="0" rtlCol="0">
            <a:spAutoFit/>
          </a:bodyPr>
          <a:lstStyle/>
          <a:p>
            <a:pPr lvl="0" algn="just"/>
            <a:r>
              <a:rPr lang="vi-VN" sz="3500" b="1" dirty="0">
                <a:solidFill>
                  <a:prstClr val="black"/>
                </a:solidFill>
                <a:latin typeface="Calibri" panose="020F0502020204030204" pitchFamily="34" charset="0"/>
                <a:cs typeface="Calibri" panose="020F0502020204030204" pitchFamily="34" charset="0"/>
              </a:rPr>
              <a:t>Em có thể làm đ</a:t>
            </a:r>
            <a:r>
              <a:rPr lang="en-US" sz="3500" b="1" dirty="0" err="1">
                <a:solidFill>
                  <a:prstClr val="black"/>
                </a:solidFill>
                <a:latin typeface="Calibri" panose="020F0502020204030204" pitchFamily="34" charset="0"/>
                <a:cs typeface="Calibri" panose="020F0502020204030204" pitchFamily="34" charset="0"/>
              </a:rPr>
              <a:t>ượ</a:t>
            </a:r>
            <a:r>
              <a:rPr lang="vi-VN" sz="3500" b="1" dirty="0">
                <a:solidFill>
                  <a:prstClr val="black"/>
                </a:solidFill>
                <a:latin typeface="Calibri" panose="020F0502020204030204" pitchFamily="34" charset="0"/>
                <a:cs typeface="Calibri" panose="020F0502020204030204" pitchFamily="34" charset="0"/>
              </a:rPr>
              <a:t>c nhiều việc thể hiện sự quan tâm, chăm sóc Ông bà</a:t>
            </a:r>
            <a:r>
              <a:rPr lang="en-US" sz="3500" b="1" dirty="0">
                <a:solidFill>
                  <a:prstClr val="black"/>
                </a:solidFill>
                <a:latin typeface="Calibri" panose="020F0502020204030204" pitchFamily="34" charset="0"/>
                <a:cs typeface="Calibri" panose="020F0502020204030204" pitchFamily="34" charset="0"/>
              </a:rPr>
              <a:t>,</a:t>
            </a:r>
            <a:r>
              <a:rPr lang="vi-VN" sz="3500" b="1" dirty="0">
                <a:solidFill>
                  <a:prstClr val="black"/>
                </a:solidFill>
                <a:latin typeface="Calibri" panose="020F0502020204030204" pitchFamily="34" charset="0"/>
                <a:cs typeface="Calibri" panose="020F0502020204030204" pitchFamily="34" charset="0"/>
              </a:rPr>
              <a:t> thường xuyên gọi điện thăm hỏi sức khỏe Ông Bà (nếu không sống cùng Ông Bà), mời Ông Bà ăn hoa quả, nước, chia sẻ niềm vui của mình đối với Ông Bà,…</a:t>
            </a:r>
            <a:endParaRPr kumimoji="0" lang="en-US" sz="35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898825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E1A21-EFFD-B4E6-E334-AEC38C5CED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790575" y="2000791"/>
            <a:ext cx="3229769" cy="4583077"/>
          </a:xfrm>
          <a:prstGeom prst="rect">
            <a:avLst/>
          </a:prstGeom>
        </p:spPr>
      </p:pic>
      <p:sp>
        <p:nvSpPr>
          <p:cNvPr id="3" name="TextBox 2">
            <a:extLst>
              <a:ext uri="{FF2B5EF4-FFF2-40B4-BE49-F238E27FC236}">
                <a16:creationId xmlns:a16="http://schemas.microsoft.com/office/drawing/2014/main" id="{05FC869D-EA1B-A04E-7A69-904A32728298}"/>
              </a:ext>
            </a:extLst>
          </p:cNvPr>
          <p:cNvSpPr txBox="1"/>
          <p:nvPr/>
        </p:nvSpPr>
        <p:spPr>
          <a:xfrm>
            <a:off x="2945159" y="695867"/>
            <a:ext cx="8932515" cy="1323439"/>
          </a:xfrm>
          <a:prstGeom prst="rect">
            <a:avLst/>
          </a:prstGeom>
          <a:noFill/>
        </p:spPr>
        <p:txBody>
          <a:bodyPr wrap="square" rtlCol="0">
            <a:spAutoFit/>
          </a:bodyPr>
          <a:lstStyle/>
          <a:p>
            <a:pPr algn="ctr"/>
            <a:r>
              <a:rPr lang="en-US" sz="4000" dirty="0">
                <a:solidFill>
                  <a:srgbClr val="0199DB"/>
                </a:solidFill>
                <a:latin typeface="iCiel Cadena" panose="02000503000000020004" pitchFamily="2" charset="77"/>
                <a:cs typeface="iCiel Cucho Bold" pitchFamily="50" charset="0"/>
              </a:rPr>
              <a:t>Quan </a:t>
            </a:r>
            <a:r>
              <a:rPr lang="en-US" sz="4000" dirty="0" err="1">
                <a:solidFill>
                  <a:srgbClr val="0199DB"/>
                </a:solidFill>
                <a:latin typeface="iCiel Cadena" panose="02000503000000020004" pitchFamily="2" charset="77"/>
                <a:cs typeface="iCiel Cucho Bold" pitchFamily="50" charset="0"/>
              </a:rPr>
              <a:t>tâm</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chăm</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sóc</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ông</a:t>
            </a:r>
            <a:r>
              <a:rPr lang="en-US" sz="4000" dirty="0">
                <a:solidFill>
                  <a:srgbClr val="0199DB"/>
                </a:solidFill>
                <a:latin typeface="iCiel Cadena" panose="02000503000000020004" pitchFamily="2" charset="77"/>
                <a:cs typeface="iCiel Cucho Bold" pitchFamily="50" charset="0"/>
              </a:rPr>
              <a:t> </a:t>
            </a:r>
            <a:r>
              <a:rPr lang="en-US" sz="4000" dirty="0" err="1">
                <a:solidFill>
                  <a:srgbClr val="0199DB"/>
                </a:solidFill>
                <a:latin typeface="iCiel Cadena" panose="02000503000000020004" pitchFamily="2" charset="77"/>
                <a:cs typeface="iCiel Cucho Bold" pitchFamily="50" charset="0"/>
              </a:rPr>
              <a:t>bà</a:t>
            </a:r>
            <a:endParaRPr lang="vi-VN" sz="4000" dirty="0">
              <a:solidFill>
                <a:srgbClr val="0199DB"/>
              </a:solidFill>
              <a:latin typeface="iCiel Cadena" panose="02000503000000020004" pitchFamily="2" charset="77"/>
              <a:cs typeface="iCiel Cucho Bold" pitchFamily="50" charset="0"/>
            </a:endParaRPr>
          </a:p>
          <a:p>
            <a:pPr algn="ctr"/>
            <a:r>
              <a:rPr lang="en-US" sz="4000" dirty="0" err="1">
                <a:solidFill>
                  <a:srgbClr val="DA098C"/>
                </a:solidFill>
                <a:latin typeface="iCiel Cadena" panose="02000503000000020004" pitchFamily="2" charset="77"/>
                <a:cs typeface="iCiel Cucho Bold" pitchFamily="50" charset="0"/>
              </a:rPr>
              <a:t>Biết</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ơn</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hiếu</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thảo</a:t>
            </a:r>
            <a:r>
              <a:rPr lang="en-US" sz="4000" dirty="0">
                <a:solidFill>
                  <a:srgbClr val="DA098C"/>
                </a:solidFill>
                <a:latin typeface="iCiel Cadena" panose="02000503000000020004" pitchFamily="2" charset="77"/>
                <a:cs typeface="iCiel Cucho Bold" pitchFamily="50" charset="0"/>
              </a:rPr>
              <a:t> – </a:t>
            </a:r>
            <a:r>
              <a:rPr lang="en-US" sz="4000" dirty="0" err="1">
                <a:solidFill>
                  <a:srgbClr val="DA098C"/>
                </a:solidFill>
                <a:latin typeface="iCiel Cadena" panose="02000503000000020004" pitchFamily="2" charset="77"/>
                <a:cs typeface="iCiel Cucho Bold" pitchFamily="50" charset="0"/>
              </a:rPr>
              <a:t>em</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là</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cháu</a:t>
            </a:r>
            <a:r>
              <a:rPr lang="en-US" sz="4000" dirty="0">
                <a:solidFill>
                  <a:srgbClr val="DA098C"/>
                </a:solidFill>
                <a:latin typeface="iCiel Cadena" panose="02000503000000020004" pitchFamily="2" charset="77"/>
                <a:cs typeface="iCiel Cucho Bold" pitchFamily="50" charset="0"/>
              </a:rPr>
              <a:t> </a:t>
            </a:r>
            <a:r>
              <a:rPr lang="en-US" sz="4000" dirty="0" err="1">
                <a:solidFill>
                  <a:srgbClr val="DA098C"/>
                </a:solidFill>
                <a:latin typeface="iCiel Cadena" panose="02000503000000020004" pitchFamily="2" charset="77"/>
                <a:cs typeface="iCiel Cucho Bold" pitchFamily="50" charset="0"/>
              </a:rPr>
              <a:t>ngoan</a:t>
            </a:r>
            <a:endParaRPr lang="vi-VN" sz="4000" dirty="0">
              <a:solidFill>
                <a:srgbClr val="DA098C"/>
              </a:solidFill>
              <a:latin typeface="iCiel Cadena" panose="02000503000000020004" pitchFamily="2" charset="77"/>
              <a:cs typeface="iCiel Cucho Bold" pitchFamily="50" charset="0"/>
            </a:endParaRPr>
          </a:p>
        </p:txBody>
      </p:sp>
    </p:spTree>
    <p:extLst>
      <p:ext uri="{BB962C8B-B14F-4D97-AF65-F5344CB8AC3E}">
        <p14:creationId xmlns:p14="http://schemas.microsoft.com/office/powerpoint/2010/main" val="626648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6" name="图片 5">
            <a:extLst>
              <a:ext uri="{FF2B5EF4-FFF2-40B4-BE49-F238E27FC236}">
                <a16:creationId xmlns:a16="http://schemas.microsoft.com/office/drawing/2014/main" id="{3F859ACA-1538-4B1D-BE28-F6284ECFA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7" name="Picture 6">
            <a:extLst>
              <a:ext uri="{FF2B5EF4-FFF2-40B4-BE49-F238E27FC236}">
                <a16:creationId xmlns:a16="http://schemas.microsoft.com/office/drawing/2014/main" id="{DF9D02E4-EAC0-4E5F-80ED-679204E32D17}"/>
              </a:ext>
            </a:extLst>
          </p:cNvPr>
          <p:cNvPicPr>
            <a:picLocks noChangeAspect="1"/>
          </p:cNvPicPr>
          <p:nvPr/>
        </p:nvPicPr>
        <p:blipFill>
          <a:blip r:embed="rId5"/>
          <a:stretch>
            <a:fillRect/>
          </a:stretch>
        </p:blipFill>
        <p:spPr>
          <a:xfrm>
            <a:off x="1968108" y="1853735"/>
            <a:ext cx="7681626" cy="3639627"/>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734FF53A-6474-4366-B997-CB3B8F1840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spTree>
    <p:extLst>
      <p:ext uri="{BB962C8B-B14F-4D97-AF65-F5344CB8AC3E}">
        <p14:creationId xmlns:p14="http://schemas.microsoft.com/office/powerpoint/2010/main" val="79806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0" y="1"/>
            <a:ext cx="12192000" cy="6858000"/>
          </a:xfrm>
          <a:prstGeom prst="rect">
            <a:avLst/>
          </a:prstGeom>
        </p:spPr>
      </p:pic>
      <p:pic>
        <p:nvPicPr>
          <p:cNvPr id="7" name="图片 6">
            <a:extLst>
              <a:ext uri="{FF2B5EF4-FFF2-40B4-BE49-F238E27FC236}">
                <a16:creationId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6" name="Picture 5" descr="A picture containing vector graphics&#10;&#10;Description automatically generated">
            <a:extLst>
              <a:ext uri="{FF2B5EF4-FFF2-40B4-BE49-F238E27FC236}">
                <a16:creationId xmlns:a16="http://schemas.microsoft.com/office/drawing/2014/main" id="{83479E94-4357-4A87-B753-6DF210CD3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4" name="Picture 3">
            <a:extLst>
              <a:ext uri="{FF2B5EF4-FFF2-40B4-BE49-F238E27FC236}">
                <a16:creationId xmlns:a16="http://schemas.microsoft.com/office/drawing/2014/main" id="{DC8D9EA9-A11E-4758-B835-908413CB05B6}"/>
              </a:ext>
            </a:extLst>
          </p:cNvPr>
          <p:cNvPicPr>
            <a:picLocks noChangeAspect="1"/>
          </p:cNvPicPr>
          <p:nvPr/>
        </p:nvPicPr>
        <p:blipFill>
          <a:blip r:embed="rId5"/>
          <a:stretch>
            <a:fillRect/>
          </a:stretch>
        </p:blipFill>
        <p:spPr>
          <a:xfrm>
            <a:off x="2758201" y="2310326"/>
            <a:ext cx="5517358" cy="1322947"/>
          </a:xfrm>
          <a:prstGeom prst="rect">
            <a:avLst/>
          </a:prstGeom>
        </p:spPr>
      </p:pic>
    </p:spTree>
    <p:extLst>
      <p:ext uri="{BB962C8B-B14F-4D97-AF65-F5344CB8AC3E}">
        <p14:creationId xmlns:p14="http://schemas.microsoft.com/office/powerpoint/2010/main" val="266880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Bà" descr="A black rectangle with a white line across the center&#10;&#10;Description automatically generated with low confidence">
            <a:hlinkClick r:id="" action="ppaction://media"/>
            <a:extLst>
              <a:ext uri="{FF2B5EF4-FFF2-40B4-BE49-F238E27FC236}">
                <a16:creationId xmlns:a16="http://schemas.microsoft.com/office/drawing/2014/main" id="{9A3F206E-0881-FA80-A335-EE411605F5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1867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a16="http://schemas.microsoft.com/office/drawing/2014/main" id="{876CC3C8-72D8-4B07-8B5B-7D302611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41" name="Group 40">
            <a:extLst>
              <a:ext uri="{FF2B5EF4-FFF2-40B4-BE49-F238E27FC236}">
                <a16:creationId xmlns:a16="http://schemas.microsoft.com/office/drawing/2014/main" id="{ACC57AA4-738E-4931-82B0-CF0A0F9264A9}"/>
              </a:ext>
            </a:extLst>
          </p:cNvPr>
          <p:cNvGrpSpPr/>
          <p:nvPr/>
        </p:nvGrpSpPr>
        <p:grpSpPr>
          <a:xfrm>
            <a:off x="3817620" y="866500"/>
            <a:ext cx="7736205" cy="1121761"/>
            <a:chOff x="6410789" y="819970"/>
            <a:chExt cx="4322439" cy="1121761"/>
          </a:xfrm>
        </p:grpSpPr>
        <p:pic>
          <p:nvPicPr>
            <p:cNvPr id="52" name="Picture 51">
              <a:extLst>
                <a:ext uri="{FF2B5EF4-FFF2-40B4-BE49-F238E27FC236}">
                  <a16:creationId xmlns:a16="http://schemas.microsoft.com/office/drawing/2014/main" id="{791AE9E5-00D6-4294-ADCF-486D5D14F3C0}"/>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a16="http://schemas.microsoft.com/office/drawing/2014/main" id="{FCEFEDA5-0DD4-46E8-8F6D-FA4946D1C2DB}"/>
                </a:ext>
              </a:extLst>
            </p:cNvPr>
            <p:cNvSpPr txBox="1"/>
            <p:nvPr/>
          </p:nvSpPr>
          <p:spPr>
            <a:xfrm>
              <a:off x="6735045" y="915929"/>
              <a:ext cx="3440395" cy="754694"/>
            </a:xfrm>
            <a:prstGeom prst="rect">
              <a:avLst/>
            </a:prstGeom>
            <a:noFill/>
          </p:spPr>
          <p:txBody>
            <a:bodyPr wrap="square" rtlCol="0">
              <a:spAutoFit/>
            </a:bodyPr>
            <a:lstStyle/>
            <a:p>
              <a:pPr marL="0" marR="0">
                <a:lnSpc>
                  <a:spcPct val="150000"/>
                </a:lnSpc>
                <a:spcBef>
                  <a:spcPts val="600"/>
                </a:spcBef>
                <a:spcAft>
                  <a:spcPts val="600"/>
                </a:spcAft>
              </a:pPr>
              <a:r>
                <a:rPr lang="en-US" sz="3200" b="1" i="1" dirty="0">
                  <a:effectLst/>
                  <a:ea typeface="SimSun" panose="02010600030101010101" pitchFamily="2" charset="-122"/>
                </a:rPr>
                <a:t>Khi </a:t>
              </a:r>
              <a:r>
                <a:rPr lang="en-US" sz="3200" b="1" i="1" dirty="0" err="1">
                  <a:effectLst/>
                  <a:ea typeface="SimSun" panose="02010600030101010101" pitchFamily="2" charset="-122"/>
                </a:rPr>
                <a:t>nào</a:t>
              </a:r>
              <a:r>
                <a:rPr lang="en-US" sz="3200" b="1" i="1" dirty="0">
                  <a:effectLst/>
                  <a:ea typeface="SimSun" panose="02010600030101010101" pitchFamily="2" charset="-122"/>
                </a:rPr>
                <a:t> </a:t>
              </a:r>
              <a:r>
                <a:rPr lang="en-US" sz="3200" b="1" i="1" dirty="0" err="1">
                  <a:effectLst/>
                  <a:ea typeface="SimSun" panose="02010600030101010101" pitchFamily="2" charset="-122"/>
                </a:rPr>
                <a:t>em</a:t>
              </a:r>
              <a:r>
                <a:rPr lang="en-US" sz="3200" b="1" i="1" dirty="0">
                  <a:effectLst/>
                  <a:ea typeface="SimSun" panose="02010600030101010101" pitchFamily="2" charset="-122"/>
                </a:rPr>
                <a:t> </a:t>
              </a:r>
              <a:r>
                <a:rPr lang="en-US" sz="3200" b="1" i="1" dirty="0" err="1">
                  <a:effectLst/>
                  <a:ea typeface="SimSun" panose="02010600030101010101" pitchFamily="2" charset="-122"/>
                </a:rPr>
                <a:t>thấy</a:t>
              </a:r>
              <a:r>
                <a:rPr lang="en-US" sz="3200" b="1" i="1" dirty="0">
                  <a:effectLst/>
                  <a:ea typeface="SimSun" panose="02010600030101010101" pitchFamily="2" charset="-122"/>
                </a:rPr>
                <a:t> </a:t>
              </a:r>
              <a:r>
                <a:rPr lang="en-US" sz="3200" b="1" i="1" dirty="0" err="1">
                  <a:effectLst/>
                  <a:ea typeface="SimSun" panose="02010600030101010101" pitchFamily="2" charset="-122"/>
                </a:rPr>
                <a:t>bà</a:t>
              </a:r>
              <a:r>
                <a:rPr lang="en-US" sz="3200" b="1" i="1" dirty="0">
                  <a:effectLst/>
                  <a:ea typeface="SimSun" panose="02010600030101010101" pitchFamily="2" charset="-122"/>
                </a:rPr>
                <a:t> </a:t>
              </a:r>
              <a:r>
                <a:rPr lang="en-US" sz="3200" b="1" i="1" dirty="0" err="1">
                  <a:effectLst/>
                  <a:ea typeface="SimSun" panose="02010600030101010101" pitchFamily="2" charset="-122"/>
                </a:rPr>
                <a:t>rất</a:t>
              </a:r>
              <a:r>
                <a:rPr lang="en-US" sz="3200" b="1" i="1" dirty="0">
                  <a:effectLst/>
                  <a:ea typeface="SimSun" panose="02010600030101010101" pitchFamily="2" charset="-122"/>
                </a:rPr>
                <a:t> </a:t>
              </a:r>
              <a:r>
                <a:rPr lang="en-US" sz="3200" b="1" i="1" dirty="0" err="1">
                  <a:effectLst/>
                  <a:ea typeface="SimSun" panose="02010600030101010101" pitchFamily="2" charset="-122"/>
                </a:rPr>
                <a:t>vui</a:t>
              </a:r>
              <a:r>
                <a:rPr lang="en-US" sz="3200" b="1" i="1" dirty="0">
                  <a:effectLst/>
                  <a:ea typeface="SimSun" panose="02010600030101010101" pitchFamily="2" charset="-122"/>
                </a:rPr>
                <a:t>?</a:t>
              </a:r>
              <a:endParaRPr lang="en-US" sz="3200" b="1" dirty="0">
                <a:effectLst/>
                <a:ea typeface="SimSun" panose="02010600030101010101" pitchFamily="2" charset="-122"/>
              </a:endParaRPr>
            </a:p>
          </p:txBody>
        </p:sp>
      </p:grpSp>
      <p:grpSp>
        <p:nvGrpSpPr>
          <p:cNvPr id="2" name="Group 1">
            <a:extLst>
              <a:ext uri="{FF2B5EF4-FFF2-40B4-BE49-F238E27FC236}">
                <a16:creationId xmlns:a16="http://schemas.microsoft.com/office/drawing/2014/main" id="{0F32B950-B527-4ED7-66BF-B546C441593E}"/>
              </a:ext>
            </a:extLst>
          </p:cNvPr>
          <p:cNvGrpSpPr/>
          <p:nvPr/>
        </p:nvGrpSpPr>
        <p:grpSpPr>
          <a:xfrm>
            <a:off x="4246245" y="2666725"/>
            <a:ext cx="7736205" cy="1121761"/>
            <a:chOff x="6410789" y="819970"/>
            <a:chExt cx="4322439" cy="1121761"/>
          </a:xfrm>
        </p:grpSpPr>
        <p:pic>
          <p:nvPicPr>
            <p:cNvPr id="3" name="Picture 2">
              <a:extLst>
                <a:ext uri="{FF2B5EF4-FFF2-40B4-BE49-F238E27FC236}">
                  <a16:creationId xmlns:a16="http://schemas.microsoft.com/office/drawing/2014/main" id="{9EE3710C-F72F-CBAB-F0C7-A618015AECF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4" name="TextBox 3">
              <a:extLst>
                <a:ext uri="{FF2B5EF4-FFF2-40B4-BE49-F238E27FC236}">
                  <a16:creationId xmlns:a16="http://schemas.microsoft.com/office/drawing/2014/main" id="{21835970-6ECF-3224-12CD-E507A55B135E}"/>
                </a:ext>
              </a:extLst>
            </p:cNvPr>
            <p:cNvSpPr txBox="1"/>
            <p:nvPr/>
          </p:nvSpPr>
          <p:spPr>
            <a:xfrm>
              <a:off x="6586031" y="830204"/>
              <a:ext cx="3923677" cy="1077218"/>
            </a:xfrm>
            <a:prstGeom prst="rect">
              <a:avLst/>
            </a:prstGeom>
            <a:noFill/>
          </p:spPr>
          <p:txBody>
            <a:bodyPr wrap="square" rtlCol="0">
              <a:spAutoFit/>
            </a:bodyPr>
            <a:lstStyle/>
            <a:p>
              <a:pPr marL="0" marR="0" algn="just">
                <a:spcBef>
                  <a:spcPts val="600"/>
                </a:spcBef>
                <a:spcAft>
                  <a:spcPts val="600"/>
                </a:spcAft>
              </a:pPr>
              <a:r>
                <a:rPr lang="en-US" sz="3200" b="1" i="1" dirty="0" err="1">
                  <a:effectLst/>
                  <a:ea typeface="SimSun" panose="02010600030101010101" pitchFamily="2" charset="-122"/>
                </a:rPr>
                <a:t>Tuần</a:t>
              </a:r>
              <a:r>
                <a:rPr lang="en-US" sz="3200" b="1" i="1" dirty="0">
                  <a:effectLst/>
                  <a:ea typeface="SimSun" panose="02010600030101010101" pitchFamily="2" charset="-122"/>
                </a:rPr>
                <a:t> </a:t>
              </a:r>
              <a:r>
                <a:rPr lang="en-US" sz="3200" b="1" i="1" dirty="0" err="1">
                  <a:effectLst/>
                  <a:ea typeface="SimSun" panose="02010600030101010101" pitchFamily="2" charset="-122"/>
                </a:rPr>
                <a:t>vừa</a:t>
              </a:r>
              <a:r>
                <a:rPr lang="en-US" sz="3200" b="1" i="1" dirty="0">
                  <a:effectLst/>
                  <a:ea typeface="SimSun" panose="02010600030101010101" pitchFamily="2" charset="-122"/>
                </a:rPr>
                <a:t> qua, </a:t>
              </a:r>
              <a:r>
                <a:rPr lang="en-US" sz="3200" b="1" i="1" dirty="0" err="1">
                  <a:effectLst/>
                  <a:ea typeface="SimSun" panose="02010600030101010101" pitchFamily="2" charset="-122"/>
                </a:rPr>
                <a:t>em</a:t>
              </a:r>
              <a:r>
                <a:rPr lang="en-US" sz="3200" b="1" i="1" dirty="0">
                  <a:effectLst/>
                  <a:ea typeface="SimSun" panose="02010600030101010101" pitchFamily="2" charset="-122"/>
                </a:rPr>
                <a:t> </a:t>
              </a:r>
              <a:r>
                <a:rPr lang="en-US" sz="3200" b="1" i="1" dirty="0" err="1">
                  <a:effectLst/>
                  <a:ea typeface="SimSun" panose="02010600030101010101" pitchFamily="2" charset="-122"/>
                </a:rPr>
                <a:t>đã</a:t>
              </a:r>
              <a:r>
                <a:rPr lang="en-US" sz="3200" b="1" i="1" dirty="0">
                  <a:effectLst/>
                  <a:ea typeface="SimSun" panose="02010600030101010101" pitchFamily="2" charset="-122"/>
                </a:rPr>
                <a:t> </a:t>
              </a:r>
              <a:r>
                <a:rPr lang="en-US" sz="3200" b="1" i="1" dirty="0" err="1">
                  <a:effectLst/>
                  <a:ea typeface="SimSun" panose="02010600030101010101" pitchFamily="2" charset="-122"/>
                </a:rPr>
                <a:t>làm</a:t>
              </a:r>
              <a:r>
                <a:rPr lang="en-US" sz="3200" b="1" i="1" dirty="0">
                  <a:effectLst/>
                  <a:ea typeface="SimSun" panose="02010600030101010101" pitchFamily="2" charset="-122"/>
                </a:rPr>
                <a:t> </a:t>
              </a:r>
              <a:r>
                <a:rPr lang="en-US" sz="3200" b="1" i="1" dirty="0" err="1">
                  <a:effectLst/>
                  <a:ea typeface="SimSun" panose="02010600030101010101" pitchFamily="2" charset="-122"/>
                </a:rPr>
                <a:t>những</a:t>
              </a:r>
              <a:r>
                <a:rPr lang="en-US" sz="3200" b="1" i="1" dirty="0">
                  <a:effectLst/>
                  <a:ea typeface="SimSun" panose="02010600030101010101" pitchFamily="2" charset="-122"/>
                </a:rPr>
                <a:t> </a:t>
              </a:r>
              <a:r>
                <a:rPr lang="en-US" sz="3200" b="1" i="1" dirty="0" err="1">
                  <a:effectLst/>
                  <a:ea typeface="SimSun" panose="02010600030101010101" pitchFamily="2" charset="-122"/>
                </a:rPr>
                <a:t>việc</a:t>
              </a:r>
              <a:r>
                <a:rPr lang="en-US" sz="3200" b="1" i="1" dirty="0">
                  <a:effectLst/>
                  <a:ea typeface="SimSun" panose="02010600030101010101" pitchFamily="2" charset="-122"/>
                </a:rPr>
                <a:t> </a:t>
              </a:r>
              <a:r>
                <a:rPr lang="en-US" sz="3200" b="1" i="1" dirty="0" err="1">
                  <a:effectLst/>
                  <a:ea typeface="SimSun" panose="02010600030101010101" pitchFamily="2" charset="-122"/>
                </a:rPr>
                <a:t>gì</a:t>
              </a:r>
              <a:r>
                <a:rPr lang="en-US" sz="3200" b="1" i="1" dirty="0">
                  <a:effectLst/>
                  <a:ea typeface="SimSun" panose="02010600030101010101" pitchFamily="2" charset="-122"/>
                </a:rPr>
                <a:t> </a:t>
              </a:r>
              <a:r>
                <a:rPr lang="en-US" sz="3200" b="1" i="1" dirty="0" err="1">
                  <a:effectLst/>
                  <a:ea typeface="SimSun" panose="02010600030101010101" pitchFamily="2" charset="-122"/>
                </a:rPr>
                <a:t>đem</a:t>
              </a:r>
              <a:r>
                <a:rPr lang="en-US" sz="3200" b="1" i="1" dirty="0">
                  <a:effectLst/>
                  <a:ea typeface="SimSun" panose="02010600030101010101" pitchFamily="2" charset="-122"/>
                </a:rPr>
                <a:t> </a:t>
              </a:r>
              <a:r>
                <a:rPr lang="en-US" sz="3200" b="1" i="1" dirty="0" err="1">
                  <a:effectLst/>
                  <a:ea typeface="SimSun" panose="02010600030101010101" pitchFamily="2" charset="-122"/>
                </a:rPr>
                <a:t>lại</a:t>
              </a:r>
              <a:r>
                <a:rPr lang="en-US" sz="3200" b="1" i="1" dirty="0">
                  <a:effectLst/>
                  <a:ea typeface="SimSun" panose="02010600030101010101" pitchFamily="2" charset="-122"/>
                </a:rPr>
                <a:t> </a:t>
              </a:r>
              <a:r>
                <a:rPr lang="en-US" sz="3200" b="1" i="1" dirty="0" err="1">
                  <a:effectLst/>
                  <a:ea typeface="SimSun" panose="02010600030101010101" pitchFamily="2" charset="-122"/>
                </a:rPr>
                <a:t>niềm</a:t>
              </a:r>
              <a:r>
                <a:rPr lang="en-US" sz="3200" b="1" i="1" dirty="0">
                  <a:effectLst/>
                  <a:ea typeface="SimSun" panose="02010600030101010101" pitchFamily="2" charset="-122"/>
                </a:rPr>
                <a:t> </a:t>
              </a:r>
              <a:r>
                <a:rPr lang="en-US" sz="3200" b="1" i="1" dirty="0" err="1">
                  <a:effectLst/>
                  <a:ea typeface="SimSun" panose="02010600030101010101" pitchFamily="2" charset="-122"/>
                </a:rPr>
                <a:t>vui</a:t>
              </a:r>
              <a:r>
                <a:rPr lang="en-US" sz="3200" b="1" i="1" dirty="0">
                  <a:effectLst/>
                  <a:ea typeface="SimSun" panose="02010600030101010101" pitchFamily="2" charset="-122"/>
                </a:rPr>
                <a:t> </a:t>
              </a:r>
              <a:r>
                <a:rPr lang="en-US" sz="3200" b="1" i="1" dirty="0" err="1">
                  <a:effectLst/>
                  <a:ea typeface="SimSun" panose="02010600030101010101" pitchFamily="2" charset="-122"/>
                </a:rPr>
                <a:t>cho</a:t>
              </a:r>
              <a:r>
                <a:rPr lang="en-US" sz="3200" b="1" i="1" dirty="0">
                  <a:effectLst/>
                  <a:ea typeface="SimSun" panose="02010600030101010101" pitchFamily="2" charset="-122"/>
                </a:rPr>
                <a:t> </a:t>
              </a:r>
              <a:r>
                <a:rPr lang="en-US" sz="3200" b="1" i="1" dirty="0" err="1">
                  <a:effectLst/>
                  <a:ea typeface="SimSun" panose="02010600030101010101" pitchFamily="2" charset="-122"/>
                </a:rPr>
                <a:t>ông</a:t>
              </a:r>
              <a:r>
                <a:rPr lang="en-US" sz="3200" b="1" i="1" dirty="0">
                  <a:effectLst/>
                  <a:ea typeface="SimSun" panose="02010600030101010101" pitchFamily="2" charset="-122"/>
                </a:rPr>
                <a:t> </a:t>
              </a:r>
              <a:r>
                <a:rPr lang="en-US" sz="3200" b="1" i="1" dirty="0" err="1">
                  <a:effectLst/>
                  <a:ea typeface="SimSun" panose="02010600030101010101" pitchFamily="2" charset="-122"/>
                </a:rPr>
                <a:t>bà</a:t>
              </a:r>
              <a:r>
                <a:rPr lang="en-US" sz="3200" b="1" i="1" dirty="0">
                  <a:effectLst/>
                  <a:ea typeface="SimSun" panose="02010600030101010101" pitchFamily="2" charset="-122"/>
                </a:rPr>
                <a:t>?</a:t>
              </a:r>
              <a:endParaRPr lang="en-US" sz="3200" b="1" dirty="0">
                <a:effectLst/>
                <a:ea typeface="SimSun" panose="02010600030101010101" pitchFamily="2" charset="-122"/>
              </a:endParaRPr>
            </a:p>
          </p:txBody>
        </p:sp>
      </p:grpSp>
    </p:spTree>
    <p:custDataLst>
      <p:tags r:id="rId1"/>
    </p:custDataLst>
    <p:extLst>
      <p:ext uri="{BB962C8B-B14F-4D97-AF65-F5344CB8AC3E}">
        <p14:creationId xmlns:p14="http://schemas.microsoft.com/office/powerpoint/2010/main" val="3781684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ppt_x</p:attrName>
                                        </p:attrNameLst>
                                      </p:cBhvr>
                                      <p:tavLst>
                                        <p:tav tm="0">
                                          <p:val>
                                            <p:strVal val="#ppt_x-#ppt_w*1.125000"/>
                                          </p:val>
                                        </p:tav>
                                        <p:tav tm="100000">
                                          <p:val>
                                            <p:strVal val="#ppt_x"/>
                                          </p:val>
                                        </p:tav>
                                      </p:tavLst>
                                    </p:anim>
                                    <p:animEffect transition="in" filter="wipe(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32">
            <a:extLst>
              <a:ext uri="{FF2B5EF4-FFF2-40B4-BE49-F238E27FC236}">
                <a16:creationId xmlns:a16="http://schemas.microsoft.com/office/drawing/2014/main" id="{B01E1FF1-6D04-4B8D-C72E-2F4357DAEA0F}"/>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4">
              <a:lumMod val="20000"/>
              <a:lumOff val="80000"/>
            </a:schemeClr>
          </a:solidFill>
          <a:ln w="57150">
            <a:solidFill>
              <a:schemeClr val="accent4">
                <a:lumMod val="60000"/>
                <a:lumOff val="4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4DAAEC9-FCC7-B087-1D90-10B30A992591}"/>
              </a:ext>
            </a:extLst>
          </p:cNvPr>
          <p:cNvSpPr txBox="1"/>
          <p:nvPr/>
        </p:nvSpPr>
        <p:spPr>
          <a:xfrm rot="21226060">
            <a:off x="4439007" y="493183"/>
            <a:ext cx="17903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LNTH-LuoLuoNotangYuanTi 1" pitchFamily="2" charset="-128"/>
                <a:cs typeface="Calibri" panose="020F0502020204030204" pitchFamily="34" charset="0"/>
              </a:rPr>
              <a:t>K</a:t>
            </a:r>
            <a:r>
              <a:rPr kumimoji="0" lang="en-US" sz="8000" b="1" i="0" u="none" strike="noStrike" kern="1200" cap="none" spc="0" normalizeH="0" baseline="0" noProof="0" dirty="0" err="1">
                <a:ln>
                  <a:noFill/>
                </a:ln>
                <a:solidFill>
                  <a:srgbClr val="9EDAC6">
                    <a:lumMod val="75000"/>
                  </a:srgbClr>
                </a:solidFill>
                <a:effectLst>
                  <a:outerShdw blurRad="38100" dist="38100" dir="2700000" algn="tl">
                    <a:srgbClr val="000000">
                      <a:alpha val="43137"/>
                    </a:srgbClr>
                  </a:outerShdw>
                </a:effectLst>
                <a:uLnTx/>
                <a:uFillTx/>
                <a:latin typeface="Calibri" panose="020F0502020204030204" pitchFamily="34" charset="0"/>
                <a:ea typeface="LNTH-LuoLuoNotangYuanTi 1" pitchFamily="2" charset="-128"/>
                <a:cs typeface="Calibri" panose="020F0502020204030204" pitchFamily="34" charset="0"/>
              </a:rPr>
              <a:t>ế</a:t>
            </a:r>
            <a:r>
              <a:rPr kumimoji="0" lang="en-US" sz="8000" b="1" i="0" u="none" strike="noStrike" kern="1200" cap="none" spc="0" normalizeH="0" baseline="0" noProof="0" dirty="0" err="1">
                <a:ln>
                  <a:noFill/>
                </a:ln>
                <a:solidFill>
                  <a:srgbClr val="EB5B69"/>
                </a:solidFill>
                <a:effectLst>
                  <a:outerShdw blurRad="38100" dist="38100" dir="2700000" algn="tl">
                    <a:srgbClr val="000000">
                      <a:alpha val="43137"/>
                    </a:srgbClr>
                  </a:outerShdw>
                </a:effectLst>
                <a:uLnTx/>
                <a:uFillTx/>
                <a:latin typeface="Calibri" panose="020F0502020204030204" pitchFamily="34" charset="0"/>
                <a:ea typeface="LNTH-LuoLuoNotangYuanTi 1" pitchFamily="2" charset="-128"/>
                <a:cs typeface="Calibri" panose="020F0502020204030204" pitchFamily="34" charset="0"/>
              </a:rPr>
              <a:t>t</a:t>
            </a:r>
            <a:endParaRPr kumimoji="0" lang="vi-VN" sz="8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4" name="TextBox 3">
            <a:extLst>
              <a:ext uri="{FF2B5EF4-FFF2-40B4-BE49-F238E27FC236}">
                <a16:creationId xmlns:a16="http://schemas.microsoft.com/office/drawing/2014/main" id="{90E8A716-C3B8-E30B-3E0A-E321A5F618F8}"/>
              </a:ext>
            </a:extLst>
          </p:cNvPr>
          <p:cNvSpPr txBox="1"/>
          <p:nvPr/>
        </p:nvSpPr>
        <p:spPr>
          <a:xfrm rot="333349">
            <a:off x="6245173" y="520849"/>
            <a:ext cx="23900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75000"/>
                  </a:srgbClr>
                </a:solidFill>
                <a:effectLst>
                  <a:outerShdw blurRad="50800" dist="38100" dir="18900000" algn="bl"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l</a:t>
            </a:r>
            <a:r>
              <a:rPr kumimoji="0" lang="en-US" sz="8000" b="1" i="0" u="none" strike="noStrike" kern="1200" cap="none" spc="0" normalizeH="0" baseline="0" noProof="0" dirty="0" err="1">
                <a:ln>
                  <a:noFill/>
                </a:ln>
                <a:solidFill>
                  <a:srgbClr val="92D050"/>
                </a:solidFill>
                <a:effectLst>
                  <a:outerShdw blurRad="50800" dist="38100" dir="18900000" algn="bl"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u</a:t>
            </a:r>
            <a:r>
              <a:rPr kumimoji="0" lang="en-US" sz="8000" b="1" i="0" u="none" strike="noStrike" kern="1200" cap="none" spc="0" normalizeH="0" baseline="0" noProof="0" dirty="0" err="1">
                <a:ln>
                  <a:noFill/>
                </a:ln>
                <a:solidFill>
                  <a:srgbClr val="0070C0"/>
                </a:solidFill>
                <a:effectLst>
                  <a:outerShdw blurRad="50800" dist="38100" dir="18900000" algn="bl"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ậ</a:t>
            </a:r>
            <a:r>
              <a:rPr kumimoji="0" lang="en-US" sz="8000" b="1" i="0" u="none" strike="noStrike" kern="1200" cap="none" spc="0" normalizeH="0" baseline="0" noProof="0" dirty="0" err="1">
                <a:ln>
                  <a:noFill/>
                </a:ln>
                <a:solidFill>
                  <a:srgbClr val="7030A0"/>
                </a:solidFill>
                <a:effectLst>
                  <a:outerShdw blurRad="50800" dist="38100" dir="18900000" algn="bl"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n</a:t>
            </a:r>
            <a:endParaRPr kumimoji="0" lang="vi-VN" sz="8000" b="1" i="0" u="none" strike="noStrike" kern="1200" cap="none" spc="0" normalizeH="0" baseline="0" noProof="0" dirty="0">
              <a:ln>
                <a:noFill/>
              </a:ln>
              <a:solidFill>
                <a:srgbClr val="7030A0"/>
              </a:solidFill>
              <a:effectLst>
                <a:outerShdw blurRad="50800" dist="38100" dir="18900000" algn="bl"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5" name="Rectangle: Rounded Corners 209">
            <a:extLst>
              <a:ext uri="{FF2B5EF4-FFF2-40B4-BE49-F238E27FC236}">
                <a16:creationId xmlns:a16="http://schemas.microsoft.com/office/drawing/2014/main" id="{E8256DA3-0CC1-870D-3A4F-5DBD62E7F0AA}"/>
              </a:ext>
            </a:extLst>
          </p:cNvPr>
          <p:cNvSpPr/>
          <p:nvPr/>
        </p:nvSpPr>
        <p:spPr>
          <a:xfrm>
            <a:off x="4876801" y="2363337"/>
            <a:ext cx="6934966" cy="3580264"/>
          </a:xfrm>
          <a:custGeom>
            <a:avLst/>
            <a:gdLst>
              <a:gd name="connsiteX0" fmla="*/ 0 w 11221386"/>
              <a:gd name="connsiteY0" fmla="*/ 258659 h 1551925"/>
              <a:gd name="connsiteX1" fmla="*/ 258659 w 11221386"/>
              <a:gd name="connsiteY1" fmla="*/ 0 h 1551925"/>
              <a:gd name="connsiteX2" fmla="*/ 10962727 w 11221386"/>
              <a:gd name="connsiteY2" fmla="*/ 0 h 1551925"/>
              <a:gd name="connsiteX3" fmla="*/ 11221386 w 11221386"/>
              <a:gd name="connsiteY3" fmla="*/ 258659 h 1551925"/>
              <a:gd name="connsiteX4" fmla="*/ 11221386 w 11221386"/>
              <a:gd name="connsiteY4" fmla="*/ 1293266 h 1551925"/>
              <a:gd name="connsiteX5" fmla="*/ 10962727 w 11221386"/>
              <a:gd name="connsiteY5" fmla="*/ 1551925 h 1551925"/>
              <a:gd name="connsiteX6" fmla="*/ 258659 w 11221386"/>
              <a:gd name="connsiteY6" fmla="*/ 1551925 h 1551925"/>
              <a:gd name="connsiteX7" fmla="*/ 0 w 11221386"/>
              <a:gd name="connsiteY7" fmla="*/ 1293266 h 1551925"/>
              <a:gd name="connsiteX8" fmla="*/ 0 w 11221386"/>
              <a:gd name="connsiteY8" fmla="*/ 258659 h 1551925"/>
              <a:gd name="connsiteX0" fmla="*/ 2 w 11221388"/>
              <a:gd name="connsiteY0" fmla="*/ 258659 h 1551925"/>
              <a:gd name="connsiteX1" fmla="*/ 258661 w 11221388"/>
              <a:gd name="connsiteY1" fmla="*/ 0 h 1551925"/>
              <a:gd name="connsiteX2" fmla="*/ 10962729 w 11221388"/>
              <a:gd name="connsiteY2" fmla="*/ 0 h 1551925"/>
              <a:gd name="connsiteX3" fmla="*/ 11221388 w 11221388"/>
              <a:gd name="connsiteY3" fmla="*/ 258659 h 1551925"/>
              <a:gd name="connsiteX4" fmla="*/ 11221388 w 11221388"/>
              <a:gd name="connsiteY4" fmla="*/ 1293266 h 1551925"/>
              <a:gd name="connsiteX5" fmla="*/ 10962729 w 11221388"/>
              <a:gd name="connsiteY5" fmla="*/ 1551925 h 1551925"/>
              <a:gd name="connsiteX6" fmla="*/ 258661 w 11221388"/>
              <a:gd name="connsiteY6" fmla="*/ 1551925 h 1551925"/>
              <a:gd name="connsiteX7" fmla="*/ 2 w 11221388"/>
              <a:gd name="connsiteY7" fmla="*/ 1293266 h 1551925"/>
              <a:gd name="connsiteX8" fmla="*/ 103274 w 11221388"/>
              <a:gd name="connsiteY8" fmla="*/ 725214 h 1551925"/>
              <a:gd name="connsiteX9" fmla="*/ 2 w 11221388"/>
              <a:gd name="connsiteY9" fmla="*/ 258659 h 1551925"/>
              <a:gd name="connsiteX0" fmla="*/ 2 w 11221388"/>
              <a:gd name="connsiteY0" fmla="*/ 258659 h 1551942"/>
              <a:gd name="connsiteX1" fmla="*/ 258661 w 11221388"/>
              <a:gd name="connsiteY1" fmla="*/ 0 h 1551942"/>
              <a:gd name="connsiteX2" fmla="*/ 10962729 w 11221388"/>
              <a:gd name="connsiteY2" fmla="*/ 0 h 1551942"/>
              <a:gd name="connsiteX3" fmla="*/ 11221388 w 11221388"/>
              <a:gd name="connsiteY3" fmla="*/ 258659 h 1551942"/>
              <a:gd name="connsiteX4" fmla="*/ 11221388 w 11221388"/>
              <a:gd name="connsiteY4" fmla="*/ 1293266 h 1551942"/>
              <a:gd name="connsiteX5" fmla="*/ 10962729 w 11221388"/>
              <a:gd name="connsiteY5" fmla="*/ 1551925 h 1551942"/>
              <a:gd name="connsiteX6" fmla="*/ 10235247 w 11221388"/>
              <a:gd name="connsiteY6" fmla="*/ 1492469 h 1551942"/>
              <a:gd name="connsiteX7" fmla="*/ 258661 w 11221388"/>
              <a:gd name="connsiteY7" fmla="*/ 1551925 h 1551942"/>
              <a:gd name="connsiteX8" fmla="*/ 2 w 11221388"/>
              <a:gd name="connsiteY8" fmla="*/ 1293266 h 1551942"/>
              <a:gd name="connsiteX9" fmla="*/ 103274 w 11221388"/>
              <a:gd name="connsiteY9" fmla="*/ 725214 h 1551942"/>
              <a:gd name="connsiteX10" fmla="*/ 2 w 11221388"/>
              <a:gd name="connsiteY10" fmla="*/ 258659 h 1551942"/>
              <a:gd name="connsiteX0" fmla="*/ 2 w 11221388"/>
              <a:gd name="connsiteY0" fmla="*/ 258659 h 1551942"/>
              <a:gd name="connsiteX1" fmla="*/ 258661 w 11221388"/>
              <a:gd name="connsiteY1" fmla="*/ 0 h 1551942"/>
              <a:gd name="connsiteX2" fmla="*/ 2688819 w 11221388"/>
              <a:gd name="connsiteY2" fmla="*/ 52551 h 1551942"/>
              <a:gd name="connsiteX3" fmla="*/ 10962729 w 11221388"/>
              <a:gd name="connsiteY3" fmla="*/ 0 h 1551942"/>
              <a:gd name="connsiteX4" fmla="*/ 11221388 w 11221388"/>
              <a:gd name="connsiteY4" fmla="*/ 258659 h 1551942"/>
              <a:gd name="connsiteX5" fmla="*/ 11221388 w 11221388"/>
              <a:gd name="connsiteY5" fmla="*/ 1293266 h 1551942"/>
              <a:gd name="connsiteX6" fmla="*/ 10962729 w 11221388"/>
              <a:gd name="connsiteY6" fmla="*/ 1551925 h 1551942"/>
              <a:gd name="connsiteX7" fmla="*/ 10235247 w 11221388"/>
              <a:gd name="connsiteY7" fmla="*/ 1492469 h 1551942"/>
              <a:gd name="connsiteX8" fmla="*/ 258661 w 11221388"/>
              <a:gd name="connsiteY8" fmla="*/ 1551925 h 1551942"/>
              <a:gd name="connsiteX9" fmla="*/ 2 w 11221388"/>
              <a:gd name="connsiteY9" fmla="*/ 1293266 h 1551942"/>
              <a:gd name="connsiteX10" fmla="*/ 103274 w 11221388"/>
              <a:gd name="connsiteY10" fmla="*/ 725214 h 1551942"/>
              <a:gd name="connsiteX11" fmla="*/ 2 w 11221388"/>
              <a:gd name="connsiteY11" fmla="*/ 258659 h 155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21388" h="1551942">
                <a:moveTo>
                  <a:pt x="2" y="258659"/>
                </a:moveTo>
                <a:cubicBezTo>
                  <a:pt x="2" y="115806"/>
                  <a:pt x="115808" y="0"/>
                  <a:pt x="258661" y="0"/>
                </a:cubicBezTo>
                <a:cubicBezTo>
                  <a:pt x="1065210" y="0"/>
                  <a:pt x="1882270" y="52551"/>
                  <a:pt x="2688819" y="52551"/>
                </a:cubicBezTo>
                <a:lnTo>
                  <a:pt x="10962729" y="0"/>
                </a:lnTo>
                <a:cubicBezTo>
                  <a:pt x="11105582" y="0"/>
                  <a:pt x="11221388" y="115806"/>
                  <a:pt x="11221388" y="258659"/>
                </a:cubicBezTo>
                <a:lnTo>
                  <a:pt x="11221388" y="1293266"/>
                </a:lnTo>
                <a:cubicBezTo>
                  <a:pt x="11221388" y="1436119"/>
                  <a:pt x="11105582" y="1551925"/>
                  <a:pt x="10962729" y="1551925"/>
                </a:cubicBezTo>
                <a:cubicBezTo>
                  <a:pt x="10716731" y="1553127"/>
                  <a:pt x="10481245" y="1491267"/>
                  <a:pt x="10235247" y="1492469"/>
                </a:cubicBezTo>
                <a:lnTo>
                  <a:pt x="258661" y="1551925"/>
                </a:lnTo>
                <a:cubicBezTo>
                  <a:pt x="115808" y="1551925"/>
                  <a:pt x="2" y="1436119"/>
                  <a:pt x="2" y="1293266"/>
                </a:cubicBezTo>
                <a:cubicBezTo>
                  <a:pt x="-608" y="1103915"/>
                  <a:pt x="103884" y="914565"/>
                  <a:pt x="103274" y="725214"/>
                </a:cubicBezTo>
                <a:cubicBezTo>
                  <a:pt x="103884" y="569696"/>
                  <a:pt x="-608" y="414177"/>
                  <a:pt x="2" y="258659"/>
                </a:cubicBezTo>
                <a:close/>
              </a:path>
            </a:pathLst>
          </a:custGeom>
          <a:solidFill>
            <a:schemeClr val="bg1"/>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CDBCFDD-799E-2A6D-4657-FDE811D3478C}"/>
              </a:ext>
            </a:extLst>
          </p:cNvPr>
          <p:cNvSpPr txBox="1"/>
          <p:nvPr/>
        </p:nvSpPr>
        <p:spPr>
          <a:xfrm>
            <a:off x="5076826" y="2601369"/>
            <a:ext cx="6547616" cy="317009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ea typeface="LNTH-LuoLuoNotangYuanTi 1" pitchFamily="2" charset="-128"/>
                <a:cs typeface="Calibri" panose="020F0502020204030204" pitchFamily="34" charset="0"/>
              </a:rPr>
              <a:t>Ông bà luôn cần sự quan tâm chăm sóc của con cháu. Bài hát này giúp em nhận biết biểu hiện của sự quan tâm, chăm sóc ông bà.</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7" name="图片 5">
            <a:extLst>
              <a:ext uri="{FF2B5EF4-FFF2-40B4-BE49-F238E27FC236}">
                <a16:creationId xmlns:a16="http://schemas.microsoft.com/office/drawing/2014/main" id="{B49992BB-E8AC-78E1-A72E-6DBB28CD5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637" y="2494220"/>
            <a:ext cx="3697030" cy="3697030"/>
          </a:xfrm>
          <a:prstGeom prst="rect">
            <a:avLst/>
          </a:prstGeom>
        </p:spPr>
      </p:pic>
    </p:spTree>
    <p:custDataLst>
      <p:tags r:id="rId1"/>
    </p:custDataLst>
    <p:extLst>
      <p:ext uri="{BB962C8B-B14F-4D97-AF65-F5344CB8AC3E}">
        <p14:creationId xmlns:p14="http://schemas.microsoft.com/office/powerpoint/2010/main" val="173371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14:presetBounceEnd="60000">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60000">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14:bounceEnd="6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 presetClass="entr" presetSubtype="4" fill="hold" grpId="0" nodeType="withEffect" p14:presetBounceEnd="60000">
                                      <p:stCondLst>
                                        <p:cond delay="600"/>
                                      </p:stCondLst>
                                      <p:iterate type="wd">
                                        <p:tmPct val="10000"/>
                                      </p:iterate>
                                      <p:childTnLst>
                                        <p:set>
                                          <p:cBhvr>
                                            <p:cTn id="31" dur="1" fill="hold">
                                              <p:stCondLst>
                                                <p:cond delay="0"/>
                                              </p:stCondLst>
                                            </p:cTn>
                                            <p:tgtEl>
                                              <p:spTgt spid="6"/>
                                            </p:tgtEl>
                                            <p:attrNameLst>
                                              <p:attrName>style.visibility</p:attrName>
                                            </p:attrNameLst>
                                          </p:cBhvr>
                                          <p:to>
                                            <p:strVal val="visible"/>
                                          </p:to>
                                        </p:set>
                                        <p:anim calcmode="lin" valueType="num" p14:bounceEnd="60000">
                                          <p:cBhvr additive="base">
                                            <p:cTn id="32"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 presetClass="entr" presetSubtype="4" fill="hold" grpId="0" nodeType="withEffect">
                                      <p:stCondLst>
                                        <p:cond delay="600"/>
                                      </p:stCondLst>
                                      <p:iterate type="wd">
                                        <p:tmPct val="10000"/>
                                      </p:iterate>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DA427824-6106-052B-763D-7AF6D46B3259}"/>
              </a:ext>
            </a:extLst>
          </p:cNvPr>
          <p:cNvPicPr>
            <a:picLocks noChangeAspect="1"/>
          </p:cNvPicPr>
          <p:nvPr/>
        </p:nvPicPr>
        <p:blipFill>
          <a:blip r:embed="rId5"/>
          <a:stretch>
            <a:fillRect/>
          </a:stretch>
        </p:blipFill>
        <p:spPr>
          <a:xfrm>
            <a:off x="3474800" y="2324007"/>
            <a:ext cx="6937849" cy="2133785"/>
          </a:xfrm>
          <a:prstGeom prst="rect">
            <a:avLst/>
          </a:prstGeom>
        </p:spPr>
      </p:pic>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cs typeface="+mn-cs"/>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744760" y="448716"/>
            <a:ext cx="9875740" cy="1077218"/>
          </a:xfrm>
          <a:prstGeom prst="rect">
            <a:avLst/>
          </a:prstGeom>
          <a:noFill/>
          <a:ln>
            <a:noFill/>
          </a:ln>
        </p:spPr>
        <p:txBody>
          <a:bodyPr wrap="square" rtlCol="0" anchor="ctr">
            <a:spAutoFit/>
          </a:bodyPr>
          <a:lstStyle/>
          <a:p>
            <a:pPr marL="0" marR="0" algn="just">
              <a:spcBef>
                <a:spcPts val="600"/>
              </a:spcBef>
              <a:spcAft>
                <a:spcPts val="600"/>
              </a:spcAft>
            </a:pPr>
            <a:r>
              <a:rPr lang="en-US" sz="3200" b="1" i="1" dirty="0" err="1">
                <a:effectLst/>
                <a:ea typeface="SimSun" panose="02010600030101010101" pitchFamily="2" charset="-122"/>
              </a:rPr>
              <a:t>Bạn</a:t>
            </a:r>
            <a:r>
              <a:rPr lang="en-US" sz="3200" b="1" i="1" dirty="0">
                <a:effectLst/>
                <a:ea typeface="SimSun" panose="02010600030101010101" pitchFamily="2" charset="-122"/>
              </a:rPr>
              <a:t> </a:t>
            </a:r>
            <a:r>
              <a:rPr lang="en-US" sz="3200" b="1" i="1" dirty="0" err="1">
                <a:effectLst/>
                <a:ea typeface="SimSun" panose="02010600030101010101" pitchFamily="2" charset="-122"/>
              </a:rPr>
              <a:t>nhỏ</a:t>
            </a:r>
            <a:r>
              <a:rPr lang="en-US" sz="3200" b="1" i="1" dirty="0">
                <a:effectLst/>
                <a:ea typeface="SimSun" panose="02010600030101010101" pitchFamily="2" charset="-122"/>
              </a:rPr>
              <a:t> </a:t>
            </a:r>
            <a:r>
              <a:rPr lang="en-US" sz="3200" b="1" i="1" dirty="0" err="1">
                <a:effectLst/>
                <a:ea typeface="SimSun" panose="02010600030101010101" pitchFamily="2" charset="-122"/>
              </a:rPr>
              <a:t>dưới</a:t>
            </a:r>
            <a:r>
              <a:rPr lang="en-US" sz="3200" b="1" i="1" dirty="0">
                <a:effectLst/>
                <a:ea typeface="SimSun" panose="02010600030101010101" pitchFamily="2" charset="-122"/>
              </a:rPr>
              <a:t> </a:t>
            </a:r>
            <a:r>
              <a:rPr lang="en-US" sz="3200" b="1" i="1" dirty="0" err="1">
                <a:effectLst/>
                <a:ea typeface="SimSun" panose="02010600030101010101" pitchFamily="2" charset="-122"/>
              </a:rPr>
              <a:t>đây</a:t>
            </a:r>
            <a:r>
              <a:rPr lang="en-US" sz="3200" b="1" i="1" dirty="0">
                <a:effectLst/>
                <a:ea typeface="SimSun" panose="02010600030101010101" pitchFamily="2" charset="-122"/>
              </a:rPr>
              <a:t> </a:t>
            </a:r>
            <a:r>
              <a:rPr lang="en-US" sz="3200" b="1" i="1" dirty="0" err="1">
                <a:effectLst/>
                <a:ea typeface="SimSun" panose="02010600030101010101" pitchFamily="2" charset="-122"/>
              </a:rPr>
              <a:t>đã</a:t>
            </a:r>
            <a:r>
              <a:rPr lang="en-US" sz="3200" b="1" i="1" dirty="0">
                <a:effectLst/>
                <a:ea typeface="SimSun" panose="02010600030101010101" pitchFamily="2" charset="-122"/>
              </a:rPr>
              <a:t> </a:t>
            </a:r>
            <a:r>
              <a:rPr lang="en-US" sz="3200" b="1" i="1" dirty="0" err="1">
                <a:effectLst/>
                <a:ea typeface="SimSun" panose="02010600030101010101" pitchFamily="2" charset="-122"/>
              </a:rPr>
              <a:t>làm</a:t>
            </a:r>
            <a:r>
              <a:rPr lang="en-US" sz="3200" b="1" i="1" dirty="0">
                <a:effectLst/>
                <a:ea typeface="SimSun" panose="02010600030101010101" pitchFamily="2" charset="-122"/>
              </a:rPr>
              <a:t> </a:t>
            </a:r>
            <a:r>
              <a:rPr lang="en-US" sz="3200" b="1" i="1" dirty="0" err="1">
                <a:effectLst/>
                <a:ea typeface="SimSun" panose="02010600030101010101" pitchFamily="2" charset="-122"/>
              </a:rPr>
              <a:t>gì</a:t>
            </a:r>
            <a:r>
              <a:rPr lang="en-US" sz="3200" b="1" i="1" dirty="0">
                <a:effectLst/>
                <a:ea typeface="SimSun" panose="02010600030101010101" pitchFamily="2" charset="-122"/>
              </a:rPr>
              <a:t> </a:t>
            </a:r>
            <a:r>
              <a:rPr lang="en-US" sz="3200" b="1" i="1" dirty="0" err="1">
                <a:effectLst/>
                <a:ea typeface="SimSun" panose="02010600030101010101" pitchFamily="2" charset="-122"/>
              </a:rPr>
              <a:t>để</a:t>
            </a:r>
            <a:r>
              <a:rPr lang="en-US" sz="3200" b="1" i="1" dirty="0">
                <a:effectLst/>
                <a:ea typeface="SimSun" panose="02010600030101010101" pitchFamily="2" charset="-122"/>
              </a:rPr>
              <a:t> </a:t>
            </a:r>
            <a:r>
              <a:rPr lang="en-US" sz="3200" b="1" i="1" dirty="0" err="1">
                <a:effectLst/>
                <a:ea typeface="SimSun" panose="02010600030101010101" pitchFamily="2" charset="-122"/>
              </a:rPr>
              <a:t>thể</a:t>
            </a:r>
            <a:r>
              <a:rPr lang="en-US" sz="3200" b="1" i="1" dirty="0">
                <a:effectLst/>
                <a:ea typeface="SimSun" panose="02010600030101010101" pitchFamily="2" charset="-122"/>
              </a:rPr>
              <a:t> </a:t>
            </a:r>
            <a:r>
              <a:rPr lang="en-US" sz="3200" b="1" i="1" dirty="0" err="1">
                <a:effectLst/>
                <a:ea typeface="SimSun" panose="02010600030101010101" pitchFamily="2" charset="-122"/>
              </a:rPr>
              <a:t>hiện</a:t>
            </a:r>
            <a:r>
              <a:rPr lang="en-US" sz="3200" b="1" i="1" dirty="0">
                <a:effectLst/>
                <a:ea typeface="SimSun" panose="02010600030101010101" pitchFamily="2" charset="-122"/>
              </a:rPr>
              <a:t> </a:t>
            </a:r>
            <a:r>
              <a:rPr lang="en-US" sz="3200" b="1" i="1" dirty="0" err="1">
                <a:effectLst/>
                <a:ea typeface="SimSun" panose="02010600030101010101" pitchFamily="2" charset="-122"/>
              </a:rPr>
              <a:t>sự</a:t>
            </a:r>
            <a:r>
              <a:rPr lang="en-US" sz="3200" b="1" i="1" dirty="0">
                <a:effectLst/>
                <a:ea typeface="SimSun" panose="02010600030101010101" pitchFamily="2" charset="-122"/>
              </a:rPr>
              <a:t> </a:t>
            </a:r>
            <a:r>
              <a:rPr lang="en-US" sz="3200" b="1" i="1" dirty="0" err="1">
                <a:effectLst/>
                <a:ea typeface="SimSun" panose="02010600030101010101" pitchFamily="2" charset="-122"/>
              </a:rPr>
              <a:t>quan</a:t>
            </a:r>
            <a:r>
              <a:rPr lang="en-US" sz="3200" b="1" i="1" dirty="0">
                <a:effectLst/>
                <a:ea typeface="SimSun" panose="02010600030101010101" pitchFamily="2" charset="-122"/>
              </a:rPr>
              <a:t> </a:t>
            </a:r>
            <a:r>
              <a:rPr lang="en-US" sz="3200" b="1" i="1" dirty="0" err="1">
                <a:effectLst/>
                <a:ea typeface="SimSun" panose="02010600030101010101" pitchFamily="2" charset="-122"/>
              </a:rPr>
              <a:t>tâm</a:t>
            </a:r>
            <a:r>
              <a:rPr lang="en-US" sz="3200" b="1" i="1" dirty="0">
                <a:effectLst/>
                <a:ea typeface="SimSun" panose="02010600030101010101" pitchFamily="2" charset="-122"/>
              </a:rPr>
              <a:t>, </a:t>
            </a:r>
            <a:r>
              <a:rPr lang="en-US" sz="3200" b="1" i="1" dirty="0" err="1">
                <a:effectLst/>
                <a:ea typeface="SimSun" panose="02010600030101010101" pitchFamily="2" charset="-122"/>
              </a:rPr>
              <a:t>chăm</a:t>
            </a:r>
            <a:r>
              <a:rPr lang="en-US" sz="3200" b="1" i="1" dirty="0">
                <a:effectLst/>
                <a:ea typeface="SimSun" panose="02010600030101010101" pitchFamily="2" charset="-122"/>
              </a:rPr>
              <a:t> </a:t>
            </a:r>
            <a:r>
              <a:rPr lang="en-US" sz="3200" b="1" i="1" dirty="0" err="1">
                <a:effectLst/>
                <a:ea typeface="SimSun" panose="02010600030101010101" pitchFamily="2" charset="-122"/>
              </a:rPr>
              <a:t>sóc</a:t>
            </a:r>
            <a:r>
              <a:rPr lang="en-US" sz="3200" b="1" i="1" dirty="0">
                <a:effectLst/>
                <a:ea typeface="SimSun" panose="02010600030101010101" pitchFamily="2" charset="-122"/>
              </a:rPr>
              <a:t> </a:t>
            </a:r>
            <a:r>
              <a:rPr lang="en-US" sz="3200" b="1" i="1" dirty="0" err="1">
                <a:effectLst/>
                <a:ea typeface="SimSun" panose="02010600030101010101" pitchFamily="2" charset="-122"/>
              </a:rPr>
              <a:t>ông</a:t>
            </a:r>
            <a:r>
              <a:rPr lang="en-US" sz="3200" b="1" i="1" dirty="0">
                <a:effectLst/>
                <a:ea typeface="SimSun" panose="02010600030101010101" pitchFamily="2" charset="-122"/>
              </a:rPr>
              <a:t> </a:t>
            </a:r>
            <a:r>
              <a:rPr lang="en-US" sz="3200" b="1" i="1" dirty="0" err="1">
                <a:effectLst/>
                <a:ea typeface="SimSun" panose="02010600030101010101" pitchFamily="2" charset="-122"/>
              </a:rPr>
              <a:t>bà</a:t>
            </a:r>
            <a:r>
              <a:rPr lang="en-US" sz="3200" b="1" i="1" dirty="0">
                <a:effectLst/>
                <a:ea typeface="SimSun" panose="02010600030101010101" pitchFamily="2" charset="-122"/>
              </a:rPr>
              <a:t>?</a:t>
            </a:r>
            <a:endParaRPr lang="en-US" sz="3200" b="1" dirty="0">
              <a:effectLst/>
              <a:ea typeface="SimSun" panose="02010600030101010101" pitchFamily="2" charset="-122"/>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 name="Picture 2" descr="A close up of a logo&#10;&#10;Description automatically generated">
            <a:extLst>
              <a:ext uri="{FF2B5EF4-FFF2-40B4-BE49-F238E27FC236}">
                <a16:creationId xmlns:a16="http://schemas.microsoft.com/office/drawing/2014/main" id="{7018C8D6-5A29-0318-FBF4-537574EB1F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404" y="1748433"/>
            <a:ext cx="5689298" cy="4193356"/>
          </a:xfrm>
          <a:prstGeom prst="rect">
            <a:avLst/>
          </a:prstGeom>
          <a:ln>
            <a:noFill/>
          </a:ln>
          <a:effectLst/>
        </p:spPr>
      </p:pic>
      <p:pic>
        <p:nvPicPr>
          <p:cNvPr id="4" name="Picture 3">
            <a:extLst>
              <a:ext uri="{FF2B5EF4-FFF2-40B4-BE49-F238E27FC236}">
                <a16:creationId xmlns:a16="http://schemas.microsoft.com/office/drawing/2014/main" id="{AF291A4B-FAC9-6373-A5EF-B6AF13F279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1751" y="2239144"/>
            <a:ext cx="5810250" cy="3728652"/>
          </a:xfrm>
          <a:prstGeom prst="rect">
            <a:avLst/>
          </a:prstGeom>
          <a:ln>
            <a:noFill/>
          </a:ln>
          <a:effectLst/>
        </p:spPr>
      </p:pic>
      <p:sp>
        <p:nvSpPr>
          <p:cNvPr id="5" name="TextBox 4">
            <a:extLst>
              <a:ext uri="{FF2B5EF4-FFF2-40B4-BE49-F238E27FC236}">
                <a16:creationId xmlns:a16="http://schemas.microsoft.com/office/drawing/2014/main" id="{AC4A0B0C-BDDA-3DC2-4CA7-F1FABAB51FA3}"/>
              </a:ext>
            </a:extLst>
          </p:cNvPr>
          <p:cNvSpPr txBox="1"/>
          <p:nvPr/>
        </p:nvSpPr>
        <p:spPr>
          <a:xfrm>
            <a:off x="1076325" y="6104803"/>
            <a:ext cx="4943475"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Bạn</a:t>
            </a:r>
            <a:r>
              <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thăm</a:t>
            </a:r>
            <a:r>
              <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sức</a:t>
            </a:r>
            <a:r>
              <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khỏe</a:t>
            </a:r>
            <a:r>
              <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ông</a:t>
            </a:r>
            <a:r>
              <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F7CA31FB-0CFA-D591-6E52-0859E9316B21}"/>
              </a:ext>
            </a:extLst>
          </p:cNvPr>
          <p:cNvSpPr txBox="1"/>
          <p:nvPr/>
        </p:nvSpPr>
        <p:spPr>
          <a:xfrm>
            <a:off x="6696075" y="5685703"/>
            <a:ext cx="4943475"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en-US" sz="2800" b="1">
                <a:solidFill>
                  <a:srgbClr val="F79646">
                    <a:lumMod val="50000"/>
                  </a:srgbClr>
                </a:solidFill>
                <a:ea typeface="Arial-Rounded" panose="020B0500000000000000" pitchFamily="34" charset="0"/>
                <a:cs typeface="Arial-Rounded" panose="020B0500000000000000" pitchFamily="34" charset="0"/>
              </a:rPr>
              <a:t>Bạn chúc tết ông bà khỏe mạnh sống lâu.</a:t>
            </a:r>
            <a:endPar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744760" y="448716"/>
            <a:ext cx="9875740" cy="1077218"/>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Bạn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nhỏ</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dưới</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đây</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đã</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làm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gì</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thể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hiện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sự</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quan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tâm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chăm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sóc</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ông</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bà</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t>
            </a:r>
            <a:endParaRPr kumimoji="0" lang="en-US" sz="3200" b="1"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33" name="Picture 32">
            <a:extLst>
              <a:ext uri="{FF2B5EF4-FFF2-40B4-BE49-F238E27FC236}">
                <a16:creationId xmlns:a16="http://schemas.microsoft.com/office/drawing/2014/main" id="{D054DFE6-145D-7D36-8944-E66E58D8CEB4}"/>
              </a:ext>
            </a:extLst>
          </p:cNvPr>
          <p:cNvPicPr/>
          <p:nvPr/>
        </p:nvPicPr>
        <p:blipFill>
          <a:blip r:embed="rId11"/>
          <a:stretch>
            <a:fillRect/>
          </a:stretch>
        </p:blipFill>
        <p:spPr>
          <a:xfrm>
            <a:off x="6389366" y="1837953"/>
            <a:ext cx="5031109" cy="3686547"/>
          </a:xfrm>
          <a:prstGeom prst="rect">
            <a:avLst/>
          </a:prstGeom>
          <a:ln>
            <a:noFill/>
          </a:ln>
          <a:effectLst/>
        </p:spPr>
      </p:pic>
      <p:pic>
        <p:nvPicPr>
          <p:cNvPr id="212" name="Picture 211">
            <a:extLst>
              <a:ext uri="{FF2B5EF4-FFF2-40B4-BE49-F238E27FC236}">
                <a16:creationId xmlns:a16="http://schemas.microsoft.com/office/drawing/2014/main" id="{B090D544-C8DC-E628-963C-72BD578E902E}"/>
              </a:ext>
            </a:extLst>
          </p:cNvPr>
          <p:cNvPicPr/>
          <p:nvPr/>
        </p:nvPicPr>
        <p:blipFill>
          <a:blip r:embed="rId12"/>
          <a:stretch>
            <a:fillRect/>
          </a:stretch>
        </p:blipFill>
        <p:spPr>
          <a:xfrm>
            <a:off x="830635" y="1866677"/>
            <a:ext cx="5031109" cy="3686547"/>
          </a:xfrm>
          <a:prstGeom prst="rect">
            <a:avLst/>
          </a:prstGeom>
          <a:ln>
            <a:noFill/>
          </a:ln>
          <a:effectLst/>
        </p:spPr>
      </p:pic>
      <p:sp>
        <p:nvSpPr>
          <p:cNvPr id="213" name="TextBox 212">
            <a:extLst>
              <a:ext uri="{FF2B5EF4-FFF2-40B4-BE49-F238E27FC236}">
                <a16:creationId xmlns:a16="http://schemas.microsoft.com/office/drawing/2014/main" id="{EB63193A-78ED-3336-8444-5995CB09C916}"/>
              </a:ext>
            </a:extLst>
          </p:cNvPr>
          <p:cNvSpPr txBox="1"/>
          <p:nvPr/>
        </p:nvSpPr>
        <p:spPr>
          <a:xfrm>
            <a:off x="933450" y="5628553"/>
            <a:ext cx="4943475" cy="578882"/>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a:solidFill>
                  <a:srgbClr val="F79646">
                    <a:lumMod val="50000"/>
                  </a:srgbClr>
                </a:solidFill>
                <a:ea typeface="Arial-Rounded" panose="020B0500000000000000" pitchFamily="34" charset="0"/>
                <a:cs typeface="Arial-Rounded" panose="020B0500000000000000" pitchFamily="34" charset="0"/>
              </a:rPr>
              <a:t>Bạn mời ông uống nước.</a:t>
            </a:r>
            <a:endPar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endParaRPr>
          </a:p>
        </p:txBody>
      </p:sp>
      <p:sp>
        <p:nvSpPr>
          <p:cNvPr id="214" name="TextBox 213">
            <a:extLst>
              <a:ext uri="{FF2B5EF4-FFF2-40B4-BE49-F238E27FC236}">
                <a16:creationId xmlns:a16="http://schemas.microsoft.com/office/drawing/2014/main" id="{1A9C59FD-E5F5-DB09-8390-B5DFCDE737DB}"/>
              </a:ext>
            </a:extLst>
          </p:cNvPr>
          <p:cNvSpPr txBox="1"/>
          <p:nvPr/>
        </p:nvSpPr>
        <p:spPr>
          <a:xfrm>
            <a:off x="6315075" y="5495203"/>
            <a:ext cx="520065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a:solidFill>
                  <a:srgbClr val="F79646">
                    <a:lumMod val="50000"/>
                  </a:srgbClr>
                </a:solidFill>
                <a:ea typeface="Arial-Rounded" panose="020B0500000000000000" pitchFamily="34" charset="0"/>
                <a:cs typeface="Arial-Rounded" panose="020B0500000000000000" pitchFamily="34" charset="0"/>
              </a:rPr>
              <a:t>Bạn khoe ông bà vở tập viết, được cô khen viết đẹp.</a:t>
            </a:r>
            <a:endParaRPr kumimoji="0" lang="en-US" sz="2800" b="1" i="0" u="none" strike="noStrike" kern="1200" cap="none" spc="0" normalizeH="0" baseline="0" noProof="0" dirty="0">
              <a:ln>
                <a:noFill/>
              </a:ln>
              <a:solidFill>
                <a:srgbClr val="F79646">
                  <a:lumMod val="50000"/>
                </a:srgbClr>
              </a:solidFill>
              <a:effectLst/>
              <a:uLnTx/>
              <a:uFillTx/>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8021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anim calcmode="lin" valueType="num">
                                      <p:cBhvr>
                                        <p:cTn id="8" dur="1000" fill="hold"/>
                                        <p:tgtEl>
                                          <p:spTgt spid="212"/>
                                        </p:tgtEl>
                                        <p:attrNameLst>
                                          <p:attrName>ppt_x</p:attrName>
                                        </p:attrNameLst>
                                      </p:cBhvr>
                                      <p:tavLst>
                                        <p:tav tm="0">
                                          <p:val>
                                            <p:strVal val="#ppt_x"/>
                                          </p:val>
                                        </p:tav>
                                        <p:tav tm="100000">
                                          <p:val>
                                            <p:strVal val="#ppt_x"/>
                                          </p:val>
                                        </p:tav>
                                      </p:tavLst>
                                    </p:anim>
                                    <p:anim calcmode="lin" valueType="num">
                                      <p:cBhvr>
                                        <p:cTn id="9" dur="1000" fill="hold"/>
                                        <p:tgtEl>
                                          <p:spTgt spid="2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3"/>
                                        </p:tgtEl>
                                        <p:attrNameLst>
                                          <p:attrName>style.visibility</p:attrName>
                                        </p:attrNameLst>
                                      </p:cBhvr>
                                      <p:to>
                                        <p:strVal val="visible"/>
                                      </p:to>
                                    </p:set>
                                    <p:anim calcmode="lin" valueType="num">
                                      <p:cBhvr>
                                        <p:cTn id="19" dur="500" fill="hold"/>
                                        <p:tgtEl>
                                          <p:spTgt spid="213"/>
                                        </p:tgtEl>
                                        <p:attrNameLst>
                                          <p:attrName>ppt_w</p:attrName>
                                        </p:attrNameLst>
                                      </p:cBhvr>
                                      <p:tavLst>
                                        <p:tav tm="0">
                                          <p:val>
                                            <p:fltVal val="0"/>
                                          </p:val>
                                        </p:tav>
                                        <p:tav tm="100000">
                                          <p:val>
                                            <p:strVal val="#ppt_w"/>
                                          </p:val>
                                        </p:tav>
                                      </p:tavLst>
                                    </p:anim>
                                    <p:anim calcmode="lin" valueType="num">
                                      <p:cBhvr>
                                        <p:cTn id="20" dur="500" fill="hold"/>
                                        <p:tgtEl>
                                          <p:spTgt spid="213"/>
                                        </p:tgtEl>
                                        <p:attrNameLst>
                                          <p:attrName>ppt_h</p:attrName>
                                        </p:attrNameLst>
                                      </p:cBhvr>
                                      <p:tavLst>
                                        <p:tav tm="0">
                                          <p:val>
                                            <p:fltVal val="0"/>
                                          </p:val>
                                        </p:tav>
                                        <p:tav tm="100000">
                                          <p:val>
                                            <p:strVal val="#ppt_h"/>
                                          </p:val>
                                        </p:tav>
                                      </p:tavLst>
                                    </p:anim>
                                    <p:animEffect transition="in" filter="fade">
                                      <p:cBhvr>
                                        <p:cTn id="21" dur="500"/>
                                        <p:tgtEl>
                                          <p:spTgt spid="2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4"/>
                                        </p:tgtEl>
                                        <p:attrNameLst>
                                          <p:attrName>style.visibility</p:attrName>
                                        </p:attrNameLst>
                                      </p:cBhvr>
                                      <p:to>
                                        <p:strVal val="visible"/>
                                      </p:to>
                                    </p:set>
                                    <p:anim calcmode="lin" valueType="num">
                                      <p:cBhvr>
                                        <p:cTn id="26" dur="500" fill="hold"/>
                                        <p:tgtEl>
                                          <p:spTgt spid="214"/>
                                        </p:tgtEl>
                                        <p:attrNameLst>
                                          <p:attrName>ppt_w</p:attrName>
                                        </p:attrNameLst>
                                      </p:cBhvr>
                                      <p:tavLst>
                                        <p:tav tm="0">
                                          <p:val>
                                            <p:fltVal val="0"/>
                                          </p:val>
                                        </p:tav>
                                        <p:tav tm="100000">
                                          <p:val>
                                            <p:strVal val="#ppt_w"/>
                                          </p:val>
                                        </p:tav>
                                      </p:tavLst>
                                    </p:anim>
                                    <p:anim calcmode="lin" valueType="num">
                                      <p:cBhvr>
                                        <p:cTn id="27" dur="500" fill="hold"/>
                                        <p:tgtEl>
                                          <p:spTgt spid="214"/>
                                        </p:tgtEl>
                                        <p:attrNameLst>
                                          <p:attrName>ppt_h</p:attrName>
                                        </p:attrNameLst>
                                      </p:cBhvr>
                                      <p:tavLst>
                                        <p:tav tm="0">
                                          <p:val>
                                            <p:fltVal val="0"/>
                                          </p:val>
                                        </p:tav>
                                        <p:tav tm="100000">
                                          <p:val>
                                            <p:strVal val="#ppt_h"/>
                                          </p:val>
                                        </p:tav>
                                      </p:tavLst>
                                    </p:anim>
                                    <p:animEffect transition="in" filter="fade">
                                      <p:cBhvr>
                                        <p:cTn id="28"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2919;"/>
</p:tagLst>
</file>

<file path=ppt/tags/tag10.xml><?xml version="1.0" encoding="utf-8"?>
<p:tagLst xmlns:a="http://schemas.openxmlformats.org/drawingml/2006/main" xmlns:r="http://schemas.openxmlformats.org/officeDocument/2006/relationships" xmlns:p="http://schemas.openxmlformats.org/presentationml/2006/main">
  <p:tag name="ISLIDE.DIAGRAM" val="#363070;"/>
</p:tagLst>
</file>

<file path=ppt/tags/tag11.xml><?xml version="1.0" encoding="utf-8"?>
<p:tagLst xmlns:a="http://schemas.openxmlformats.org/drawingml/2006/main" xmlns:r="http://schemas.openxmlformats.org/officeDocument/2006/relationships" xmlns:p="http://schemas.openxmlformats.org/presentationml/2006/main">
  <p:tag name="ISLIDE.DIAGRAM" val="#363070;"/>
</p:tagLst>
</file>

<file path=ppt/tags/tag12.xml><?xml version="1.0" encoding="utf-8"?>
<p:tagLst xmlns:a="http://schemas.openxmlformats.org/drawingml/2006/main" xmlns:r="http://schemas.openxmlformats.org/officeDocument/2006/relationships" xmlns:p="http://schemas.openxmlformats.org/presentationml/2006/main">
  <p:tag name="ISLIDE.DIAGRAM" val="#363070;"/>
</p:tagLst>
</file>

<file path=ppt/tags/tag13.xml><?xml version="1.0" encoding="utf-8"?>
<p:tagLst xmlns:a="http://schemas.openxmlformats.org/drawingml/2006/main" xmlns:r="http://schemas.openxmlformats.org/officeDocument/2006/relationships" xmlns:p="http://schemas.openxmlformats.org/presentationml/2006/main">
  <p:tag name="ISLIDE.DIAGRAM" val="#363021;"/>
</p:tagLst>
</file>

<file path=ppt/tags/tag14.xml><?xml version="1.0" encoding="utf-8"?>
<p:tagLst xmlns:a="http://schemas.openxmlformats.org/drawingml/2006/main" xmlns:r="http://schemas.openxmlformats.org/officeDocument/2006/relationships" xmlns:p="http://schemas.openxmlformats.org/presentationml/2006/main">
  <p:tag name="ISLIDE.DIAGRAM" val="#363070;"/>
</p:tagLst>
</file>

<file path=ppt/tags/tag2.xml><?xml version="1.0" encoding="utf-8"?>
<p:tagLst xmlns:a="http://schemas.openxmlformats.org/drawingml/2006/main" xmlns:r="http://schemas.openxmlformats.org/officeDocument/2006/relationships" xmlns:p="http://schemas.openxmlformats.org/presentationml/2006/main">
  <p:tag name="ISLIDE.DIAGRAM" val="#363041;"/>
</p:tagLst>
</file>

<file path=ppt/tags/tag3.xml><?xml version="1.0" encoding="utf-8"?>
<p:tagLst xmlns:a="http://schemas.openxmlformats.org/drawingml/2006/main" xmlns:r="http://schemas.openxmlformats.org/officeDocument/2006/relationships" xmlns:p="http://schemas.openxmlformats.org/presentationml/2006/main">
  <p:tag name="ISLIDE.DIAGRAM" val="#362941;"/>
</p:tagLst>
</file>

<file path=ppt/tags/tag4.xml><?xml version="1.0" encoding="utf-8"?>
<p:tagLst xmlns:a="http://schemas.openxmlformats.org/drawingml/2006/main" xmlns:r="http://schemas.openxmlformats.org/officeDocument/2006/relationships" xmlns:p="http://schemas.openxmlformats.org/presentationml/2006/main">
  <p:tag name="ISLIDE.DIAGRAM" val="#363021;"/>
</p:tagLst>
</file>

<file path=ppt/tags/tag5.xml><?xml version="1.0" encoding="utf-8"?>
<p:tagLst xmlns:a="http://schemas.openxmlformats.org/drawingml/2006/main" xmlns:r="http://schemas.openxmlformats.org/officeDocument/2006/relationships" xmlns:p="http://schemas.openxmlformats.org/presentationml/2006/main">
  <p:tag name="ISLIDE.DIAGRAM" val="#363070;"/>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70;"/>
</p:tagLst>
</file>

<file path=ppt/tags/tag8.xml><?xml version="1.0" encoding="utf-8"?>
<p:tagLst xmlns:a="http://schemas.openxmlformats.org/drawingml/2006/main" xmlns:r="http://schemas.openxmlformats.org/officeDocument/2006/relationships" xmlns:p="http://schemas.openxmlformats.org/presentationml/2006/main">
  <p:tag name="ISLIDE.DIAGRAM" val="#363041;"/>
</p:tagLst>
</file>

<file path=ppt/tags/tag9.xml><?xml version="1.0" encoding="utf-8"?>
<p:tagLst xmlns:a="http://schemas.openxmlformats.org/drawingml/2006/main" xmlns:r="http://schemas.openxmlformats.org/officeDocument/2006/relationships" xmlns:p="http://schemas.openxmlformats.org/presentationml/2006/main">
  <p:tag name="ISLIDE.DIAGRAM" val="#36302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770</Words>
  <Application>Microsoft Office PowerPoint</Application>
  <PresentationFormat>Widescreen</PresentationFormat>
  <Paragraphs>58</Paragraphs>
  <Slides>27</Slides>
  <Notes>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SimSun</vt:lpstr>
      <vt:lpstr>#9Slide05 SVNClementine</vt:lpstr>
      <vt:lpstr>Arial</vt:lpstr>
      <vt:lpstr>Arial-Rounded</vt:lpstr>
      <vt:lpstr>Calibri</vt:lpstr>
      <vt:lpstr>Calibri Light</vt:lpstr>
      <vt:lpstr>iCiel Cadena</vt:lpstr>
      <vt:lpstr>Lato</vt:lpstr>
      <vt:lpstr>Wingdings 2</vt:lpstr>
      <vt:lpstr>思源黑体 Medium</vt:lpstr>
      <vt:lpstr>2_Office Theme</vt:lpstr>
      <vt:lpstr>3_Office Theme</vt:lpstr>
      <vt:lpstr>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Trân Huyền</cp:lastModifiedBy>
  <cp:revision>28</cp:revision>
  <dcterms:created xsi:type="dcterms:W3CDTF">2023-04-30T05:16:21Z</dcterms:created>
  <dcterms:modified xsi:type="dcterms:W3CDTF">2024-10-27T16:16:49Z</dcterms:modified>
</cp:coreProperties>
</file>