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57" r:id="rId4"/>
    <p:sldId id="268" r:id="rId5"/>
    <p:sldId id="293" r:id="rId6"/>
    <p:sldId id="266" r:id="rId7"/>
    <p:sldId id="269" r:id="rId8"/>
    <p:sldId id="271" r:id="rId9"/>
    <p:sldId id="259" r:id="rId10"/>
    <p:sldId id="272" r:id="rId11"/>
    <p:sldId id="273" r:id="rId12"/>
    <p:sldId id="274" r:id="rId13"/>
    <p:sldId id="276" r:id="rId14"/>
    <p:sldId id="277" r:id="rId15"/>
    <p:sldId id="278" r:id="rId16"/>
    <p:sldId id="294" r:id="rId17"/>
    <p:sldId id="279" r:id="rId18"/>
    <p:sldId id="281" r:id="rId19"/>
    <p:sldId id="282" r:id="rId20"/>
    <p:sldId id="295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1" r:id="rId29"/>
  </p:sldIdLst>
  <p:sldSz cx="18288000" cy="10287000"/>
  <p:notesSz cx="6858000" cy="9144000"/>
  <p:embeddedFontLs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6C1D4C-AE17-4414-A2A7-BA8EEDDC788C}">
          <p14:sldIdLst>
            <p14:sldId id="256"/>
            <p14:sldId id="267"/>
            <p14:sldId id="257"/>
            <p14:sldId id="268"/>
            <p14:sldId id="293"/>
            <p14:sldId id="266"/>
            <p14:sldId id="269"/>
            <p14:sldId id="271"/>
            <p14:sldId id="259"/>
            <p14:sldId id="272"/>
            <p14:sldId id="273"/>
            <p14:sldId id="274"/>
            <p14:sldId id="276"/>
            <p14:sldId id="277"/>
            <p14:sldId id="278"/>
            <p14:sldId id="294"/>
            <p14:sldId id="279"/>
            <p14:sldId id="281"/>
            <p14:sldId id="282"/>
            <p14:sldId id="295"/>
            <p14:sldId id="283"/>
            <p14:sldId id="284"/>
            <p14:sldId id="285"/>
            <p14:sldId id="286"/>
            <p14:sldId id="287"/>
            <p14:sldId id="288"/>
            <p14:sldId id="289"/>
            <p14:sldId id="29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CB6"/>
    <a:srgbClr val="FFD4CF"/>
    <a:srgbClr val="FFEEC9"/>
    <a:srgbClr val="8388AF"/>
    <a:srgbClr val="FFE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-75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4.svg"/><Relationship Id="rId3" Type="http://schemas.openxmlformats.org/officeDocument/2006/relationships/image" Target="../media/image2.svg"/><Relationship Id="rId21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8.svg"/><Relationship Id="rId17" Type="http://schemas.openxmlformats.org/officeDocument/2006/relationships/image" Target="../media/image10.png"/><Relationship Id="rId25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23" Type="http://schemas.openxmlformats.org/officeDocument/2006/relationships/image" Target="../media/image18.sv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sv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57.svg"/><Relationship Id="rId26" Type="http://schemas.openxmlformats.org/officeDocument/2006/relationships/image" Target="../media/image21.png"/><Relationship Id="rId3" Type="http://schemas.openxmlformats.org/officeDocument/2006/relationships/image" Target="../media/image4.svg"/><Relationship Id="rId21" Type="http://schemas.openxmlformats.org/officeDocument/2006/relationships/image" Target="../media/image50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17" Type="http://schemas.openxmlformats.org/officeDocument/2006/relationships/image" Target="../media/image48.png"/><Relationship Id="rId25" Type="http://schemas.openxmlformats.org/officeDocument/2006/relationships/image" Target="../media/image63.sv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24" Type="http://schemas.openxmlformats.org/officeDocument/2006/relationships/image" Target="../media/image51.png"/><Relationship Id="rId5" Type="http://schemas.openxmlformats.org/officeDocument/2006/relationships/image" Target="../media/image6.svg"/><Relationship Id="rId15" Type="http://schemas.openxmlformats.org/officeDocument/2006/relationships/image" Target="../media/image19.png"/><Relationship Id="rId23" Type="http://schemas.openxmlformats.org/officeDocument/2006/relationships/image" Target="../media/image18.png"/><Relationship Id="rId10" Type="http://schemas.openxmlformats.org/officeDocument/2006/relationships/image" Target="../media/image2.svg"/><Relationship Id="rId19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14" Type="http://schemas.openxmlformats.org/officeDocument/2006/relationships/image" Target="../media/image10.svg"/><Relationship Id="rId22" Type="http://schemas.openxmlformats.org/officeDocument/2006/relationships/image" Target="../media/image61.svg"/><Relationship Id="rId27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2.jpg"/><Relationship Id="rId5" Type="http://schemas.openxmlformats.org/officeDocument/2006/relationships/image" Target="../media/image8.svg"/><Relationship Id="rId15" Type="http://schemas.openxmlformats.org/officeDocument/2006/relationships/image" Target="../media/image55.jp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png"/><Relationship Id="rId18" Type="http://schemas.openxmlformats.org/officeDocument/2006/relationships/image" Target="../media/image56.jpeg"/><Relationship Id="rId3" Type="http://schemas.openxmlformats.org/officeDocument/2006/relationships/image" Target="../media/image2.svg"/><Relationship Id="rId21" Type="http://schemas.openxmlformats.org/officeDocument/2006/relationships/image" Target="../media/image58.png"/><Relationship Id="rId7" Type="http://schemas.openxmlformats.org/officeDocument/2006/relationships/image" Target="../media/image10.svg"/><Relationship Id="rId12" Type="http://schemas.openxmlformats.org/officeDocument/2006/relationships/image" Target="../media/image4.svg"/><Relationship Id="rId1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8.png"/><Relationship Id="rId19" Type="http://schemas.openxmlformats.org/officeDocument/2006/relationships/image" Target="../media/image57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6.svg"/><Relationship Id="rId22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png"/><Relationship Id="rId18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4.svg"/><Relationship Id="rId1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5.pn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8.png"/><Relationship Id="rId19" Type="http://schemas.openxmlformats.org/officeDocument/2006/relationships/image" Target="../media/image60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18" Type="http://schemas.openxmlformats.org/officeDocument/2006/relationships/image" Target="../media/image61.jpg"/><Relationship Id="rId3" Type="http://schemas.openxmlformats.org/officeDocument/2006/relationships/image" Target="../media/image2.svg"/><Relationship Id="rId21" Type="http://schemas.openxmlformats.org/officeDocument/2006/relationships/image" Target="../media/image63.jpeg"/><Relationship Id="rId7" Type="http://schemas.openxmlformats.org/officeDocument/2006/relationships/image" Target="../media/image23.svg"/><Relationship Id="rId12" Type="http://schemas.openxmlformats.org/officeDocument/2006/relationships/image" Target="../media/image6.sv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8.svg"/><Relationship Id="rId15" Type="http://schemas.openxmlformats.org/officeDocument/2006/relationships/image" Target="../media/image6.png"/><Relationship Id="rId10" Type="http://schemas.openxmlformats.org/officeDocument/2006/relationships/image" Target="../media/image4.svg"/><Relationship Id="rId19" Type="http://schemas.openxmlformats.org/officeDocument/2006/relationships/image" Target="../media/image62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18" Type="http://schemas.openxmlformats.org/officeDocument/2006/relationships/image" Target="../media/image64.png"/><Relationship Id="rId3" Type="http://schemas.openxmlformats.org/officeDocument/2006/relationships/image" Target="../media/image2.svg"/><Relationship Id="rId21" Type="http://schemas.openxmlformats.org/officeDocument/2006/relationships/image" Target="../media/image79.svg"/><Relationship Id="rId7" Type="http://schemas.openxmlformats.org/officeDocument/2006/relationships/image" Target="../media/image23.svg"/><Relationship Id="rId12" Type="http://schemas.openxmlformats.org/officeDocument/2006/relationships/image" Target="../media/image6.sv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8.svg"/><Relationship Id="rId15" Type="http://schemas.openxmlformats.org/officeDocument/2006/relationships/image" Target="../media/image6.png"/><Relationship Id="rId10" Type="http://schemas.openxmlformats.org/officeDocument/2006/relationships/image" Target="../media/image4.svg"/><Relationship Id="rId19" Type="http://schemas.openxmlformats.org/officeDocument/2006/relationships/image" Target="../media/image65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png"/><Relationship Id="rId18" Type="http://schemas.openxmlformats.org/officeDocument/2006/relationships/image" Target="../media/image10.svg"/><Relationship Id="rId3" Type="http://schemas.openxmlformats.org/officeDocument/2006/relationships/image" Target="../media/image2.svg"/><Relationship Id="rId21" Type="http://schemas.openxmlformats.org/officeDocument/2006/relationships/image" Target="../media/image19.png"/><Relationship Id="rId7" Type="http://schemas.openxmlformats.org/officeDocument/2006/relationships/image" Target="../media/image41.svg"/><Relationship Id="rId12" Type="http://schemas.openxmlformats.org/officeDocument/2006/relationships/image" Target="../media/image6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43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5" Type="http://schemas.openxmlformats.org/officeDocument/2006/relationships/image" Target="../media/image33.png"/><Relationship Id="rId23" Type="http://schemas.openxmlformats.org/officeDocument/2006/relationships/image" Target="../media/image45.svg"/><Relationship Id="rId10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6.svg"/><Relationship Id="rId14" Type="http://schemas.openxmlformats.org/officeDocument/2006/relationships/image" Target="../media/image8.svg"/><Relationship Id="rId2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6.sv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8.svg"/><Relationship Id="rId15" Type="http://schemas.openxmlformats.org/officeDocument/2006/relationships/image" Target="../media/image6.png"/><Relationship Id="rId10" Type="http://schemas.openxmlformats.org/officeDocument/2006/relationships/image" Target="../media/image4.sv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18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6.sv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8.svg"/><Relationship Id="rId15" Type="http://schemas.openxmlformats.org/officeDocument/2006/relationships/image" Target="../media/image6.png"/><Relationship Id="rId10" Type="http://schemas.openxmlformats.org/officeDocument/2006/relationships/image" Target="../media/image4.svg"/><Relationship Id="rId19" Type="http://schemas.openxmlformats.org/officeDocument/2006/relationships/image" Target="../media/image68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18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6.sv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8.svg"/><Relationship Id="rId15" Type="http://schemas.openxmlformats.org/officeDocument/2006/relationships/image" Target="../media/image6.png"/><Relationship Id="rId10" Type="http://schemas.openxmlformats.org/officeDocument/2006/relationships/image" Target="../media/image4.svg"/><Relationship Id="rId19" Type="http://schemas.openxmlformats.org/officeDocument/2006/relationships/image" Target="../media/image71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png"/><Relationship Id="rId18" Type="http://schemas.openxmlformats.org/officeDocument/2006/relationships/image" Target="../media/image10.svg"/><Relationship Id="rId3" Type="http://schemas.openxmlformats.org/officeDocument/2006/relationships/image" Target="../media/image2.svg"/><Relationship Id="rId21" Type="http://schemas.openxmlformats.org/officeDocument/2006/relationships/image" Target="../media/image19.png"/><Relationship Id="rId7" Type="http://schemas.openxmlformats.org/officeDocument/2006/relationships/image" Target="../media/image41.svg"/><Relationship Id="rId12" Type="http://schemas.openxmlformats.org/officeDocument/2006/relationships/image" Target="../media/image6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43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5" Type="http://schemas.openxmlformats.org/officeDocument/2006/relationships/image" Target="../media/image33.png"/><Relationship Id="rId23" Type="http://schemas.openxmlformats.org/officeDocument/2006/relationships/image" Target="../media/image45.svg"/><Relationship Id="rId10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6.svg"/><Relationship Id="rId14" Type="http://schemas.openxmlformats.org/officeDocument/2006/relationships/image" Target="../media/image8.svg"/><Relationship Id="rId2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.png"/><Relationship Id="rId18" Type="http://schemas.openxmlformats.org/officeDocument/2006/relationships/image" Target="../media/image73.png"/><Relationship Id="rId3" Type="http://schemas.openxmlformats.org/officeDocument/2006/relationships/image" Target="../media/image2.svg"/><Relationship Id="rId21" Type="http://schemas.openxmlformats.org/officeDocument/2006/relationships/image" Target="../media/image29.svg"/><Relationship Id="rId7" Type="http://schemas.openxmlformats.org/officeDocument/2006/relationships/image" Target="../media/image23.svg"/><Relationship Id="rId12" Type="http://schemas.openxmlformats.org/officeDocument/2006/relationships/image" Target="../media/image6.svg"/><Relationship Id="rId17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8.svg"/><Relationship Id="rId15" Type="http://schemas.openxmlformats.org/officeDocument/2006/relationships/image" Target="../media/image6.png"/><Relationship Id="rId10" Type="http://schemas.openxmlformats.org/officeDocument/2006/relationships/image" Target="../media/image4.svg"/><Relationship Id="rId19" Type="http://schemas.openxmlformats.org/officeDocument/2006/relationships/image" Target="../media/image59.sv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17" Type="http://schemas.openxmlformats.org/officeDocument/2006/relationships/image" Target="../media/image87.svg"/><Relationship Id="rId2" Type="http://schemas.openxmlformats.org/officeDocument/2006/relationships/image" Target="../media/image1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.png"/><Relationship Id="rId5" Type="http://schemas.openxmlformats.org/officeDocument/2006/relationships/image" Target="../media/image8.svg"/><Relationship Id="rId15" Type="http://schemas.openxmlformats.org/officeDocument/2006/relationships/image" Target="../media/image10.svg"/><Relationship Id="rId10" Type="http://schemas.openxmlformats.org/officeDocument/2006/relationships/image" Target="../media/image6.svg"/><Relationship Id="rId4" Type="http://schemas.openxmlformats.org/officeDocument/2006/relationships/image" Target="../media/image16.png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.png"/><Relationship Id="rId1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76.jp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75.jpg"/><Relationship Id="rId5" Type="http://schemas.openxmlformats.org/officeDocument/2006/relationships/image" Target="../media/image8.svg"/><Relationship Id="rId15" Type="http://schemas.openxmlformats.org/officeDocument/2006/relationships/image" Target="../media/image3.png"/><Relationship Id="rId10" Type="http://schemas.openxmlformats.org/officeDocument/2006/relationships/image" Target="../media/image10.svg"/><Relationship Id="rId19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8.svg"/><Relationship Id="rId15" Type="http://schemas.openxmlformats.org/officeDocument/2006/relationships/image" Target="../media/image73.png"/><Relationship Id="rId10" Type="http://schemas.openxmlformats.org/officeDocument/2006/relationships/image" Target="../media/image10.sv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8.svg"/><Relationship Id="rId10" Type="http://schemas.openxmlformats.org/officeDocument/2006/relationships/image" Target="../media/image10.sv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6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2.png"/><Relationship Id="rId1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4.svg"/><Relationship Id="rId1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8.svg"/><Relationship Id="rId15" Type="http://schemas.openxmlformats.org/officeDocument/2006/relationships/image" Target="../media/image78.png"/><Relationship Id="rId10" Type="http://schemas.openxmlformats.org/officeDocument/2006/relationships/image" Target="../media/image10.sv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9.png"/><Relationship Id="rId18" Type="http://schemas.openxmlformats.org/officeDocument/2006/relationships/image" Target="../media/image5.png"/><Relationship Id="rId3" Type="http://schemas.openxmlformats.org/officeDocument/2006/relationships/image" Target="../media/image4.svg"/><Relationship Id="rId21" Type="http://schemas.openxmlformats.org/officeDocument/2006/relationships/image" Target="../media/image16.svg"/><Relationship Id="rId7" Type="http://schemas.openxmlformats.org/officeDocument/2006/relationships/image" Target="../media/image8.svg"/><Relationship Id="rId12" Type="http://schemas.openxmlformats.org/officeDocument/2006/relationships/image" Target="../media/image10.svg"/><Relationship Id="rId17" Type="http://schemas.openxmlformats.org/officeDocument/2006/relationships/image" Target="../media/image4.png"/><Relationship Id="rId2" Type="http://schemas.openxmlformats.org/officeDocument/2006/relationships/image" Target="../media/image2.png"/><Relationship Id="rId16" Type="http://schemas.openxmlformats.org/officeDocument/2006/relationships/image" Target="../media/image6.sv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24" Type="http://schemas.openxmlformats.org/officeDocument/2006/relationships/image" Target="../media/image31.png"/><Relationship Id="rId5" Type="http://schemas.openxmlformats.org/officeDocument/2006/relationships/image" Target="../media/image2.svg"/><Relationship Id="rId15" Type="http://schemas.openxmlformats.org/officeDocument/2006/relationships/image" Target="../media/image3.png"/><Relationship Id="rId23" Type="http://schemas.openxmlformats.org/officeDocument/2006/relationships/image" Target="../media/image14.svg"/><Relationship Id="rId10" Type="http://schemas.openxmlformats.org/officeDocument/2006/relationships/image" Target="../media/image18.png"/><Relationship Id="rId19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23.svg"/><Relationship Id="rId14" Type="http://schemas.openxmlformats.org/officeDocument/2006/relationships/image" Target="../media/image93.svg"/><Relationship Id="rId22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4.svg"/><Relationship Id="rId3" Type="http://schemas.openxmlformats.org/officeDocument/2006/relationships/image" Target="../media/image2.svg"/><Relationship Id="rId21" Type="http://schemas.openxmlformats.org/officeDocument/2006/relationships/image" Target="../media/image16.svg"/><Relationship Id="rId7" Type="http://schemas.openxmlformats.org/officeDocument/2006/relationships/image" Target="../media/image6.svg"/><Relationship Id="rId12" Type="http://schemas.openxmlformats.org/officeDocument/2006/relationships/image" Target="../media/image8.svg"/><Relationship Id="rId17" Type="http://schemas.openxmlformats.org/officeDocument/2006/relationships/image" Target="../media/image10.png"/><Relationship Id="rId25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23" Type="http://schemas.openxmlformats.org/officeDocument/2006/relationships/image" Target="../media/image18.sv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svg"/><Relationship Id="rId2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4.svg"/><Relationship Id="rId21" Type="http://schemas.openxmlformats.org/officeDocument/2006/relationships/image" Target="../media/image27.sv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17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6.svg"/><Relationship Id="rId15" Type="http://schemas.openxmlformats.org/officeDocument/2006/relationships/image" Target="../media/image18.png"/><Relationship Id="rId23" Type="http://schemas.openxmlformats.org/officeDocument/2006/relationships/image" Target="../media/image29.svg"/><Relationship Id="rId10" Type="http://schemas.openxmlformats.org/officeDocument/2006/relationships/image" Target="../media/image2.svg"/><Relationship Id="rId19" Type="http://schemas.openxmlformats.org/officeDocument/2006/relationships/image" Target="../media/image25.svg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14" Type="http://schemas.openxmlformats.org/officeDocument/2006/relationships/image" Target="../media/image10.sv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23.jpeg"/><Relationship Id="rId3" Type="http://schemas.openxmlformats.org/officeDocument/2006/relationships/image" Target="../media/image4.svg"/><Relationship Id="rId21" Type="http://schemas.openxmlformats.org/officeDocument/2006/relationships/image" Target="../media/image25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17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6.svg"/><Relationship Id="rId15" Type="http://schemas.openxmlformats.org/officeDocument/2006/relationships/image" Target="../media/image18.png"/><Relationship Id="rId23" Type="http://schemas.openxmlformats.org/officeDocument/2006/relationships/image" Target="../media/image27.svg"/><Relationship Id="rId10" Type="http://schemas.openxmlformats.org/officeDocument/2006/relationships/image" Target="../media/image2.svg"/><Relationship Id="rId19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14" Type="http://schemas.openxmlformats.org/officeDocument/2006/relationships/image" Target="../media/image10.sv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7.svg"/><Relationship Id="rId1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28.png"/><Relationship Id="rId17" Type="http://schemas.openxmlformats.org/officeDocument/2006/relationships/image" Target="../media/image2.svg"/><Relationship Id="rId2" Type="http://schemas.openxmlformats.org/officeDocument/2006/relationships/image" Target="../media/image2.png"/><Relationship Id="rId16" Type="http://schemas.openxmlformats.org/officeDocument/2006/relationships/image" Target="../media/image1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5.svg"/><Relationship Id="rId5" Type="http://schemas.openxmlformats.org/officeDocument/2006/relationships/image" Target="../media/image6.svg"/><Relationship Id="rId15" Type="http://schemas.openxmlformats.org/officeDocument/2006/relationships/image" Target="../media/image8.svg"/><Relationship Id="rId10" Type="http://schemas.openxmlformats.org/officeDocument/2006/relationships/image" Target="../media/image27.png"/><Relationship Id="rId19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png"/><Relationship Id="rId18" Type="http://schemas.openxmlformats.org/officeDocument/2006/relationships/image" Target="../media/image10.svg"/><Relationship Id="rId3" Type="http://schemas.openxmlformats.org/officeDocument/2006/relationships/image" Target="../media/image2.svg"/><Relationship Id="rId21" Type="http://schemas.openxmlformats.org/officeDocument/2006/relationships/image" Target="../media/image19.png"/><Relationship Id="rId7" Type="http://schemas.openxmlformats.org/officeDocument/2006/relationships/image" Target="../media/image41.svg"/><Relationship Id="rId12" Type="http://schemas.openxmlformats.org/officeDocument/2006/relationships/image" Target="../media/image6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43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5" Type="http://schemas.openxmlformats.org/officeDocument/2006/relationships/image" Target="../media/image33.png"/><Relationship Id="rId23" Type="http://schemas.openxmlformats.org/officeDocument/2006/relationships/image" Target="../media/image45.svg"/><Relationship Id="rId10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6.svg"/><Relationship Id="rId14" Type="http://schemas.openxmlformats.org/officeDocument/2006/relationships/image" Target="../media/image8.sv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35.png"/><Relationship Id="rId3" Type="http://schemas.openxmlformats.org/officeDocument/2006/relationships/image" Target="../media/image4.svg"/><Relationship Id="rId21" Type="http://schemas.openxmlformats.org/officeDocument/2006/relationships/image" Target="../media/image49.sv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17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6.svg"/><Relationship Id="rId15" Type="http://schemas.openxmlformats.org/officeDocument/2006/relationships/image" Target="../media/image18.png"/><Relationship Id="rId10" Type="http://schemas.openxmlformats.org/officeDocument/2006/relationships/image" Target="../media/image2.svg"/><Relationship Id="rId19" Type="http://schemas.openxmlformats.org/officeDocument/2006/relationships/image" Target="../media/image47.svg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1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18" Type="http://schemas.openxmlformats.org/officeDocument/2006/relationships/image" Target="../media/image37.png"/><Relationship Id="rId3" Type="http://schemas.openxmlformats.org/officeDocument/2006/relationships/image" Target="../media/image4.svg"/><Relationship Id="rId21" Type="http://schemas.openxmlformats.org/officeDocument/2006/relationships/image" Target="../media/image37.sv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17" Type="http://schemas.openxmlformats.org/officeDocument/2006/relationships/image" Target="../media/image19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6.svg"/><Relationship Id="rId15" Type="http://schemas.openxmlformats.org/officeDocument/2006/relationships/image" Target="../media/image18.png"/><Relationship Id="rId23" Type="http://schemas.openxmlformats.org/officeDocument/2006/relationships/image" Target="../media/image20.svg"/><Relationship Id="rId10" Type="http://schemas.openxmlformats.org/officeDocument/2006/relationships/image" Target="../media/image2.svg"/><Relationship Id="rId19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1.png"/><Relationship Id="rId14" Type="http://schemas.openxmlformats.org/officeDocument/2006/relationships/image" Target="../media/image10.sv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.png"/><Relationship Id="rId18" Type="http://schemas.openxmlformats.org/officeDocument/2006/relationships/image" Target="../media/image23.svg"/><Relationship Id="rId3" Type="http://schemas.openxmlformats.org/officeDocument/2006/relationships/image" Target="../media/image4.svg"/><Relationship Id="rId21" Type="http://schemas.openxmlformats.org/officeDocument/2006/relationships/image" Target="../media/image47.png"/><Relationship Id="rId7" Type="http://schemas.openxmlformats.org/officeDocument/2006/relationships/image" Target="../media/image6.svg"/><Relationship Id="rId12" Type="http://schemas.openxmlformats.org/officeDocument/2006/relationships/image" Target="../media/image8.svg"/><Relationship Id="rId17" Type="http://schemas.openxmlformats.org/officeDocument/2006/relationships/image" Target="../media/image45.png"/><Relationship Id="rId2" Type="http://schemas.openxmlformats.org/officeDocument/2006/relationships/image" Target="../media/image2.png"/><Relationship Id="rId16" Type="http://schemas.openxmlformats.org/officeDocument/2006/relationships/image" Target="../media/image10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53.svg"/><Relationship Id="rId15" Type="http://schemas.openxmlformats.org/officeDocument/2006/relationships/image" Target="../media/image44.png"/><Relationship Id="rId10" Type="http://schemas.openxmlformats.org/officeDocument/2006/relationships/image" Target="../media/image6.png"/><Relationship Id="rId19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5.png"/><Relationship Id="rId1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26788" flipH="1">
            <a:off x="15185672" y="5642449"/>
            <a:ext cx="2548006" cy="13249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-2350050" y="8276596"/>
            <a:ext cx="22653739" cy="7843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37152" y="8718021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70318" y="9134938"/>
            <a:ext cx="949664" cy="6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6663" y="623827"/>
            <a:ext cx="1074486" cy="10744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1186">
            <a:off x="136451" y="6637806"/>
            <a:ext cx="3041068" cy="15813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1186" flipH="1">
            <a:off x="15644132" y="554447"/>
            <a:ext cx="3230336" cy="16797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3752846">
            <a:off x="10286068" y="420659"/>
            <a:ext cx="574599" cy="121608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954624" y="2053535"/>
            <a:ext cx="14552329" cy="5261536"/>
            <a:chOff x="0" y="0"/>
            <a:chExt cx="6169616" cy="2824835"/>
          </a:xfrm>
        </p:grpSpPr>
        <p:sp>
          <p:nvSpPr>
            <p:cNvPr id="15" name="Freeform 15"/>
            <p:cNvSpPr/>
            <p:nvPr/>
          </p:nvSpPr>
          <p:spPr>
            <a:xfrm>
              <a:off x="-4213" y="0"/>
              <a:ext cx="6173828" cy="2824835"/>
            </a:xfrm>
            <a:custGeom>
              <a:avLst/>
              <a:gdLst/>
              <a:ahLst/>
              <a:cxnLst/>
              <a:rect l="l" t="t" r="r" b="b"/>
              <a:pathLst>
                <a:path w="6173828" h="2824835">
                  <a:moveTo>
                    <a:pt x="278431" y="16918"/>
                  </a:moveTo>
                  <a:cubicBezTo>
                    <a:pt x="278431" y="16918"/>
                    <a:pt x="604014" y="12258"/>
                    <a:pt x="980017" y="12454"/>
                  </a:cubicBezTo>
                  <a:cubicBezTo>
                    <a:pt x="4754553" y="12671"/>
                    <a:pt x="5899760" y="0"/>
                    <a:pt x="5899760" y="0"/>
                  </a:cubicBezTo>
                  <a:cubicBezTo>
                    <a:pt x="5967224" y="0"/>
                    <a:pt x="6043161" y="0"/>
                    <a:pt x="6121934" y="85073"/>
                  </a:cubicBezTo>
                  <a:cubicBezTo>
                    <a:pt x="6164912" y="131488"/>
                    <a:pt x="6165980" y="240224"/>
                    <a:pt x="6166385" y="320281"/>
                  </a:cubicBezTo>
                  <a:cubicBezTo>
                    <a:pt x="6166385" y="320281"/>
                    <a:pt x="6164681" y="1714760"/>
                    <a:pt x="6164681" y="2062251"/>
                  </a:cubicBezTo>
                  <a:cubicBezTo>
                    <a:pt x="6164681" y="2276410"/>
                    <a:pt x="6173829" y="2575589"/>
                    <a:pt x="6173829" y="2575589"/>
                  </a:cubicBezTo>
                  <a:cubicBezTo>
                    <a:pt x="6173829" y="2704258"/>
                    <a:pt x="6169660" y="2824835"/>
                    <a:pt x="5916821" y="2816701"/>
                  </a:cubicBezTo>
                  <a:cubicBezTo>
                    <a:pt x="5916821" y="2816701"/>
                    <a:pt x="5540349" y="2796403"/>
                    <a:pt x="4889730" y="2804001"/>
                  </a:cubicBezTo>
                  <a:cubicBezTo>
                    <a:pt x="1702804" y="2812135"/>
                    <a:pt x="304023" y="2824835"/>
                    <a:pt x="304023" y="2824835"/>
                  </a:cubicBezTo>
                  <a:cubicBezTo>
                    <a:pt x="132548" y="2824835"/>
                    <a:pt x="4213" y="2723766"/>
                    <a:pt x="8532" y="2521219"/>
                  </a:cubicBezTo>
                  <a:cubicBezTo>
                    <a:pt x="8532" y="2521219"/>
                    <a:pt x="9630" y="2022678"/>
                    <a:pt x="4815" y="106579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1BCB6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868521" y="1852516"/>
            <a:ext cx="14311295" cy="5261536"/>
            <a:chOff x="0" y="0"/>
            <a:chExt cx="6169616" cy="2824835"/>
          </a:xfrm>
        </p:grpSpPr>
        <p:sp>
          <p:nvSpPr>
            <p:cNvPr id="17" name="Freeform 17"/>
            <p:cNvSpPr/>
            <p:nvPr/>
          </p:nvSpPr>
          <p:spPr>
            <a:xfrm>
              <a:off x="-4213" y="0"/>
              <a:ext cx="6173828" cy="2824835"/>
            </a:xfrm>
            <a:custGeom>
              <a:avLst/>
              <a:gdLst/>
              <a:ahLst/>
              <a:cxnLst/>
              <a:rect l="l" t="t" r="r" b="b"/>
              <a:pathLst>
                <a:path w="6173828" h="2824835">
                  <a:moveTo>
                    <a:pt x="278431" y="16918"/>
                  </a:moveTo>
                  <a:cubicBezTo>
                    <a:pt x="278431" y="16918"/>
                    <a:pt x="604014" y="12258"/>
                    <a:pt x="980017" y="12454"/>
                  </a:cubicBezTo>
                  <a:cubicBezTo>
                    <a:pt x="4754553" y="12671"/>
                    <a:pt x="5899760" y="0"/>
                    <a:pt x="5899760" y="0"/>
                  </a:cubicBezTo>
                  <a:cubicBezTo>
                    <a:pt x="5967224" y="0"/>
                    <a:pt x="6043161" y="0"/>
                    <a:pt x="6121934" y="85073"/>
                  </a:cubicBezTo>
                  <a:cubicBezTo>
                    <a:pt x="6164912" y="131488"/>
                    <a:pt x="6165980" y="240224"/>
                    <a:pt x="6166385" y="320281"/>
                  </a:cubicBezTo>
                  <a:cubicBezTo>
                    <a:pt x="6166385" y="320281"/>
                    <a:pt x="6164681" y="1714760"/>
                    <a:pt x="6164681" y="2062251"/>
                  </a:cubicBezTo>
                  <a:cubicBezTo>
                    <a:pt x="6164681" y="2276410"/>
                    <a:pt x="6173829" y="2575589"/>
                    <a:pt x="6173829" y="2575589"/>
                  </a:cubicBezTo>
                  <a:cubicBezTo>
                    <a:pt x="6173829" y="2704258"/>
                    <a:pt x="6169660" y="2824835"/>
                    <a:pt x="5916821" y="2816701"/>
                  </a:cubicBezTo>
                  <a:cubicBezTo>
                    <a:pt x="5916821" y="2816701"/>
                    <a:pt x="5540349" y="2796403"/>
                    <a:pt x="4889730" y="2804001"/>
                  </a:cubicBezTo>
                  <a:cubicBezTo>
                    <a:pt x="1702804" y="2812135"/>
                    <a:pt x="304023" y="2824835"/>
                    <a:pt x="304023" y="2824835"/>
                  </a:cubicBezTo>
                  <a:cubicBezTo>
                    <a:pt x="132548" y="2824835"/>
                    <a:pt x="4213" y="2723766"/>
                    <a:pt x="8532" y="2521219"/>
                  </a:cubicBezTo>
                  <a:cubicBezTo>
                    <a:pt x="8532" y="2521219"/>
                    <a:pt x="9630" y="2022678"/>
                    <a:pt x="4815" y="106579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D4CF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616955">
            <a:off x="14260297" y="1953278"/>
            <a:ext cx="3070367" cy="94902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2083906" y="2979201"/>
            <a:ext cx="13817645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GIẢNG NGÀY HÔM NAY!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2976" y="3120598"/>
            <a:ext cx="426424" cy="448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040298" y="3944350"/>
            <a:ext cx="511987" cy="53893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3627" y="949847"/>
            <a:ext cx="2357884" cy="12261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426022" y="8505854"/>
            <a:ext cx="1230933" cy="1230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-274224" y="4969622"/>
            <a:ext cx="2605848" cy="42165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6129953" y="5980378"/>
            <a:ext cx="1820691" cy="2946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E72AE66-E79B-2482-C958-C91DD74A01A8}"/>
              </a:ext>
            </a:extLst>
          </p:cNvPr>
          <p:cNvSpPr txBox="1"/>
          <p:nvPr/>
        </p:nvSpPr>
        <p:spPr>
          <a:xfrm>
            <a:off x="4419600" y="275078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838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5000" b="1" dirty="0">
                <a:solidFill>
                  <a:srgbClr val="838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EF56E9F-B0A4-BE79-3F9F-B8FA5638D096}"/>
              </a:ext>
            </a:extLst>
          </p:cNvPr>
          <p:cNvGrpSpPr/>
          <p:nvPr/>
        </p:nvGrpSpPr>
        <p:grpSpPr>
          <a:xfrm>
            <a:off x="543806" y="867804"/>
            <a:ext cx="6016863" cy="4407929"/>
            <a:chOff x="1643530" y="1297593"/>
            <a:chExt cx="6016863" cy="4407929"/>
          </a:xfrm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xmlns="" id="{BB960DE7-8C3B-F5EA-545E-C20F56F989D2}"/>
                </a:ext>
              </a:extLst>
            </p:cNvPr>
            <p:cNvGrpSpPr/>
            <p:nvPr/>
          </p:nvGrpSpPr>
          <p:grpSpPr>
            <a:xfrm>
              <a:off x="1643530" y="2246810"/>
              <a:ext cx="6016863" cy="3458712"/>
              <a:chOff x="-1435953" y="1240492"/>
              <a:chExt cx="15074444" cy="7690936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xmlns="" id="{771DD9E3-BB6F-60C5-1092-A7EE8C498DD4}"/>
                  </a:ext>
                </a:extLst>
              </p:cNvPr>
              <p:cNvSpPr/>
              <p:nvPr/>
            </p:nvSpPr>
            <p:spPr>
              <a:xfrm>
                <a:off x="-1435953" y="1240492"/>
                <a:ext cx="15074444" cy="7690936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28CA42C-9B04-CC6D-64CB-AAC64103544A}"/>
                </a:ext>
              </a:extLst>
            </p:cNvPr>
            <p:cNvSpPr txBox="1"/>
            <p:nvPr/>
          </p:nvSpPr>
          <p:spPr>
            <a:xfrm>
              <a:off x="1723316" y="2728277"/>
              <a:ext cx="5638800" cy="2615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>
                  <a:solidFill>
                    <a:prstClr val="black"/>
                  </a:solidFill>
                  <a:latin typeface="Arial" panose="020B0604020202020204" pitchFamily="34" charset="0"/>
                </a:rPr>
                <a:t>E</a:t>
              </a:r>
              <a:r>
                <a:rPr kumimoji="0" lang="vi-VN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 còn biết đến những bức chạm khắc gỗ nào? Ở đâu?</a:t>
              </a:r>
            </a:p>
          </p:txBody>
        </p:sp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xmlns="" id="{4FB9AAD7-5DE6-E456-A513-142886969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4000051" y="1297593"/>
              <a:ext cx="1303820" cy="127285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6280D35-2B0A-C96B-1206-F2ED78004F2F}"/>
              </a:ext>
            </a:extLst>
          </p:cNvPr>
          <p:cNvGrpSpPr/>
          <p:nvPr/>
        </p:nvGrpSpPr>
        <p:grpSpPr>
          <a:xfrm>
            <a:off x="4729974" y="3821132"/>
            <a:ext cx="6997359" cy="4422027"/>
            <a:chOff x="1643530" y="1283495"/>
            <a:chExt cx="6997359" cy="4422027"/>
          </a:xfrm>
        </p:grpSpPr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xmlns="" id="{E137E78C-09D6-87A3-F710-2613B2232B03}"/>
                </a:ext>
              </a:extLst>
            </p:cNvPr>
            <p:cNvGrpSpPr/>
            <p:nvPr/>
          </p:nvGrpSpPr>
          <p:grpSpPr>
            <a:xfrm>
              <a:off x="1643530" y="2246810"/>
              <a:ext cx="6997359" cy="3458712"/>
              <a:chOff x="-1435953" y="1240492"/>
              <a:chExt cx="17530945" cy="7690936"/>
            </a:xfrm>
          </p:grpSpPr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xmlns="" id="{59412E3E-333F-1019-E688-4CA82A69A7D7}"/>
                  </a:ext>
                </a:extLst>
              </p:cNvPr>
              <p:cNvSpPr/>
              <p:nvPr/>
            </p:nvSpPr>
            <p:spPr>
              <a:xfrm>
                <a:off x="-1435953" y="1240492"/>
                <a:ext cx="17530945" cy="7690936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rgbClr val="FFE2A3"/>
              </a:solidFill>
              <a:ln>
                <a:solidFill>
                  <a:srgbClr val="FFE2A3"/>
                </a:solidFill>
              </a:ln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17B247E-B3A3-D716-9205-0E1BEDC5813D}"/>
                </a:ext>
              </a:extLst>
            </p:cNvPr>
            <p:cNvSpPr txBox="1"/>
            <p:nvPr/>
          </p:nvSpPr>
          <p:spPr>
            <a:xfrm>
              <a:off x="1872126" y="2865892"/>
              <a:ext cx="6540165" cy="2615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800">
                  <a:solidFill>
                    <a:prstClr val="black"/>
                  </a:solidFill>
                  <a:latin typeface="Arial" panose="020B0604020202020204" pitchFamily="34" charset="0"/>
                </a:rPr>
                <a:t>Hình tượng nhân vật trong bức chạm khắc gỗ nào ấn tượng với em? Vì sao?</a:t>
              </a:r>
            </a:p>
          </p:txBody>
        </p:sp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xmlns="" id="{FC8D3EEF-E66F-8BF0-2BC8-F388A9EAB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4753737" y="1283495"/>
              <a:ext cx="1303820" cy="127285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403DECC-1A0B-2A06-03D9-B94F159B5D5E}"/>
              </a:ext>
            </a:extLst>
          </p:cNvPr>
          <p:cNvGrpSpPr/>
          <p:nvPr/>
        </p:nvGrpSpPr>
        <p:grpSpPr>
          <a:xfrm>
            <a:off x="10667051" y="965724"/>
            <a:ext cx="7401745" cy="4369474"/>
            <a:chOff x="889573" y="1309164"/>
            <a:chExt cx="7401745" cy="4369474"/>
          </a:xfrm>
        </p:grpSpPr>
        <p:grpSp>
          <p:nvGrpSpPr>
            <p:cNvPr id="42" name="Group 13">
              <a:extLst>
                <a:ext uri="{FF2B5EF4-FFF2-40B4-BE49-F238E27FC236}">
                  <a16:creationId xmlns:a16="http://schemas.microsoft.com/office/drawing/2014/main" xmlns="" id="{38DB8F4E-C40C-F538-3CB7-395A4371968C}"/>
                </a:ext>
              </a:extLst>
            </p:cNvPr>
            <p:cNvGrpSpPr/>
            <p:nvPr/>
          </p:nvGrpSpPr>
          <p:grpSpPr>
            <a:xfrm>
              <a:off x="889573" y="2219926"/>
              <a:ext cx="7401745" cy="3458712"/>
              <a:chOff x="-3324891" y="1180712"/>
              <a:chExt cx="18544080" cy="7690936"/>
            </a:xfrm>
          </p:grpSpPr>
          <p:sp>
            <p:nvSpPr>
              <p:cNvPr id="45" name="Freeform 14">
                <a:extLst>
                  <a:ext uri="{FF2B5EF4-FFF2-40B4-BE49-F238E27FC236}">
                    <a16:creationId xmlns:a16="http://schemas.microsoft.com/office/drawing/2014/main" xmlns="" id="{F1253B8E-88EB-AD66-FCBE-FE7AC65A9D27}"/>
                  </a:ext>
                </a:extLst>
              </p:cNvPr>
              <p:cNvSpPr/>
              <p:nvPr/>
            </p:nvSpPr>
            <p:spPr>
              <a:xfrm>
                <a:off x="-3324891" y="1180712"/>
                <a:ext cx="18544080" cy="7690936"/>
              </a:xfrm>
              <a:custGeom>
                <a:avLst/>
                <a:gdLst/>
                <a:ahLst/>
                <a:cxnLst/>
                <a:rect l="l" t="t" r="r" b="b"/>
                <a:pathLst>
                  <a:path w="15074443" h="7690937">
                    <a:moveTo>
                      <a:pt x="14446665" y="7636459"/>
                    </a:moveTo>
                    <a:cubicBezTo>
                      <a:pt x="14446665" y="7636459"/>
                      <a:pt x="13715791" y="7690937"/>
                      <a:pt x="11651600" y="7688316"/>
                    </a:cubicBezTo>
                    <a:cubicBezTo>
                      <a:pt x="5464265" y="7686153"/>
                      <a:pt x="1057074" y="7678329"/>
                      <a:pt x="1057074" y="7678329"/>
                    </a:cubicBezTo>
                    <a:cubicBezTo>
                      <a:pt x="812932" y="7669494"/>
                      <a:pt x="449110" y="7648264"/>
                      <a:pt x="282371" y="7590086"/>
                    </a:cubicBezTo>
                    <a:cubicBezTo>
                      <a:pt x="4469" y="7493123"/>
                      <a:pt x="0" y="7319844"/>
                      <a:pt x="0" y="5976017"/>
                    </a:cubicBezTo>
                    <a:lnTo>
                      <a:pt x="0" y="597595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868121" y="15681"/>
                      <a:pt x="9370121" y="7673"/>
                    </a:cubicBezTo>
                    <a:cubicBezTo>
                      <a:pt x="13496863" y="0"/>
                      <a:pt x="14213596" y="6979"/>
                      <a:pt x="14213596" y="6979"/>
                    </a:cubicBezTo>
                    <a:cubicBezTo>
                      <a:pt x="14581904" y="14458"/>
                      <a:pt x="14720164" y="42638"/>
                      <a:pt x="14917903" y="165219"/>
                    </a:cubicBezTo>
                    <a:cubicBezTo>
                      <a:pt x="15068921" y="258836"/>
                      <a:pt x="15074443" y="476157"/>
                      <a:pt x="15065302" y="5975950"/>
                    </a:cubicBezTo>
                    <a:lnTo>
                      <a:pt x="15065302" y="5976017"/>
                    </a:lnTo>
                    <a:cubicBezTo>
                      <a:pt x="15065301" y="7437809"/>
                      <a:pt x="15022517" y="7586397"/>
                      <a:pt x="14446665" y="7636459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</p:spPr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EAA0D0BF-5F02-D111-52A8-6FE5BEA26A13}"/>
                </a:ext>
              </a:extLst>
            </p:cNvPr>
            <p:cNvSpPr txBox="1"/>
            <p:nvPr/>
          </p:nvSpPr>
          <p:spPr>
            <a:xfrm>
              <a:off x="1097615" y="2707094"/>
              <a:ext cx="6917573" cy="2615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>
                  <a:solidFill>
                    <a:prstClr val="black"/>
                  </a:solidFill>
                  <a:latin typeface="Arial" panose="020B0604020202020204" pitchFamily="34" charset="0"/>
                </a:rPr>
                <a:t>Em sẽ mô phỏng hình ảnh ở bức chạm khắc nào trong phần thực hành của mình?</a:t>
              </a:r>
            </a:p>
          </p:txBody>
        </p:sp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xmlns="" id="{883FC33D-33A9-E2C0-57C8-80DA40B5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4063373" y="1309164"/>
              <a:ext cx="1303820" cy="1272856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65275" y="4921844"/>
            <a:ext cx="612851" cy="645107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xmlns="" id="{D17ACB5F-544E-2567-4E9A-9DBC430EAE5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483112" y="5371431"/>
            <a:ext cx="3735287" cy="5161019"/>
          </a:xfrm>
          <a:prstGeom prst="rect">
            <a:avLst/>
          </a:prstGeom>
        </p:spPr>
      </p:pic>
      <p:pic>
        <p:nvPicPr>
          <p:cNvPr id="48" name="Picture 16">
            <a:extLst>
              <a:ext uri="{FF2B5EF4-FFF2-40B4-BE49-F238E27FC236}">
                <a16:creationId xmlns:a16="http://schemas.microsoft.com/office/drawing/2014/main" xmlns="" id="{97C1248A-54A4-7AB2-FE11-CA383617B33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4222590" y="5937960"/>
            <a:ext cx="2694053" cy="36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97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65275" y="4921844"/>
            <a:ext cx="612851" cy="64510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EF5DE096-AB2C-DFA0-093C-2D809A6343B6}"/>
              </a:ext>
            </a:extLst>
          </p:cNvPr>
          <p:cNvGrpSpPr/>
          <p:nvPr/>
        </p:nvGrpSpPr>
        <p:grpSpPr>
          <a:xfrm>
            <a:off x="2728270" y="683875"/>
            <a:ext cx="11825930" cy="4292413"/>
            <a:chOff x="2728270" y="683875"/>
            <a:chExt cx="11825930" cy="429241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5DF6FB0F-BD3B-B65A-B6E4-0C636A2C3A66}"/>
                </a:ext>
              </a:extLst>
            </p:cNvPr>
            <p:cNvGrpSpPr/>
            <p:nvPr/>
          </p:nvGrpSpPr>
          <p:grpSpPr>
            <a:xfrm>
              <a:off x="3505200" y="727646"/>
              <a:ext cx="11049000" cy="4248642"/>
              <a:chOff x="533400" y="1790700"/>
              <a:chExt cx="11049000" cy="424864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4471081B-3162-F24E-06CF-E9AEC26247E4}"/>
                  </a:ext>
                </a:extLst>
              </p:cNvPr>
              <p:cNvSpPr/>
              <p:nvPr/>
            </p:nvSpPr>
            <p:spPr>
              <a:xfrm>
                <a:off x="533400" y="1790700"/>
                <a:ext cx="11049000" cy="377625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image5.jpg">
                <a:extLst>
                  <a:ext uri="{FF2B5EF4-FFF2-40B4-BE49-F238E27FC236}">
                    <a16:creationId xmlns:a16="http://schemas.microsoft.com/office/drawing/2014/main" xmlns="" id="{7B610EF5-9BBA-4C92-004B-0BF99553F7E5}"/>
                  </a:ext>
                </a:extLst>
              </p:cNvPr>
              <p:cNvPicPr/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10278" y="1944379"/>
                <a:ext cx="10643521" cy="3468892"/>
              </a:xfrm>
              <a:prstGeom prst="rect">
                <a:avLst/>
              </a:prstGeom>
              <a:ln/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604161C-D0BC-8C35-D127-B1E87CEA80C8}"/>
                  </a:ext>
                </a:extLst>
              </p:cNvPr>
              <p:cNvSpPr txBox="1"/>
              <p:nvPr/>
            </p:nvSpPr>
            <p:spPr>
              <a:xfrm>
                <a:off x="1553794" y="5670010"/>
                <a:ext cx="89564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/>
                  <a:t>Nghê sánh đôi với phượng trong mảng trang trí ở đình làng Đình Bảng (Bắc Ninh)</a:t>
                </a:r>
                <a:endParaRPr lang="en-US"/>
              </a:p>
            </p:txBody>
          </p:sp>
        </p:grpSp>
        <p:pic>
          <p:nvPicPr>
            <p:cNvPr id="29" name="Picture 24">
              <a:extLst>
                <a:ext uri="{FF2B5EF4-FFF2-40B4-BE49-F238E27FC236}">
                  <a16:creationId xmlns:a16="http://schemas.microsoft.com/office/drawing/2014/main" xmlns="" id="{DB7C6B64-E881-AFC8-FF47-B39FDA6B0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1473709">
              <a:off x="2728270" y="683875"/>
              <a:ext cx="2011060" cy="39489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830636AD-5018-7612-C843-9BB38BC72415}"/>
              </a:ext>
            </a:extLst>
          </p:cNvPr>
          <p:cNvGrpSpPr/>
          <p:nvPr/>
        </p:nvGrpSpPr>
        <p:grpSpPr>
          <a:xfrm>
            <a:off x="1828800" y="5814331"/>
            <a:ext cx="5895708" cy="3997383"/>
            <a:chOff x="1828800" y="5814331"/>
            <a:chExt cx="5895708" cy="399738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3FD7F10-65BC-E470-6175-0E2F1C32E933}"/>
                </a:ext>
              </a:extLst>
            </p:cNvPr>
            <p:cNvGrpSpPr/>
            <p:nvPr/>
          </p:nvGrpSpPr>
          <p:grpSpPr>
            <a:xfrm>
              <a:off x="1828800" y="5814331"/>
              <a:ext cx="5831680" cy="3997383"/>
              <a:chOff x="10850329" y="1131185"/>
              <a:chExt cx="5831680" cy="3997383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C3F8D126-5DD6-1651-42B1-173EAC5C9FCC}"/>
                  </a:ext>
                </a:extLst>
              </p:cNvPr>
              <p:cNvSpPr/>
              <p:nvPr/>
            </p:nvSpPr>
            <p:spPr>
              <a:xfrm>
                <a:off x="11349925" y="1131185"/>
                <a:ext cx="4832488" cy="324364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image7.jpg">
                <a:extLst>
                  <a:ext uri="{FF2B5EF4-FFF2-40B4-BE49-F238E27FC236}">
                    <a16:creationId xmlns:a16="http://schemas.microsoft.com/office/drawing/2014/main" xmlns="" id="{91E70404-3DD5-F99C-3BA3-F5E93342CE21}"/>
                  </a:ext>
                </a:extLst>
              </p:cNvPr>
              <p:cNvPicPr/>
              <p:nvPr/>
            </p:nvPicPr>
            <p:blipFill>
              <a:blip r:embed="rId14"/>
              <a:srcRect/>
              <a:stretch>
                <a:fillRect/>
              </a:stretch>
            </p:blipFill>
            <p:spPr>
              <a:xfrm>
                <a:off x="11608677" y="1266223"/>
                <a:ext cx="4406742" cy="2899305"/>
              </a:xfrm>
              <a:prstGeom prst="rect">
                <a:avLst/>
              </a:prstGeom>
              <a:ln/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74B4E3DB-EFAF-0613-4F7E-F3BFA9CACA84}"/>
                  </a:ext>
                </a:extLst>
              </p:cNvPr>
              <p:cNvSpPr txBox="1"/>
              <p:nvPr/>
            </p:nvSpPr>
            <p:spPr>
              <a:xfrm>
                <a:off x="10850329" y="4482237"/>
                <a:ext cx="58316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/>
                  <a:t>Rồng, Phượng, Hổ phù… trên con rường ở xà nách đình làng Nội Hạc, Bắc Giang.</a:t>
                </a:r>
                <a:endParaRPr lang="en-US"/>
              </a:p>
            </p:txBody>
          </p:sp>
        </p:grpSp>
        <p:pic>
          <p:nvPicPr>
            <p:cNvPr id="30" name="Picture 24">
              <a:extLst>
                <a:ext uri="{FF2B5EF4-FFF2-40B4-BE49-F238E27FC236}">
                  <a16:creationId xmlns:a16="http://schemas.microsoft.com/office/drawing/2014/main" xmlns="" id="{B2B8B989-F83B-46DE-A2BC-907A18FCA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2178495">
              <a:off x="5713448" y="5909789"/>
              <a:ext cx="2011060" cy="39489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2D38EFA-ABB0-AA14-2677-58717CECEA46}"/>
              </a:ext>
            </a:extLst>
          </p:cNvPr>
          <p:cNvGrpSpPr/>
          <p:nvPr/>
        </p:nvGrpSpPr>
        <p:grpSpPr>
          <a:xfrm>
            <a:off x="10438820" y="5533613"/>
            <a:ext cx="6219938" cy="4278101"/>
            <a:chOff x="10438820" y="5533613"/>
            <a:chExt cx="6219938" cy="42781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57BB788A-7CA7-9730-F8BB-BEE7F507D735}"/>
                </a:ext>
              </a:extLst>
            </p:cNvPr>
            <p:cNvGrpSpPr/>
            <p:nvPr/>
          </p:nvGrpSpPr>
          <p:grpSpPr>
            <a:xfrm>
              <a:off x="10827078" y="5533613"/>
              <a:ext cx="5831680" cy="4278101"/>
              <a:chOff x="10278990" y="5711074"/>
              <a:chExt cx="5831680" cy="42781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8E56FDBD-99A6-E3B4-9E6D-0BE176A0BEA2}"/>
                  </a:ext>
                </a:extLst>
              </p:cNvPr>
              <p:cNvSpPr/>
              <p:nvPr/>
            </p:nvSpPr>
            <p:spPr>
              <a:xfrm>
                <a:off x="10517158" y="5711074"/>
                <a:ext cx="5254684" cy="353690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image3.jpg">
                <a:extLst>
                  <a:ext uri="{FF2B5EF4-FFF2-40B4-BE49-F238E27FC236}">
                    <a16:creationId xmlns:a16="http://schemas.microsoft.com/office/drawing/2014/main" xmlns="" id="{5E4E2B13-8145-7991-48E3-F8A344BDEDBB}"/>
                  </a:ext>
                </a:extLst>
              </p:cNvPr>
              <p:cNvPicPr/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>
                <a:off x="10668000" y="5805939"/>
                <a:ext cx="4953000" cy="3347176"/>
              </a:xfrm>
              <a:prstGeom prst="rect">
                <a:avLst/>
              </a:prstGeom>
              <a:ln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4EC8E45-0C4A-1E48-75D4-C3A30D1B3334}"/>
                  </a:ext>
                </a:extLst>
              </p:cNvPr>
              <p:cNvSpPr txBox="1"/>
              <p:nvPr/>
            </p:nvSpPr>
            <p:spPr>
              <a:xfrm>
                <a:off x="10278990" y="9342844"/>
                <a:ext cx="58316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/>
                  <a:t>Mảng chạm rồng thể hiện thần thái uy nghi, nhưng cũng rất gần gũi đình Chu Quyến (Hà Nội)</a:t>
                </a:r>
                <a:endParaRPr lang="en-US"/>
              </a:p>
            </p:txBody>
          </p:sp>
        </p:grpSp>
        <p:pic>
          <p:nvPicPr>
            <p:cNvPr id="32" name="Picture 24">
              <a:extLst>
                <a:ext uri="{FF2B5EF4-FFF2-40B4-BE49-F238E27FC236}">
                  <a16:creationId xmlns:a16="http://schemas.microsoft.com/office/drawing/2014/main" xmlns="" id="{57058168-24A0-0372-9486-172B21115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1473709">
              <a:off x="10438820" y="5596993"/>
              <a:ext cx="2011060" cy="394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0570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65275" y="4921844"/>
            <a:ext cx="612851" cy="6451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C2BA85B-08E8-B610-14F5-8BA6B0DD6B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9595A4B-7E75-2DF8-6836-16DB61A60F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B74873C-E234-E4B7-4142-62D8D075DA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C19F7A7-D52C-00E4-0775-8ADF7F54AB7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A23582A-D854-E62A-F84F-C58A6E1869C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E301BA3-93BC-6A56-65C8-C4DAFCFD8019}"/>
              </a:ext>
            </a:extLst>
          </p:cNvPr>
          <p:cNvGrpSpPr/>
          <p:nvPr/>
        </p:nvGrpSpPr>
        <p:grpSpPr>
          <a:xfrm>
            <a:off x="9168170" y="1929892"/>
            <a:ext cx="7813171" cy="5146879"/>
            <a:chOff x="9168170" y="1929892"/>
            <a:chExt cx="7813171" cy="514687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F7DCF38B-BC96-30DA-1F32-BB29D9C825F6}"/>
                </a:ext>
              </a:extLst>
            </p:cNvPr>
            <p:cNvGrpSpPr/>
            <p:nvPr/>
          </p:nvGrpSpPr>
          <p:grpSpPr>
            <a:xfrm>
              <a:off x="10111435" y="1929892"/>
              <a:ext cx="6869906" cy="5146879"/>
              <a:chOff x="9677400" y="1649723"/>
              <a:chExt cx="6869906" cy="5146879"/>
            </a:xfrm>
          </p:grpSpPr>
          <p:pic>
            <p:nvPicPr>
              <p:cNvPr id="2050" name="Picture 2" descr="Bí ẩn về tục thờ chó đá 400 tuổi tại ngôi làng ở Hà Nội">
                <a:extLst>
                  <a:ext uri="{FF2B5EF4-FFF2-40B4-BE49-F238E27FC236}">
                    <a16:creationId xmlns:a16="http://schemas.microsoft.com/office/drawing/2014/main" xmlns="" id="{D31B2703-250C-7595-DDC4-7B827CE680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77400" y="1649723"/>
                <a:ext cx="6665936" cy="4672821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0E6DB231-42E2-C7C0-9BF3-B69410E9B052}"/>
                  </a:ext>
                </a:extLst>
              </p:cNvPr>
              <p:cNvSpPr txBox="1"/>
              <p:nvPr/>
            </p:nvSpPr>
            <p:spPr>
              <a:xfrm>
                <a:off x="10134600" y="6412639"/>
                <a:ext cx="6412706" cy="3839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T</a:t>
                </a:r>
                <a:r>
                  <a:rPr lang="vi-VN"/>
                  <a:t>ượng chó đá trong khu vực quần thể đình, chùa Địch Vĩ </a:t>
                </a:r>
                <a:endParaRPr lang="en-US"/>
              </a:p>
            </p:txBody>
          </p:sp>
        </p:grpSp>
        <p:pic>
          <p:nvPicPr>
            <p:cNvPr id="24" name="Picture 24">
              <a:extLst>
                <a:ext uri="{FF2B5EF4-FFF2-40B4-BE49-F238E27FC236}">
                  <a16:creationId xmlns:a16="http://schemas.microsoft.com/office/drawing/2014/main" xmlns="" id="{6376A572-EE84-B29E-DC04-944A9193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-1473709">
              <a:off x="9168170" y="2032910"/>
              <a:ext cx="2956400" cy="58052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D3955FA-61A2-C07D-5311-6181E6CD28F2}"/>
              </a:ext>
            </a:extLst>
          </p:cNvPr>
          <p:cNvSpPr txBox="1"/>
          <p:nvPr/>
        </p:nvSpPr>
        <p:spPr>
          <a:xfrm>
            <a:off x="2895600" y="254633"/>
            <a:ext cx="13543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ảnh trong SGK trang 6 và trả lời câu hỏi: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4FDEA8D-05D6-B438-D187-0F5FC8285901}"/>
              </a:ext>
            </a:extLst>
          </p:cNvPr>
          <p:cNvGrpSpPr/>
          <p:nvPr/>
        </p:nvGrpSpPr>
        <p:grpSpPr>
          <a:xfrm>
            <a:off x="1235611" y="1907237"/>
            <a:ext cx="8581872" cy="5530547"/>
            <a:chOff x="1235611" y="1907237"/>
            <a:chExt cx="8581872" cy="553054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22B9004-A7A1-0C39-AD2F-0EF7B55F52D8}"/>
                </a:ext>
              </a:extLst>
            </p:cNvPr>
            <p:cNvSpPr txBox="1"/>
            <p:nvPr/>
          </p:nvSpPr>
          <p:spPr>
            <a:xfrm>
              <a:off x="1235611" y="3375608"/>
              <a:ext cx="8581872" cy="406217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/>
                <a:t>Chất liệu để làm tượng là gì?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/>
                <a:t>Tượng có giống hình ảnh con chó thật không? Vì sao?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/>
                <a:t>Tượng con chó có đặc điểm gì?</a:t>
              </a:r>
            </a:p>
          </p:txBody>
        </p:sp>
        <p:pic>
          <p:nvPicPr>
            <p:cNvPr id="36" name="Picture 7">
              <a:extLst>
                <a:ext uri="{FF2B5EF4-FFF2-40B4-BE49-F238E27FC236}">
                  <a16:creationId xmlns:a16="http://schemas.microsoft.com/office/drawing/2014/main" xmlns="" id="{A8D39E50-625F-8E94-B843-8379914AC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3741847" y="1907237"/>
              <a:ext cx="2818382" cy="1902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3489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365275" y="4921844"/>
            <a:ext cx="612851" cy="6451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C2BA85B-08E8-B610-14F5-8BA6B0DD6B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9595A4B-7E75-2DF8-6836-16DB61A60F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B74873C-E234-E4B7-4142-62D8D075DA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C19F7A7-D52C-00E4-0775-8ADF7F54AB7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A23582A-D854-E62A-F84F-C58A6E1869C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AAEE7898-C8D6-928B-1341-AA8F8FEE6875}"/>
              </a:ext>
            </a:extLst>
          </p:cNvPr>
          <p:cNvSpPr/>
          <p:nvPr/>
        </p:nvSpPr>
        <p:spPr>
          <a:xfrm>
            <a:off x="10875093" y="639894"/>
            <a:ext cx="5147003" cy="1404567"/>
          </a:xfrm>
          <a:prstGeom prst="wedgeRoundRectCallout">
            <a:avLst>
              <a:gd name="adj1" fmla="val -80523"/>
              <a:gd name="adj2" fmla="val 71376"/>
              <a:gd name="adj3" fmla="val 16667"/>
            </a:avLst>
          </a:prstGeom>
          <a:solidFill>
            <a:srgbClr val="FFEEC9"/>
          </a:solidFill>
          <a:ln>
            <a:solidFill>
              <a:srgbClr val="FFE2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liệu: đá 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A98F4D3B-B4DF-3F7E-D9F2-9A769F825DD7}"/>
              </a:ext>
            </a:extLst>
          </p:cNvPr>
          <p:cNvSpPr/>
          <p:nvPr/>
        </p:nvSpPr>
        <p:spPr>
          <a:xfrm>
            <a:off x="10898905" y="2865417"/>
            <a:ext cx="6012912" cy="1717887"/>
          </a:xfrm>
          <a:prstGeom prst="wedgeRoundRectCallout">
            <a:avLst>
              <a:gd name="adj1" fmla="val -77672"/>
              <a:gd name="adj2" fmla="val -4422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không giống một chú chó thật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AF482404-30A3-0588-C2E8-35D775D631BD}"/>
              </a:ext>
            </a:extLst>
          </p:cNvPr>
          <p:cNvSpPr/>
          <p:nvPr/>
        </p:nvSpPr>
        <p:spPr>
          <a:xfrm>
            <a:off x="10123904" y="5177587"/>
            <a:ext cx="7241371" cy="2148051"/>
          </a:xfrm>
          <a:prstGeom prst="wedgeRoundRectCallout">
            <a:avLst>
              <a:gd name="adj1" fmla="val -66822"/>
              <a:gd name="adj2" fmla="val -5207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điểm: cao 1,4m; dưới chân có một đàn chó nhỏ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659725-2B48-7DEC-FC64-B70C86C682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16826" y="234129"/>
            <a:ext cx="6012912" cy="4406338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22D30C0A-8B4B-FE02-D132-EC3A7CB52F8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23703" y="3467100"/>
            <a:ext cx="4356063" cy="746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18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82131" y="6900501"/>
            <a:ext cx="612851" cy="6451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C2BA85B-08E8-B610-14F5-8BA6B0DD6B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9595A4B-7E75-2DF8-6836-16DB61A60F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B74873C-E234-E4B7-4142-62D8D075DA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C19F7A7-D52C-00E4-0775-8ADF7F54AB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A23582A-D854-E62A-F84F-C58A6E1869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B1A217D-968D-DC70-69CD-C090650B67E4}"/>
              </a:ext>
            </a:extLst>
          </p:cNvPr>
          <p:cNvGrpSpPr/>
          <p:nvPr/>
        </p:nvGrpSpPr>
        <p:grpSpPr>
          <a:xfrm>
            <a:off x="1495261" y="532448"/>
            <a:ext cx="7908390" cy="5698501"/>
            <a:chOff x="1495261" y="532448"/>
            <a:chExt cx="7908390" cy="5698501"/>
          </a:xfrm>
        </p:grpSpPr>
        <p:pic>
          <p:nvPicPr>
            <p:cNvPr id="15" name="image1.jpg">
              <a:extLst>
                <a:ext uri="{FF2B5EF4-FFF2-40B4-BE49-F238E27FC236}">
                  <a16:creationId xmlns:a16="http://schemas.microsoft.com/office/drawing/2014/main" xmlns="" id="{7AD8D5C3-5596-906A-8EF7-0E7B5745185E}"/>
                </a:ext>
              </a:extLst>
            </p:cNvPr>
            <p:cNvPicPr/>
            <p:nvPr/>
          </p:nvPicPr>
          <p:blipFill>
            <a:blip r:embed="rId18"/>
            <a:srcRect/>
            <a:stretch>
              <a:fillRect/>
            </a:stretch>
          </p:blipFill>
          <p:spPr>
            <a:xfrm rot="21280868">
              <a:off x="1495261" y="837224"/>
              <a:ext cx="7652350" cy="4424589"/>
            </a:xfrm>
            <a:prstGeom prst="roundRect">
              <a:avLst/>
            </a:prstGeom>
            <a:ln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9EFD16C-FEC4-3F1C-8537-28637CE0DCE4}"/>
                </a:ext>
              </a:extLst>
            </p:cNvPr>
            <p:cNvSpPr txBox="1"/>
            <p:nvPr/>
          </p:nvSpPr>
          <p:spPr>
            <a:xfrm rot="21239742">
              <a:off x="2181634" y="5352375"/>
              <a:ext cx="6717506" cy="878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/>
                <a:t>Chó đá canh đình Phù Trung (Đan Phượng, Hà Nội) được người dân coi là thần cẩu.</a:t>
              </a:r>
              <a:endParaRPr lang="en-US"/>
            </a:p>
          </p:txBody>
        </p:sp>
        <p:pic>
          <p:nvPicPr>
            <p:cNvPr id="20" name="Picture 17">
              <a:extLst>
                <a:ext uri="{FF2B5EF4-FFF2-40B4-BE49-F238E27FC236}">
                  <a16:creationId xmlns:a16="http://schemas.microsoft.com/office/drawing/2014/main" xmlns="" id="{1280612E-85D9-B86E-7C63-5401A0442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634637">
              <a:off x="7133408" y="532448"/>
              <a:ext cx="2270243" cy="58147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F78624D-ECE6-0246-2918-7D0BA7D125D4}"/>
              </a:ext>
            </a:extLst>
          </p:cNvPr>
          <p:cNvGrpSpPr/>
          <p:nvPr/>
        </p:nvGrpSpPr>
        <p:grpSpPr>
          <a:xfrm>
            <a:off x="9136203" y="3030929"/>
            <a:ext cx="8123097" cy="5029265"/>
            <a:chOff x="8858244" y="3213894"/>
            <a:chExt cx="8123097" cy="5029265"/>
          </a:xfrm>
        </p:grpSpPr>
        <p:pic>
          <p:nvPicPr>
            <p:cNvPr id="3074" name="Picture 2" descr="Bí ẩn tượng chó đá ở lăng mộ cổ khắp Việt Nam - Báo Kiến Thức">
              <a:extLst>
                <a:ext uri="{FF2B5EF4-FFF2-40B4-BE49-F238E27FC236}">
                  <a16:creationId xmlns:a16="http://schemas.microsoft.com/office/drawing/2014/main" xmlns="" id="{B99F6F72-7DFD-1306-571B-3264F31F35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6"/>
            <a:stretch/>
          </p:blipFill>
          <p:spPr bwMode="auto">
            <a:xfrm rot="310708">
              <a:off x="9631936" y="3818570"/>
              <a:ext cx="7349405" cy="442458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6597CC8-5494-BF1E-C325-F400F09312B2}"/>
                </a:ext>
              </a:extLst>
            </p:cNvPr>
            <p:cNvSpPr txBox="1"/>
            <p:nvPr/>
          </p:nvSpPr>
          <p:spPr>
            <a:xfrm rot="389686">
              <a:off x="10560410" y="3213894"/>
              <a:ext cx="61825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Tượng chó đá tại </a:t>
              </a:r>
              <a:r>
                <a:rPr lang="vi-VN"/>
                <a:t>xã Vân Tảo, huyện Thường Tín, Hà Nội.</a:t>
              </a:r>
              <a:endParaRPr lang="en-US"/>
            </a:p>
          </p:txBody>
        </p:sp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xmlns="" id="{4DD246C0-1374-8072-1291-93D0D620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1484224">
              <a:off x="8858244" y="7413292"/>
              <a:ext cx="2270243" cy="581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30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468153" y="5767811"/>
            <a:ext cx="612851" cy="6451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C2BA85B-08E8-B610-14F5-8BA6B0DD6B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9595A4B-7E75-2DF8-6836-16DB61A60F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B74873C-E234-E4B7-4142-62D8D075DA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C19F7A7-D52C-00E4-0775-8ADF7F54AB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A23582A-D854-E62A-F84F-C58A6E1869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4BF9E0-52B8-9945-DE86-9CBB39694E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50984" y="324419"/>
            <a:ext cx="4804064" cy="19813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DB3F928-2318-6684-CDBD-C56524F3D69E}"/>
              </a:ext>
            </a:extLst>
          </p:cNvPr>
          <p:cNvGrpSpPr/>
          <p:nvPr/>
        </p:nvGrpSpPr>
        <p:grpSpPr>
          <a:xfrm>
            <a:off x="10337143" y="328121"/>
            <a:ext cx="7696200" cy="4406668"/>
            <a:chOff x="8902852" y="821115"/>
            <a:chExt cx="7696200" cy="44066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7932CF08-FA5D-6C06-16B2-68B49E9C346D}"/>
                </a:ext>
              </a:extLst>
            </p:cNvPr>
            <p:cNvGrpSpPr/>
            <p:nvPr/>
          </p:nvGrpSpPr>
          <p:grpSpPr>
            <a:xfrm>
              <a:off x="8902852" y="821115"/>
              <a:ext cx="7696200" cy="3636586"/>
              <a:chOff x="8224574" y="1708792"/>
              <a:chExt cx="7696200" cy="376520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C89FA507-66FE-7527-88BE-F6A518D170E9}"/>
                  </a:ext>
                </a:extLst>
              </p:cNvPr>
              <p:cNvSpPr/>
              <p:nvPr/>
            </p:nvSpPr>
            <p:spPr>
              <a:xfrm>
                <a:off x="8224574" y="1708792"/>
                <a:ext cx="7696200" cy="3765207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98" name="Picture 2" descr="dwg] Bản vẽ Đình Làng - Powered by Discuz!">
                <a:extLst>
                  <a:ext uri="{FF2B5EF4-FFF2-40B4-BE49-F238E27FC236}">
                    <a16:creationId xmlns:a16="http://schemas.microsoft.com/office/drawing/2014/main" xmlns="" id="{423C3F12-D402-39D7-F36C-B296A310C4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42"/>
              <a:stretch/>
            </p:blipFill>
            <p:spPr bwMode="auto">
              <a:xfrm>
                <a:off x="8618122" y="1866208"/>
                <a:ext cx="7076548" cy="345037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1950964-BFDB-F59A-D70D-45579F589B04}"/>
                </a:ext>
              </a:extLst>
            </p:cNvPr>
            <p:cNvSpPr txBox="1"/>
            <p:nvPr/>
          </p:nvSpPr>
          <p:spPr>
            <a:xfrm>
              <a:off x="10290761" y="4519897"/>
              <a:ext cx="50878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i="1">
                  <a:latin typeface="Arial" panose="020B0604020202020204" pitchFamily="34" charset="0"/>
                  <a:cs typeface="Arial" panose="020B0604020202020204" pitchFamily="34" charset="0"/>
                </a:rPr>
                <a:t>Đình làng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FC59C15-F80D-1607-E956-60E0558FABF9}"/>
              </a:ext>
            </a:extLst>
          </p:cNvPr>
          <p:cNvSpPr txBox="1"/>
          <p:nvPr/>
        </p:nvSpPr>
        <p:spPr>
          <a:xfrm>
            <a:off x="1211512" y="2041132"/>
            <a:ext cx="9264599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 người có công với đất nước, thần linh, Thành hoàng làng.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ED8724-7C14-93BC-47CD-268A4309DC1F}"/>
              </a:ext>
            </a:extLst>
          </p:cNvPr>
          <p:cNvSpPr txBox="1"/>
          <p:nvPr/>
        </p:nvSpPr>
        <p:spPr>
          <a:xfrm>
            <a:off x="1211512" y="3788770"/>
            <a:ext cx="1538037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 trí nhiều mảng phù điêu chạm khắc.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Đề tài: gắn liền với đời sống làng quê nông thôn hoặc những sinh hoạt đời thường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Graphic 28" descr="Back with solid fill">
            <a:extLst>
              <a:ext uri="{FF2B5EF4-FFF2-40B4-BE49-F238E27FC236}">
                <a16:creationId xmlns:a16="http://schemas.microsoft.com/office/drawing/2014/main" xmlns="" id="{E784BDEE-BCBE-7C97-E204-EB995C37792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 flipV="1">
            <a:off x="738088" y="6821556"/>
            <a:ext cx="1325547" cy="9809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7513811-A3FD-3DA1-A9BC-32F1EA3AE5A6}"/>
              </a:ext>
            </a:extLst>
          </p:cNvPr>
          <p:cNvSpPr txBox="1"/>
          <p:nvPr/>
        </p:nvSpPr>
        <p:spPr>
          <a:xfrm>
            <a:off x="2063635" y="6415842"/>
            <a:ext cx="15204407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solidFill>
                  <a:srgbClr val="FF0000"/>
                </a:solidFill>
              </a:rPr>
              <a:t>Phản ảnh mơ ước về sự yên bình, hành phúc; thể hiện tinh thần lạc quan vào cuộc sống của nhân dân.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29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5939062" y="4359022"/>
            <a:ext cx="3671034" cy="1908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5939062" y="5357614"/>
            <a:ext cx="2217814" cy="35886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70564" y="1604934"/>
            <a:ext cx="4409509" cy="22929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34190" y="571008"/>
            <a:ext cx="1457127" cy="145712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711604" y="3430187"/>
            <a:ext cx="11433205" cy="4002347"/>
            <a:chOff x="0" y="0"/>
            <a:chExt cx="13676953" cy="4787801"/>
          </a:xfrm>
        </p:grpSpPr>
        <p:sp>
          <p:nvSpPr>
            <p:cNvPr id="12" name="Freeform 12"/>
            <p:cNvSpPr/>
            <p:nvPr/>
          </p:nvSpPr>
          <p:spPr>
            <a:xfrm>
              <a:off x="-1" y="0"/>
              <a:ext cx="13684612" cy="4787802"/>
            </a:xfrm>
            <a:custGeom>
              <a:avLst/>
              <a:gdLst/>
              <a:ahLst/>
              <a:cxnLst/>
              <a:rect l="l" t="t" r="r" b="b"/>
              <a:pathLst>
                <a:path w="13684612" h="4787802">
                  <a:moveTo>
                    <a:pt x="13178173" y="4770882"/>
                  </a:moveTo>
                  <a:cubicBezTo>
                    <a:pt x="13178173" y="4770882"/>
                    <a:pt x="12941178" y="4760913"/>
                    <a:pt x="12579039" y="4774357"/>
                  </a:cubicBezTo>
                  <a:cubicBezTo>
                    <a:pt x="12216900" y="4787802"/>
                    <a:pt x="490924" y="4787802"/>
                    <a:pt x="490924" y="4787802"/>
                  </a:cubicBezTo>
                  <a:cubicBezTo>
                    <a:pt x="245502" y="4787802"/>
                    <a:pt x="32509" y="4690533"/>
                    <a:pt x="31032" y="4530420"/>
                  </a:cubicBezTo>
                  <a:cubicBezTo>
                    <a:pt x="31032" y="4530420"/>
                    <a:pt x="0" y="293994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131626" y="0"/>
                    <a:pt x="13131626" y="0"/>
                  </a:cubicBezTo>
                  <a:cubicBezTo>
                    <a:pt x="13443526" y="0"/>
                    <a:pt x="13676954" y="101069"/>
                    <a:pt x="13669097" y="303616"/>
                  </a:cubicBezTo>
                  <a:cubicBezTo>
                    <a:pt x="13669097" y="303616"/>
                    <a:pt x="13667102" y="2732414"/>
                    <a:pt x="13675856" y="3830832"/>
                  </a:cubicBezTo>
                  <a:cubicBezTo>
                    <a:pt x="13684612" y="4124134"/>
                    <a:pt x="13638065" y="4457205"/>
                    <a:pt x="13638065" y="4457205"/>
                  </a:cubicBezTo>
                  <a:cubicBezTo>
                    <a:pt x="13635099" y="4637230"/>
                    <a:pt x="13423596" y="4770882"/>
                    <a:pt x="13178173" y="4770882"/>
                  </a:cubicBezTo>
                  <a:close/>
                </a:path>
              </a:pathLst>
            </a:custGeom>
            <a:solidFill>
              <a:srgbClr val="98C8BB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3594578" y="3312317"/>
            <a:ext cx="11433205" cy="4002347"/>
            <a:chOff x="0" y="0"/>
            <a:chExt cx="13676953" cy="4787801"/>
          </a:xfrm>
        </p:grpSpPr>
        <p:sp>
          <p:nvSpPr>
            <p:cNvPr id="14" name="Freeform 14"/>
            <p:cNvSpPr/>
            <p:nvPr/>
          </p:nvSpPr>
          <p:spPr>
            <a:xfrm>
              <a:off x="-1" y="0"/>
              <a:ext cx="13684612" cy="4787802"/>
            </a:xfrm>
            <a:custGeom>
              <a:avLst/>
              <a:gdLst/>
              <a:ahLst/>
              <a:cxnLst/>
              <a:rect l="l" t="t" r="r" b="b"/>
              <a:pathLst>
                <a:path w="13684612" h="4787802">
                  <a:moveTo>
                    <a:pt x="13178173" y="4770882"/>
                  </a:moveTo>
                  <a:cubicBezTo>
                    <a:pt x="13178173" y="4770882"/>
                    <a:pt x="12941178" y="4760913"/>
                    <a:pt x="12579039" y="4774357"/>
                  </a:cubicBezTo>
                  <a:cubicBezTo>
                    <a:pt x="12216900" y="4787802"/>
                    <a:pt x="490924" y="4787802"/>
                    <a:pt x="490924" y="4787802"/>
                  </a:cubicBezTo>
                  <a:cubicBezTo>
                    <a:pt x="245502" y="4787802"/>
                    <a:pt x="32509" y="4690533"/>
                    <a:pt x="31032" y="4530420"/>
                  </a:cubicBezTo>
                  <a:cubicBezTo>
                    <a:pt x="31032" y="4530420"/>
                    <a:pt x="0" y="293994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131626" y="0"/>
                    <a:pt x="13131626" y="0"/>
                  </a:cubicBezTo>
                  <a:cubicBezTo>
                    <a:pt x="13443526" y="0"/>
                    <a:pt x="13676954" y="101069"/>
                    <a:pt x="13669097" y="303616"/>
                  </a:cubicBezTo>
                  <a:cubicBezTo>
                    <a:pt x="13669097" y="303616"/>
                    <a:pt x="13667102" y="2732414"/>
                    <a:pt x="13675856" y="3830832"/>
                  </a:cubicBezTo>
                  <a:cubicBezTo>
                    <a:pt x="13684612" y="4124134"/>
                    <a:pt x="13638065" y="4457205"/>
                    <a:pt x="13638065" y="4457205"/>
                  </a:cubicBezTo>
                  <a:cubicBezTo>
                    <a:pt x="13635099" y="4637230"/>
                    <a:pt x="13423596" y="4770882"/>
                    <a:pt x="13178173" y="4770882"/>
                  </a:cubicBezTo>
                  <a:close/>
                </a:path>
              </a:pathLst>
            </a:custGeom>
            <a:solidFill>
              <a:srgbClr val="FFE2A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39573" y="5313491"/>
            <a:ext cx="3103787" cy="406254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 rot="-102086">
            <a:off x="4029248" y="2021673"/>
            <a:ext cx="10229505" cy="1587158"/>
            <a:chOff x="0" y="0"/>
            <a:chExt cx="12237028" cy="1898635"/>
          </a:xfrm>
        </p:grpSpPr>
        <p:sp>
          <p:nvSpPr>
            <p:cNvPr id="17" name="Freeform 17"/>
            <p:cNvSpPr/>
            <p:nvPr/>
          </p:nvSpPr>
          <p:spPr>
            <a:xfrm>
              <a:off x="-1" y="0"/>
              <a:ext cx="12244687" cy="1898635"/>
            </a:xfrm>
            <a:custGeom>
              <a:avLst/>
              <a:gdLst/>
              <a:ahLst/>
              <a:cxnLst/>
              <a:rect l="l" t="t" r="r" b="b"/>
              <a:pathLst>
                <a:path w="12244687" h="1898635">
                  <a:moveTo>
                    <a:pt x="11738248" y="1881717"/>
                  </a:moveTo>
                  <a:cubicBezTo>
                    <a:pt x="11738248" y="1881717"/>
                    <a:pt x="11501252" y="1871747"/>
                    <a:pt x="11139113" y="1885191"/>
                  </a:cubicBezTo>
                  <a:cubicBezTo>
                    <a:pt x="10776975" y="1898635"/>
                    <a:pt x="490924" y="1898635"/>
                    <a:pt x="490924" y="1898635"/>
                  </a:cubicBezTo>
                  <a:cubicBezTo>
                    <a:pt x="245502" y="1898635"/>
                    <a:pt x="32509" y="1801367"/>
                    <a:pt x="31032" y="1641254"/>
                  </a:cubicBezTo>
                  <a:cubicBezTo>
                    <a:pt x="31032" y="1641254"/>
                    <a:pt x="0" y="7020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691700" y="0"/>
                    <a:pt x="11691700" y="0"/>
                  </a:cubicBezTo>
                  <a:cubicBezTo>
                    <a:pt x="12003600" y="0"/>
                    <a:pt x="12237029" y="101069"/>
                    <a:pt x="12229172" y="303616"/>
                  </a:cubicBezTo>
                  <a:cubicBezTo>
                    <a:pt x="12229172" y="303616"/>
                    <a:pt x="12227176" y="693631"/>
                    <a:pt x="12235932" y="941666"/>
                  </a:cubicBezTo>
                  <a:cubicBezTo>
                    <a:pt x="12244687" y="1234968"/>
                    <a:pt x="12198139" y="1568039"/>
                    <a:pt x="12198139" y="1568039"/>
                  </a:cubicBezTo>
                  <a:cubicBezTo>
                    <a:pt x="12195174" y="1748064"/>
                    <a:pt x="11983670" y="1881717"/>
                    <a:pt x="11738248" y="1881717"/>
                  </a:cubicBezTo>
                  <a:close/>
                </a:path>
              </a:pathLst>
            </a:custGeom>
            <a:solidFill>
              <a:srgbClr val="B8E1D6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3156263" y="182003"/>
            <a:ext cx="746604" cy="15801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437595" y="2751406"/>
            <a:ext cx="612851" cy="645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7421968">
            <a:off x="4392700" y="785233"/>
            <a:ext cx="462586" cy="48693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55452">
            <a:off x="7433075" y="1682215"/>
            <a:ext cx="3431503" cy="54280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 rot="-102086">
            <a:off x="4304233" y="2683707"/>
            <a:ext cx="9680861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endParaRPr lang="en-US" sz="5000" b="1" dirty="0">
              <a:solidFill>
                <a:srgbClr val="5C5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86E69D8-B637-7381-6E35-AC8829A5D98D}"/>
              </a:ext>
            </a:extLst>
          </p:cNvPr>
          <p:cNvSpPr txBox="1"/>
          <p:nvPr/>
        </p:nvSpPr>
        <p:spPr>
          <a:xfrm>
            <a:off x="4445108" y="4397361"/>
            <a:ext cx="9738545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Thể hiện</a:t>
            </a:r>
            <a:endParaRPr lang="en-US" sz="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36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468153" y="5767811"/>
            <a:ext cx="612851" cy="6451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C2BA85B-08E8-B610-14F5-8BA6B0DD6B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9595A4B-7E75-2DF8-6836-16DB61A60F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B74873C-E234-E4B7-4142-62D8D075DA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C19F7A7-D52C-00E4-0775-8ADF7F54AB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A23582A-D854-E62A-F84F-C58A6E1869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94217D-6CEC-9BEE-8B0E-925EB5D99676}"/>
              </a:ext>
            </a:extLst>
          </p:cNvPr>
          <p:cNvSpPr txBox="1"/>
          <p:nvPr/>
        </p:nvSpPr>
        <p:spPr>
          <a:xfrm>
            <a:off x="1608937" y="59350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LÀM VIỆC NHÓM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D8343E-3063-492E-9628-187A29022888}"/>
              </a:ext>
            </a:extLst>
          </p:cNvPr>
          <p:cNvSpPr txBox="1"/>
          <p:nvPr/>
        </p:nvSpPr>
        <p:spPr>
          <a:xfrm>
            <a:off x="3361537" y="23241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Nhóm chẵn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1DE8F5C-503C-D36C-12B5-5FE903696517}"/>
              </a:ext>
            </a:extLst>
          </p:cNvPr>
          <p:cNvSpPr txBox="1"/>
          <p:nvPr/>
        </p:nvSpPr>
        <p:spPr>
          <a:xfrm>
            <a:off x="12282486" y="23241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Nhóm lẻ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40D680-7246-0568-76A0-FAF4CAEA78C3}"/>
              </a:ext>
            </a:extLst>
          </p:cNvPr>
          <p:cNvSpPr txBox="1"/>
          <p:nvPr/>
        </p:nvSpPr>
        <p:spPr>
          <a:xfrm>
            <a:off x="1237695" y="3766420"/>
            <a:ext cx="7219483" cy="368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Hãy nêu các bước khai thác vẻ đẹp của điêu khắc đình làng trong sáng tạo SPMT theo hình thức đắp nổi.</a:t>
            </a:r>
            <a:endParaRPr lang="en-US" sz="4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4E64B6-A1CF-901C-1E38-EDDBC0089218}"/>
              </a:ext>
            </a:extLst>
          </p:cNvPr>
          <p:cNvSpPr txBox="1"/>
          <p:nvPr/>
        </p:nvSpPr>
        <p:spPr>
          <a:xfrm>
            <a:off x="10243907" y="3794439"/>
            <a:ext cx="7219483" cy="368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Hãy nêu các bước khai thác vẻ đẹp của điêu khắc đình làng trong sáng tạo SPMT theo hình thức nặn.</a:t>
            </a:r>
            <a:endParaRPr lang="en-US" sz="40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EC51447-3A19-ED3E-8496-2600214D5356}"/>
              </a:ext>
            </a:extLst>
          </p:cNvPr>
          <p:cNvCxnSpPr/>
          <p:nvPr/>
        </p:nvCxnSpPr>
        <p:spPr>
          <a:xfrm>
            <a:off x="9296400" y="2678043"/>
            <a:ext cx="0" cy="42180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816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468153" y="5767811"/>
            <a:ext cx="612851" cy="6451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C2BA85B-08E8-B610-14F5-8BA6B0DD6B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-1997198" y="8799746"/>
            <a:ext cx="22653739" cy="78438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9595A4B-7E75-2DF8-6836-16DB61A60F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B74873C-E234-E4B7-4142-62D8D075DA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C19F7A7-D52C-00E4-0775-8ADF7F54AB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A23582A-D854-E62A-F84F-C58A6E1869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CFB777B-BE53-EBDF-F19D-CB5A21842D52}"/>
              </a:ext>
            </a:extLst>
          </p:cNvPr>
          <p:cNvGrpSpPr/>
          <p:nvPr/>
        </p:nvGrpSpPr>
        <p:grpSpPr>
          <a:xfrm>
            <a:off x="1306659" y="1228479"/>
            <a:ext cx="4484535" cy="3610934"/>
            <a:chOff x="1920676" y="754412"/>
            <a:chExt cx="4484535" cy="36109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F0A334-E279-590C-DECB-24D38E00B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67444" b="23557"/>
            <a:stretch/>
          </p:blipFill>
          <p:spPr>
            <a:xfrm>
              <a:off x="2151077" y="754412"/>
              <a:ext cx="3866211" cy="310336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9749B17-6B64-9806-38C0-9602AE60E897}"/>
                </a:ext>
              </a:extLst>
            </p:cNvPr>
            <p:cNvSpPr txBox="1"/>
            <p:nvPr/>
          </p:nvSpPr>
          <p:spPr>
            <a:xfrm>
              <a:off x="1920676" y="3934459"/>
              <a:ext cx="44845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1. Nặn từng bộ phận của con voi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43A0883-CB32-8C46-9003-C77CC7B7E77E}"/>
              </a:ext>
            </a:extLst>
          </p:cNvPr>
          <p:cNvGrpSpPr/>
          <p:nvPr/>
        </p:nvGrpSpPr>
        <p:grpSpPr>
          <a:xfrm>
            <a:off x="6744846" y="1317397"/>
            <a:ext cx="4484535" cy="4095949"/>
            <a:chOff x="7039628" y="860211"/>
            <a:chExt cx="4484535" cy="40959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8818798-CD9A-1E35-2C1E-CC9518759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68547" b="18765"/>
            <a:stretch/>
          </p:blipFill>
          <p:spPr>
            <a:xfrm>
              <a:off x="7348791" y="860211"/>
              <a:ext cx="3866211" cy="30316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E41A7C1-313B-D23B-32E7-D346D3488152}"/>
                </a:ext>
              </a:extLst>
            </p:cNvPr>
            <p:cNvSpPr txBox="1"/>
            <p:nvPr/>
          </p:nvSpPr>
          <p:spPr>
            <a:xfrm>
              <a:off x="7039628" y="3910937"/>
              <a:ext cx="4484535" cy="1045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2. Gắn từng bộ phận đã nặn thành hình con voi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3A32082-0748-397E-B2FD-CA068E77B4D4}"/>
              </a:ext>
            </a:extLst>
          </p:cNvPr>
          <p:cNvGrpSpPr/>
          <p:nvPr/>
        </p:nvGrpSpPr>
        <p:grpSpPr>
          <a:xfrm>
            <a:off x="12303827" y="1076689"/>
            <a:ext cx="5257800" cy="3740642"/>
            <a:chOff x="12110203" y="464566"/>
            <a:chExt cx="5257800" cy="374064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BAECC98F-6A6A-F848-8EBC-CFD2476BC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3216" t="-395" r="34164" b="15264"/>
            <a:stretch/>
          </p:blipFill>
          <p:spPr>
            <a:xfrm>
              <a:off x="12734186" y="464566"/>
              <a:ext cx="4009835" cy="317704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3DE5FB5-3F1B-C094-C2E1-A0BD87957437}"/>
                </a:ext>
              </a:extLst>
            </p:cNvPr>
            <p:cNvSpPr txBox="1"/>
            <p:nvPr/>
          </p:nvSpPr>
          <p:spPr>
            <a:xfrm>
              <a:off x="12110203" y="3774321"/>
              <a:ext cx="5257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3. Nặn từng bộ phận của người cầm cày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5EA6F15-23A8-9619-AD31-DC7D76450614}"/>
              </a:ext>
            </a:extLst>
          </p:cNvPr>
          <p:cNvGrpSpPr/>
          <p:nvPr/>
        </p:nvGrpSpPr>
        <p:grpSpPr>
          <a:xfrm>
            <a:off x="2582160" y="4815601"/>
            <a:ext cx="4484535" cy="4024837"/>
            <a:chOff x="1028700" y="4279657"/>
            <a:chExt cx="4484535" cy="402483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1CC6DA75-2EF3-3DF0-B212-E7D39DDC4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67747" t="-485" r="-367" b="18802"/>
            <a:stretch/>
          </p:blipFill>
          <p:spPr>
            <a:xfrm>
              <a:off x="1424723" y="4279657"/>
              <a:ext cx="4009835" cy="304838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C475D93-02DC-6063-C82F-61338412110C}"/>
                </a:ext>
              </a:extLst>
            </p:cNvPr>
            <p:cNvSpPr txBox="1"/>
            <p:nvPr/>
          </p:nvSpPr>
          <p:spPr>
            <a:xfrm>
              <a:off x="1028700" y="7259271"/>
              <a:ext cx="4484535" cy="1045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3. Ngắn từng bộ phận đã nặn thành hình người cầm cày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0554AA4-42B3-D1A4-2DB1-950738ED7F63}"/>
              </a:ext>
            </a:extLst>
          </p:cNvPr>
          <p:cNvGrpSpPr/>
          <p:nvPr/>
        </p:nvGrpSpPr>
        <p:grpSpPr>
          <a:xfrm>
            <a:off x="9787824" y="4927176"/>
            <a:ext cx="7082006" cy="4031947"/>
            <a:chOff x="8305800" y="4625474"/>
            <a:chExt cx="7082006" cy="403194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6B81906-2FBE-3B7F-4960-E283030C0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902852" y="4625474"/>
              <a:ext cx="5896692" cy="346110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95280FA-B91B-49DD-7E38-BE3953830A92}"/>
                </a:ext>
              </a:extLst>
            </p:cNvPr>
            <p:cNvSpPr txBox="1"/>
            <p:nvPr/>
          </p:nvSpPr>
          <p:spPr>
            <a:xfrm>
              <a:off x="8305800" y="8226534"/>
              <a:ext cx="70820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5. Ghép các hình đã nặn thành sản phẩm hoàn chỉnh.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D15C013-B9A4-88B7-2F6B-B35531EBD720}"/>
              </a:ext>
            </a:extLst>
          </p:cNvPr>
          <p:cNvSpPr txBox="1"/>
          <p:nvPr/>
        </p:nvSpPr>
        <p:spPr>
          <a:xfrm>
            <a:off x="1537060" y="414719"/>
            <a:ext cx="1440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bước thể hiện sản phẩm mĩ thuật theo hình thức đắp nổi: </a:t>
            </a:r>
          </a:p>
        </p:txBody>
      </p:sp>
    </p:spTree>
    <p:extLst>
      <p:ext uri="{BB962C8B-B14F-4D97-AF65-F5344CB8AC3E}">
        <p14:creationId xmlns:p14="http://schemas.microsoft.com/office/powerpoint/2010/main" val="3123421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468153" y="5767811"/>
            <a:ext cx="612851" cy="6451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C2BA85B-08E8-B610-14F5-8BA6B0DD6B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9595A4B-7E75-2DF8-6836-16DB61A60F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B74873C-E234-E4B7-4142-62D8D075DA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C19F7A7-D52C-00E4-0775-8ADF7F54AB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A23582A-D854-E62A-F84F-C58A6E1869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FB7D9CC-BC25-3CE7-72BC-16AC8DFC6720}"/>
              </a:ext>
            </a:extLst>
          </p:cNvPr>
          <p:cNvSpPr txBox="1"/>
          <p:nvPr/>
        </p:nvSpPr>
        <p:spPr>
          <a:xfrm>
            <a:off x="1895475" y="488465"/>
            <a:ext cx="1440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bước thể hiện sản phẩm mĩ thuật theo hình thức nặn: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65E142F-9FB0-931E-4D20-9D72D63132C4}"/>
              </a:ext>
            </a:extLst>
          </p:cNvPr>
          <p:cNvGrpSpPr/>
          <p:nvPr/>
        </p:nvGrpSpPr>
        <p:grpSpPr>
          <a:xfrm>
            <a:off x="1509514" y="1367646"/>
            <a:ext cx="4057495" cy="4189745"/>
            <a:chOff x="1509514" y="1367646"/>
            <a:chExt cx="4057495" cy="41897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053FBFA-12C3-F16E-D8A8-A5D5F13F8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09514" y="1367646"/>
              <a:ext cx="4057495" cy="3659449"/>
            </a:xfrm>
            <a:prstGeom prst="ellipse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956795F-6B26-9DD2-F23B-3845D9B2FBC5}"/>
                </a:ext>
              </a:extLst>
            </p:cNvPr>
            <p:cNvSpPr txBox="1"/>
            <p:nvPr/>
          </p:nvSpPr>
          <p:spPr>
            <a:xfrm>
              <a:off x="2075362" y="5126504"/>
              <a:ext cx="34285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1. Nặn hình dáng chung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43EAFC3-2C47-5476-4564-BFC846BC3106}"/>
              </a:ext>
            </a:extLst>
          </p:cNvPr>
          <p:cNvGrpSpPr/>
          <p:nvPr/>
        </p:nvGrpSpPr>
        <p:grpSpPr>
          <a:xfrm>
            <a:off x="5236819" y="3863645"/>
            <a:ext cx="3930993" cy="4362107"/>
            <a:chOff x="5236819" y="3863645"/>
            <a:chExt cx="3930993" cy="43621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FBF409A7-6E9E-32C6-EE3F-CDA617D28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6023" t="4146" r="8472" b="11037"/>
            <a:stretch/>
          </p:blipFill>
          <p:spPr>
            <a:xfrm>
              <a:off x="5236819" y="3863645"/>
              <a:ext cx="3822751" cy="3853962"/>
            </a:xfrm>
            <a:prstGeom prst="ellipse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A98D03F-4B95-5C3B-B270-6C587BD2FFA5}"/>
                </a:ext>
              </a:extLst>
            </p:cNvPr>
            <p:cNvSpPr txBox="1"/>
            <p:nvPr/>
          </p:nvSpPr>
          <p:spPr>
            <a:xfrm>
              <a:off x="5345061" y="7794865"/>
              <a:ext cx="38227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2. Nặn các chi tiết trang trí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0793F9FE-C1C5-137B-76CC-8FEC16F64F62}"/>
              </a:ext>
            </a:extLst>
          </p:cNvPr>
          <p:cNvGrpSpPr/>
          <p:nvPr/>
        </p:nvGrpSpPr>
        <p:grpSpPr>
          <a:xfrm>
            <a:off x="11158692" y="1391458"/>
            <a:ext cx="4728275" cy="7244726"/>
            <a:chOff x="11158692" y="1391458"/>
            <a:chExt cx="4728275" cy="724472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099144C7-E5BE-2C3A-4B07-C04B61F79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158692" y="1391458"/>
              <a:ext cx="4728275" cy="623148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0DA8961D-A132-E8B2-2D2A-113FA2641278}"/>
                </a:ext>
              </a:extLst>
            </p:cNvPr>
            <p:cNvSpPr txBox="1"/>
            <p:nvPr/>
          </p:nvSpPr>
          <p:spPr>
            <a:xfrm>
              <a:off x="11402432" y="7590961"/>
              <a:ext cx="4484535" cy="1045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3. Ghép các hình đã nặn thành sản phẩm hoàn chỉnh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96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e-thuat-cham-ket-_online-video-cutter.com_">
            <a:hlinkClick r:id="" action="ppaction://media"/>
            <a:extLst>
              <a:ext uri="{FF2B5EF4-FFF2-40B4-BE49-F238E27FC236}">
                <a16:creationId xmlns:a16="http://schemas.microsoft.com/office/drawing/2014/main" xmlns="" id="{BB53AF79-8794-05B6-C151-19854E81F0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7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5939062" y="4359022"/>
            <a:ext cx="3671034" cy="1908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5939062" y="5357614"/>
            <a:ext cx="2217814" cy="35886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70564" y="1604934"/>
            <a:ext cx="4409509" cy="22929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34190" y="571008"/>
            <a:ext cx="1457127" cy="145712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711604" y="3430187"/>
            <a:ext cx="11433205" cy="4002347"/>
            <a:chOff x="0" y="0"/>
            <a:chExt cx="13676953" cy="4787801"/>
          </a:xfrm>
        </p:grpSpPr>
        <p:sp>
          <p:nvSpPr>
            <p:cNvPr id="12" name="Freeform 12"/>
            <p:cNvSpPr/>
            <p:nvPr/>
          </p:nvSpPr>
          <p:spPr>
            <a:xfrm>
              <a:off x="-1" y="0"/>
              <a:ext cx="13684612" cy="4787802"/>
            </a:xfrm>
            <a:custGeom>
              <a:avLst/>
              <a:gdLst/>
              <a:ahLst/>
              <a:cxnLst/>
              <a:rect l="l" t="t" r="r" b="b"/>
              <a:pathLst>
                <a:path w="13684612" h="4787802">
                  <a:moveTo>
                    <a:pt x="13178173" y="4770882"/>
                  </a:moveTo>
                  <a:cubicBezTo>
                    <a:pt x="13178173" y="4770882"/>
                    <a:pt x="12941178" y="4760913"/>
                    <a:pt x="12579039" y="4774357"/>
                  </a:cubicBezTo>
                  <a:cubicBezTo>
                    <a:pt x="12216900" y="4787802"/>
                    <a:pt x="490924" y="4787802"/>
                    <a:pt x="490924" y="4787802"/>
                  </a:cubicBezTo>
                  <a:cubicBezTo>
                    <a:pt x="245502" y="4787802"/>
                    <a:pt x="32509" y="4690533"/>
                    <a:pt x="31032" y="4530420"/>
                  </a:cubicBezTo>
                  <a:cubicBezTo>
                    <a:pt x="31032" y="4530420"/>
                    <a:pt x="0" y="293994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131626" y="0"/>
                    <a:pt x="13131626" y="0"/>
                  </a:cubicBezTo>
                  <a:cubicBezTo>
                    <a:pt x="13443526" y="0"/>
                    <a:pt x="13676954" y="101069"/>
                    <a:pt x="13669097" y="303616"/>
                  </a:cubicBezTo>
                  <a:cubicBezTo>
                    <a:pt x="13669097" y="303616"/>
                    <a:pt x="13667102" y="2732414"/>
                    <a:pt x="13675856" y="3830832"/>
                  </a:cubicBezTo>
                  <a:cubicBezTo>
                    <a:pt x="13684612" y="4124134"/>
                    <a:pt x="13638065" y="4457205"/>
                    <a:pt x="13638065" y="4457205"/>
                  </a:cubicBezTo>
                  <a:cubicBezTo>
                    <a:pt x="13635099" y="4637230"/>
                    <a:pt x="13423596" y="4770882"/>
                    <a:pt x="13178173" y="4770882"/>
                  </a:cubicBezTo>
                  <a:close/>
                </a:path>
              </a:pathLst>
            </a:custGeom>
            <a:solidFill>
              <a:srgbClr val="98C8BB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3594578" y="3312317"/>
            <a:ext cx="11433205" cy="4002347"/>
            <a:chOff x="0" y="0"/>
            <a:chExt cx="13676953" cy="4787801"/>
          </a:xfrm>
        </p:grpSpPr>
        <p:sp>
          <p:nvSpPr>
            <p:cNvPr id="14" name="Freeform 14"/>
            <p:cNvSpPr/>
            <p:nvPr/>
          </p:nvSpPr>
          <p:spPr>
            <a:xfrm>
              <a:off x="-1" y="0"/>
              <a:ext cx="13684612" cy="4787802"/>
            </a:xfrm>
            <a:custGeom>
              <a:avLst/>
              <a:gdLst/>
              <a:ahLst/>
              <a:cxnLst/>
              <a:rect l="l" t="t" r="r" b="b"/>
              <a:pathLst>
                <a:path w="13684612" h="4787802">
                  <a:moveTo>
                    <a:pt x="13178173" y="4770882"/>
                  </a:moveTo>
                  <a:cubicBezTo>
                    <a:pt x="13178173" y="4770882"/>
                    <a:pt x="12941178" y="4760913"/>
                    <a:pt x="12579039" y="4774357"/>
                  </a:cubicBezTo>
                  <a:cubicBezTo>
                    <a:pt x="12216900" y="4787802"/>
                    <a:pt x="490924" y="4787802"/>
                    <a:pt x="490924" y="4787802"/>
                  </a:cubicBezTo>
                  <a:cubicBezTo>
                    <a:pt x="245502" y="4787802"/>
                    <a:pt x="32509" y="4690533"/>
                    <a:pt x="31032" y="4530420"/>
                  </a:cubicBezTo>
                  <a:cubicBezTo>
                    <a:pt x="31032" y="4530420"/>
                    <a:pt x="0" y="293994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131626" y="0"/>
                    <a:pt x="13131626" y="0"/>
                  </a:cubicBezTo>
                  <a:cubicBezTo>
                    <a:pt x="13443526" y="0"/>
                    <a:pt x="13676954" y="101069"/>
                    <a:pt x="13669097" y="303616"/>
                  </a:cubicBezTo>
                  <a:cubicBezTo>
                    <a:pt x="13669097" y="303616"/>
                    <a:pt x="13667102" y="2732414"/>
                    <a:pt x="13675856" y="3830832"/>
                  </a:cubicBezTo>
                  <a:cubicBezTo>
                    <a:pt x="13684612" y="4124134"/>
                    <a:pt x="13638065" y="4457205"/>
                    <a:pt x="13638065" y="4457205"/>
                  </a:cubicBezTo>
                  <a:cubicBezTo>
                    <a:pt x="13635099" y="4637230"/>
                    <a:pt x="13423596" y="4770882"/>
                    <a:pt x="13178173" y="4770882"/>
                  </a:cubicBezTo>
                  <a:close/>
                </a:path>
              </a:pathLst>
            </a:custGeom>
            <a:solidFill>
              <a:srgbClr val="FFE2A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39573" y="5313491"/>
            <a:ext cx="3103787" cy="406254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 rot="-102086">
            <a:off x="4029248" y="2021673"/>
            <a:ext cx="10229505" cy="1587158"/>
            <a:chOff x="0" y="0"/>
            <a:chExt cx="12237028" cy="1898635"/>
          </a:xfrm>
        </p:grpSpPr>
        <p:sp>
          <p:nvSpPr>
            <p:cNvPr id="17" name="Freeform 17"/>
            <p:cNvSpPr/>
            <p:nvPr/>
          </p:nvSpPr>
          <p:spPr>
            <a:xfrm>
              <a:off x="-1" y="0"/>
              <a:ext cx="12244687" cy="1898635"/>
            </a:xfrm>
            <a:custGeom>
              <a:avLst/>
              <a:gdLst/>
              <a:ahLst/>
              <a:cxnLst/>
              <a:rect l="l" t="t" r="r" b="b"/>
              <a:pathLst>
                <a:path w="12244687" h="1898635">
                  <a:moveTo>
                    <a:pt x="11738248" y="1881717"/>
                  </a:moveTo>
                  <a:cubicBezTo>
                    <a:pt x="11738248" y="1881717"/>
                    <a:pt x="11501252" y="1871747"/>
                    <a:pt x="11139113" y="1885191"/>
                  </a:cubicBezTo>
                  <a:cubicBezTo>
                    <a:pt x="10776975" y="1898635"/>
                    <a:pt x="490924" y="1898635"/>
                    <a:pt x="490924" y="1898635"/>
                  </a:cubicBezTo>
                  <a:cubicBezTo>
                    <a:pt x="245502" y="1898635"/>
                    <a:pt x="32509" y="1801367"/>
                    <a:pt x="31032" y="1641254"/>
                  </a:cubicBezTo>
                  <a:cubicBezTo>
                    <a:pt x="31032" y="1641254"/>
                    <a:pt x="0" y="7020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691700" y="0"/>
                    <a:pt x="11691700" y="0"/>
                  </a:cubicBezTo>
                  <a:cubicBezTo>
                    <a:pt x="12003600" y="0"/>
                    <a:pt x="12237029" y="101069"/>
                    <a:pt x="12229172" y="303616"/>
                  </a:cubicBezTo>
                  <a:cubicBezTo>
                    <a:pt x="12229172" y="303616"/>
                    <a:pt x="12227176" y="693631"/>
                    <a:pt x="12235932" y="941666"/>
                  </a:cubicBezTo>
                  <a:cubicBezTo>
                    <a:pt x="12244687" y="1234968"/>
                    <a:pt x="12198139" y="1568039"/>
                    <a:pt x="12198139" y="1568039"/>
                  </a:cubicBezTo>
                  <a:cubicBezTo>
                    <a:pt x="12195174" y="1748064"/>
                    <a:pt x="11983670" y="1881717"/>
                    <a:pt x="11738248" y="1881717"/>
                  </a:cubicBezTo>
                  <a:close/>
                </a:path>
              </a:pathLst>
            </a:custGeom>
            <a:solidFill>
              <a:srgbClr val="B8E1D6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3156263" y="182003"/>
            <a:ext cx="746604" cy="15801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437595" y="2751406"/>
            <a:ext cx="612851" cy="645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7421968">
            <a:off x="4392700" y="785233"/>
            <a:ext cx="462586" cy="48693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55452">
            <a:off x="7433075" y="1682215"/>
            <a:ext cx="3431503" cy="5428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31946" y="4152900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 một hình tượng trong điêu khắc đình làng để mô phỏng theo hình thức, vật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 mà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thích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80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468153" y="5767811"/>
            <a:ext cx="612851" cy="64510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C2BA85B-08E8-B610-14F5-8BA6B0DD6B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9595A4B-7E75-2DF8-6836-16DB61A60F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B74873C-E234-E4B7-4142-62D8D075DA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C19F7A7-D52C-00E4-0775-8ADF7F54AB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A23582A-D854-E62A-F84F-C58A6E1869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73B32B-8039-4AD0-6CEF-589AEE600759}"/>
              </a:ext>
            </a:extLst>
          </p:cNvPr>
          <p:cNvGrpSpPr/>
          <p:nvPr/>
        </p:nvGrpSpPr>
        <p:grpSpPr>
          <a:xfrm>
            <a:off x="1306659" y="122918"/>
            <a:ext cx="11329986" cy="5891933"/>
            <a:chOff x="1729188" y="266700"/>
            <a:chExt cx="11329986" cy="58919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6F10151-139E-FF61-A9DE-302F9090C40C}"/>
                </a:ext>
              </a:extLst>
            </p:cNvPr>
            <p:cNvSpPr txBox="1"/>
            <p:nvPr/>
          </p:nvSpPr>
          <p:spPr>
            <a:xfrm>
              <a:off x="1729188" y="1563721"/>
              <a:ext cx="11329986" cy="45949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/>
                <a:t>Tạo hình nhân vật trong sản phẩm mĩ thuật có dựa theo nguyên mẫu hay đã được thay đổi? Hãy chỉ ra những điểm thay đổi.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/>
                <a:t>Em sẽ chọn hình thức nào để thể hiện sản phẩm mĩ thuật của mình?</a:t>
              </a:r>
            </a:p>
          </p:txBody>
        </p:sp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xmlns="" id="{765E3588-7911-1D2C-AF3F-75716CE5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6668506" y="266700"/>
              <a:ext cx="1684819" cy="164480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648541-AA73-9B40-6DD8-8A57EACC1C9F}"/>
              </a:ext>
            </a:extLst>
          </p:cNvPr>
          <p:cNvSpPr txBox="1"/>
          <p:nvPr/>
        </p:nvSpPr>
        <p:spPr>
          <a:xfrm>
            <a:off x="1028700" y="6262949"/>
            <a:ext cx="13233255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ym typeface="Wingdings" panose="05000000000000000000" pitchFamily="2" charset="2"/>
              </a:rPr>
              <a:t> </a:t>
            </a:r>
            <a:r>
              <a:rPr lang="vi-VN" sz="4000"/>
              <a:t>Tạo hình nhân vật dựa theo nguyên mẫu nhưng được sử dụng màu sắc để sản phẩm trở nên rực rỡ hơn.</a:t>
            </a:r>
            <a:endParaRPr lang="en-US" sz="4000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2329FABE-8A83-ABCC-03F3-901F8F0E8FD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3255618" y="1380157"/>
            <a:ext cx="4676931" cy="80384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304729"/>
            <a:ext cx="2422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536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C36D05-741F-792D-DC99-DBC316F2D2CD}"/>
              </a:ext>
            </a:extLst>
          </p:cNvPr>
          <p:cNvSpPr/>
          <p:nvPr/>
        </p:nvSpPr>
        <p:spPr>
          <a:xfrm>
            <a:off x="1263545" y="713435"/>
            <a:ext cx="15760909" cy="24615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khai thác vẻ đẹp của điêu khắc đình làng trong thực hành, sáng tạo sản phẩm mĩ thuật theo cách phù hợp.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468153" y="5767811"/>
            <a:ext cx="612851" cy="64510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9595A4B-7E75-2DF8-6836-16DB61A60F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B74873C-E234-E4B7-4142-62D8D075DA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C19F7A7-D52C-00E4-0775-8ADF7F54AB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DA23582A-D854-E62A-F84F-C58A6E1869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6530607" y="-488"/>
            <a:ext cx="746604" cy="1580115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29F18598-2977-569C-ABDB-D39A9CC96C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816522" y="6641816"/>
            <a:ext cx="9264482" cy="36594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2A3BAD6-0479-04FE-3C20-901A572CDFBE}"/>
              </a:ext>
            </a:extLst>
          </p:cNvPr>
          <p:cNvSpPr txBox="1"/>
          <p:nvPr/>
        </p:nvSpPr>
        <p:spPr>
          <a:xfrm>
            <a:off x="734676" y="4678942"/>
            <a:ext cx="14670881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/>
              <a:t>Hình thức: cá nhân hoặc theo nhóm </a:t>
            </a:r>
            <a:endParaRPr lang="en-US" sz="360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/>
              <a:t>Cách chọn nội dung: lựa chọn hình tượng trong điêu khắc đình làng để mô phỏng hoặc sáng tạo thêm </a:t>
            </a:r>
            <a:endParaRPr lang="en-US" sz="360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/>
              <a:t>Lựa chọn vật liệu và hình thức thể hiện.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618F7DB-412E-3932-ECFD-0824DB7CDFA1}"/>
              </a:ext>
            </a:extLst>
          </p:cNvPr>
          <p:cNvSpPr txBox="1"/>
          <p:nvPr/>
        </p:nvSpPr>
        <p:spPr>
          <a:xfrm>
            <a:off x="1046897" y="3926905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GỢI Ý </a:t>
            </a:r>
          </a:p>
        </p:txBody>
      </p:sp>
    </p:spTree>
    <p:extLst>
      <p:ext uri="{BB962C8B-B14F-4D97-AF65-F5344CB8AC3E}">
        <p14:creationId xmlns:p14="http://schemas.microsoft.com/office/powerpoint/2010/main" val="2652951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468153" y="5767811"/>
            <a:ext cx="612851" cy="645107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6530607" y="-488"/>
            <a:ext cx="746604" cy="15801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7CC7712-0F18-C5F2-FA56-3C55FD20BF00}"/>
              </a:ext>
            </a:extLst>
          </p:cNvPr>
          <p:cNvGrpSpPr/>
          <p:nvPr/>
        </p:nvGrpSpPr>
        <p:grpSpPr>
          <a:xfrm>
            <a:off x="1905000" y="3292633"/>
            <a:ext cx="5690782" cy="6132545"/>
            <a:chOff x="2189753" y="4186070"/>
            <a:chExt cx="5690782" cy="6132545"/>
          </a:xfrm>
        </p:grpSpPr>
        <p:pic>
          <p:nvPicPr>
            <p:cNvPr id="3" name="image6.jpg">
              <a:extLst>
                <a:ext uri="{FF2B5EF4-FFF2-40B4-BE49-F238E27FC236}">
                  <a16:creationId xmlns:a16="http://schemas.microsoft.com/office/drawing/2014/main" xmlns="" id="{86B1188C-5C5E-068F-228F-4A16AAE3F7B3}"/>
                </a:ext>
              </a:extLst>
            </p:cNvPr>
            <p:cNvPicPr/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2189753" y="4186070"/>
              <a:ext cx="5690782" cy="5262411"/>
            </a:xfrm>
            <a:prstGeom prst="rect">
              <a:avLst/>
            </a:prstGeom>
            <a:ln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EE04F23-C250-7C83-085A-4FAB71ECA6EB}"/>
                </a:ext>
              </a:extLst>
            </p:cNvPr>
            <p:cNvSpPr txBox="1"/>
            <p:nvPr/>
          </p:nvSpPr>
          <p:spPr>
            <a:xfrm>
              <a:off x="2971800" y="9641507"/>
              <a:ext cx="405745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Mèo vờn chuột ở đình Mậu Duyệt.</a:t>
              </a:r>
              <a:endPara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698C821-283A-4B62-986A-0BC572A08719}"/>
              </a:ext>
            </a:extLst>
          </p:cNvPr>
          <p:cNvGrpSpPr/>
          <p:nvPr/>
        </p:nvGrpSpPr>
        <p:grpSpPr>
          <a:xfrm>
            <a:off x="10044511" y="3303228"/>
            <a:ext cx="6737604" cy="5975148"/>
            <a:chOff x="9650515" y="3391712"/>
            <a:chExt cx="6737604" cy="5975148"/>
          </a:xfrm>
        </p:grpSpPr>
        <p:pic>
          <p:nvPicPr>
            <p:cNvPr id="4" name="image2.jpg">
              <a:extLst>
                <a:ext uri="{FF2B5EF4-FFF2-40B4-BE49-F238E27FC236}">
                  <a16:creationId xmlns:a16="http://schemas.microsoft.com/office/drawing/2014/main" xmlns="" id="{57149C8A-97D4-A7D6-DCE4-92D94160B866}"/>
                </a:ext>
              </a:extLst>
            </p:cNvPr>
            <p:cNvPicPr/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650515" y="3391712"/>
              <a:ext cx="6737604" cy="5397306"/>
            </a:xfrm>
            <a:prstGeom prst="rect">
              <a:avLst/>
            </a:prstGeom>
            <a:ln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DDDDF64-F247-4A71-C139-1D61A6DC80A8}"/>
                </a:ext>
              </a:extLst>
            </p:cNvPr>
            <p:cNvSpPr txBox="1"/>
            <p:nvPr/>
          </p:nvSpPr>
          <p:spPr>
            <a:xfrm>
              <a:off x="12115800" y="8953500"/>
              <a:ext cx="3657109" cy="413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</a:t>
              </a:r>
              <a:r>
                <a:rPr lang="en-US" sz="2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õ quan xung trận.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743B77B-307F-0867-98C8-BA6AF0976EFA}"/>
              </a:ext>
            </a:extLst>
          </p:cNvPr>
          <p:cNvSpPr txBox="1"/>
          <p:nvPr/>
        </p:nvSpPr>
        <p:spPr>
          <a:xfrm>
            <a:off x="4421713" y="1031757"/>
            <a:ext cx="8991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Một số sản phẩm điêu khắc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71C6868-F6DC-E354-5694-DFC71F853E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800000">
            <a:off x="-2409357" y="9442858"/>
            <a:ext cx="22653739" cy="7843857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xmlns="" id="{A4431E9C-BA48-B41B-56EB-46DCF56B2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519321" y="-598283"/>
            <a:ext cx="2818382" cy="146555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D45989B5-4150-79D9-27AA-918C50671C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04103" y="9940793"/>
            <a:ext cx="830146" cy="526105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58D12989-BA81-57FC-0E8A-5B698C1F788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734497" y="9588602"/>
            <a:ext cx="1030558" cy="653116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C70B10F7-F8D4-5B21-4834-C91990C2B3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484829" y="9380143"/>
            <a:ext cx="657858" cy="416917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xmlns="" id="{E2D4795F-7123-B490-F5F6-DA6CE0470E4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390737" y="9797060"/>
            <a:ext cx="949664" cy="6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43433" y="7373532"/>
            <a:ext cx="612851" cy="645107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6530607" y="-488"/>
            <a:ext cx="746604" cy="158011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743B77B-307F-0867-98C8-BA6AF0976EFA}"/>
              </a:ext>
            </a:extLst>
          </p:cNvPr>
          <p:cNvSpPr txBox="1"/>
          <p:nvPr/>
        </p:nvSpPr>
        <p:spPr>
          <a:xfrm>
            <a:off x="4343400" y="397154"/>
            <a:ext cx="8991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Đánh giá sản phẩm mĩ thuật 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71C6868-F6DC-E354-5694-DFC71F853E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>
            <a:off x="-2057400" y="8429176"/>
            <a:ext cx="22653739" cy="7843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87D891-7FA8-BB9B-92A1-6ED6877EF285}"/>
              </a:ext>
            </a:extLst>
          </p:cNvPr>
          <p:cNvSpPr txBox="1"/>
          <p:nvPr/>
        </p:nvSpPr>
        <p:spPr>
          <a:xfrm>
            <a:off x="1219200" y="1630255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Làm việc nhóm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BAD56FD1-0125-15FD-071A-C1F06D12F3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76817" y="5447656"/>
            <a:ext cx="4830427" cy="34899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21138AA-2A98-34AC-EB30-9B0511DC3053}"/>
              </a:ext>
            </a:extLst>
          </p:cNvPr>
          <p:cNvGrpSpPr/>
          <p:nvPr/>
        </p:nvGrpSpPr>
        <p:grpSpPr>
          <a:xfrm>
            <a:off x="4992957" y="1814148"/>
            <a:ext cx="12475196" cy="6143585"/>
            <a:chOff x="4992957" y="1814148"/>
            <a:chExt cx="12475196" cy="614358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4C057AE-5FD6-F3DE-CEE8-CE4239EF3E4C}"/>
                </a:ext>
              </a:extLst>
            </p:cNvPr>
            <p:cNvSpPr txBox="1"/>
            <p:nvPr/>
          </p:nvSpPr>
          <p:spPr>
            <a:xfrm>
              <a:off x="4992957" y="3362821"/>
              <a:ext cx="12475196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/>
                <a:t>Sản phẩm của bạn thực hiện theo hình thức nào?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/>
                <a:t>Vẻ đẹp của điêu khắc đình làng được thể hiện như thế nào trong sản phẩm mĩ thuật của bạn? (Hình khối, màu sắc, chất cảm,…)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/>
                <a:t>Em thích sản phẩm nào nhất? Vì sao?</a:t>
              </a:r>
            </a:p>
          </p:txBody>
        </p: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xmlns="" id="{E9EA1A10-A47A-78FE-1209-B1F00203A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896600" y="1814148"/>
              <a:ext cx="1684819" cy="1644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910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43433" y="7373532"/>
            <a:ext cx="612851" cy="645107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6530607" y="-488"/>
            <a:ext cx="746604" cy="1580115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71C6868-F6DC-E354-5694-DFC71F853E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>
            <a:off x="-2057400" y="8429176"/>
            <a:ext cx="22653739" cy="78438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6791ADA-A230-5E0D-6AF8-A962A52579F9}"/>
              </a:ext>
            </a:extLst>
          </p:cNvPr>
          <p:cNvSpPr/>
          <p:nvPr/>
        </p:nvSpPr>
        <p:spPr>
          <a:xfrm>
            <a:off x="1828800" y="912024"/>
            <a:ext cx="9829800" cy="66752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solidFill>
                  <a:schemeClr val="tx1"/>
                </a:solidFill>
              </a:rPr>
              <a:t>Em đã khai thác vẻ đẹp của hình tượng nào? Hình tượng đó ở điêu khắc đình làng nào?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solidFill>
                  <a:schemeClr val="tx1"/>
                </a:solidFill>
              </a:rPr>
              <a:t>Em đã sử dụng hình thức thể hiện nào? (đắp nổi/nặn).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>
                <a:solidFill>
                  <a:schemeClr val="tx1"/>
                </a:solidFill>
              </a:rPr>
              <a:t>Phần sáng tạo hay mô phỏng SPMT của em là gì?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480A6F2F-B161-2C7E-6575-C997FF8B31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812796" y="3303228"/>
            <a:ext cx="5029200" cy="69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57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057529" y="7715786"/>
            <a:ext cx="612851" cy="645107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6530607" y="-488"/>
            <a:ext cx="746604" cy="1580115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71C6868-F6DC-E354-5694-DFC71F853E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>
            <a:off x="-2057400" y="8429176"/>
            <a:ext cx="22653739" cy="7843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2195AD-EC9D-3D9F-DA20-A492C2093FC9}"/>
              </a:ext>
            </a:extLst>
          </p:cNvPr>
          <p:cNvSpPr txBox="1"/>
          <p:nvPr/>
        </p:nvSpPr>
        <p:spPr>
          <a:xfrm>
            <a:off x="5421370" y="536086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838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276DD9B-02C9-D774-522B-DA945042ACE4}"/>
              </a:ext>
            </a:extLst>
          </p:cNvPr>
          <p:cNvGrpSpPr/>
          <p:nvPr/>
        </p:nvGrpSpPr>
        <p:grpSpPr>
          <a:xfrm>
            <a:off x="1506296" y="1716887"/>
            <a:ext cx="8050739" cy="2292726"/>
            <a:chOff x="2036488" y="2127008"/>
            <a:chExt cx="8050739" cy="22927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15E2C80C-0A47-C6C5-57C6-7C40587C8482}"/>
                </a:ext>
              </a:extLst>
            </p:cNvPr>
            <p:cNvSpPr/>
            <p:nvPr/>
          </p:nvSpPr>
          <p:spPr>
            <a:xfrm rot="218977">
              <a:off x="2036488" y="2426086"/>
              <a:ext cx="8050739" cy="19936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 trí một chiếc cúp thể thao </a:t>
              </a:r>
            </a:p>
          </p:txBody>
        </p:sp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xmlns="" id="{88AD30AE-F43B-2A2C-2785-708BB2B35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21156014">
              <a:off x="4765033" y="2127008"/>
              <a:ext cx="2270243" cy="58147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460692-6CD1-34FC-652D-F0239A11A9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61627" y="2551469"/>
            <a:ext cx="4953000" cy="5698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554412-8809-665A-0028-92E7F3C148FF}"/>
              </a:ext>
            </a:extLst>
          </p:cNvPr>
          <p:cNvSpPr txBox="1"/>
          <p:nvPr/>
        </p:nvSpPr>
        <p:spPr>
          <a:xfrm>
            <a:off x="1573373" y="4388079"/>
            <a:ext cx="9367370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vật liệu để tạo dạng sản phẩm.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hình thức thực hiện phù hợp với chất liệu.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vị trí và hình ảnh để trang trí.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màu sắc để tạo hòa sắc hài hòa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4F349FE9-F2FE-06A9-0E84-A86A807F95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A8B02328-53E2-9B9A-9219-4DEA1A3B4F7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DDB27279-D925-9A36-7197-CB7DED66F5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9F4669FF-DA90-023B-BAA8-9021BBDFC3E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10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3DA0F9-F767-9AF9-D888-2BE93FBD0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2299896" y="8318854"/>
            <a:ext cx="22653739" cy="78438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421968">
            <a:off x="2248822" y="4256049"/>
            <a:ext cx="462586" cy="4869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057529" y="7715786"/>
            <a:ext cx="612851" cy="645107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xmlns="" id="{CE8454D7-634C-C1C6-E7BC-48BB0858DD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6530607" y="-488"/>
            <a:ext cx="746604" cy="1580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2195AD-EC9D-3D9F-DA20-A492C2093FC9}"/>
              </a:ext>
            </a:extLst>
          </p:cNvPr>
          <p:cNvSpPr txBox="1"/>
          <p:nvPr/>
        </p:nvSpPr>
        <p:spPr>
          <a:xfrm>
            <a:off x="4387085" y="745279"/>
            <a:ext cx="95138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Trưng bày nhận xét cuối chủ đề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554412-8809-665A-0028-92E7F3C148FF}"/>
              </a:ext>
            </a:extLst>
          </p:cNvPr>
          <p:cNvSpPr txBox="1"/>
          <p:nvPr/>
        </p:nvSpPr>
        <p:spPr>
          <a:xfrm>
            <a:off x="6392033" y="2429861"/>
            <a:ext cx="10992780" cy="5504983"/>
          </a:xfrm>
          <a:prstGeom prst="roundRect">
            <a:avLst/>
          </a:prstGeom>
          <a:solidFill>
            <a:srgbClr val="FFEEC9"/>
          </a:solidFill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vi-VN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khai thác những tạo hình nào trong điêu khắc đình làng để thực hành, sáng tạo SPMT?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vi-VN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 sản phẩm nào nhất? Vì sao?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giới thiệu vẻ đẹp của điêu khắc đình làng và SPMT em đã thực hiện với bạn bè, người thân trong gia đình.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205A8F5D-507D-ED7A-F40A-D3B1D04EDF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18255" y="5034050"/>
            <a:ext cx="7373807" cy="419385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1ABBC399-7366-F014-FF1C-9B5D7FC196F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63652" y="9149073"/>
            <a:ext cx="830146" cy="526105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7F3E235F-C92B-5C97-CAB1-EFF973E9E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629961" y="9149073"/>
            <a:ext cx="1030558" cy="653116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9934C8A8-A7FA-840A-19A7-FB1391C134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819900" y="8841383"/>
            <a:ext cx="657858" cy="416917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BD6D22FF-8640-71DD-3582-E5741BBA2FA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307539" y="8873781"/>
            <a:ext cx="949664" cy="601850"/>
          </a:xfrm>
          <a:prstGeom prst="rect">
            <a:avLst/>
          </a:prstGeom>
        </p:spPr>
      </p:pic>
      <p:pic>
        <p:nvPicPr>
          <p:cNvPr id="17" name="Picture 29">
            <a:extLst>
              <a:ext uri="{FF2B5EF4-FFF2-40B4-BE49-F238E27FC236}">
                <a16:creationId xmlns:a16="http://schemas.microsoft.com/office/drawing/2014/main" xmlns="" id="{6AE9406E-7F28-C183-837A-B1E2F0AAFF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3337928" y="8511112"/>
            <a:ext cx="1331242" cy="1331242"/>
          </a:xfrm>
          <a:prstGeom prst="rect">
            <a:avLst/>
          </a:prstGeom>
        </p:spPr>
      </p:pic>
      <p:pic>
        <p:nvPicPr>
          <p:cNvPr id="18" name="Picture 30">
            <a:extLst>
              <a:ext uri="{FF2B5EF4-FFF2-40B4-BE49-F238E27FC236}">
                <a16:creationId xmlns:a16="http://schemas.microsoft.com/office/drawing/2014/main" xmlns="" id="{48A823BD-24DD-871B-B99E-43EA5499DE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3786721" y="8909724"/>
            <a:ext cx="932630" cy="932630"/>
          </a:xfrm>
          <a:prstGeom prst="rect">
            <a:avLst/>
          </a:prstGeom>
        </p:spPr>
      </p:pic>
      <p:pic>
        <p:nvPicPr>
          <p:cNvPr id="19" name="Picture 39">
            <a:extLst>
              <a:ext uri="{FF2B5EF4-FFF2-40B4-BE49-F238E27FC236}">
                <a16:creationId xmlns:a16="http://schemas.microsoft.com/office/drawing/2014/main" xmlns="" id="{4CA86C3C-B921-D061-3A35-EF7F722722E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681480" y="2073126"/>
            <a:ext cx="752097" cy="791682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xmlns="" id="{3E4B50FD-43DF-6344-CA60-1256FABED78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979933" y="7643281"/>
            <a:ext cx="459389" cy="48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26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26788" flipH="1">
            <a:off x="15185672" y="5642449"/>
            <a:ext cx="2548006" cy="13249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-2350050" y="8276596"/>
            <a:ext cx="22653739" cy="7843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37152" y="8718021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70318" y="9134938"/>
            <a:ext cx="949664" cy="6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6663" y="623827"/>
            <a:ext cx="1074486" cy="10744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1186">
            <a:off x="136451" y="6637806"/>
            <a:ext cx="3041068" cy="15813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1186" flipH="1">
            <a:off x="15644132" y="554447"/>
            <a:ext cx="3230336" cy="16797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3752846">
            <a:off x="10286068" y="420659"/>
            <a:ext cx="574599" cy="121608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954624" y="2053535"/>
            <a:ext cx="14552329" cy="5261536"/>
            <a:chOff x="0" y="0"/>
            <a:chExt cx="6169616" cy="2824835"/>
          </a:xfrm>
        </p:grpSpPr>
        <p:sp>
          <p:nvSpPr>
            <p:cNvPr id="15" name="Freeform 15"/>
            <p:cNvSpPr/>
            <p:nvPr/>
          </p:nvSpPr>
          <p:spPr>
            <a:xfrm>
              <a:off x="-4213" y="0"/>
              <a:ext cx="6173828" cy="2824835"/>
            </a:xfrm>
            <a:custGeom>
              <a:avLst/>
              <a:gdLst/>
              <a:ahLst/>
              <a:cxnLst/>
              <a:rect l="l" t="t" r="r" b="b"/>
              <a:pathLst>
                <a:path w="6173828" h="2824835">
                  <a:moveTo>
                    <a:pt x="278431" y="16918"/>
                  </a:moveTo>
                  <a:cubicBezTo>
                    <a:pt x="278431" y="16918"/>
                    <a:pt x="604014" y="12258"/>
                    <a:pt x="980017" y="12454"/>
                  </a:cubicBezTo>
                  <a:cubicBezTo>
                    <a:pt x="4754553" y="12671"/>
                    <a:pt x="5899760" y="0"/>
                    <a:pt x="5899760" y="0"/>
                  </a:cubicBezTo>
                  <a:cubicBezTo>
                    <a:pt x="5967224" y="0"/>
                    <a:pt x="6043161" y="0"/>
                    <a:pt x="6121934" y="85073"/>
                  </a:cubicBezTo>
                  <a:cubicBezTo>
                    <a:pt x="6164912" y="131488"/>
                    <a:pt x="6165980" y="240224"/>
                    <a:pt x="6166385" y="320281"/>
                  </a:cubicBezTo>
                  <a:cubicBezTo>
                    <a:pt x="6166385" y="320281"/>
                    <a:pt x="6164681" y="1714760"/>
                    <a:pt x="6164681" y="2062251"/>
                  </a:cubicBezTo>
                  <a:cubicBezTo>
                    <a:pt x="6164681" y="2276410"/>
                    <a:pt x="6173829" y="2575589"/>
                    <a:pt x="6173829" y="2575589"/>
                  </a:cubicBezTo>
                  <a:cubicBezTo>
                    <a:pt x="6173829" y="2704258"/>
                    <a:pt x="6169660" y="2824835"/>
                    <a:pt x="5916821" y="2816701"/>
                  </a:cubicBezTo>
                  <a:cubicBezTo>
                    <a:pt x="5916821" y="2816701"/>
                    <a:pt x="5540349" y="2796403"/>
                    <a:pt x="4889730" y="2804001"/>
                  </a:cubicBezTo>
                  <a:cubicBezTo>
                    <a:pt x="1702804" y="2812135"/>
                    <a:pt x="304023" y="2824835"/>
                    <a:pt x="304023" y="2824835"/>
                  </a:cubicBezTo>
                  <a:cubicBezTo>
                    <a:pt x="132548" y="2824835"/>
                    <a:pt x="4213" y="2723766"/>
                    <a:pt x="8532" y="2521219"/>
                  </a:cubicBezTo>
                  <a:cubicBezTo>
                    <a:pt x="8532" y="2521219"/>
                    <a:pt x="9630" y="2022678"/>
                    <a:pt x="4815" y="106579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1BCB6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868521" y="1852516"/>
            <a:ext cx="14311295" cy="5261536"/>
            <a:chOff x="0" y="0"/>
            <a:chExt cx="6169616" cy="2824835"/>
          </a:xfrm>
        </p:grpSpPr>
        <p:sp>
          <p:nvSpPr>
            <p:cNvPr id="17" name="Freeform 17"/>
            <p:cNvSpPr/>
            <p:nvPr/>
          </p:nvSpPr>
          <p:spPr>
            <a:xfrm>
              <a:off x="-4213" y="0"/>
              <a:ext cx="6173828" cy="2824835"/>
            </a:xfrm>
            <a:custGeom>
              <a:avLst/>
              <a:gdLst/>
              <a:ahLst/>
              <a:cxnLst/>
              <a:rect l="l" t="t" r="r" b="b"/>
              <a:pathLst>
                <a:path w="6173828" h="2824835">
                  <a:moveTo>
                    <a:pt x="278431" y="16918"/>
                  </a:moveTo>
                  <a:cubicBezTo>
                    <a:pt x="278431" y="16918"/>
                    <a:pt x="604014" y="12258"/>
                    <a:pt x="980017" y="12454"/>
                  </a:cubicBezTo>
                  <a:cubicBezTo>
                    <a:pt x="4754553" y="12671"/>
                    <a:pt x="5899760" y="0"/>
                    <a:pt x="5899760" y="0"/>
                  </a:cubicBezTo>
                  <a:cubicBezTo>
                    <a:pt x="5967224" y="0"/>
                    <a:pt x="6043161" y="0"/>
                    <a:pt x="6121934" y="85073"/>
                  </a:cubicBezTo>
                  <a:cubicBezTo>
                    <a:pt x="6164912" y="131488"/>
                    <a:pt x="6165980" y="240224"/>
                    <a:pt x="6166385" y="320281"/>
                  </a:cubicBezTo>
                  <a:cubicBezTo>
                    <a:pt x="6166385" y="320281"/>
                    <a:pt x="6164681" y="1714760"/>
                    <a:pt x="6164681" y="2062251"/>
                  </a:cubicBezTo>
                  <a:cubicBezTo>
                    <a:pt x="6164681" y="2276410"/>
                    <a:pt x="6173829" y="2575589"/>
                    <a:pt x="6173829" y="2575589"/>
                  </a:cubicBezTo>
                  <a:cubicBezTo>
                    <a:pt x="6173829" y="2704258"/>
                    <a:pt x="6169660" y="2824835"/>
                    <a:pt x="5916821" y="2816701"/>
                  </a:cubicBezTo>
                  <a:cubicBezTo>
                    <a:pt x="5916821" y="2816701"/>
                    <a:pt x="5540349" y="2796403"/>
                    <a:pt x="4889730" y="2804001"/>
                  </a:cubicBezTo>
                  <a:cubicBezTo>
                    <a:pt x="1702804" y="2812135"/>
                    <a:pt x="304023" y="2824835"/>
                    <a:pt x="304023" y="2824835"/>
                  </a:cubicBezTo>
                  <a:cubicBezTo>
                    <a:pt x="132548" y="2824835"/>
                    <a:pt x="4213" y="2723766"/>
                    <a:pt x="8532" y="2521219"/>
                  </a:cubicBezTo>
                  <a:cubicBezTo>
                    <a:pt x="8532" y="2521219"/>
                    <a:pt x="9630" y="2022678"/>
                    <a:pt x="4815" y="106579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D4CF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616955">
            <a:off x="14260297" y="1953278"/>
            <a:ext cx="3070367" cy="94902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2083906" y="2979201"/>
            <a:ext cx="13817645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2976" y="3120598"/>
            <a:ext cx="426424" cy="448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040298" y="3944350"/>
            <a:ext cx="511987" cy="53893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3627" y="949847"/>
            <a:ext cx="2357884" cy="12261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426022" y="8505854"/>
            <a:ext cx="1230933" cy="1230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-274224" y="4969622"/>
            <a:ext cx="2605848" cy="42165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6129953" y="5980378"/>
            <a:ext cx="1820691" cy="29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4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4492260" y="-88869"/>
            <a:ext cx="746604" cy="15801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259300" y="3390900"/>
            <a:ext cx="612851" cy="645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E72AE66-E79B-2482-C958-C91DD74A01A8}"/>
              </a:ext>
            </a:extLst>
          </p:cNvPr>
          <p:cNvSpPr txBox="1"/>
          <p:nvPr/>
        </p:nvSpPr>
        <p:spPr>
          <a:xfrm>
            <a:off x="4811865" y="311142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838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962B140-CE36-07FA-5F0C-5B5747D18B20}"/>
              </a:ext>
            </a:extLst>
          </p:cNvPr>
          <p:cNvGrpSpPr/>
          <p:nvPr/>
        </p:nvGrpSpPr>
        <p:grpSpPr>
          <a:xfrm>
            <a:off x="1266440" y="2181335"/>
            <a:ext cx="11775025" cy="3715270"/>
            <a:chOff x="1266440" y="2181335"/>
            <a:chExt cx="11775025" cy="371527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86106AFF-574D-BCBA-5218-ED9FCC337A56}"/>
                </a:ext>
              </a:extLst>
            </p:cNvPr>
            <p:cNvGrpSpPr/>
            <p:nvPr/>
          </p:nvGrpSpPr>
          <p:grpSpPr>
            <a:xfrm>
              <a:off x="1916265" y="2303733"/>
              <a:ext cx="11125200" cy="3592872"/>
              <a:chOff x="4343400" y="3439906"/>
              <a:chExt cx="11125200" cy="3592872"/>
            </a:xfrm>
          </p:grpSpPr>
          <p:grpSp>
            <p:nvGrpSpPr>
              <p:cNvPr id="29" name="Group 11">
                <a:extLst>
                  <a:ext uri="{FF2B5EF4-FFF2-40B4-BE49-F238E27FC236}">
                    <a16:creationId xmlns:a16="http://schemas.microsoft.com/office/drawing/2014/main" xmlns="" id="{2D1C0B5B-815D-1523-3D29-8AE31117DD30}"/>
                  </a:ext>
                </a:extLst>
              </p:cNvPr>
              <p:cNvGrpSpPr/>
              <p:nvPr/>
            </p:nvGrpSpPr>
            <p:grpSpPr>
              <a:xfrm>
                <a:off x="4343400" y="3439906"/>
                <a:ext cx="11125200" cy="3592872"/>
                <a:chOff x="-982847" y="5419673"/>
                <a:chExt cx="17316527" cy="4894531"/>
              </a:xfrm>
            </p:grpSpPr>
            <p:sp>
              <p:nvSpPr>
                <p:cNvPr id="30" name="Freeform 12">
                  <a:extLst>
                    <a:ext uri="{FF2B5EF4-FFF2-40B4-BE49-F238E27FC236}">
                      <a16:creationId xmlns:a16="http://schemas.microsoft.com/office/drawing/2014/main" xmlns="" id="{F55FCEF8-B45F-9B78-DFEE-5DAAD35460F1}"/>
                    </a:ext>
                  </a:extLst>
                </p:cNvPr>
                <p:cNvSpPr/>
                <p:nvPr/>
              </p:nvSpPr>
              <p:spPr>
                <a:xfrm>
                  <a:off x="-982847" y="5419673"/>
                  <a:ext cx="17316527" cy="489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102" h="8698405">
                      <a:moveTo>
                        <a:pt x="16097324" y="8643927"/>
                      </a:moveTo>
                      <a:cubicBezTo>
                        <a:pt x="16097324" y="8643927"/>
                        <a:pt x="15366450" y="8698405"/>
                        <a:pt x="13065359" y="8695784"/>
                      </a:cubicBezTo>
                      <a:cubicBezTo>
                        <a:pt x="6019295" y="8693621"/>
                        <a:pt x="1057074" y="8685797"/>
                        <a:pt x="1057074" y="8685797"/>
                      </a:cubicBezTo>
                      <a:cubicBezTo>
                        <a:pt x="812932" y="8676962"/>
                        <a:pt x="449110" y="8655732"/>
                        <a:pt x="282371" y="8597554"/>
                      </a:cubicBezTo>
                      <a:cubicBezTo>
                        <a:pt x="4469" y="8500591"/>
                        <a:pt x="0" y="8327312"/>
                        <a:pt x="0" y="6805540"/>
                      </a:cubicBezTo>
                      <a:lnTo>
                        <a:pt x="0" y="6805464"/>
                      </a:lnTo>
                      <a:cubicBezTo>
                        <a:pt x="8536" y="491230"/>
                        <a:pt x="0" y="345608"/>
                        <a:pt x="77597" y="223930"/>
                      </a:cubicBezTo>
                      <a:cubicBezTo>
                        <a:pt x="217372" y="4759"/>
                        <a:pt x="519255" y="4073"/>
                        <a:pt x="937909" y="4073"/>
                      </a:cubicBezTo>
                      <a:cubicBezTo>
                        <a:pt x="937909" y="4073"/>
                        <a:pt x="3062836" y="15681"/>
                        <a:pt x="10467239" y="7673"/>
                      </a:cubicBezTo>
                      <a:cubicBezTo>
                        <a:pt x="15147522" y="0"/>
                        <a:pt x="15864255" y="6979"/>
                        <a:pt x="15864255" y="6979"/>
                      </a:cubicBezTo>
                      <a:cubicBezTo>
                        <a:pt x="16232563" y="14458"/>
                        <a:pt x="16370822" y="42638"/>
                        <a:pt x="16568562" y="165219"/>
                      </a:cubicBezTo>
                      <a:cubicBezTo>
                        <a:pt x="16719579" y="258836"/>
                        <a:pt x="16725102" y="476157"/>
                        <a:pt x="16715961" y="6805463"/>
                      </a:cubicBezTo>
                      <a:lnTo>
                        <a:pt x="16715961" y="6805539"/>
                      </a:lnTo>
                      <a:cubicBezTo>
                        <a:pt x="16715961" y="8445277"/>
                        <a:pt x="16673176" y="8593865"/>
                        <a:pt x="16097324" y="8643927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0D751CED-63A7-C197-1975-1C89B0947595}"/>
                  </a:ext>
                </a:extLst>
              </p:cNvPr>
              <p:cNvSpPr txBox="1"/>
              <p:nvPr/>
            </p:nvSpPr>
            <p:spPr>
              <a:xfrm>
                <a:off x="5494353" y="4314660"/>
                <a:ext cx="9655392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Em có nhận xét gì về nghệ thuật chạm khắc đình làng Việt sau khi xem video?</a:t>
                </a:r>
              </a:p>
            </p:txBody>
          </p:sp>
        </p:grpSp>
        <p:pic>
          <p:nvPicPr>
            <p:cNvPr id="32" name="Picture 24">
              <a:extLst>
                <a:ext uri="{FF2B5EF4-FFF2-40B4-BE49-F238E27FC236}">
                  <a16:creationId xmlns:a16="http://schemas.microsoft.com/office/drawing/2014/main" xmlns="" id="{AA2B520A-8736-E5C1-9BC2-BF61C52A5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1473709">
              <a:off x="1266440" y="2181335"/>
              <a:ext cx="2497073" cy="490334"/>
            </a:xfrm>
            <a:prstGeom prst="rect">
              <a:avLst/>
            </a:prstGeom>
          </p:spPr>
        </p:pic>
      </p:grpSp>
      <p:pic>
        <p:nvPicPr>
          <p:cNvPr id="34" name="Picture 16">
            <a:extLst>
              <a:ext uri="{FF2B5EF4-FFF2-40B4-BE49-F238E27FC236}">
                <a16:creationId xmlns:a16="http://schemas.microsoft.com/office/drawing/2014/main" xmlns="" id="{E268F5BB-8BB5-E3E8-74F5-672A574CF8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058394" y="6129141"/>
            <a:ext cx="2694053" cy="3621040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xmlns="" id="{D8C3E7E8-8522-A535-032D-ECE9666208D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2708935" y="2427457"/>
            <a:ext cx="4757348" cy="81766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235189-2971-E1F3-895D-21BC8D940A44}"/>
              </a:ext>
            </a:extLst>
          </p:cNvPr>
          <p:cNvSpPr txBox="1"/>
          <p:nvPr/>
        </p:nvSpPr>
        <p:spPr>
          <a:xfrm>
            <a:off x="1347865" y="2169376"/>
            <a:ext cx="9982569" cy="5083733"/>
          </a:xfrm>
          <a:prstGeom prst="roundRect">
            <a:avLst/>
          </a:prstGeom>
          <a:solidFill>
            <a:srgbClr val="FFEEC9"/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mái đình làng được chạm khắc rất tinh xảo và tỉ mỉ.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 khắc hình các con vật như tứ linh: long, ly, quy, phụng, lân, nghê,…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liệu chủ yếu là gỗ.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3371087" y="-435733"/>
            <a:ext cx="746604" cy="15801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492780" y="4916750"/>
            <a:ext cx="612851" cy="645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E72AE66-E79B-2482-C958-C91DD74A01A8}"/>
              </a:ext>
            </a:extLst>
          </p:cNvPr>
          <p:cNvSpPr txBox="1"/>
          <p:nvPr/>
        </p:nvSpPr>
        <p:spPr>
          <a:xfrm>
            <a:off x="4811865" y="311142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838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2B4F249-49F8-7A38-E449-D0103D3804F2}"/>
              </a:ext>
            </a:extLst>
          </p:cNvPr>
          <p:cNvGrpSpPr/>
          <p:nvPr/>
        </p:nvGrpSpPr>
        <p:grpSpPr>
          <a:xfrm>
            <a:off x="10775142" y="4813337"/>
            <a:ext cx="6069085" cy="3756393"/>
            <a:chOff x="9739971" y="4179780"/>
            <a:chExt cx="6069085" cy="3756393"/>
          </a:xfrm>
        </p:grpSpPr>
        <p:pic>
          <p:nvPicPr>
            <p:cNvPr id="1026" name="Picture 2" descr="Ngôi đình chạm khắc gần 400 con rồng ở Hải Phòng - VnExpress">
              <a:extLst>
                <a:ext uri="{FF2B5EF4-FFF2-40B4-BE49-F238E27FC236}">
                  <a16:creationId xmlns:a16="http://schemas.microsoft.com/office/drawing/2014/main" xmlns="" id="{C745D733-9FF4-947D-BB5A-28158F761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4595">
              <a:off x="9986004" y="4654513"/>
              <a:ext cx="5823052" cy="328166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xmlns="" id="{CB22C2DD-49F3-31A9-8520-127E5E0B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-443986">
              <a:off x="9739971" y="4179780"/>
              <a:ext cx="2270243" cy="58147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0986312-1816-A274-1421-ED9061630EC0}"/>
              </a:ext>
            </a:extLst>
          </p:cNvPr>
          <p:cNvGrpSpPr/>
          <p:nvPr/>
        </p:nvGrpSpPr>
        <p:grpSpPr>
          <a:xfrm>
            <a:off x="12092588" y="1069859"/>
            <a:ext cx="5681991" cy="3744380"/>
            <a:chOff x="12250234" y="738825"/>
            <a:chExt cx="5681991" cy="37443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B41230C1-5937-0C93-7BAE-13E001ED5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21072559">
              <a:off x="12250234" y="738825"/>
              <a:ext cx="5681991" cy="3193279"/>
            </a:xfrm>
            <a:prstGeom prst="roundRect">
              <a:avLst/>
            </a:prstGeom>
          </p:spPr>
        </p:pic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xmlns="" id="{6AEA6777-E28E-4270-4CA9-5FF7A8BBB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18879921">
              <a:off x="16430603" y="3057347"/>
              <a:ext cx="2270243" cy="581473"/>
            </a:xfrm>
            <a:prstGeom prst="rect">
              <a:avLst/>
            </a:prstGeom>
          </p:spPr>
        </p:pic>
      </p:grpSp>
      <p:pic>
        <p:nvPicPr>
          <p:cNvPr id="16" name="Picture 16">
            <a:extLst>
              <a:ext uri="{FF2B5EF4-FFF2-40B4-BE49-F238E27FC236}">
                <a16:creationId xmlns:a16="http://schemas.microsoft.com/office/drawing/2014/main" xmlns="" id="{086D2858-346F-D6AB-EB26-5E397FCA7DD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-73172" y="6989226"/>
            <a:ext cx="2694053" cy="36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66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2329971" y="8667713"/>
            <a:ext cx="22653739" cy="784385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5CC752A-B336-A0ED-E1CF-4CA0E7D4D800}"/>
              </a:ext>
            </a:extLst>
          </p:cNvPr>
          <p:cNvGrpSpPr/>
          <p:nvPr/>
        </p:nvGrpSpPr>
        <p:grpSpPr>
          <a:xfrm>
            <a:off x="1721487" y="2324319"/>
            <a:ext cx="15247223" cy="5631462"/>
            <a:chOff x="2620533" y="794647"/>
            <a:chExt cx="13189411" cy="5631462"/>
          </a:xfrm>
        </p:grpSpPr>
        <p:grpSp>
          <p:nvGrpSpPr>
            <p:cNvPr id="7" name="Group 7"/>
            <p:cNvGrpSpPr/>
            <p:nvPr/>
          </p:nvGrpSpPr>
          <p:grpSpPr>
            <a:xfrm>
              <a:off x="2756610" y="1028701"/>
              <a:ext cx="13053334" cy="5397408"/>
              <a:chOff x="-1" y="1"/>
              <a:chExt cx="15615029" cy="645664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" y="1"/>
                <a:ext cx="15615029" cy="6456640"/>
              </a:xfrm>
              <a:custGeom>
                <a:avLst/>
                <a:gdLst/>
                <a:ahLst/>
                <a:cxnLst/>
                <a:rect l="l" t="t" r="r" b="b"/>
                <a:pathLst>
                  <a:path w="15615029" h="8223969">
                    <a:moveTo>
                      <a:pt x="15108590" y="8207050"/>
                    </a:moveTo>
                    <a:cubicBezTo>
                      <a:pt x="15108590" y="8207050"/>
                      <a:pt x="14871594" y="8197081"/>
                      <a:pt x="14509455" y="8210525"/>
                    </a:cubicBezTo>
                    <a:cubicBezTo>
                      <a:pt x="14147317" y="8223969"/>
                      <a:pt x="490924" y="8223969"/>
                      <a:pt x="490924" y="8223969"/>
                    </a:cubicBezTo>
                    <a:cubicBezTo>
                      <a:pt x="245502" y="8223969"/>
                      <a:pt x="32509" y="8126702"/>
                      <a:pt x="31032" y="7966587"/>
                    </a:cubicBezTo>
                    <a:cubicBezTo>
                      <a:pt x="31032" y="7966587"/>
                      <a:pt x="0" y="5601593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062041" y="0"/>
                      <a:pt x="15062041" y="0"/>
                    </a:cubicBezTo>
                    <a:cubicBezTo>
                      <a:pt x="15373943" y="0"/>
                      <a:pt x="15607371" y="101069"/>
                      <a:pt x="15599514" y="303616"/>
                    </a:cubicBezTo>
                    <a:cubicBezTo>
                      <a:pt x="15599514" y="303616"/>
                      <a:pt x="15597519" y="5157196"/>
                      <a:pt x="15606273" y="7267001"/>
                    </a:cubicBezTo>
                    <a:cubicBezTo>
                      <a:pt x="15615029" y="7560302"/>
                      <a:pt x="15568482" y="7893373"/>
                      <a:pt x="15568482" y="7893373"/>
                    </a:cubicBezTo>
                    <a:cubicBezTo>
                      <a:pt x="15565516" y="8073398"/>
                      <a:pt x="15354013" y="8207050"/>
                      <a:pt x="15108590" y="8207050"/>
                    </a:cubicBezTo>
                    <a:close/>
                  </a:path>
                </a:pathLst>
              </a:custGeom>
              <a:solidFill>
                <a:srgbClr val="F1BCB6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2620533" y="794647"/>
              <a:ext cx="13053334" cy="5397407"/>
              <a:chOff x="-1" y="0"/>
              <a:chExt cx="15615029" cy="645664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1" y="0"/>
                <a:ext cx="15615029" cy="6456640"/>
              </a:xfrm>
              <a:custGeom>
                <a:avLst/>
                <a:gdLst/>
                <a:ahLst/>
                <a:cxnLst/>
                <a:rect l="l" t="t" r="r" b="b"/>
                <a:pathLst>
                  <a:path w="15615029" h="8343964">
                    <a:moveTo>
                      <a:pt x="15108590" y="8327044"/>
                    </a:moveTo>
                    <a:cubicBezTo>
                      <a:pt x="15108590" y="8327044"/>
                      <a:pt x="14871594" y="8317075"/>
                      <a:pt x="14509455" y="8330519"/>
                    </a:cubicBezTo>
                    <a:cubicBezTo>
                      <a:pt x="14147317" y="8343964"/>
                      <a:pt x="490924" y="8343964"/>
                      <a:pt x="490924" y="8343964"/>
                    </a:cubicBezTo>
                    <a:cubicBezTo>
                      <a:pt x="245502" y="8343964"/>
                      <a:pt x="32509" y="8246695"/>
                      <a:pt x="31032" y="8086582"/>
                    </a:cubicBezTo>
                    <a:cubicBezTo>
                      <a:pt x="31032" y="8086582"/>
                      <a:pt x="0" y="5694540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062041" y="0"/>
                      <a:pt x="15062041" y="0"/>
                    </a:cubicBezTo>
                    <a:cubicBezTo>
                      <a:pt x="15373943" y="0"/>
                      <a:pt x="15607371" y="101069"/>
                      <a:pt x="15599514" y="303616"/>
                    </a:cubicBezTo>
                    <a:cubicBezTo>
                      <a:pt x="15599514" y="303616"/>
                      <a:pt x="15597519" y="5241872"/>
                      <a:pt x="15606273" y="7386994"/>
                    </a:cubicBezTo>
                    <a:cubicBezTo>
                      <a:pt x="15615029" y="7680296"/>
                      <a:pt x="15568482" y="8013367"/>
                      <a:pt x="15568482" y="8013367"/>
                    </a:cubicBezTo>
                    <a:cubicBezTo>
                      <a:pt x="15565516" y="8193392"/>
                      <a:pt x="15354013" y="8327044"/>
                      <a:pt x="15108590" y="8327044"/>
                    </a:cubicBezTo>
                    <a:close/>
                  </a:path>
                </a:pathLst>
              </a:custGeom>
              <a:solidFill>
                <a:srgbClr val="FFD4CF"/>
              </a:solidFill>
            </p:spPr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81AEAA26-7D76-5D64-5E68-5E71E31431EA}"/>
                </a:ext>
              </a:extLst>
            </p:cNvPr>
            <p:cNvSpPr txBox="1"/>
            <p:nvPr/>
          </p:nvSpPr>
          <p:spPr>
            <a:xfrm>
              <a:off x="2851684" y="1879031"/>
              <a:ext cx="12852731" cy="3211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srgbClr val="5C5C82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VẺ ĐẸP TRONG ĐIÊU KHẮC ĐÌNH LÀNG VIỆT NAM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27846" y="9231537"/>
            <a:ext cx="830146" cy="52610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777507B-D884-1BDF-8AA1-E6B23025610F}"/>
              </a:ext>
            </a:extLst>
          </p:cNvPr>
          <p:cNvGrpSpPr/>
          <p:nvPr/>
        </p:nvGrpSpPr>
        <p:grpSpPr>
          <a:xfrm>
            <a:off x="6875814" y="1628814"/>
            <a:ext cx="4732701" cy="1267191"/>
            <a:chOff x="5387688" y="1195916"/>
            <a:chExt cx="14378021" cy="1267191"/>
          </a:xfrm>
        </p:grpSpPr>
        <p:grpSp>
          <p:nvGrpSpPr>
            <p:cNvPr id="11" name="Group 11"/>
            <p:cNvGrpSpPr/>
            <p:nvPr/>
          </p:nvGrpSpPr>
          <p:grpSpPr>
            <a:xfrm>
              <a:off x="5387688" y="1195916"/>
              <a:ext cx="14341710" cy="1267191"/>
              <a:chOff x="0" y="0"/>
              <a:chExt cx="30010825" cy="265166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010825" cy="2651668"/>
              </a:xfrm>
              <a:custGeom>
                <a:avLst/>
                <a:gdLst/>
                <a:ahLst/>
                <a:cxnLst/>
                <a:rect l="l" t="t" r="r" b="b"/>
                <a:pathLst>
                  <a:path w="16218011" h="2651668">
                    <a:moveTo>
                      <a:pt x="15711572" y="2634749"/>
                    </a:moveTo>
                    <a:cubicBezTo>
                      <a:pt x="15711572" y="2634749"/>
                      <a:pt x="15474576" y="2624779"/>
                      <a:pt x="15112437" y="2638223"/>
                    </a:cubicBezTo>
                    <a:cubicBezTo>
                      <a:pt x="14750299" y="2651668"/>
                      <a:pt x="490924" y="2651668"/>
                      <a:pt x="490924" y="2651668"/>
                    </a:cubicBezTo>
                    <a:cubicBezTo>
                      <a:pt x="245502" y="2651668"/>
                      <a:pt x="32509" y="2554400"/>
                      <a:pt x="31032" y="2394286"/>
                    </a:cubicBezTo>
                    <a:cubicBezTo>
                      <a:pt x="31032" y="2394286"/>
                      <a:pt x="0" y="1285307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665025" y="0"/>
                      <a:pt x="15665025" y="0"/>
                    </a:cubicBezTo>
                    <a:cubicBezTo>
                      <a:pt x="15976925" y="0"/>
                      <a:pt x="16210353" y="101069"/>
                      <a:pt x="16202496" y="303616"/>
                    </a:cubicBezTo>
                    <a:cubicBezTo>
                      <a:pt x="16202496" y="303616"/>
                      <a:pt x="16200501" y="1225020"/>
                      <a:pt x="16209257" y="1694698"/>
                    </a:cubicBezTo>
                    <a:cubicBezTo>
                      <a:pt x="16218011" y="1988000"/>
                      <a:pt x="16171464" y="2321071"/>
                      <a:pt x="16171464" y="2321071"/>
                    </a:cubicBezTo>
                    <a:cubicBezTo>
                      <a:pt x="16168498" y="2501096"/>
                      <a:pt x="15956994" y="2634749"/>
                      <a:pt x="15711572" y="2634749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</p:sp>
        </p:grpSp>
        <p:sp>
          <p:nvSpPr>
            <p:cNvPr id="33" name="TextBox 25">
              <a:extLst>
                <a:ext uri="{FF2B5EF4-FFF2-40B4-BE49-F238E27FC236}">
                  <a16:creationId xmlns:a16="http://schemas.microsoft.com/office/drawing/2014/main" xmlns="" id="{7F538937-A924-9125-C8E5-E93D1A90CBFB}"/>
                </a:ext>
              </a:extLst>
            </p:cNvPr>
            <p:cNvSpPr txBox="1"/>
            <p:nvPr/>
          </p:nvSpPr>
          <p:spPr>
            <a:xfrm>
              <a:off x="5423998" y="1292902"/>
              <a:ext cx="14341711" cy="10156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1:</a:t>
              </a: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86142" y="9494589"/>
            <a:ext cx="657858" cy="416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17801" y="9309657"/>
            <a:ext cx="949664" cy="601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55729" y="6096111"/>
            <a:ext cx="2100260" cy="33984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641265" y="7034220"/>
            <a:ext cx="3674202" cy="29994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724249" y="464647"/>
            <a:ext cx="1303120" cy="130966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968710" y="280207"/>
            <a:ext cx="1221473" cy="122147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6539111" y="2537373"/>
            <a:ext cx="2262744" cy="117662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406816" y="2837751"/>
            <a:ext cx="2361572" cy="122801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905859" y="4734235"/>
            <a:ext cx="342445" cy="36046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73970" y="5094703"/>
            <a:ext cx="459389" cy="4835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5939062" y="4359022"/>
            <a:ext cx="3671034" cy="1908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5939062" y="5357614"/>
            <a:ext cx="2217814" cy="35886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70564" y="1604934"/>
            <a:ext cx="4409509" cy="22929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34190" y="571008"/>
            <a:ext cx="1457127" cy="145712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711604" y="3430187"/>
            <a:ext cx="11433205" cy="4002347"/>
            <a:chOff x="0" y="0"/>
            <a:chExt cx="13676953" cy="4787801"/>
          </a:xfrm>
        </p:grpSpPr>
        <p:sp>
          <p:nvSpPr>
            <p:cNvPr id="12" name="Freeform 12"/>
            <p:cNvSpPr/>
            <p:nvPr/>
          </p:nvSpPr>
          <p:spPr>
            <a:xfrm>
              <a:off x="-1" y="0"/>
              <a:ext cx="13684612" cy="4787802"/>
            </a:xfrm>
            <a:custGeom>
              <a:avLst/>
              <a:gdLst/>
              <a:ahLst/>
              <a:cxnLst/>
              <a:rect l="l" t="t" r="r" b="b"/>
              <a:pathLst>
                <a:path w="13684612" h="4787802">
                  <a:moveTo>
                    <a:pt x="13178173" y="4770882"/>
                  </a:moveTo>
                  <a:cubicBezTo>
                    <a:pt x="13178173" y="4770882"/>
                    <a:pt x="12941178" y="4760913"/>
                    <a:pt x="12579039" y="4774357"/>
                  </a:cubicBezTo>
                  <a:cubicBezTo>
                    <a:pt x="12216900" y="4787802"/>
                    <a:pt x="490924" y="4787802"/>
                    <a:pt x="490924" y="4787802"/>
                  </a:cubicBezTo>
                  <a:cubicBezTo>
                    <a:pt x="245502" y="4787802"/>
                    <a:pt x="32509" y="4690533"/>
                    <a:pt x="31032" y="4530420"/>
                  </a:cubicBezTo>
                  <a:cubicBezTo>
                    <a:pt x="31032" y="4530420"/>
                    <a:pt x="0" y="293994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131626" y="0"/>
                    <a:pt x="13131626" y="0"/>
                  </a:cubicBezTo>
                  <a:cubicBezTo>
                    <a:pt x="13443526" y="0"/>
                    <a:pt x="13676954" y="101069"/>
                    <a:pt x="13669097" y="303616"/>
                  </a:cubicBezTo>
                  <a:cubicBezTo>
                    <a:pt x="13669097" y="303616"/>
                    <a:pt x="13667102" y="2732414"/>
                    <a:pt x="13675856" y="3830832"/>
                  </a:cubicBezTo>
                  <a:cubicBezTo>
                    <a:pt x="13684612" y="4124134"/>
                    <a:pt x="13638065" y="4457205"/>
                    <a:pt x="13638065" y="4457205"/>
                  </a:cubicBezTo>
                  <a:cubicBezTo>
                    <a:pt x="13635099" y="4637230"/>
                    <a:pt x="13423596" y="4770882"/>
                    <a:pt x="13178173" y="4770882"/>
                  </a:cubicBezTo>
                  <a:close/>
                </a:path>
              </a:pathLst>
            </a:custGeom>
            <a:solidFill>
              <a:srgbClr val="98C8BB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3594578" y="3312317"/>
            <a:ext cx="11433205" cy="4002347"/>
            <a:chOff x="0" y="0"/>
            <a:chExt cx="13676953" cy="4787801"/>
          </a:xfrm>
        </p:grpSpPr>
        <p:sp>
          <p:nvSpPr>
            <p:cNvPr id="14" name="Freeform 14"/>
            <p:cNvSpPr/>
            <p:nvPr/>
          </p:nvSpPr>
          <p:spPr>
            <a:xfrm>
              <a:off x="-1" y="0"/>
              <a:ext cx="13684612" cy="4787802"/>
            </a:xfrm>
            <a:custGeom>
              <a:avLst/>
              <a:gdLst/>
              <a:ahLst/>
              <a:cxnLst/>
              <a:rect l="l" t="t" r="r" b="b"/>
              <a:pathLst>
                <a:path w="13684612" h="4787802">
                  <a:moveTo>
                    <a:pt x="13178173" y="4770882"/>
                  </a:moveTo>
                  <a:cubicBezTo>
                    <a:pt x="13178173" y="4770882"/>
                    <a:pt x="12941178" y="4760913"/>
                    <a:pt x="12579039" y="4774357"/>
                  </a:cubicBezTo>
                  <a:cubicBezTo>
                    <a:pt x="12216900" y="4787802"/>
                    <a:pt x="490924" y="4787802"/>
                    <a:pt x="490924" y="4787802"/>
                  </a:cubicBezTo>
                  <a:cubicBezTo>
                    <a:pt x="245502" y="4787802"/>
                    <a:pt x="32509" y="4690533"/>
                    <a:pt x="31032" y="4530420"/>
                  </a:cubicBezTo>
                  <a:cubicBezTo>
                    <a:pt x="31032" y="4530420"/>
                    <a:pt x="0" y="2939949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131626" y="0"/>
                    <a:pt x="13131626" y="0"/>
                  </a:cubicBezTo>
                  <a:cubicBezTo>
                    <a:pt x="13443526" y="0"/>
                    <a:pt x="13676954" y="101069"/>
                    <a:pt x="13669097" y="303616"/>
                  </a:cubicBezTo>
                  <a:cubicBezTo>
                    <a:pt x="13669097" y="303616"/>
                    <a:pt x="13667102" y="2732414"/>
                    <a:pt x="13675856" y="3830832"/>
                  </a:cubicBezTo>
                  <a:cubicBezTo>
                    <a:pt x="13684612" y="4124134"/>
                    <a:pt x="13638065" y="4457205"/>
                    <a:pt x="13638065" y="4457205"/>
                  </a:cubicBezTo>
                  <a:cubicBezTo>
                    <a:pt x="13635099" y="4637230"/>
                    <a:pt x="13423596" y="4770882"/>
                    <a:pt x="13178173" y="4770882"/>
                  </a:cubicBezTo>
                  <a:close/>
                </a:path>
              </a:pathLst>
            </a:custGeom>
            <a:solidFill>
              <a:srgbClr val="FFE2A3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39573" y="5313491"/>
            <a:ext cx="3103787" cy="406254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 rot="-102086">
            <a:off x="4029248" y="2021673"/>
            <a:ext cx="10229505" cy="1587158"/>
            <a:chOff x="0" y="0"/>
            <a:chExt cx="12237028" cy="1898635"/>
          </a:xfrm>
        </p:grpSpPr>
        <p:sp>
          <p:nvSpPr>
            <p:cNvPr id="17" name="Freeform 17"/>
            <p:cNvSpPr/>
            <p:nvPr/>
          </p:nvSpPr>
          <p:spPr>
            <a:xfrm>
              <a:off x="-1" y="0"/>
              <a:ext cx="12244687" cy="1898635"/>
            </a:xfrm>
            <a:custGeom>
              <a:avLst/>
              <a:gdLst/>
              <a:ahLst/>
              <a:cxnLst/>
              <a:rect l="l" t="t" r="r" b="b"/>
              <a:pathLst>
                <a:path w="12244687" h="1898635">
                  <a:moveTo>
                    <a:pt x="11738248" y="1881717"/>
                  </a:moveTo>
                  <a:cubicBezTo>
                    <a:pt x="11738248" y="1881717"/>
                    <a:pt x="11501252" y="1871747"/>
                    <a:pt x="11139113" y="1885191"/>
                  </a:cubicBezTo>
                  <a:cubicBezTo>
                    <a:pt x="10776975" y="1898635"/>
                    <a:pt x="490924" y="1898635"/>
                    <a:pt x="490924" y="1898635"/>
                  </a:cubicBezTo>
                  <a:cubicBezTo>
                    <a:pt x="245502" y="1898635"/>
                    <a:pt x="32509" y="1801367"/>
                    <a:pt x="31032" y="1641254"/>
                  </a:cubicBezTo>
                  <a:cubicBezTo>
                    <a:pt x="31032" y="1641254"/>
                    <a:pt x="0" y="7020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1691700" y="0"/>
                    <a:pt x="11691700" y="0"/>
                  </a:cubicBezTo>
                  <a:cubicBezTo>
                    <a:pt x="12003600" y="0"/>
                    <a:pt x="12237029" y="101069"/>
                    <a:pt x="12229172" y="303616"/>
                  </a:cubicBezTo>
                  <a:cubicBezTo>
                    <a:pt x="12229172" y="303616"/>
                    <a:pt x="12227176" y="693631"/>
                    <a:pt x="12235932" y="941666"/>
                  </a:cubicBezTo>
                  <a:cubicBezTo>
                    <a:pt x="12244687" y="1234968"/>
                    <a:pt x="12198139" y="1568039"/>
                    <a:pt x="12198139" y="1568039"/>
                  </a:cubicBezTo>
                  <a:cubicBezTo>
                    <a:pt x="12195174" y="1748064"/>
                    <a:pt x="11983670" y="1881717"/>
                    <a:pt x="11738248" y="1881717"/>
                  </a:cubicBezTo>
                  <a:close/>
                </a:path>
              </a:pathLst>
            </a:custGeom>
            <a:solidFill>
              <a:srgbClr val="B8E1D6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3156263" y="182003"/>
            <a:ext cx="746604" cy="15801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437595" y="2751406"/>
            <a:ext cx="612851" cy="645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7421968">
            <a:off x="4392700" y="785233"/>
            <a:ext cx="462586" cy="48693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55452">
            <a:off x="7433075" y="1682215"/>
            <a:ext cx="3431503" cy="5428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86E69D8-B637-7381-6E35-AC8829A5D98D}"/>
              </a:ext>
            </a:extLst>
          </p:cNvPr>
          <p:cNvSpPr txBox="1"/>
          <p:nvPr/>
        </p:nvSpPr>
        <p:spPr>
          <a:xfrm>
            <a:off x="4445108" y="4397361"/>
            <a:ext cx="9738545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 ĐẸP TẠO HÌNH TRONG CHẠM KHẮC GỖ Ở ĐÌNH LÀNG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9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65275" y="4921844"/>
            <a:ext cx="612851" cy="645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E72AE66-E79B-2482-C958-C91DD74A01A8}"/>
              </a:ext>
            </a:extLst>
          </p:cNvPr>
          <p:cNvSpPr txBox="1"/>
          <p:nvPr/>
        </p:nvSpPr>
        <p:spPr>
          <a:xfrm>
            <a:off x="4419600" y="275078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838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5000" b="1" dirty="0">
                <a:solidFill>
                  <a:srgbClr val="838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48DD216-D95A-4053-D28B-F39182EFFC0A}"/>
              </a:ext>
            </a:extLst>
          </p:cNvPr>
          <p:cNvSpPr txBox="1"/>
          <p:nvPr/>
        </p:nvSpPr>
        <p:spPr>
          <a:xfrm>
            <a:off x="988625" y="1325582"/>
            <a:ext cx="522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Thảo luận cặp đôi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01AAB12F-FA6B-3DA9-0E53-5E26B2F81C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52375" y="4481405"/>
            <a:ext cx="5695225" cy="411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994BE1F-DD2E-8DC4-E131-4BDEA4AD2448}"/>
              </a:ext>
            </a:extLst>
          </p:cNvPr>
          <p:cNvSpPr txBox="1"/>
          <p:nvPr/>
        </p:nvSpPr>
        <p:spPr>
          <a:xfrm>
            <a:off x="1801965" y="2182858"/>
            <a:ext cx="1424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minh họa trong SGK tr.5 và trả lời câu hỏi: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DFB1ED2-82A0-0A99-E765-0645260C4DBC}"/>
              </a:ext>
            </a:extLst>
          </p:cNvPr>
          <p:cNvGrpSpPr/>
          <p:nvPr/>
        </p:nvGrpSpPr>
        <p:grpSpPr>
          <a:xfrm>
            <a:off x="7122027" y="2222561"/>
            <a:ext cx="10430208" cy="6362258"/>
            <a:chOff x="7122027" y="2222561"/>
            <a:chExt cx="10430208" cy="636225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725F57D-3842-49F1-F86D-45495A024C4C}"/>
                </a:ext>
              </a:extLst>
            </p:cNvPr>
            <p:cNvSpPr txBox="1"/>
            <p:nvPr/>
          </p:nvSpPr>
          <p:spPr>
            <a:xfrm>
              <a:off x="7122027" y="3079836"/>
              <a:ext cx="10230789" cy="550498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Có những hình ảnh nào trong hai bức chạm khắc dưới đây?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Điêu khắc đình làng thường được thể hiện bằng chất liệu gì?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3600"/>
                <a:t>Điêu khắc đình làng thường mô tả những nội dung gì trong cuộc sống?</a:t>
              </a:r>
            </a:p>
          </p:txBody>
        </p: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xmlns="" id="{525CD153-FC9E-1B1A-137D-74FC9501C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6248415" y="2222561"/>
              <a:ext cx="1303820" cy="1272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8470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2400204" y="8243160"/>
            <a:ext cx="22653739" cy="7843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3627" y="9487129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44021" y="9134938"/>
            <a:ext cx="1030558" cy="6531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94353" y="8926479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00261" y="9343396"/>
            <a:ext cx="949664" cy="601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74852" y="2570449"/>
            <a:ext cx="2818382" cy="14655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525" y="94622"/>
            <a:ext cx="1457127" cy="14571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4174115" flipH="1" flipV="1">
            <a:off x="15737368" y="-48028"/>
            <a:ext cx="746604" cy="158011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65275" y="4921844"/>
            <a:ext cx="612851" cy="645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421968">
            <a:off x="369538" y="6174410"/>
            <a:ext cx="462586" cy="486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E72AE66-E79B-2482-C958-C91DD74A01A8}"/>
              </a:ext>
            </a:extLst>
          </p:cNvPr>
          <p:cNvSpPr txBox="1"/>
          <p:nvPr/>
        </p:nvSpPr>
        <p:spPr>
          <a:xfrm>
            <a:off x="4419600" y="275078"/>
            <a:ext cx="822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838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solidFill>
                  <a:srgbClr val="8388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85FE98E-F135-9E00-9317-4FE6C063E61A}"/>
              </a:ext>
            </a:extLst>
          </p:cNvPr>
          <p:cNvGrpSpPr/>
          <p:nvPr/>
        </p:nvGrpSpPr>
        <p:grpSpPr>
          <a:xfrm>
            <a:off x="1256577" y="1438882"/>
            <a:ext cx="10176077" cy="3207740"/>
            <a:chOff x="1256577" y="1438882"/>
            <a:chExt cx="10176077" cy="32077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557962F-876B-0581-1701-248759F4E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56577" y="1438882"/>
              <a:ext cx="9618516" cy="278777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B95F055-7B38-F700-9B70-FF6E79F2A8C5}"/>
                </a:ext>
              </a:extLst>
            </p:cNvPr>
            <p:cNvSpPr txBox="1"/>
            <p:nvPr/>
          </p:nvSpPr>
          <p:spPr>
            <a:xfrm>
              <a:off x="1256577" y="4277290"/>
              <a:ext cx="10176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1. Tiên tắm đầm sen, chạm khắc gỗ ở đình Đông Vân, xã Đông Quang, huyện Ba Vì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7E1A831-CA79-5D72-5118-2555065564AC}"/>
              </a:ext>
            </a:extLst>
          </p:cNvPr>
          <p:cNvGrpSpPr/>
          <p:nvPr/>
        </p:nvGrpSpPr>
        <p:grpSpPr>
          <a:xfrm>
            <a:off x="5793854" y="4787568"/>
            <a:ext cx="11277599" cy="3549067"/>
            <a:chOff x="5793854" y="4787568"/>
            <a:chExt cx="11277599" cy="35490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86917BC-9291-306E-3DE1-DF5F8F15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793854" y="4787568"/>
              <a:ext cx="11277599" cy="31033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14BFAF5-36CA-5A7C-ED80-DCD5D1645D73}"/>
                </a:ext>
              </a:extLst>
            </p:cNvPr>
            <p:cNvSpPr txBox="1"/>
            <p:nvPr/>
          </p:nvSpPr>
          <p:spPr>
            <a:xfrm>
              <a:off x="5948880" y="7967303"/>
              <a:ext cx="10176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2. Điều voi đuổi hổ, chạm khắc gỗ ở đình Chảy, xã Liêm Thuận, huyện Thanh Liêm, Hà Nam</a:t>
              </a:r>
            </a:p>
          </p:txBody>
        </p:sp>
      </p:grpSp>
      <p:pic>
        <p:nvPicPr>
          <p:cNvPr id="32" name="Picture 21">
            <a:extLst>
              <a:ext uri="{FF2B5EF4-FFF2-40B4-BE49-F238E27FC236}">
                <a16:creationId xmlns:a16="http://schemas.microsoft.com/office/drawing/2014/main" xmlns="" id="{8F78F452-356C-8E31-48C2-FE9EB7EE51D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020800" y="2028009"/>
            <a:ext cx="1520945" cy="1528588"/>
          </a:xfrm>
          <a:prstGeom prst="rect">
            <a:avLst/>
          </a:prstGeom>
        </p:spPr>
      </p:pic>
      <p:pic>
        <p:nvPicPr>
          <p:cNvPr id="35" name="Picture 28">
            <a:extLst>
              <a:ext uri="{FF2B5EF4-FFF2-40B4-BE49-F238E27FC236}">
                <a16:creationId xmlns:a16="http://schemas.microsoft.com/office/drawing/2014/main" xmlns="" id="{1A176F12-13D5-28DF-C11C-59C01F1DF67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2015907" y="5491287"/>
            <a:ext cx="1960196" cy="31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0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2400204" y="8443777"/>
            <a:ext cx="22653739" cy="78438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7714" y="5990145"/>
            <a:ext cx="2908814" cy="35560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07747" y="9020047"/>
            <a:ext cx="830146" cy="5261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47614" y="9009029"/>
            <a:ext cx="701629" cy="444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67576" y="9546152"/>
            <a:ext cx="657858" cy="41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874656" y="9453686"/>
            <a:ext cx="949664" cy="60185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85554" y="764853"/>
            <a:ext cx="1465699" cy="146569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585554" y="1276388"/>
            <a:ext cx="2843270" cy="14785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8564817" flipV="1">
            <a:off x="4135492" y="3605704"/>
            <a:ext cx="660933" cy="1398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18403" y="4089243"/>
            <a:ext cx="410136" cy="43172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60CD00E-0311-6462-FB97-2A53F6B8DC3B}"/>
              </a:ext>
            </a:extLst>
          </p:cNvPr>
          <p:cNvGrpSpPr/>
          <p:nvPr/>
        </p:nvGrpSpPr>
        <p:grpSpPr>
          <a:xfrm>
            <a:off x="4651786" y="931797"/>
            <a:ext cx="13274094" cy="7108991"/>
            <a:chOff x="4651786" y="931797"/>
            <a:chExt cx="13274094" cy="7108991"/>
          </a:xfrm>
        </p:grpSpPr>
        <p:grpSp>
          <p:nvGrpSpPr>
            <p:cNvPr id="9" name="Group 9"/>
            <p:cNvGrpSpPr/>
            <p:nvPr/>
          </p:nvGrpSpPr>
          <p:grpSpPr>
            <a:xfrm>
              <a:off x="5048729" y="1887487"/>
              <a:ext cx="12877151" cy="6153301"/>
              <a:chOff x="0" y="0"/>
              <a:chExt cx="13676953" cy="736087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1" y="0"/>
                <a:ext cx="13684612" cy="7360876"/>
              </a:xfrm>
              <a:custGeom>
                <a:avLst/>
                <a:gdLst/>
                <a:ahLst/>
                <a:cxnLst/>
                <a:rect l="l" t="t" r="r" b="b"/>
                <a:pathLst>
                  <a:path w="13684612" h="7360876">
                    <a:moveTo>
                      <a:pt x="13178173" y="7343957"/>
                    </a:moveTo>
                    <a:cubicBezTo>
                      <a:pt x="13178173" y="7343957"/>
                      <a:pt x="12941178" y="7333988"/>
                      <a:pt x="12579039" y="7347432"/>
                    </a:cubicBezTo>
                    <a:cubicBezTo>
                      <a:pt x="12216900" y="7360876"/>
                      <a:pt x="490924" y="7360876"/>
                      <a:pt x="490924" y="7360876"/>
                    </a:cubicBezTo>
                    <a:cubicBezTo>
                      <a:pt x="245502" y="7360876"/>
                      <a:pt x="32509" y="7263608"/>
                      <a:pt x="31032" y="7103494"/>
                    </a:cubicBezTo>
                    <a:cubicBezTo>
                      <a:pt x="31032" y="7103494"/>
                      <a:pt x="0" y="4933044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3131626" y="0"/>
                      <a:pt x="13131626" y="0"/>
                    </a:cubicBezTo>
                    <a:cubicBezTo>
                      <a:pt x="13443526" y="0"/>
                      <a:pt x="13676954" y="101069"/>
                      <a:pt x="13669097" y="303616"/>
                    </a:cubicBezTo>
                    <a:cubicBezTo>
                      <a:pt x="13669097" y="303616"/>
                      <a:pt x="13667102" y="4548142"/>
                      <a:pt x="13675856" y="6403907"/>
                    </a:cubicBezTo>
                    <a:cubicBezTo>
                      <a:pt x="13684612" y="6697208"/>
                      <a:pt x="13638065" y="7030280"/>
                      <a:pt x="13638065" y="7030280"/>
                    </a:cubicBezTo>
                    <a:cubicBezTo>
                      <a:pt x="13635099" y="7210305"/>
                      <a:pt x="13423596" y="7343957"/>
                      <a:pt x="13178173" y="7343957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4651786" y="1589488"/>
              <a:ext cx="13050660" cy="6337200"/>
              <a:chOff x="0" y="0"/>
              <a:chExt cx="13676953" cy="758086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1" y="0"/>
                <a:ext cx="13684612" cy="7580864"/>
              </a:xfrm>
              <a:custGeom>
                <a:avLst/>
                <a:gdLst/>
                <a:ahLst/>
                <a:cxnLst/>
                <a:rect l="l" t="t" r="r" b="b"/>
                <a:pathLst>
                  <a:path w="13684612" h="7580864">
                    <a:moveTo>
                      <a:pt x="13178173" y="7563946"/>
                    </a:moveTo>
                    <a:cubicBezTo>
                      <a:pt x="13178173" y="7563946"/>
                      <a:pt x="12941178" y="7553976"/>
                      <a:pt x="12579039" y="7567420"/>
                    </a:cubicBezTo>
                    <a:cubicBezTo>
                      <a:pt x="12216900" y="7580864"/>
                      <a:pt x="490924" y="7580864"/>
                      <a:pt x="490924" y="7580864"/>
                    </a:cubicBezTo>
                    <a:cubicBezTo>
                      <a:pt x="245502" y="7580864"/>
                      <a:pt x="32509" y="7483597"/>
                      <a:pt x="31032" y="7323482"/>
                    </a:cubicBezTo>
                    <a:cubicBezTo>
                      <a:pt x="31032" y="7323482"/>
                      <a:pt x="0" y="5103446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3131626" y="0"/>
                      <a:pt x="13131626" y="0"/>
                    </a:cubicBezTo>
                    <a:cubicBezTo>
                      <a:pt x="13443526" y="0"/>
                      <a:pt x="13676954" y="101069"/>
                      <a:pt x="13669097" y="303616"/>
                    </a:cubicBezTo>
                    <a:cubicBezTo>
                      <a:pt x="13669097" y="303616"/>
                      <a:pt x="13667102" y="4703380"/>
                      <a:pt x="13675856" y="6623896"/>
                    </a:cubicBezTo>
                    <a:cubicBezTo>
                      <a:pt x="13684612" y="6917197"/>
                      <a:pt x="13638065" y="7250268"/>
                      <a:pt x="13638065" y="7250268"/>
                    </a:cubicBezTo>
                    <a:cubicBezTo>
                      <a:pt x="13635099" y="7430294"/>
                      <a:pt x="13423596" y="7563946"/>
                      <a:pt x="13178173" y="7563946"/>
                    </a:cubicBezTo>
                    <a:close/>
                  </a:path>
                </a:pathLst>
              </a:custGeom>
              <a:solidFill>
                <a:srgbClr val="FFE2A3"/>
              </a:solidFill>
            </p:spPr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6349488" y="993073"/>
              <a:ext cx="1231292" cy="123747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4688788" y="931797"/>
              <a:ext cx="337459" cy="35522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226126C-7FFD-34D8-F320-7E4986DF77FC}"/>
                </a:ext>
              </a:extLst>
            </p:cNvPr>
            <p:cNvSpPr txBox="1"/>
            <p:nvPr/>
          </p:nvSpPr>
          <p:spPr>
            <a:xfrm>
              <a:off x="5245720" y="2120551"/>
              <a:ext cx="11798073" cy="551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indent="-57150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 hình ảnh trong hai bức tranh: con người, thần tiên, con vật (voi),…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571500" marR="0" indent="-57150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Chất liệu: gỗ.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571500" marR="0" indent="-57150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 dung: mô tả cảnh sinh hoạt dân gian của làng quê Việt Nam như tắm, ăn, ở, săn bắt, đuổi thú rừng,…</a:t>
              </a:r>
              <a:endPara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31157">
            <a:off x="2895862" y="5667908"/>
            <a:ext cx="2220232" cy="115452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1FC1F29-3115-4509-37AB-4ACC3B42CD0C}"/>
              </a:ext>
            </a:extLst>
          </p:cNvPr>
          <p:cNvGrpSpPr/>
          <p:nvPr/>
        </p:nvGrpSpPr>
        <p:grpSpPr>
          <a:xfrm>
            <a:off x="4428448" y="588608"/>
            <a:ext cx="4205107" cy="1406926"/>
            <a:chOff x="6125434" y="1028700"/>
            <a:chExt cx="4205107" cy="1406926"/>
          </a:xfrm>
        </p:grpSpPr>
        <p:grpSp>
          <p:nvGrpSpPr>
            <p:cNvPr id="18" name="Group 18"/>
            <p:cNvGrpSpPr/>
            <p:nvPr/>
          </p:nvGrpSpPr>
          <p:grpSpPr>
            <a:xfrm>
              <a:off x="6125434" y="1028700"/>
              <a:ext cx="4205107" cy="1406926"/>
              <a:chOff x="0" y="0"/>
              <a:chExt cx="16734902" cy="353992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4213" y="0"/>
                <a:ext cx="16739115" cy="3539920"/>
              </a:xfrm>
              <a:custGeom>
                <a:avLst/>
                <a:gdLst/>
                <a:ahLst/>
                <a:cxnLst/>
                <a:rect l="l" t="t" r="r" b="b"/>
                <a:pathLst>
                  <a:path w="16739115" h="3539920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68124" y="12454"/>
                    </a:cubicBezTo>
                    <a:cubicBezTo>
                      <a:pt x="13983521" y="12671"/>
                      <a:pt x="16465047" y="0"/>
                      <a:pt x="16465047" y="0"/>
                    </a:cubicBezTo>
                    <a:cubicBezTo>
                      <a:pt x="16532511" y="0"/>
                      <a:pt x="16608448" y="0"/>
                      <a:pt x="16687221" y="85073"/>
                    </a:cubicBezTo>
                    <a:cubicBezTo>
                      <a:pt x="16730198" y="131488"/>
                      <a:pt x="16731266" y="240224"/>
                      <a:pt x="16731671" y="320281"/>
                    </a:cubicBezTo>
                    <a:cubicBezTo>
                      <a:pt x="16731671" y="320281"/>
                      <a:pt x="16729967" y="2306407"/>
                      <a:pt x="16729967" y="2777336"/>
                    </a:cubicBezTo>
                    <a:cubicBezTo>
                      <a:pt x="16729967" y="2991494"/>
                      <a:pt x="16739116" y="3290674"/>
                      <a:pt x="16739116" y="3290674"/>
                    </a:cubicBezTo>
                    <a:cubicBezTo>
                      <a:pt x="16739116" y="3419342"/>
                      <a:pt x="16734945" y="3539920"/>
                      <a:pt x="16482108" y="3531786"/>
                    </a:cubicBezTo>
                    <a:cubicBezTo>
                      <a:pt x="16482108" y="3531786"/>
                      <a:pt x="16105635" y="3511487"/>
                      <a:pt x="14442476" y="3519086"/>
                    </a:cubicBezTo>
                    <a:cubicBezTo>
                      <a:pt x="3622148" y="3527220"/>
                      <a:pt x="304023" y="3539920"/>
                      <a:pt x="304023" y="3539920"/>
                    </a:cubicBezTo>
                    <a:cubicBezTo>
                      <a:pt x="132548" y="3539920"/>
                      <a:pt x="4213" y="3438851"/>
                      <a:pt x="8532" y="3236303"/>
                    </a:cubicBezTo>
                    <a:cubicBezTo>
                      <a:pt x="8532" y="3236303"/>
                      <a:pt x="9630" y="2737762"/>
                      <a:pt x="4815" y="1166544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6193678" y="1460822"/>
              <a:ext cx="3950913" cy="577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4500" b="1">
                  <a:solidFill>
                    <a:srgbClr val="FAFAF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 </a:t>
              </a:r>
            </a:p>
          </p:txBody>
        </p:sp>
      </p:grpSp>
      <p:pic>
        <p:nvPicPr>
          <p:cNvPr id="30" name="Picture 26">
            <a:extLst>
              <a:ext uri="{FF2B5EF4-FFF2-40B4-BE49-F238E27FC236}">
                <a16:creationId xmlns:a16="http://schemas.microsoft.com/office/drawing/2014/main" xmlns="" id="{1E563322-FE7F-9E2D-BE96-1FB89AF2661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409922" y="899222"/>
            <a:ext cx="410136" cy="431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1148</Words>
  <Application>Microsoft Office PowerPoint</Application>
  <PresentationFormat>Custom</PresentationFormat>
  <Paragraphs>93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Playful Illustration All About Me Presentation</dc:title>
  <dc:creator>ADMIN</dc:creator>
  <cp:lastModifiedBy>ADMIN</cp:lastModifiedBy>
  <cp:revision>8</cp:revision>
  <dcterms:created xsi:type="dcterms:W3CDTF">2006-08-16T00:00:00Z</dcterms:created>
  <dcterms:modified xsi:type="dcterms:W3CDTF">2024-09-13T14:32:05Z</dcterms:modified>
  <dc:identifier>DAFaCYnm1sE</dc:identifier>
</cp:coreProperties>
</file>