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17"/>
  </p:notesMasterIdLst>
  <p:sldIdLst>
    <p:sldId id="284" r:id="rId2"/>
    <p:sldId id="305" r:id="rId3"/>
    <p:sldId id="293" r:id="rId4"/>
    <p:sldId id="306" r:id="rId5"/>
    <p:sldId id="307" r:id="rId6"/>
    <p:sldId id="297" r:id="rId7"/>
    <p:sldId id="294" r:id="rId8"/>
    <p:sldId id="298" r:id="rId9"/>
    <p:sldId id="300" r:id="rId10"/>
    <p:sldId id="299" r:id="rId11"/>
    <p:sldId id="303" r:id="rId12"/>
    <p:sldId id="302" r:id="rId13"/>
    <p:sldId id="304" r:id="rId14"/>
    <p:sldId id="295" r:id="rId15"/>
    <p:sldId id="296" r:id="rId16"/>
  </p:sldIdLst>
  <p:sldSz cx="12192000" cy="68580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0BC8"/>
    <a:srgbClr val="009900"/>
    <a:srgbClr val="0000FF"/>
    <a:srgbClr val="800000"/>
    <a:srgbClr val="D9EDE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66"/>
  </p:normalViewPr>
  <p:slideViewPr>
    <p:cSldViewPr showGuides="1">
      <p:cViewPr>
        <p:scale>
          <a:sx n="76" d="100"/>
          <a:sy n="76" d="100"/>
        </p:scale>
        <p:origin x="-480" y="18"/>
      </p:cViewPr>
      <p:guideLst>
        <p:guide orient="horz" pos="2160"/>
        <p:guide pos="38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17E16E09-49E4-4FFC-89B2-28A504066746}" type="datetimeFigureOut">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5/8/2024</a:t>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Fifth level</a:t>
            </a:r>
          </a:p>
        </p:txBody>
      </p:sp>
      <p:sp>
        <p:nvSpPr>
          <p:cNvPr id="6" name="Footer Placeholder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lstStyle/>
          <a:p>
            <a:pPr lvl="0" algn="r">
              <a:buNone/>
            </a:pPr>
            <a:fld id="{9A0DB2DC-4C9A-4742-B13C-FB6460FD3503}" type="slidenum">
              <a:rPr lang="en-US" altLang="vi-VN" sz="1200" dirty="0"/>
              <a:t>‹#›</a:t>
            </a:fld>
            <a:endParaRPr lang="en-US" altLang="vi-VN" sz="1200" dirty="0"/>
          </a:p>
        </p:txBody>
      </p:sp>
    </p:spTree>
    <p:extLst>
      <p:ext uri="{BB962C8B-B14F-4D97-AF65-F5344CB8AC3E}">
        <p14:creationId xmlns:p14="http://schemas.microsoft.com/office/powerpoint/2010/main" val="82872411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a:solidFill>
              <a:srgbClr val="000000">
                <a:alpha val="100000"/>
              </a:srgbClr>
            </a:solidFill>
            <a:miter lim="800000"/>
          </a:ln>
        </p:spPr>
      </p:sp>
      <p:sp>
        <p:nvSpPr>
          <p:cNvPr id="9219" name="Notes Placeholder 2"/>
          <p:cNvSpPr>
            <a:spLocks noGrp="1"/>
          </p:cNvSpPr>
          <p:nvPr>
            <p:ph type="body" idx="1"/>
          </p:nvPr>
        </p:nvSpPr>
        <p:spPr>
          <a:noFill/>
          <a:ln>
            <a:noFill/>
          </a:ln>
        </p:spPr>
        <p:txBody>
          <a:bodyPr wrap="square" lIns="91440" tIns="45720" rIns="91440" bIns="45720" anchor="t" anchorCtr="0"/>
          <a:lstStyle/>
          <a:p>
            <a:pPr lvl="0"/>
            <a:endParaRPr lang="vi-VN" altLang="vi-VN" dirty="0">
              <a:latin typeface="Arial" panose="020B0604020202020204" pitchFamily="34" charset="0"/>
            </a:endParaRPr>
          </a:p>
        </p:txBody>
      </p:sp>
      <p:sp>
        <p:nvSpPr>
          <p:cNvPr id="9220"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fld id="{9A0DB2DC-4C9A-4742-B13C-FB6460FD3503}" type="slidenum">
              <a:rPr lang="en-US" altLang="vi-VN" sz="1200" dirty="0"/>
              <a:t>7</a:t>
            </a:fld>
            <a:endParaRPr lang="en-US" altLang="vi-VN" sz="1200" dirty="0"/>
          </a:p>
        </p:txBody>
      </p:sp>
    </p:spTree>
    <p:extLst>
      <p:ext uri="{BB962C8B-B14F-4D97-AF65-F5344CB8AC3E}">
        <p14:creationId xmlns:p14="http://schemas.microsoft.com/office/powerpoint/2010/main" val="172862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a:solidFill>
              <a:srgbClr val="000000">
                <a:alpha val="100000"/>
              </a:srgbClr>
            </a:solidFill>
            <a:miter lim="800000"/>
          </a:ln>
        </p:spPr>
      </p:sp>
      <p:sp>
        <p:nvSpPr>
          <p:cNvPr id="12291" name="Notes Placeholder 2"/>
          <p:cNvSpPr>
            <a:spLocks noGrp="1"/>
          </p:cNvSpPr>
          <p:nvPr>
            <p:ph type="body" idx="1"/>
          </p:nvPr>
        </p:nvSpPr>
        <p:spPr>
          <a:noFill/>
          <a:ln>
            <a:noFill/>
          </a:ln>
        </p:spPr>
        <p:txBody>
          <a:bodyPr wrap="square" lIns="91440" tIns="45720" rIns="91440" bIns="45720" anchor="t" anchorCtr="0"/>
          <a:lstStyle/>
          <a:p>
            <a:pPr lvl="0"/>
            <a:endParaRPr lang="vi-VN" altLang="vi-VN" dirty="0">
              <a:latin typeface="Arial" panose="020B0604020202020204" pitchFamily="34" charset="0"/>
            </a:endParaRPr>
          </a:p>
        </p:txBody>
      </p:sp>
      <p:sp>
        <p:nvSpPr>
          <p:cNvPr id="12292"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fld id="{9A0DB2DC-4C9A-4742-B13C-FB6460FD3503}" type="slidenum">
              <a:rPr lang="en-US" altLang="vi-VN" sz="1200" dirty="0"/>
              <a:t>9</a:t>
            </a:fld>
            <a:endParaRPr lang="en-US" altLang="vi-VN" sz="1200" dirty="0"/>
          </a:p>
        </p:txBody>
      </p:sp>
    </p:spTree>
    <p:extLst>
      <p:ext uri="{BB962C8B-B14F-4D97-AF65-F5344CB8AC3E}">
        <p14:creationId xmlns:p14="http://schemas.microsoft.com/office/powerpoint/2010/main" val="3366902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a:solidFill>
              <a:srgbClr val="000000">
                <a:alpha val="100000"/>
              </a:srgbClr>
            </a:solidFill>
            <a:miter lim="800000"/>
          </a:ln>
        </p:spPr>
      </p:sp>
      <p:sp>
        <p:nvSpPr>
          <p:cNvPr id="15363" name="Notes Placeholder 2"/>
          <p:cNvSpPr>
            <a:spLocks noGrp="1"/>
          </p:cNvSpPr>
          <p:nvPr>
            <p:ph type="body" idx="1"/>
          </p:nvPr>
        </p:nvSpPr>
        <p:spPr>
          <a:noFill/>
          <a:ln>
            <a:noFill/>
          </a:ln>
        </p:spPr>
        <p:txBody>
          <a:bodyPr wrap="square" lIns="91440" tIns="45720" rIns="91440" bIns="45720" anchor="t" anchorCtr="0"/>
          <a:lstStyle/>
          <a:p>
            <a:pPr lvl="0"/>
            <a:endParaRPr lang="vi-VN" altLang="vi-VN" dirty="0">
              <a:latin typeface="Arial" panose="020B0604020202020204" pitchFamily="34" charset="0"/>
            </a:endParaRPr>
          </a:p>
        </p:txBody>
      </p:sp>
      <p:sp>
        <p:nvSpPr>
          <p:cNvPr id="15364" name="Slide Number Placeholder 3"/>
          <p:cNvSpPr txBox="1">
            <a:spLocks noGrp="1"/>
          </p:cNvSpPr>
          <p:nvPr>
            <p:ph type="sldNum" sz="quarter"/>
          </p:nvPr>
        </p:nvSpPr>
        <p:spPr>
          <a:xfrm>
            <a:off x="3884613" y="8685213"/>
            <a:ext cx="2971800" cy="458787"/>
          </a:xfrm>
          <a:prstGeom prst="rect">
            <a:avLst/>
          </a:prstGeom>
          <a:noFill/>
          <a:ln w="9525">
            <a:noFill/>
          </a:ln>
        </p:spPr>
        <p:txBody>
          <a:bodyPr anchor="b" anchorCtr="0"/>
          <a:lstStyle/>
          <a:p>
            <a:pPr lvl="0" algn="r"/>
            <a:fld id="{9A0DB2DC-4C9A-4742-B13C-FB6460FD3503}" type="slidenum">
              <a:rPr lang="en-US" altLang="vi-VN" sz="1200" dirty="0"/>
              <a:t>12</a:t>
            </a:fld>
            <a:endParaRPr lang="en-US" altLang="vi-VN" sz="1200" dirty="0"/>
          </a:p>
        </p:txBody>
      </p:sp>
    </p:spTree>
    <p:extLst>
      <p:ext uri="{BB962C8B-B14F-4D97-AF65-F5344CB8AC3E}">
        <p14:creationId xmlns:p14="http://schemas.microsoft.com/office/powerpoint/2010/main" val="1768155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148798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2903612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64643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2102951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201417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107600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165415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1457826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113265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501426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944395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eaLnBrk="1" hangingPunct="1">
              <a:buNone/>
            </a:pPr>
            <a:fld id="{9A0DB2DC-4C9A-4742-B13C-FB6460FD3503}" type="slidenum">
              <a:rPr lang="en-US" altLang="en-US" smtClean="0">
                <a:latin typeface="Arial" panose="020B0604020202020204" pitchFamily="34" charset="0"/>
              </a:r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687629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8.jpg"/>
          <p:cNvPicPr>
            <a:picLocks noChangeAspect="1"/>
          </p:cNvPicPr>
          <p:nvPr/>
        </p:nvPicPr>
        <p:blipFill>
          <a:blip r:embed="rId2"/>
          <a:stretch>
            <a:fillRect/>
          </a:stretch>
        </p:blipFill>
        <p:spPr>
          <a:xfrm>
            <a:off x="0" y="-13648"/>
            <a:ext cx="12192000" cy="6858000"/>
          </a:xfrm>
          <a:prstGeom prst="rect">
            <a:avLst/>
          </a:prstGeom>
          <a:noFill/>
          <a:ln w="9525">
            <a:noFill/>
          </a:ln>
        </p:spPr>
      </p:pic>
      <p:sp>
        <p:nvSpPr>
          <p:cNvPr id="2" name="Text Box 1"/>
          <p:cNvSpPr txBox="1"/>
          <p:nvPr/>
        </p:nvSpPr>
        <p:spPr>
          <a:xfrm>
            <a:off x="0" y="762000"/>
            <a:ext cx="11277600" cy="1754326"/>
          </a:xfrm>
          <a:prstGeom prst="rect">
            <a:avLst/>
          </a:prstGeom>
          <a:noFill/>
        </p:spPr>
        <p:txBody>
          <a:bodyPr wrap="square" rtlCol="0">
            <a:spAutoFit/>
          </a:bodyPr>
          <a:lstStyle/>
          <a:p>
            <a:pPr algn="ctr"/>
            <a:endParaRPr lang="vi-VN" altLang="en-US" sz="3600" b="1" u="sng" dirty="0" smtClean="0">
              <a:solidFill>
                <a:srgbClr val="FF0000"/>
              </a:solidFill>
              <a:latin typeface="Times New Roman" panose="02020603050405020304" pitchFamily="18" charset="0"/>
              <a:cs typeface="Times New Roman" panose="02020603050405020304" pitchFamily="18" charset="0"/>
            </a:endParaRPr>
          </a:p>
          <a:p>
            <a:pPr algn="ctr"/>
            <a:r>
              <a:rPr lang="vi-VN" altLang="en-US" sz="3600" b="1" u="sng" dirty="0" smtClean="0">
                <a:solidFill>
                  <a:srgbClr val="FF0000"/>
                </a:solidFill>
                <a:latin typeface="Times New Roman" panose="02020603050405020304" pitchFamily="18" charset="0"/>
                <a:cs typeface="Times New Roman" panose="02020603050405020304" pitchFamily="18" charset="0"/>
              </a:rPr>
              <a:t>Toán</a:t>
            </a:r>
            <a:endParaRPr lang="vi-VN" altLang="en-US" sz="3600" b="1" u="sng" dirty="0">
              <a:solidFill>
                <a:srgbClr val="FF0000"/>
              </a:solidFill>
              <a:latin typeface="Times New Roman" panose="02020603050405020304" pitchFamily="18" charset="0"/>
              <a:cs typeface="Times New Roman" panose="02020603050405020304" pitchFamily="18" charset="0"/>
            </a:endParaRPr>
          </a:p>
          <a:p>
            <a:pPr algn="ctr"/>
            <a:r>
              <a:rPr lang="vi-VN" altLang="en-US" sz="3600" b="1" u="sng" dirty="0">
                <a:solidFill>
                  <a:srgbClr val="FF0000"/>
                </a:solidFill>
                <a:latin typeface="Times New Roman" panose="02020603050405020304" pitchFamily="18" charset="0"/>
                <a:cs typeface="Times New Roman" panose="02020603050405020304" pitchFamily="18" charset="0"/>
              </a:rPr>
              <a:t>Bài</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vi-VN" altLang="en-US" sz="3600" b="1" dirty="0" smtClean="0">
                <a:solidFill>
                  <a:srgbClr val="FF0000"/>
                </a:solidFill>
                <a:latin typeface="Times New Roman" panose="02020603050405020304" pitchFamily="18" charset="0"/>
                <a:cs typeface="Times New Roman" panose="02020603050405020304" pitchFamily="18" charset="0"/>
              </a:rPr>
              <a:t>Một </a:t>
            </a:r>
            <a:r>
              <a:rPr lang="vi-VN" altLang="en-US" sz="3600" b="1" dirty="0">
                <a:solidFill>
                  <a:srgbClr val="FF0000"/>
                </a:solidFill>
                <a:latin typeface="Times New Roman" panose="02020603050405020304" pitchFamily="18" charset="0"/>
                <a:cs typeface="Times New Roman" panose="02020603050405020304" pitchFamily="18" charset="0"/>
              </a:rPr>
              <a:t>số dạng bài toán đã </a:t>
            </a:r>
            <a:r>
              <a:rPr lang="vi-VN" altLang="en-US" sz="3600" b="1" dirty="0" smtClean="0">
                <a:solidFill>
                  <a:srgbClr val="FF0000"/>
                </a:solidFill>
                <a:latin typeface="Times New Roman" panose="02020603050405020304" pitchFamily="18" charset="0"/>
                <a:cs typeface="Times New Roman" panose="02020603050405020304" pitchFamily="18" charset="0"/>
              </a:rPr>
              <a:t>học</a:t>
            </a:r>
            <a:r>
              <a:rPr lang="en-US" altLang="en-US" sz="3600" b="1" dirty="0" smtClean="0">
                <a:solidFill>
                  <a:srgbClr val="FF0000"/>
                </a:solidFill>
                <a:latin typeface="Times New Roman" panose="02020603050405020304" pitchFamily="18" charset="0"/>
                <a:cs typeface="Times New Roman" panose="02020603050405020304" pitchFamily="18" charset="0"/>
              </a:rPr>
              <a:t> </a:t>
            </a:r>
            <a:endParaRPr lang="vi-VN" altLang="en-US" sz="36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9"/>
          <p:cNvSpPr txBox="1"/>
          <p:nvPr/>
        </p:nvSpPr>
        <p:spPr>
          <a:xfrm>
            <a:off x="76200" y="304800"/>
            <a:ext cx="12115800" cy="1015663"/>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b="1" u="sng" dirty="0" err="1">
                <a:solidFill>
                  <a:srgbClr val="FF0000"/>
                </a:solidFill>
                <a:latin typeface="Times New Roman" panose="02020603050405020304" pitchFamily="18" charset="0"/>
                <a:cs typeface="Times New Roman" panose="02020603050405020304" pitchFamily="18" charset="0"/>
              </a:rPr>
              <a:t>B</a:t>
            </a:r>
            <a:r>
              <a:rPr lang="en-US" altLang="vi-VN" sz="3000" b="1" u="sng" dirty="0" err="1">
                <a:solidFill>
                  <a:srgbClr val="FF0000"/>
                </a:solidFill>
                <a:latin typeface="Times New Roman" panose="02020603050405020304" pitchFamily="18" charset="0"/>
                <a:ea typeface="Times New Roman" panose="02020603050405020304" pitchFamily="18" charset="0"/>
              </a:rPr>
              <a:t>à</a:t>
            </a:r>
            <a:r>
              <a:rPr lang="en-US" altLang="vi-VN" sz="3000" b="1" u="sng" dirty="0" err="1">
                <a:solidFill>
                  <a:srgbClr val="FF0000"/>
                </a:solidFill>
                <a:latin typeface="Times New Roman" panose="02020603050405020304" pitchFamily="18" charset="0"/>
                <a:cs typeface="Times New Roman" panose="02020603050405020304" pitchFamily="18" charset="0"/>
              </a:rPr>
              <a:t>i</a:t>
            </a:r>
            <a:r>
              <a:rPr lang="en-US" altLang="vi-VN" sz="3000" b="1" u="sng" dirty="0">
                <a:solidFill>
                  <a:srgbClr val="FF0000"/>
                </a:solidFill>
                <a:latin typeface="Times New Roman" panose="02020603050405020304" pitchFamily="18" charset="0"/>
                <a:cs typeface="Times New Roman" panose="02020603050405020304" pitchFamily="18" charset="0"/>
              </a:rPr>
              <a:t> </a:t>
            </a:r>
            <a:r>
              <a:rPr lang="en-US" altLang="vi-VN" sz="3000" b="1" u="sng" dirty="0" smtClean="0">
                <a:solidFill>
                  <a:srgbClr val="FF0000"/>
                </a:solidFill>
                <a:latin typeface="Times New Roman" panose="02020603050405020304" pitchFamily="18" charset="0"/>
                <a:cs typeface="Times New Roman" panose="02020603050405020304" pitchFamily="18" charset="0"/>
              </a:rPr>
              <a:t>3(170): </a:t>
            </a:r>
            <a:r>
              <a:rPr lang="en-US" altLang="vi-VN" sz="3000" b="1" dirty="0">
                <a:latin typeface="Times New Roman" panose="02020603050405020304" pitchFamily="18" charset="0"/>
                <a:cs typeface="Times New Roman" panose="02020603050405020304" pitchFamily="18" charset="0"/>
              </a:rPr>
              <a:t>Một khối kim loại có thể tích 3,2 </a:t>
            </a:r>
            <a:r>
              <a:rPr lang="vi-VN" altLang="en-US" sz="3000" b="1" dirty="0">
                <a:latin typeface="Times New Roman" panose="02020603050405020304" pitchFamily="18" charset="0"/>
                <a:cs typeface="Times New Roman" panose="02020603050405020304" pitchFamily="18" charset="0"/>
              </a:rPr>
              <a:t>c</a:t>
            </a:r>
            <a:r>
              <a:rPr lang="en-US" altLang="vi-VN" sz="3000" b="1" dirty="0">
                <a:latin typeface="Times New Roman" panose="02020603050405020304" pitchFamily="18" charset="0"/>
                <a:cs typeface="Times New Roman" panose="02020603050405020304" pitchFamily="18" charset="0"/>
              </a:rPr>
              <a:t>m</a:t>
            </a:r>
            <a:r>
              <a:rPr lang="en-US" altLang="vi-VN" sz="3000" b="1" baseline="30000" dirty="0">
                <a:latin typeface="Times New Roman" panose="02020603050405020304" pitchFamily="18" charset="0"/>
                <a:cs typeface="Times New Roman" panose="02020603050405020304" pitchFamily="18" charset="0"/>
              </a:rPr>
              <a:t>3 </a:t>
            </a:r>
            <a:r>
              <a:rPr lang="en-US" altLang="vi-VN" sz="3000" b="1" dirty="0">
                <a:latin typeface="Times New Roman" panose="02020603050405020304" pitchFamily="18" charset="0"/>
                <a:cs typeface="Times New Roman" panose="02020603050405020304" pitchFamily="18" charset="0"/>
              </a:rPr>
              <a:t>cân nặng 22,4 g. Hỏi một khối kim loại cùng chất có thể tích 4,5 </a:t>
            </a:r>
            <a:r>
              <a:rPr lang="vi-VN" altLang="en-US" sz="3000" b="1" dirty="0">
                <a:latin typeface="Times New Roman" panose="02020603050405020304" pitchFamily="18" charset="0"/>
                <a:cs typeface="Times New Roman" panose="02020603050405020304" pitchFamily="18" charset="0"/>
              </a:rPr>
              <a:t>c</a:t>
            </a:r>
            <a:r>
              <a:rPr lang="en-US" altLang="vi-VN" sz="3000" b="1" dirty="0">
                <a:latin typeface="Times New Roman" panose="02020603050405020304" pitchFamily="18" charset="0"/>
                <a:cs typeface="Times New Roman" panose="02020603050405020304" pitchFamily="18" charset="0"/>
              </a:rPr>
              <a:t>m</a:t>
            </a:r>
            <a:r>
              <a:rPr lang="en-US" altLang="vi-VN" sz="3000" b="1" baseline="30000" dirty="0">
                <a:latin typeface="Times New Roman" panose="02020603050405020304" pitchFamily="18" charset="0"/>
                <a:cs typeface="Times New Roman" panose="02020603050405020304" pitchFamily="18" charset="0"/>
              </a:rPr>
              <a:t>3</a:t>
            </a:r>
            <a:r>
              <a:rPr lang="en-US" altLang="vi-VN" sz="3000" b="1" dirty="0">
                <a:latin typeface="Times New Roman" panose="02020603050405020304" pitchFamily="18" charset="0"/>
                <a:cs typeface="Times New Roman" panose="02020603050405020304" pitchFamily="18" charset="0"/>
              </a:rPr>
              <a:t> cân nặng bao nhiêu gam?</a:t>
            </a:r>
            <a:endParaRPr lang="en-US" altLang="vi-VN" sz="3000" b="1" dirty="0">
              <a:latin typeface="Times New Roman" panose="02020603050405020304" pitchFamily="18" charset="0"/>
              <a:ea typeface="Times New Roman" panose="02020603050405020304" pitchFamily="18" charset="0"/>
            </a:endParaRPr>
          </a:p>
        </p:txBody>
      </p:sp>
      <p:sp>
        <p:nvSpPr>
          <p:cNvPr id="6" name="Text Box 9"/>
          <p:cNvSpPr txBox="1"/>
          <p:nvPr/>
        </p:nvSpPr>
        <p:spPr>
          <a:xfrm>
            <a:off x="457200" y="1504950"/>
            <a:ext cx="2819400" cy="1476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Tóm tắt</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3,2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22,4 g</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g?</a:t>
            </a:r>
            <a:endParaRPr lang="en-US" altLang="vi-VN" sz="3000" dirty="0">
              <a:solidFill>
                <a:srgbClr val="0000FF"/>
              </a:solidFill>
              <a:latin typeface="Times New Roman" panose="02020603050405020304" pitchFamily="18" charset="0"/>
              <a:ea typeface="Times New Roman" panose="02020603050405020304" pitchFamily="18" charset="0"/>
            </a:endParaRPr>
          </a:p>
        </p:txBody>
      </p:sp>
      <p:sp>
        <p:nvSpPr>
          <p:cNvPr id="7" name="Rectangle 2"/>
          <p:cNvSpPr txBox="1">
            <a:spLocks noChangeArrowheads="1"/>
          </p:cNvSpPr>
          <p:nvPr/>
        </p:nvSpPr>
        <p:spPr bwMode="auto">
          <a:xfrm>
            <a:off x="2209800" y="3276600"/>
            <a:ext cx="6344285" cy="33528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eaLnBrk="1" hangingPunct="1">
              <a:lnSpc>
                <a:spcPct val="80000"/>
              </a:lnSpc>
              <a:buNone/>
            </a:pPr>
            <a:r>
              <a:rPr lang="en-US" altLang="vi-VN" sz="4000" dirty="0"/>
              <a:t>				 </a:t>
            </a:r>
            <a:r>
              <a:rPr lang="en-US" altLang="vi-VN" sz="3000" b="1" u="sng" dirty="0" err="1">
                <a:solidFill>
                  <a:srgbClr val="FF0000"/>
                </a:solidFill>
                <a:latin typeface="Times New Roman" panose="02020603050405020304" pitchFamily="18" charset="0"/>
                <a:cs typeface="Times New Roman" panose="02020603050405020304" pitchFamily="18" charset="0"/>
              </a:rPr>
              <a:t>B</a:t>
            </a:r>
            <a:r>
              <a:rPr lang="en-US" altLang="vi-VN" sz="3000" b="1" u="sng" dirty="0" err="1">
                <a:solidFill>
                  <a:srgbClr val="FF0000"/>
                </a:solidFill>
                <a:latin typeface="Times New Roman" panose="02020603050405020304" pitchFamily="18" charset="0"/>
                <a:ea typeface="Times New Roman" panose="02020603050405020304" pitchFamily="18" charset="0"/>
              </a:rPr>
              <a:t>à</a:t>
            </a:r>
            <a:r>
              <a:rPr lang="en-US" altLang="vi-VN" sz="3000" b="1" u="sng" dirty="0" err="1">
                <a:solidFill>
                  <a:srgbClr val="FF0000"/>
                </a:solidFill>
                <a:latin typeface="Times New Roman" panose="02020603050405020304" pitchFamily="18" charset="0"/>
                <a:cs typeface="Times New Roman" panose="02020603050405020304" pitchFamily="18" charset="0"/>
              </a:rPr>
              <a:t>i</a:t>
            </a:r>
            <a:r>
              <a:rPr lang="en-US" altLang="vi-VN" sz="3000" b="1" u="sng" dirty="0">
                <a:solidFill>
                  <a:srgbClr val="FF0000"/>
                </a:solidFill>
                <a:latin typeface="Times New Roman" panose="02020603050405020304" pitchFamily="18" charset="0"/>
                <a:cs typeface="Times New Roman" panose="02020603050405020304" pitchFamily="18" charset="0"/>
              </a:rPr>
              <a:t> </a:t>
            </a:r>
            <a:r>
              <a:rPr lang="en-US" altLang="vi-VN" sz="3000" b="1" u="sng" dirty="0" err="1" smtClean="0">
                <a:solidFill>
                  <a:srgbClr val="FF0000"/>
                </a:solidFill>
                <a:latin typeface="Times New Roman" panose="02020603050405020304" pitchFamily="18" charset="0"/>
                <a:cs typeface="Times New Roman" panose="02020603050405020304" pitchFamily="18" charset="0"/>
              </a:rPr>
              <a:t>giải</a:t>
            </a:r>
            <a:endParaRPr lang="en-US" altLang="vi-VN" sz="3000" b="1"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endParaRPr lang="en-US" altLang="vi-VN" sz="1400" b="1"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Khối kim loại 1 cm</a:t>
            </a:r>
            <a:r>
              <a:rPr lang="en-US" altLang="vi-VN" sz="3000" b="1" baseline="30000" dirty="0">
                <a:solidFill>
                  <a:srgbClr val="FF0000"/>
                </a:solidFill>
                <a:latin typeface="Times New Roman" panose="02020603050405020304" pitchFamily="18" charset="0"/>
                <a:cs typeface="Times New Roman" panose="02020603050405020304" pitchFamily="18" charset="0"/>
              </a:rPr>
              <a:t>3</a:t>
            </a:r>
            <a:r>
              <a:rPr lang="en-US" altLang="vi-VN" sz="3000" b="1" dirty="0">
                <a:solidFill>
                  <a:srgbClr val="FF0000"/>
                </a:solidFill>
                <a:latin typeface="Times New Roman" panose="02020603050405020304" pitchFamily="18" charset="0"/>
                <a:cs typeface="Times New Roman" panose="02020603050405020304" pitchFamily="18" charset="0"/>
              </a:rPr>
              <a:t> cân nặng l</a:t>
            </a:r>
            <a:r>
              <a:rPr lang="en-US" altLang="vi-VN" sz="3000" b="1" dirty="0">
                <a:solidFill>
                  <a:srgbClr val="FF0000"/>
                </a:solidFill>
                <a:latin typeface="Times New Roman" panose="02020603050405020304" pitchFamily="18" charset="0"/>
                <a:ea typeface="Times New Roman" panose="02020603050405020304" pitchFamily="18" charset="0"/>
              </a:rPr>
              <a:t>à</a:t>
            </a:r>
            <a:r>
              <a:rPr lang="en-US" altLang="vi-VN" sz="3000"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22,4 : 3,2 = 7 (g)</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Khối kim loại </a:t>
            </a:r>
            <a:r>
              <a:rPr lang="vi-VN" altLang="en-US" sz="3000" b="1" dirty="0">
                <a:solidFill>
                  <a:srgbClr val="FF0000"/>
                </a:solidFill>
                <a:latin typeface="Times New Roman" panose="02020603050405020304" pitchFamily="18" charset="0"/>
                <a:cs typeface="Times New Roman" panose="02020603050405020304" pitchFamily="18" charset="0"/>
              </a:rPr>
              <a:t>4,5</a:t>
            </a:r>
            <a:r>
              <a:rPr lang="en-US" altLang="vi-VN" sz="3000" b="1" dirty="0">
                <a:solidFill>
                  <a:srgbClr val="FF0000"/>
                </a:solidFill>
                <a:latin typeface="Times New Roman" panose="02020603050405020304" pitchFamily="18" charset="0"/>
                <a:cs typeface="Times New Roman" panose="02020603050405020304" pitchFamily="18" charset="0"/>
              </a:rPr>
              <a:t> cm</a:t>
            </a:r>
            <a:r>
              <a:rPr lang="en-US" altLang="vi-VN" sz="3000" b="1" baseline="30000" dirty="0">
                <a:solidFill>
                  <a:srgbClr val="FF0000"/>
                </a:solidFill>
                <a:latin typeface="Times New Roman" panose="02020603050405020304" pitchFamily="18" charset="0"/>
                <a:cs typeface="Times New Roman" panose="02020603050405020304" pitchFamily="18" charset="0"/>
              </a:rPr>
              <a:t>3</a:t>
            </a:r>
            <a:r>
              <a:rPr lang="en-US" altLang="vi-VN" sz="3000" b="1" dirty="0">
                <a:solidFill>
                  <a:srgbClr val="FF0000"/>
                </a:solidFill>
                <a:latin typeface="Times New Roman" panose="02020603050405020304" pitchFamily="18" charset="0"/>
                <a:cs typeface="Times New Roman" panose="02020603050405020304" pitchFamily="18" charset="0"/>
              </a:rPr>
              <a:t> cân nặng l</a:t>
            </a:r>
            <a:r>
              <a:rPr lang="en-US" altLang="vi-VN" sz="3000" b="1" dirty="0">
                <a:solidFill>
                  <a:srgbClr val="FF0000"/>
                </a:solidFill>
                <a:latin typeface="Times New Roman" panose="02020603050405020304" pitchFamily="18" charset="0"/>
                <a:ea typeface="Times New Roman" panose="02020603050405020304" pitchFamily="18" charset="0"/>
              </a:rPr>
              <a:t>à</a:t>
            </a:r>
            <a:r>
              <a:rPr lang="en-US" altLang="vi-VN" sz="3000"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7 x 4,5 = 31,5 (g)</a:t>
            </a:r>
          </a:p>
          <a:p>
            <a:pPr marL="342900" lvl="0" indent="-342900" algn="ct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             Đáp số: 31,5 g</a:t>
            </a:r>
            <a:endParaRPr lang="en-US" altLang="vi-VN" sz="3000" b="1" dirty="0">
              <a:solidFill>
                <a:srgbClr val="FF0000"/>
              </a:solidFill>
              <a:latin typeface="Times New Roman" panose="02020603050405020304" pitchFamily="18" charset="0"/>
              <a:ea typeface="Times New Roman" panose="02020603050405020304" pitchFamily="18" charset="0"/>
            </a:endParaRPr>
          </a:p>
        </p:txBody>
      </p:sp>
      <p:cxnSp>
        <p:nvCxnSpPr>
          <p:cNvPr id="3" name="Straight Arrow Connector 2"/>
          <p:cNvCxnSpPr/>
          <p:nvPr/>
        </p:nvCxnSpPr>
        <p:spPr>
          <a:xfrm>
            <a:off x="3124200" y="2286000"/>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 Box 9"/>
          <p:cNvSpPr txBox="1"/>
          <p:nvPr/>
        </p:nvSpPr>
        <p:spPr>
          <a:xfrm>
            <a:off x="3967307" y="1874405"/>
            <a:ext cx="3124200" cy="5530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1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3319" name="TextBox 9"/>
          <p:cNvSpPr txBox="1"/>
          <p:nvPr/>
        </p:nvSpPr>
        <p:spPr>
          <a:xfrm>
            <a:off x="3946525" y="2446222"/>
            <a:ext cx="2819400" cy="55308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9"/>
                                        </p:tgtEl>
                                        <p:attrNameLst>
                                          <p:attrName>style.visibility</p:attrName>
                                        </p:attrNameLst>
                                      </p:cBhvr>
                                      <p:to>
                                        <p:strVal val="visible"/>
                                      </p:to>
                                    </p:set>
                                    <p:animEffect transition="in" filter="fade">
                                      <p:cBhvr>
                                        <p:cTn id="22" dur="500"/>
                                        <p:tgtEl>
                                          <p:spTgt spid="133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33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9"/>
          <p:cNvSpPr txBox="1"/>
          <p:nvPr/>
        </p:nvSpPr>
        <p:spPr>
          <a:xfrm>
            <a:off x="228600" y="228600"/>
            <a:ext cx="10972800" cy="10160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dirty="0">
                <a:latin typeface="Times New Roman" panose="02020603050405020304" pitchFamily="18" charset="0"/>
                <a:cs typeface="Times New Roman" panose="02020603050405020304" pitchFamily="18" charset="0"/>
              </a:rPr>
              <a:t>B</a:t>
            </a:r>
            <a:r>
              <a:rPr lang="en-US" altLang="vi-VN" sz="3000" dirty="0">
                <a:latin typeface="Times New Roman" panose="02020603050405020304" pitchFamily="18" charset="0"/>
                <a:ea typeface="Times New Roman" panose="02020603050405020304" pitchFamily="18" charset="0"/>
              </a:rPr>
              <a:t>à</a:t>
            </a:r>
            <a:r>
              <a:rPr lang="en-US" altLang="vi-VN" sz="3000" dirty="0">
                <a:latin typeface="Times New Roman" panose="02020603050405020304" pitchFamily="18" charset="0"/>
                <a:cs typeface="Times New Roman" panose="02020603050405020304" pitchFamily="18" charset="0"/>
              </a:rPr>
              <a:t>i 3: Một khối kim loại có thể tích 3,2 m</a:t>
            </a:r>
            <a:r>
              <a:rPr lang="en-US" altLang="vi-VN" sz="3000" baseline="30000" dirty="0">
                <a:latin typeface="Times New Roman" panose="02020603050405020304" pitchFamily="18" charset="0"/>
                <a:cs typeface="Times New Roman" panose="02020603050405020304" pitchFamily="18" charset="0"/>
              </a:rPr>
              <a:t>3 </a:t>
            </a:r>
            <a:r>
              <a:rPr lang="en-US" altLang="vi-VN" sz="3000" dirty="0">
                <a:latin typeface="Times New Roman" panose="02020603050405020304" pitchFamily="18" charset="0"/>
                <a:cs typeface="Times New Roman" panose="02020603050405020304" pitchFamily="18" charset="0"/>
              </a:rPr>
              <a:t>cân nặng 22,4 g. Hỏi một khối kim loại cùng chất có thể tích 4,5 m</a:t>
            </a:r>
            <a:r>
              <a:rPr lang="en-US" altLang="vi-VN" sz="3000" baseline="30000" dirty="0">
                <a:latin typeface="Times New Roman" panose="02020603050405020304" pitchFamily="18" charset="0"/>
                <a:cs typeface="Times New Roman" panose="02020603050405020304" pitchFamily="18" charset="0"/>
              </a:rPr>
              <a:t>3</a:t>
            </a:r>
            <a:r>
              <a:rPr lang="en-US" altLang="vi-VN" sz="3000" dirty="0">
                <a:latin typeface="Times New Roman" panose="02020603050405020304" pitchFamily="18" charset="0"/>
                <a:cs typeface="Times New Roman" panose="02020603050405020304" pitchFamily="18" charset="0"/>
              </a:rPr>
              <a:t> cân nặng bao nhiêu gam?</a:t>
            </a:r>
            <a:endParaRPr lang="en-US" altLang="vi-VN" sz="3000" dirty="0">
              <a:latin typeface="Times New Roman" panose="02020603050405020304" pitchFamily="18" charset="0"/>
              <a:ea typeface="Times New Roman" panose="02020603050405020304" pitchFamily="18" charset="0"/>
            </a:endParaRPr>
          </a:p>
        </p:txBody>
      </p:sp>
      <p:sp>
        <p:nvSpPr>
          <p:cNvPr id="16387" name="Text Box 9"/>
          <p:cNvSpPr txBox="1"/>
          <p:nvPr/>
        </p:nvSpPr>
        <p:spPr>
          <a:xfrm>
            <a:off x="457200" y="1504950"/>
            <a:ext cx="2819400" cy="1476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Tóm tắt</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3,2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22,4 g</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g?</a:t>
            </a:r>
            <a:endParaRPr lang="en-US" altLang="vi-VN" sz="3000" dirty="0">
              <a:solidFill>
                <a:srgbClr val="0000FF"/>
              </a:solidFill>
              <a:latin typeface="Times New Roman" panose="02020603050405020304" pitchFamily="18" charset="0"/>
              <a:ea typeface="Times New Roman" panose="02020603050405020304" pitchFamily="18" charset="0"/>
            </a:endParaRPr>
          </a:p>
        </p:txBody>
      </p:sp>
      <p:cxnSp>
        <p:nvCxnSpPr>
          <p:cNvPr id="3" name="Straight Arrow Connector 2"/>
          <p:cNvCxnSpPr/>
          <p:nvPr/>
        </p:nvCxnSpPr>
        <p:spPr>
          <a:xfrm>
            <a:off x="3124200" y="2286000"/>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 Box 9"/>
          <p:cNvSpPr txBox="1"/>
          <p:nvPr/>
        </p:nvSpPr>
        <p:spPr>
          <a:xfrm>
            <a:off x="3960380" y="1832769"/>
            <a:ext cx="31242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1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0" name="TextBox 9"/>
          <p:cNvSpPr txBox="1"/>
          <p:nvPr/>
        </p:nvSpPr>
        <p:spPr>
          <a:xfrm>
            <a:off x="3960380" y="2393805"/>
            <a:ext cx="2819400" cy="5540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4,5 cm</a:t>
            </a:r>
            <a:r>
              <a:rPr lang="en-US" altLang="vi-VN" sz="3000" baseline="30000" dirty="0">
                <a:solidFill>
                  <a:srgbClr val="0000FF"/>
                </a:solidFill>
                <a:latin typeface="Times New Roman" panose="02020603050405020304" pitchFamily="18" charset="0"/>
                <a:cs typeface="Times New Roman" panose="02020603050405020304" pitchFamily="18" charset="0"/>
              </a:rPr>
              <a:t>3</a:t>
            </a:r>
            <a:r>
              <a:rPr lang="en-US" altLang="vi-VN" sz="3000" dirty="0">
                <a:solidFill>
                  <a:srgbClr val="0000FF"/>
                </a:solidFill>
                <a:latin typeface="Times New Roman" panose="02020603050405020304" pitchFamily="18" charset="0"/>
                <a:cs typeface="Times New Roman" panose="02020603050405020304" pitchFamily="18" charset="0"/>
              </a:rPr>
              <a:t>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g?</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cxnSp>
        <p:nvCxnSpPr>
          <p:cNvPr id="9" name="Straight Arrow Connector 8"/>
          <p:cNvCxnSpPr/>
          <p:nvPr/>
        </p:nvCxnSpPr>
        <p:spPr>
          <a:xfrm>
            <a:off x="7620000" y="2568575"/>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1" name="TextBox 10"/>
          <p:cNvSpPr txBox="1"/>
          <p:nvPr/>
        </p:nvSpPr>
        <p:spPr>
          <a:xfrm>
            <a:off x="8534400" y="2265363"/>
            <a:ext cx="13716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Dạng 1</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2" name="TextBox 11"/>
          <p:cNvSpPr txBox="1"/>
          <p:nvPr/>
        </p:nvSpPr>
        <p:spPr>
          <a:xfrm>
            <a:off x="4114800" y="3027363"/>
            <a:ext cx="2392363"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(Cùng đơn vị)</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idx="1"/>
          </p:nvPr>
        </p:nvSpPr>
        <p:spPr>
          <a:xfrm>
            <a:off x="304800" y="838200"/>
            <a:ext cx="10972800" cy="5716588"/>
          </a:xfrm>
        </p:spPr>
        <p:txBody>
          <a:bodyPr vert="horz" wrap="square" lIns="91440" tIns="45720" rIns="91440" bIns="45720" anchor="t" anchorCtr="0"/>
          <a:lstStyle/>
          <a:p>
            <a:pPr marL="0" indent="0" eaLnBrk="1" hangingPunct="1">
              <a:buClr>
                <a:srgbClr val="00FF00"/>
              </a:buClr>
              <a:buSzPct val="120000"/>
              <a:buNone/>
            </a:pPr>
            <a:r>
              <a:rPr lang="en-US" altLang="vi-VN" dirty="0">
                <a:solidFill>
                  <a:srgbClr val="FF0000"/>
                </a:solidFill>
                <a:latin typeface="Times New Roman" panose="02020603050405020304" pitchFamily="18" charset="0"/>
                <a:cs typeface="Times New Roman" panose="02020603050405020304" pitchFamily="18" charset="0"/>
              </a:rPr>
              <a:t>3. B</a:t>
            </a:r>
            <a:r>
              <a:rPr lang="en-US" altLang="vi-VN" dirty="0">
                <a:solidFill>
                  <a:srgbClr val="FF0000"/>
                </a:solidFill>
                <a:latin typeface="Times New Roman" panose="02020603050405020304" pitchFamily="18" charset="0"/>
                <a:ea typeface="Times New Roman" panose="02020603050405020304" pitchFamily="18" charset="0"/>
              </a:rPr>
              <a:t>à</a:t>
            </a:r>
            <a:r>
              <a:rPr lang="en-US" altLang="vi-VN" dirty="0">
                <a:solidFill>
                  <a:srgbClr val="FF0000"/>
                </a:solidFill>
                <a:latin typeface="Times New Roman" panose="02020603050405020304" pitchFamily="18" charset="0"/>
                <a:cs typeface="Times New Roman" panose="02020603050405020304" pitchFamily="18" charset="0"/>
              </a:rPr>
              <a:t>i toán liên quan đến rút về đơn vị.</a:t>
            </a:r>
            <a:endParaRPr lang="en-US" altLang="vi-VN" dirty="0">
              <a:solidFill>
                <a:srgbClr val="0000FF"/>
              </a:solidFill>
              <a:latin typeface="Times New Roman" panose="02020603050405020304" pitchFamily="18" charset="0"/>
              <a:cs typeface="Times New Roman" panose="02020603050405020304" pitchFamily="18" charset="0"/>
            </a:endParaRPr>
          </a:p>
          <a:p>
            <a:pPr marL="0" indent="0" eaLnBrk="1" hangingPunct="1">
              <a:buClr>
                <a:srgbClr val="00FF00"/>
              </a:buClr>
              <a:buSzPct val="120000"/>
              <a:buNone/>
            </a:pPr>
            <a:r>
              <a:rPr lang="en-US" altLang="vi-VN" dirty="0">
                <a:solidFill>
                  <a:srgbClr val="009900"/>
                </a:solidFill>
                <a:latin typeface="Times New Roman" panose="02020603050405020304" pitchFamily="18" charset="0"/>
                <a:cs typeface="Times New Roman" panose="02020603050405020304" pitchFamily="18" charset="0"/>
              </a:rPr>
              <a:t>* Dạng 1: Tìm giá trị của nhiều phần.</a:t>
            </a:r>
          </a:p>
          <a:p>
            <a:pPr marL="0" indent="0" eaLnBrk="1" hangingPunct="1">
              <a:buClr>
                <a:srgbClr val="00FF00"/>
              </a:buClr>
              <a:buSzPct val="120000"/>
              <a:buNone/>
            </a:pPr>
            <a:r>
              <a:rPr lang="en-US" altLang="vi-VN" dirty="0">
                <a:solidFill>
                  <a:srgbClr val="0000FF"/>
                </a:solidFill>
                <a:latin typeface="Times New Roman" panose="02020603050405020304" pitchFamily="18" charset="0"/>
                <a:cs typeface="Times New Roman" panose="02020603050405020304" pitchFamily="18" charset="0"/>
              </a:rPr>
              <a:t>- B1: Tìm giá trị của một phần. (phép chia)</a:t>
            </a:r>
          </a:p>
          <a:p>
            <a:pPr marL="0" indent="0" eaLnBrk="1" hangingPunct="1">
              <a:buClr>
                <a:srgbClr val="00FF00"/>
              </a:buClr>
              <a:buSzPct val="120000"/>
              <a:buNone/>
            </a:pPr>
            <a:r>
              <a:rPr lang="en-US" altLang="vi-VN" dirty="0">
                <a:solidFill>
                  <a:srgbClr val="0000FF"/>
                </a:solidFill>
                <a:latin typeface="Times New Roman" panose="02020603050405020304" pitchFamily="18" charset="0"/>
                <a:cs typeface="Times New Roman" panose="02020603050405020304" pitchFamily="18" charset="0"/>
              </a:rPr>
              <a:t>- B2: Tìm giá trị của nhiều phần. (phép nhân)</a:t>
            </a:r>
          </a:p>
          <a:p>
            <a:pPr marL="0" indent="0" eaLnBrk="1" hangingPunct="1">
              <a:buClr>
                <a:srgbClr val="00FF00"/>
              </a:buClr>
              <a:buSzPct val="120000"/>
              <a:buNone/>
            </a:pPr>
            <a:endParaRPr lang="en-US" altLang="vi-VN" dirty="0">
              <a:solidFill>
                <a:srgbClr val="009900"/>
              </a:solidFill>
              <a:latin typeface="Times New Roman" panose="02020603050405020304" pitchFamily="18" charset="0"/>
              <a:cs typeface="Times New Roman" panose="02020603050405020304" pitchFamily="18" charset="0"/>
            </a:endParaRPr>
          </a:p>
          <a:p>
            <a:pPr marL="0" indent="0" eaLnBrk="1" hangingPunct="1">
              <a:buClr>
                <a:srgbClr val="00FF00"/>
              </a:buClr>
              <a:buSzPct val="120000"/>
              <a:buNone/>
            </a:pPr>
            <a:r>
              <a:rPr lang="en-US" altLang="vi-VN" dirty="0">
                <a:solidFill>
                  <a:srgbClr val="009900"/>
                </a:solidFill>
                <a:latin typeface="Times New Roman" panose="02020603050405020304" pitchFamily="18" charset="0"/>
                <a:cs typeface="Times New Roman" panose="02020603050405020304" pitchFamily="18" charset="0"/>
              </a:rPr>
              <a:t>* Dạng 2: Tìm số phần bằng nhau.</a:t>
            </a:r>
          </a:p>
          <a:p>
            <a:pPr marL="0" indent="0" eaLnBrk="1" hangingPunct="1">
              <a:buClr>
                <a:srgbClr val="00FF00"/>
              </a:buClr>
              <a:buSzPct val="120000"/>
              <a:buNone/>
            </a:pPr>
            <a:r>
              <a:rPr lang="en-US" altLang="vi-VN" dirty="0">
                <a:solidFill>
                  <a:srgbClr val="C00000"/>
                </a:solidFill>
                <a:latin typeface="Times New Roman" panose="02020603050405020304" pitchFamily="18" charset="0"/>
                <a:cs typeface="Times New Roman" panose="02020603050405020304" pitchFamily="18" charset="0"/>
              </a:rPr>
              <a:t>- B1: Tìm giá trị của một phần. (phép chia)</a:t>
            </a:r>
          </a:p>
          <a:p>
            <a:pPr marL="0" indent="0" eaLnBrk="1" hangingPunct="1">
              <a:buClr>
                <a:srgbClr val="00FF00"/>
              </a:buClr>
              <a:buSzPct val="120000"/>
              <a:buNone/>
            </a:pPr>
            <a:r>
              <a:rPr lang="en-US" altLang="vi-VN" dirty="0">
                <a:solidFill>
                  <a:srgbClr val="C00000"/>
                </a:solidFill>
                <a:latin typeface="Times New Roman" panose="02020603050405020304" pitchFamily="18" charset="0"/>
                <a:cs typeface="Times New Roman" panose="02020603050405020304" pitchFamily="18" charset="0"/>
              </a:rPr>
              <a:t>- B2: Tìm số phần bằng nhau. (phép chia)</a:t>
            </a:r>
          </a:p>
          <a:p>
            <a:pPr marL="0" indent="0" eaLnBrk="1" hangingPunct="1">
              <a:buClr>
                <a:srgbClr val="00FF00"/>
              </a:buClr>
              <a:buSzPct val="120000"/>
              <a:buNone/>
            </a:pPr>
            <a:endParaRPr lang="en-US" altLang="vi-VN" dirty="0">
              <a:solidFill>
                <a:srgbClr val="0000FF"/>
              </a:solidFill>
              <a:latin typeface="Times New Roman" panose="02020603050405020304" pitchFamily="18" charset="0"/>
              <a:ea typeface="Times New Roman" panose="02020603050405020304" pitchFamily="18" charset="0"/>
            </a:endParaRPr>
          </a:p>
        </p:txBody>
      </p:sp>
      <p:sp>
        <p:nvSpPr>
          <p:cNvPr id="5" name="Content Placeholder 4"/>
          <p:cNvSpPr txBox="1"/>
          <p:nvPr/>
        </p:nvSpPr>
        <p:spPr bwMode="auto">
          <a:xfrm>
            <a:off x="2667000" y="276174"/>
            <a:ext cx="5892959" cy="58477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Cách</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giải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một</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số</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toán</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cơ</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bản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500"/>
                                        <p:tgtEl>
                                          <p:spTgt spid="4">
                                            <p:txEl>
                                              <p:pRg st="3" end="3"/>
                                            </p:txEl>
                                          </p:spTgt>
                                        </p:tgtEl>
                                      </p:cBhvr>
                                    </p:animEffect>
                                    <p:anim calcmode="lin" valueType="num">
                                      <p:cBhvr>
                                        <p:cTn id="29" dur="500" fill="hold"/>
                                        <p:tgtEl>
                                          <p:spTgt spid="4">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anim calcmode="lin" valueType="num">
                                      <p:cBhvr>
                                        <p:cTn id="36" dur="500" fill="hold"/>
                                        <p:tgtEl>
                                          <p:spTgt spid="4">
                                            <p:txEl>
                                              <p:pRg st="5" end="5"/>
                                            </p:txEl>
                                          </p:spTgt>
                                        </p:tgtEl>
                                        <p:attrNameLst>
                                          <p:attrName>ppt_x</p:attrName>
                                        </p:attrNameLst>
                                      </p:cBhvr>
                                      <p:tavLst>
                                        <p:tav tm="0">
                                          <p:val>
                                            <p:strVal val="#ppt_x-.1"/>
                                          </p:val>
                                        </p:tav>
                                        <p:tav tm="100000">
                                          <p:val>
                                            <p:strVal val="#ppt_x"/>
                                          </p:val>
                                        </p:tav>
                                      </p:tavLst>
                                    </p:anim>
                                    <p:anim calcmode="lin" valueType="num">
                                      <p:cBhvr>
                                        <p:cTn id="37"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anim calcmode="lin" valueType="num">
                                      <p:cBhvr>
                                        <p:cTn id="43" dur="500" fill="hold"/>
                                        <p:tgtEl>
                                          <p:spTgt spid="4">
                                            <p:txEl>
                                              <p:pRg st="6" end="6"/>
                                            </p:txEl>
                                          </p:spTgt>
                                        </p:tgtEl>
                                        <p:attrNameLst>
                                          <p:attrName>ppt_x</p:attrName>
                                        </p:attrNameLst>
                                      </p:cBhvr>
                                      <p:tavLst>
                                        <p:tav tm="0">
                                          <p:val>
                                            <p:strVal val="#ppt_x-.1"/>
                                          </p:val>
                                        </p:tav>
                                        <p:tav tm="100000">
                                          <p:val>
                                            <p:strVal val="#ppt_x"/>
                                          </p:val>
                                        </p:tav>
                                      </p:tavLst>
                                    </p:anim>
                                    <p:anim calcmode="lin" valueType="num">
                                      <p:cBhvr>
                                        <p:cTn id="44"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4">
                                            <p:txEl>
                                              <p:pRg st="7" end="7"/>
                                            </p:txEl>
                                          </p:spTgt>
                                        </p:tgtEl>
                                        <p:attrNameLst>
                                          <p:attrName>style.visibility</p:attrName>
                                        </p:attrNameLst>
                                      </p:cBhvr>
                                      <p:to>
                                        <p:strVal val="visible"/>
                                      </p:to>
                                    </p:set>
                                    <p:animEffect transition="in" filter="fade">
                                      <p:cBhvr>
                                        <p:cTn id="49" dur="500"/>
                                        <p:tgtEl>
                                          <p:spTgt spid="4">
                                            <p:txEl>
                                              <p:pRg st="7" end="7"/>
                                            </p:txEl>
                                          </p:spTgt>
                                        </p:tgtEl>
                                      </p:cBhvr>
                                    </p:animEffect>
                                    <p:anim calcmode="lin" valueType="num">
                                      <p:cBhvr>
                                        <p:cTn id="50" dur="500" fill="hold"/>
                                        <p:tgtEl>
                                          <p:spTgt spid="4">
                                            <p:txEl>
                                              <p:pRg st="7" end="7"/>
                                            </p:txEl>
                                          </p:spTgt>
                                        </p:tgtEl>
                                        <p:attrNameLst>
                                          <p:attrName>ppt_x</p:attrName>
                                        </p:attrNameLst>
                                      </p:cBhvr>
                                      <p:tavLst>
                                        <p:tav tm="0">
                                          <p:val>
                                            <p:strVal val="#ppt_x-.1"/>
                                          </p:val>
                                        </p:tav>
                                        <p:tav tm="100000">
                                          <p:val>
                                            <p:strVal val="#ppt_x"/>
                                          </p:val>
                                        </p:tav>
                                      </p:tavLst>
                                    </p:anim>
                                    <p:anim calcmode="lin" valueType="num">
                                      <p:cBhvr>
                                        <p:cTn id="51"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9"/>
          <p:cNvSpPr txBox="1"/>
          <p:nvPr/>
        </p:nvSpPr>
        <p:spPr>
          <a:xfrm>
            <a:off x="228600" y="228600"/>
            <a:ext cx="10972800" cy="10160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dirty="0">
                <a:latin typeface="Times New Roman" panose="02020603050405020304" pitchFamily="18" charset="0"/>
                <a:cs typeface="Times New Roman" panose="02020603050405020304" pitchFamily="18" charset="0"/>
              </a:rPr>
              <a:t>B</a:t>
            </a:r>
            <a:r>
              <a:rPr lang="en-US" altLang="vi-VN" sz="3000" dirty="0">
                <a:latin typeface="Times New Roman" panose="02020603050405020304" pitchFamily="18" charset="0"/>
                <a:ea typeface="Times New Roman" panose="02020603050405020304" pitchFamily="18" charset="0"/>
              </a:rPr>
              <a:t>à</a:t>
            </a:r>
            <a:r>
              <a:rPr lang="en-US" altLang="vi-VN" sz="3000" dirty="0">
                <a:latin typeface="Times New Roman" panose="02020603050405020304" pitchFamily="18" charset="0"/>
                <a:cs typeface="Times New Roman" panose="02020603050405020304" pitchFamily="18" charset="0"/>
              </a:rPr>
              <a:t>i 4: Mua 5m vải hết 80 000 đồng. Hỏi với 48 000 đồng thì mua được mấy mét vải cùng loại?</a:t>
            </a:r>
            <a:endParaRPr lang="en-US" altLang="vi-VN" sz="3000" dirty="0">
              <a:latin typeface="Times New Roman" panose="02020603050405020304" pitchFamily="18" charset="0"/>
              <a:ea typeface="Times New Roman" panose="02020603050405020304" pitchFamily="18" charset="0"/>
            </a:endParaRPr>
          </a:p>
        </p:txBody>
      </p:sp>
      <p:sp>
        <p:nvSpPr>
          <p:cNvPr id="6" name="Text Box 9"/>
          <p:cNvSpPr txBox="1"/>
          <p:nvPr/>
        </p:nvSpPr>
        <p:spPr>
          <a:xfrm>
            <a:off x="457200" y="1504950"/>
            <a:ext cx="3810000" cy="1476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Tóm tắt</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80 000 đồng: 5m</a:t>
            </a:r>
          </a:p>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48 000 đồng: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m?</a:t>
            </a:r>
            <a:endParaRPr lang="en-US" altLang="vi-VN" sz="3000" dirty="0">
              <a:solidFill>
                <a:srgbClr val="0000FF"/>
              </a:solidFill>
              <a:latin typeface="Times New Roman" panose="02020603050405020304" pitchFamily="18" charset="0"/>
              <a:ea typeface="Times New Roman" panose="02020603050405020304" pitchFamily="18" charset="0"/>
            </a:endParaRPr>
          </a:p>
        </p:txBody>
      </p:sp>
      <p:cxnSp>
        <p:nvCxnSpPr>
          <p:cNvPr id="3" name="Straight Arrow Connector 2"/>
          <p:cNvCxnSpPr/>
          <p:nvPr/>
        </p:nvCxnSpPr>
        <p:spPr>
          <a:xfrm>
            <a:off x="4267200" y="2286000"/>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8" name="Text Box 9"/>
          <p:cNvSpPr txBox="1"/>
          <p:nvPr/>
        </p:nvSpPr>
        <p:spPr>
          <a:xfrm>
            <a:off x="5092700" y="1933575"/>
            <a:ext cx="3124200" cy="5524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1 m :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tiền?</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0" name="TextBox 9"/>
          <p:cNvSpPr txBox="1"/>
          <p:nvPr/>
        </p:nvSpPr>
        <p:spPr>
          <a:xfrm>
            <a:off x="5070475" y="2428875"/>
            <a:ext cx="3921125" cy="5524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48 000 đồng: </a:t>
            </a:r>
            <a:r>
              <a:rPr lang="en-US" altLang="vi-VN" sz="3000" dirty="0">
                <a:solidFill>
                  <a:srgbClr val="0000FF"/>
                </a:solidFill>
                <a:latin typeface="Times New Roman" panose="02020603050405020304" pitchFamily="18" charset="0"/>
                <a:ea typeface="Times New Roman" panose="02020603050405020304" pitchFamily="18" charset="0"/>
              </a:rPr>
              <a:t>…</a:t>
            </a:r>
            <a:r>
              <a:rPr lang="en-US" altLang="vi-VN" sz="3000" dirty="0">
                <a:solidFill>
                  <a:srgbClr val="0000FF"/>
                </a:solidFill>
                <a:latin typeface="Times New Roman" panose="02020603050405020304" pitchFamily="18" charset="0"/>
                <a:cs typeface="Times New Roman" panose="02020603050405020304" pitchFamily="18" charset="0"/>
              </a:rPr>
              <a:t>.  </a:t>
            </a:r>
            <a:r>
              <a:rPr lang="en-US" altLang="vi-VN" sz="3000" dirty="0">
                <a:solidFill>
                  <a:srgbClr val="FF0000"/>
                </a:solidFill>
                <a:latin typeface="Times New Roman" panose="02020603050405020304" pitchFamily="18" charset="0"/>
                <a:cs typeface="Times New Roman" panose="02020603050405020304" pitchFamily="18" charset="0"/>
              </a:rPr>
              <a:t>m?</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cxnSp>
        <p:nvCxnSpPr>
          <p:cNvPr id="7" name="Straight Arrow Connector 6"/>
          <p:cNvCxnSpPr/>
          <p:nvPr/>
        </p:nvCxnSpPr>
        <p:spPr>
          <a:xfrm>
            <a:off x="8686800" y="2568575"/>
            <a:ext cx="822325"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9" name="TextBox 8"/>
          <p:cNvSpPr txBox="1"/>
          <p:nvPr/>
        </p:nvSpPr>
        <p:spPr>
          <a:xfrm>
            <a:off x="9601200" y="2265363"/>
            <a:ext cx="13716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Dạng 2</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
        <p:nvSpPr>
          <p:cNvPr id="11" name="Rectangle 2"/>
          <p:cNvSpPr txBox="1">
            <a:spLocks noChangeArrowheads="1"/>
          </p:cNvSpPr>
          <p:nvPr/>
        </p:nvSpPr>
        <p:spPr bwMode="auto">
          <a:xfrm>
            <a:off x="2933700" y="3657600"/>
            <a:ext cx="7048500" cy="33528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eaLnBrk="1" hangingPunct="1">
              <a:lnSpc>
                <a:spcPct val="80000"/>
              </a:lnSpc>
              <a:buNone/>
            </a:pPr>
            <a:r>
              <a:rPr lang="en-US" altLang="vi-VN" sz="4000" dirty="0"/>
              <a:t>				 </a:t>
            </a:r>
            <a:r>
              <a:rPr lang="en-US" altLang="vi-VN" sz="3000" b="1" u="sng" dirty="0">
                <a:latin typeface="Times New Roman" panose="02020603050405020304" pitchFamily="18" charset="0"/>
                <a:cs typeface="Times New Roman" panose="02020603050405020304" pitchFamily="18" charset="0"/>
              </a:rPr>
              <a:t>B</a:t>
            </a:r>
            <a:r>
              <a:rPr lang="en-US" altLang="vi-VN" sz="3000" b="1" u="sng" dirty="0">
                <a:latin typeface="Times New Roman" panose="02020603050405020304" pitchFamily="18" charset="0"/>
                <a:ea typeface="Times New Roman" panose="02020603050405020304" pitchFamily="18" charset="0"/>
              </a:rPr>
              <a:t>à</a:t>
            </a:r>
            <a:r>
              <a:rPr lang="en-US" altLang="vi-VN" sz="3000" b="1" u="sng" dirty="0">
                <a:latin typeface="Times New Roman" panose="02020603050405020304" pitchFamily="18" charset="0"/>
                <a:cs typeface="Times New Roman" panose="02020603050405020304" pitchFamily="18" charset="0"/>
              </a:rPr>
              <a:t>i giải</a:t>
            </a:r>
            <a:r>
              <a:rPr lang="en-US" altLang="vi-VN" sz="3000" b="1" dirty="0">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endParaRPr lang="en-US" altLang="vi-VN" sz="1400" b="1" dirty="0">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Mua 1 m vải hết số tiền l</a:t>
            </a:r>
            <a:r>
              <a:rPr lang="en-US" altLang="vi-VN" sz="3000" b="1" dirty="0">
                <a:latin typeface="Times New Roman" panose="02020603050405020304" pitchFamily="18" charset="0"/>
                <a:ea typeface="Times New Roman" panose="02020603050405020304" pitchFamily="18" charset="0"/>
              </a:rPr>
              <a:t>à</a:t>
            </a:r>
            <a:r>
              <a:rPr lang="en-US" altLang="vi-VN" sz="3000" b="1" dirty="0">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80 000 : 5 = 16 000 (đồng)</a:t>
            </a: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Với 48 000 đồng thì mua được số m vải cùng loại l</a:t>
            </a:r>
            <a:r>
              <a:rPr lang="en-US" altLang="vi-VN" sz="3000" b="1" dirty="0">
                <a:latin typeface="Times New Roman" panose="02020603050405020304" pitchFamily="18" charset="0"/>
                <a:ea typeface="Times New Roman" panose="02020603050405020304" pitchFamily="18" charset="0"/>
              </a:rPr>
              <a:t>à</a:t>
            </a:r>
            <a:r>
              <a:rPr lang="en-US" altLang="vi-VN" sz="3000" b="1" dirty="0">
                <a:latin typeface="Times New Roman" panose="02020603050405020304" pitchFamily="18" charset="0"/>
                <a:cs typeface="Times New Roman" panose="02020603050405020304" pitchFamily="18" charset="0"/>
              </a:rPr>
              <a:t>:  48 000 : 16 000 = 3 (m)</a:t>
            </a:r>
          </a:p>
          <a:p>
            <a:pPr marL="342900" lvl="0" indent="-342900" algn="ctr" eaLnBrk="1" hangingPunct="1">
              <a:lnSpc>
                <a:spcPct val="80000"/>
              </a:lnSpc>
              <a:buNone/>
            </a:pPr>
            <a:r>
              <a:rPr lang="en-US" altLang="vi-VN" sz="3000" b="1" dirty="0">
                <a:latin typeface="Times New Roman" panose="02020603050405020304" pitchFamily="18" charset="0"/>
                <a:cs typeface="Times New Roman" panose="02020603050405020304" pitchFamily="18" charset="0"/>
              </a:rPr>
              <a:t>             Đáp số: 3m</a:t>
            </a:r>
            <a:endParaRPr lang="en-US" altLang="vi-VN" sz="3000" b="1" dirty="0">
              <a:latin typeface="Times New Roman" panose="02020603050405020304" pitchFamily="18" charset="0"/>
              <a:ea typeface="Times New Roman" panose="02020603050405020304" pitchFamily="18" charset="0"/>
            </a:endParaRPr>
          </a:p>
        </p:txBody>
      </p:sp>
      <p:sp>
        <p:nvSpPr>
          <p:cNvPr id="12" name="TextBox 11"/>
          <p:cNvSpPr txBox="1"/>
          <p:nvPr/>
        </p:nvSpPr>
        <p:spPr>
          <a:xfrm>
            <a:off x="5303838" y="2874963"/>
            <a:ext cx="2392362"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vi-VN" sz="3000" dirty="0">
                <a:solidFill>
                  <a:srgbClr val="0000FF"/>
                </a:solidFill>
                <a:latin typeface="Times New Roman" panose="02020603050405020304" pitchFamily="18" charset="0"/>
                <a:cs typeface="Times New Roman" panose="02020603050405020304" pitchFamily="18" charset="0"/>
              </a:rPr>
              <a:t>(Khác đơn vị)</a:t>
            </a:r>
            <a:endParaRPr lang="en-US" altLang="vi-VN" sz="3000"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9"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4950" y="28575"/>
            <a:ext cx="8534400" cy="583565"/>
          </a:xfrm>
          <a:prstGeom prst="rect">
            <a:avLst/>
          </a:prstGeom>
          <a:noFill/>
        </p:spPr>
        <p:txBody>
          <a:bodyPr>
            <a:spAutoFit/>
          </a:bodyPr>
          <a:lstStyle/>
          <a:p>
            <a:pPr>
              <a:buNone/>
            </a:pPr>
            <a:r>
              <a:rPr lang="en-US" altLang="vi-VN" sz="3200" dirty="0">
                <a:solidFill>
                  <a:srgbClr val="FF0000"/>
                </a:solidFill>
                <a:latin typeface="Times New Roman" panose="02020603050405020304" pitchFamily="18" charset="0"/>
                <a:cs typeface="Times New Roman" panose="02020603050405020304" pitchFamily="18" charset="0"/>
              </a:rPr>
              <a:t>3. Tìm hai số khi biết tổng v</a:t>
            </a:r>
            <a:r>
              <a:rPr lang="en-US" altLang="vi-VN" sz="3200" dirty="0">
                <a:solidFill>
                  <a:srgbClr val="FF0000"/>
                </a:solidFill>
                <a:latin typeface="Times New Roman" panose="02020603050405020304" pitchFamily="18" charset="0"/>
                <a:ea typeface="Times New Roman" panose="02020603050405020304" pitchFamily="18" charset="0"/>
              </a:rPr>
              <a:t>à</a:t>
            </a:r>
            <a:r>
              <a:rPr lang="en-US" altLang="vi-VN" sz="3200" dirty="0">
                <a:solidFill>
                  <a:srgbClr val="FF0000"/>
                </a:solidFill>
                <a:latin typeface="Times New Roman" panose="02020603050405020304" pitchFamily="18" charset="0"/>
                <a:cs typeface="Times New Roman" panose="02020603050405020304" pitchFamily="18" charset="0"/>
              </a:rPr>
              <a:t> tỉ số của hai số đó</a:t>
            </a:r>
            <a:r>
              <a:rPr lang="vi-VN" altLang="en-US" sz="3200" dirty="0">
                <a:solidFill>
                  <a:srgbClr val="FF0000"/>
                </a:solidFill>
                <a:latin typeface="Times New Roman" panose="02020603050405020304" pitchFamily="18" charset="0"/>
                <a:cs typeface="Times New Roman" panose="02020603050405020304" pitchFamily="18" charset="0"/>
              </a:rPr>
              <a:t>.</a:t>
            </a:r>
            <a:endParaRPr lang="vi-VN" alt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Line 9"/>
          <p:cNvSpPr/>
          <p:nvPr/>
        </p:nvSpPr>
        <p:spPr>
          <a:xfrm>
            <a:off x="1600200" y="1295400"/>
            <a:ext cx="1828800" cy="0"/>
          </a:xfrm>
          <a:prstGeom prst="line">
            <a:avLst/>
          </a:prstGeom>
          <a:ln w="28575" cap="flat" cmpd="sng">
            <a:solidFill>
              <a:schemeClr val="tx1"/>
            </a:solidFill>
            <a:prstDash val="solid"/>
            <a:headEnd type="none" w="med" len="med"/>
            <a:tailEnd type="none" w="med" len="med"/>
          </a:ln>
        </p:spPr>
      </p:sp>
      <p:sp>
        <p:nvSpPr>
          <p:cNvPr id="7" name="Line 10"/>
          <p:cNvSpPr/>
          <p:nvPr/>
        </p:nvSpPr>
        <p:spPr>
          <a:xfrm>
            <a:off x="1600200" y="1143000"/>
            <a:ext cx="0" cy="228600"/>
          </a:xfrm>
          <a:prstGeom prst="line">
            <a:avLst/>
          </a:prstGeom>
          <a:ln w="28575" cap="flat" cmpd="sng">
            <a:solidFill>
              <a:schemeClr val="tx1"/>
            </a:solidFill>
            <a:prstDash val="solid"/>
            <a:headEnd type="none" w="med" len="med"/>
            <a:tailEnd type="none" w="med" len="med"/>
          </a:ln>
        </p:spPr>
      </p:sp>
      <p:sp>
        <p:nvSpPr>
          <p:cNvPr id="8" name="Line 11"/>
          <p:cNvSpPr/>
          <p:nvPr/>
        </p:nvSpPr>
        <p:spPr>
          <a:xfrm>
            <a:off x="3429000" y="1143000"/>
            <a:ext cx="0" cy="228600"/>
          </a:xfrm>
          <a:prstGeom prst="line">
            <a:avLst/>
          </a:prstGeom>
          <a:ln w="28575" cap="flat" cmpd="sng">
            <a:solidFill>
              <a:schemeClr val="tx1"/>
            </a:solidFill>
            <a:prstDash val="solid"/>
            <a:headEnd type="none" w="med" len="med"/>
            <a:tailEnd type="none" w="med" len="med"/>
          </a:ln>
        </p:spPr>
      </p:sp>
      <p:sp>
        <p:nvSpPr>
          <p:cNvPr id="9" name="Line 12"/>
          <p:cNvSpPr/>
          <p:nvPr/>
        </p:nvSpPr>
        <p:spPr>
          <a:xfrm>
            <a:off x="2590800" y="1143000"/>
            <a:ext cx="0" cy="228600"/>
          </a:xfrm>
          <a:prstGeom prst="line">
            <a:avLst/>
          </a:prstGeom>
          <a:ln w="28575" cap="flat" cmpd="sng">
            <a:solidFill>
              <a:schemeClr val="tx1"/>
            </a:solidFill>
            <a:prstDash val="solid"/>
            <a:headEnd type="none" w="med" len="med"/>
            <a:tailEnd type="none" w="med" len="med"/>
          </a:ln>
        </p:spPr>
      </p:sp>
      <p:sp>
        <p:nvSpPr>
          <p:cNvPr id="10" name="Line 13"/>
          <p:cNvSpPr/>
          <p:nvPr/>
        </p:nvSpPr>
        <p:spPr>
          <a:xfrm>
            <a:off x="1600200" y="1731963"/>
            <a:ext cx="4572000" cy="0"/>
          </a:xfrm>
          <a:prstGeom prst="line">
            <a:avLst/>
          </a:prstGeom>
          <a:ln w="28575" cap="flat" cmpd="sng">
            <a:solidFill>
              <a:schemeClr val="tx1"/>
            </a:solidFill>
            <a:prstDash val="solid"/>
            <a:headEnd type="none" w="med" len="med"/>
            <a:tailEnd type="none" w="med" len="med"/>
          </a:ln>
        </p:spPr>
      </p:sp>
      <p:sp>
        <p:nvSpPr>
          <p:cNvPr id="11" name="Line 14"/>
          <p:cNvSpPr/>
          <p:nvPr/>
        </p:nvSpPr>
        <p:spPr>
          <a:xfrm>
            <a:off x="1600200" y="1585913"/>
            <a:ext cx="0" cy="304800"/>
          </a:xfrm>
          <a:prstGeom prst="line">
            <a:avLst/>
          </a:prstGeom>
          <a:ln w="28575" cap="flat" cmpd="sng">
            <a:solidFill>
              <a:schemeClr val="tx1"/>
            </a:solidFill>
            <a:prstDash val="solid"/>
            <a:headEnd type="none" w="med" len="med"/>
            <a:tailEnd type="none" w="med" len="med"/>
          </a:ln>
        </p:spPr>
      </p:sp>
      <p:sp>
        <p:nvSpPr>
          <p:cNvPr id="12" name="Line 15"/>
          <p:cNvSpPr/>
          <p:nvPr/>
        </p:nvSpPr>
        <p:spPr>
          <a:xfrm>
            <a:off x="2590800" y="1579563"/>
            <a:ext cx="0" cy="304800"/>
          </a:xfrm>
          <a:prstGeom prst="line">
            <a:avLst/>
          </a:prstGeom>
          <a:ln w="28575" cap="flat" cmpd="sng">
            <a:solidFill>
              <a:schemeClr val="tx1"/>
            </a:solidFill>
            <a:prstDash val="solid"/>
            <a:headEnd type="none" w="med" len="med"/>
            <a:tailEnd type="none" w="med" len="med"/>
          </a:ln>
        </p:spPr>
      </p:sp>
      <p:sp>
        <p:nvSpPr>
          <p:cNvPr id="13" name="Line 16"/>
          <p:cNvSpPr/>
          <p:nvPr/>
        </p:nvSpPr>
        <p:spPr>
          <a:xfrm>
            <a:off x="3429000" y="1585913"/>
            <a:ext cx="0" cy="304800"/>
          </a:xfrm>
          <a:prstGeom prst="line">
            <a:avLst/>
          </a:prstGeom>
          <a:ln w="28575" cap="flat" cmpd="sng">
            <a:solidFill>
              <a:schemeClr val="tx1"/>
            </a:solidFill>
            <a:prstDash val="solid"/>
            <a:headEnd type="none" w="med" len="med"/>
            <a:tailEnd type="none" w="med" len="med"/>
          </a:ln>
        </p:spPr>
      </p:sp>
      <p:sp>
        <p:nvSpPr>
          <p:cNvPr id="14" name="Line 17"/>
          <p:cNvSpPr/>
          <p:nvPr/>
        </p:nvSpPr>
        <p:spPr>
          <a:xfrm>
            <a:off x="4343400" y="1585913"/>
            <a:ext cx="0" cy="304800"/>
          </a:xfrm>
          <a:prstGeom prst="line">
            <a:avLst/>
          </a:prstGeom>
          <a:ln w="28575" cap="flat" cmpd="sng">
            <a:solidFill>
              <a:schemeClr val="tx1"/>
            </a:solidFill>
            <a:prstDash val="solid"/>
            <a:headEnd type="none" w="med" len="med"/>
            <a:tailEnd type="none" w="med" len="med"/>
          </a:ln>
        </p:spPr>
      </p:sp>
      <p:sp>
        <p:nvSpPr>
          <p:cNvPr id="15" name="Line 18"/>
          <p:cNvSpPr/>
          <p:nvPr/>
        </p:nvSpPr>
        <p:spPr>
          <a:xfrm>
            <a:off x="5257800" y="1585913"/>
            <a:ext cx="0" cy="304800"/>
          </a:xfrm>
          <a:prstGeom prst="line">
            <a:avLst/>
          </a:prstGeom>
          <a:ln w="28575" cap="flat" cmpd="sng">
            <a:solidFill>
              <a:schemeClr val="tx1"/>
            </a:solidFill>
            <a:prstDash val="solid"/>
            <a:headEnd type="none" w="med" len="med"/>
            <a:tailEnd type="none" w="med" len="med"/>
          </a:ln>
        </p:spPr>
      </p:sp>
      <p:sp>
        <p:nvSpPr>
          <p:cNvPr id="16" name="Line 19"/>
          <p:cNvSpPr/>
          <p:nvPr/>
        </p:nvSpPr>
        <p:spPr>
          <a:xfrm>
            <a:off x="6172200" y="1585913"/>
            <a:ext cx="0" cy="304800"/>
          </a:xfrm>
          <a:prstGeom prst="line">
            <a:avLst/>
          </a:prstGeom>
          <a:ln w="28575" cap="flat" cmpd="sng">
            <a:solidFill>
              <a:schemeClr val="tx1"/>
            </a:solidFill>
            <a:prstDash val="solid"/>
            <a:headEnd type="none" w="med" len="med"/>
            <a:tailEnd type="none" w="med" len="med"/>
          </a:ln>
        </p:spPr>
      </p:sp>
      <p:sp>
        <p:nvSpPr>
          <p:cNvPr id="17" name="AutoShape 20"/>
          <p:cNvSpPr/>
          <p:nvPr/>
        </p:nvSpPr>
        <p:spPr>
          <a:xfrm>
            <a:off x="6153150" y="990600"/>
            <a:ext cx="152400" cy="1066800"/>
          </a:xfrm>
          <a:prstGeom prst="rightBrace">
            <a:avLst>
              <a:gd name="adj1" fmla="val 58333"/>
              <a:gd name="adj2" fmla="val 5000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18" name="Text Box 21"/>
          <p:cNvSpPr txBox="1"/>
          <p:nvPr/>
        </p:nvSpPr>
        <p:spPr>
          <a:xfrm>
            <a:off x="6477000" y="1270000"/>
            <a:ext cx="966788"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FF0000"/>
                </a:solidFill>
                <a:latin typeface="Times New Roman" panose="02020603050405020304" pitchFamily="18" charset="0"/>
                <a:cs typeface="Times New Roman" panose="02020603050405020304" pitchFamily="18" charset="0"/>
              </a:rPr>
              <a:t>Tổng</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19" name="AutoShape 22"/>
          <p:cNvSpPr/>
          <p:nvPr/>
        </p:nvSpPr>
        <p:spPr>
          <a:xfrm rot="5400000" flipH="1">
            <a:off x="2362200" y="228600"/>
            <a:ext cx="304800" cy="1828800"/>
          </a:xfrm>
          <a:prstGeom prst="rightBrace">
            <a:avLst>
              <a:gd name="adj1" fmla="val 47861"/>
              <a:gd name="adj2" fmla="val 4494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20" name="Text Box 23"/>
          <p:cNvSpPr txBox="1"/>
          <p:nvPr/>
        </p:nvSpPr>
        <p:spPr>
          <a:xfrm>
            <a:off x="2314575" y="747713"/>
            <a:ext cx="12954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FF0000"/>
                </a:solidFill>
                <a:latin typeface="Times New Roman" panose="02020603050405020304" pitchFamily="18" charset="0"/>
                <a:cs typeface="Times New Roman" panose="02020603050405020304" pitchFamily="18" charset="0"/>
              </a:rPr>
              <a:t>? </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21" name="AutoShape 24"/>
          <p:cNvSpPr/>
          <p:nvPr/>
        </p:nvSpPr>
        <p:spPr>
          <a:xfrm rot="5400000">
            <a:off x="3733800" y="-390525"/>
            <a:ext cx="304800" cy="4572000"/>
          </a:xfrm>
          <a:prstGeom prst="rightBrace">
            <a:avLst>
              <a:gd name="adj1" fmla="val 122916"/>
              <a:gd name="adj2" fmla="val 51657"/>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22" name="Text Box 25"/>
          <p:cNvSpPr txBox="1"/>
          <p:nvPr/>
        </p:nvSpPr>
        <p:spPr>
          <a:xfrm>
            <a:off x="3800475" y="1911350"/>
            <a:ext cx="990600" cy="4603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FF0000"/>
                </a:solidFill>
                <a:latin typeface="Times New Roman" panose="02020603050405020304" pitchFamily="18" charset="0"/>
                <a:cs typeface="Times New Roman" panose="02020603050405020304" pitchFamily="18" charset="0"/>
              </a:rPr>
              <a:t>? </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23" name="Text Box 26"/>
          <p:cNvSpPr txBox="1"/>
          <p:nvPr/>
        </p:nvSpPr>
        <p:spPr>
          <a:xfrm>
            <a:off x="228600" y="1081088"/>
            <a:ext cx="10668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400" b="1" dirty="0">
                <a:solidFill>
                  <a:srgbClr val="008000"/>
                </a:solidFill>
                <a:latin typeface="Times New Roman" panose="02020603050405020304" pitchFamily="18" charset="0"/>
                <a:cs typeface="Times New Roman" panose="02020603050405020304" pitchFamily="18" charset="0"/>
              </a:rPr>
              <a:t>Số bé</a:t>
            </a:r>
            <a:endParaRPr lang="en-US" altLang="en-US" sz="2400" b="1" dirty="0">
              <a:solidFill>
                <a:srgbClr val="008000"/>
              </a:solidFill>
              <a:latin typeface="Times New Roman" panose="02020603050405020304" pitchFamily="18" charset="0"/>
              <a:ea typeface="Times New Roman" panose="02020603050405020304" pitchFamily="18" charset="0"/>
            </a:endParaRPr>
          </a:p>
        </p:txBody>
      </p:sp>
      <p:sp>
        <p:nvSpPr>
          <p:cNvPr id="24" name="Text Box 27"/>
          <p:cNvSpPr txBox="1"/>
          <p:nvPr/>
        </p:nvSpPr>
        <p:spPr>
          <a:xfrm>
            <a:off x="228600" y="1433513"/>
            <a:ext cx="10668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400" b="1" dirty="0">
                <a:solidFill>
                  <a:srgbClr val="008000"/>
                </a:solidFill>
                <a:latin typeface="Times New Roman" panose="02020603050405020304" pitchFamily="18" charset="0"/>
                <a:cs typeface="Times New Roman" panose="02020603050405020304" pitchFamily="18" charset="0"/>
              </a:rPr>
              <a:t>Số lớn</a:t>
            </a:r>
            <a:endParaRPr lang="en-US" altLang="en-US" sz="2400" b="1" dirty="0">
              <a:solidFill>
                <a:srgbClr val="008000"/>
              </a:solidFill>
              <a:latin typeface="Times New Roman" panose="02020603050405020304" pitchFamily="18" charset="0"/>
              <a:ea typeface="Times New Roman" panose="02020603050405020304" pitchFamily="18" charset="0"/>
            </a:endParaRPr>
          </a:p>
        </p:txBody>
      </p:sp>
      <p:sp>
        <p:nvSpPr>
          <p:cNvPr id="25" name="Text Box 36"/>
          <p:cNvSpPr txBox="1"/>
          <p:nvPr/>
        </p:nvSpPr>
        <p:spPr>
          <a:xfrm>
            <a:off x="3308350" y="552450"/>
            <a:ext cx="19050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400" b="1" dirty="0">
                <a:solidFill>
                  <a:srgbClr val="008000"/>
                </a:solidFill>
                <a:latin typeface="Times New Roman" panose="02020603050405020304" pitchFamily="18" charset="0"/>
                <a:cs typeface="Times New Roman" panose="02020603050405020304" pitchFamily="18" charset="0"/>
              </a:rPr>
              <a:t>Tóm tắt</a:t>
            </a:r>
            <a:endParaRPr lang="en-US" altLang="en-US" sz="2400" b="1" dirty="0">
              <a:solidFill>
                <a:srgbClr val="008000"/>
              </a:solidFill>
              <a:latin typeface="Times New Roman" panose="02020603050405020304" pitchFamily="18" charset="0"/>
              <a:ea typeface="Times New Roman" panose="02020603050405020304" pitchFamily="18" charset="0"/>
            </a:endParaRPr>
          </a:p>
        </p:txBody>
      </p:sp>
      <p:sp>
        <p:nvSpPr>
          <p:cNvPr id="26" name="Rounded Rectangle 7"/>
          <p:cNvSpPr/>
          <p:nvPr/>
        </p:nvSpPr>
        <p:spPr>
          <a:xfrm>
            <a:off x="234950" y="2339975"/>
            <a:ext cx="11576050" cy="4489450"/>
          </a:xfrm>
          <a:prstGeom prst="roundRect">
            <a:avLst/>
          </a:prstGeom>
          <a:solidFill>
            <a:srgbClr val="D9ED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800" b="0" i="0" u="none" strike="noStrike" kern="1200" cap="none" spc="0" normalizeH="0" baseline="0" noProof="0">
              <a:ln>
                <a:noFill/>
              </a:ln>
              <a:solidFill>
                <a:schemeClr val="lt1"/>
              </a:solidFill>
              <a:effectLst/>
              <a:uLnTx/>
              <a:uFillTx/>
              <a:latin typeface="+mn-lt"/>
              <a:ea typeface="+mn-ea"/>
              <a:cs typeface="+mn-cs"/>
            </a:endParaRPr>
          </a:p>
        </p:txBody>
      </p:sp>
      <p:sp>
        <p:nvSpPr>
          <p:cNvPr id="28" name="Rectangle 27"/>
          <p:cNvSpPr/>
          <p:nvPr/>
        </p:nvSpPr>
        <p:spPr>
          <a:xfrm>
            <a:off x="1600200" y="5264150"/>
            <a:ext cx="8689975"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sz="2800" b="1" dirty="0">
                <a:solidFill>
                  <a:srgbClr val="800000"/>
                </a:solidFill>
                <a:latin typeface="Times New Roman" panose="02020603050405020304" pitchFamily="18" charset="0"/>
                <a:cs typeface="Calibri" panose="020F0502020204030204" pitchFamily="34" charset="0"/>
              </a:rPr>
              <a:t>Số lớn = (Tổng: tổng số phần) x phần số lớn </a:t>
            </a:r>
          </a:p>
          <a:p>
            <a:pPr marL="0" lvl="0" indent="0" algn="just">
              <a:spcBef>
                <a:spcPct val="0"/>
              </a:spcBef>
              <a:buNone/>
            </a:pPr>
            <a:r>
              <a:rPr lang="en-US" altLang="en-US" sz="2800" b="1" dirty="0">
                <a:solidFill>
                  <a:srgbClr val="800000"/>
                </a:solidFill>
                <a:latin typeface="Times New Roman" panose="02020603050405020304" pitchFamily="18" charset="0"/>
                <a:cs typeface="Calibri" panose="020F0502020204030204" pitchFamily="34" charset="0"/>
              </a:rPr>
              <a:t>		(Hoặc Tổng - số bé)</a:t>
            </a:r>
            <a:endParaRPr lang="en-US" altLang="en-US" sz="2800" b="1" dirty="0">
              <a:solidFill>
                <a:srgbClr val="800000"/>
              </a:solidFill>
              <a:latin typeface="Times New Roman" panose="02020603050405020304" pitchFamily="18" charset="0"/>
              <a:ea typeface="Calibri" panose="020F0502020204030204" pitchFamily="34" charset="0"/>
            </a:endParaRPr>
          </a:p>
        </p:txBody>
      </p:sp>
      <p:sp>
        <p:nvSpPr>
          <p:cNvPr id="29" name="Rectangle 28"/>
          <p:cNvSpPr/>
          <p:nvPr/>
        </p:nvSpPr>
        <p:spPr>
          <a:xfrm>
            <a:off x="627063" y="2474913"/>
            <a:ext cx="7934325"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0000FF"/>
                </a:solidFill>
                <a:latin typeface="Times New Roman" panose="02020603050405020304" pitchFamily="18" charset="0"/>
                <a:cs typeface="Calibri" panose="020F0502020204030204" pitchFamily="34" charset="0"/>
              </a:rPr>
              <a:t>Bước 1. Vẽ sơ đồ theo dữ kiện b</a:t>
            </a:r>
            <a:r>
              <a:rPr lang="en-US" altLang="en-US" sz="2800" b="1" dirty="0">
                <a:solidFill>
                  <a:srgbClr val="0000FF"/>
                </a:solidFill>
                <a:latin typeface="Times New Roman" panose="02020603050405020304" pitchFamily="18" charset="0"/>
                <a:ea typeface="Calibri" panose="020F0502020204030204" pitchFamily="34" charset="0"/>
              </a:rPr>
              <a:t>à</a:t>
            </a:r>
            <a:r>
              <a:rPr lang="en-US" altLang="en-US" sz="2800" b="1" dirty="0">
                <a:solidFill>
                  <a:srgbClr val="0000FF"/>
                </a:solidFill>
                <a:latin typeface="Times New Roman" panose="02020603050405020304" pitchFamily="18" charset="0"/>
                <a:cs typeface="Calibri" panose="020F0502020204030204" pitchFamily="34" charset="0"/>
              </a:rPr>
              <a:t>i ra.</a:t>
            </a:r>
            <a:endParaRPr lang="en-US" altLang="en-US" sz="2800" b="1" dirty="0">
              <a:solidFill>
                <a:srgbClr val="0000FF"/>
              </a:solidFill>
              <a:latin typeface="Times New Roman" panose="02020603050405020304" pitchFamily="18" charset="0"/>
              <a:ea typeface="Calibri" panose="020F0502020204030204" pitchFamily="34" charset="0"/>
            </a:endParaRPr>
          </a:p>
        </p:txBody>
      </p:sp>
      <p:sp>
        <p:nvSpPr>
          <p:cNvPr id="30" name="Rectangle 29"/>
          <p:cNvSpPr/>
          <p:nvPr/>
        </p:nvSpPr>
        <p:spPr>
          <a:xfrm>
            <a:off x="585788" y="2881313"/>
            <a:ext cx="7934325"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0000FF"/>
                </a:solidFill>
                <a:latin typeface="Times New Roman" panose="02020603050405020304" pitchFamily="18" charset="0"/>
                <a:cs typeface="Calibri" panose="020F0502020204030204" pitchFamily="34" charset="0"/>
              </a:rPr>
              <a:t>Bước 2. Tìm tổng số phần bằng nhau</a:t>
            </a:r>
            <a:endParaRPr lang="en-US" altLang="en-US" sz="2800" b="1" dirty="0">
              <a:solidFill>
                <a:srgbClr val="0000FF"/>
              </a:solidFill>
              <a:latin typeface="Times New Roman" panose="02020603050405020304" pitchFamily="18" charset="0"/>
              <a:ea typeface="Calibri" panose="020F0502020204030204" pitchFamily="34" charset="0"/>
            </a:endParaRPr>
          </a:p>
        </p:txBody>
      </p:sp>
      <p:sp>
        <p:nvSpPr>
          <p:cNvPr id="31" name="Rectangle 30"/>
          <p:cNvSpPr/>
          <p:nvPr/>
        </p:nvSpPr>
        <p:spPr>
          <a:xfrm>
            <a:off x="563563" y="3343275"/>
            <a:ext cx="10995025"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0000FF"/>
                </a:solidFill>
                <a:latin typeface="Times New Roman" panose="02020603050405020304" pitchFamily="18" charset="0"/>
                <a:cs typeface="Calibri" panose="020F0502020204030204" pitchFamily="34" charset="0"/>
              </a:rPr>
              <a:t>Bước 3. Tìm Giá trị của một phần = Tổng : Tổng số phần bằng nhau </a:t>
            </a:r>
            <a:endParaRPr lang="en-US" altLang="en-US" sz="2800" b="1" dirty="0">
              <a:solidFill>
                <a:srgbClr val="0000FF"/>
              </a:solidFill>
              <a:latin typeface="Times New Roman" panose="02020603050405020304" pitchFamily="18" charset="0"/>
              <a:ea typeface="Calibri" panose="020F0502020204030204" pitchFamily="34" charset="0"/>
            </a:endParaRPr>
          </a:p>
        </p:txBody>
      </p:sp>
      <p:sp>
        <p:nvSpPr>
          <p:cNvPr id="32" name="Rectangle 31"/>
          <p:cNvSpPr/>
          <p:nvPr/>
        </p:nvSpPr>
        <p:spPr>
          <a:xfrm>
            <a:off x="1520825" y="4397375"/>
            <a:ext cx="8124825"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sz="2800" b="1" dirty="0">
                <a:solidFill>
                  <a:srgbClr val="009900"/>
                </a:solidFill>
                <a:latin typeface="Times New Roman" panose="02020603050405020304" pitchFamily="18" charset="0"/>
                <a:cs typeface="Calibri" panose="020F0502020204030204" pitchFamily="34" charset="0"/>
              </a:rPr>
              <a:t>Số bé = (Tổng : tổng số phần) x phần số bé </a:t>
            </a:r>
          </a:p>
          <a:p>
            <a:pPr marL="0" lvl="0" indent="0" algn="just">
              <a:spcBef>
                <a:spcPct val="0"/>
              </a:spcBef>
              <a:buNone/>
            </a:pPr>
            <a:r>
              <a:rPr lang="en-US" altLang="en-US" sz="2800" b="1" dirty="0">
                <a:solidFill>
                  <a:srgbClr val="009900"/>
                </a:solidFill>
                <a:latin typeface="Times New Roman" panose="02020603050405020304" pitchFamily="18" charset="0"/>
                <a:cs typeface="Calibri" panose="020F0502020204030204" pitchFamily="34" charset="0"/>
              </a:rPr>
              <a:t>		(Hoặc Tổng - số lớn)</a:t>
            </a:r>
            <a:endParaRPr lang="en-US" altLang="en-US" sz="2800" b="1" dirty="0">
              <a:solidFill>
                <a:srgbClr val="009900"/>
              </a:solidFill>
              <a:latin typeface="Times New Roman" panose="02020603050405020304" pitchFamily="18" charset="0"/>
              <a:ea typeface="Calibri" panose="020F0502020204030204" pitchFamily="34" charset="0"/>
            </a:endParaRPr>
          </a:p>
        </p:txBody>
      </p:sp>
      <p:sp>
        <p:nvSpPr>
          <p:cNvPr id="33" name="Rectangle 32"/>
          <p:cNvSpPr/>
          <p:nvPr/>
        </p:nvSpPr>
        <p:spPr>
          <a:xfrm>
            <a:off x="1981200" y="6148388"/>
            <a:ext cx="5227638"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sz="2800" b="1" dirty="0">
                <a:solidFill>
                  <a:srgbClr val="FF0000"/>
                </a:solidFill>
                <a:latin typeface="Times New Roman" panose="02020603050405020304" pitchFamily="18" charset="0"/>
                <a:cs typeface="Calibri" panose="020F0502020204030204" pitchFamily="34" charset="0"/>
              </a:rPr>
              <a:t>Bước 4. </a:t>
            </a:r>
            <a:r>
              <a:rPr lang="en-US" altLang="en-US" sz="2800" b="1" dirty="0">
                <a:latin typeface="Times New Roman" panose="02020603050405020304" pitchFamily="18" charset="0"/>
                <a:cs typeface="Calibri" panose="020F0502020204030204" pitchFamily="34" charset="0"/>
              </a:rPr>
              <a:t>Kết luận đáp số</a:t>
            </a:r>
            <a:endParaRPr lang="en-US" altLang="en-US" sz="2800" b="1" dirty="0">
              <a:latin typeface="Times New Roman" panose="02020603050405020304" pitchFamily="18" charset="0"/>
              <a:ea typeface="Calibri" panose="020F0502020204030204" pitchFamily="34" charset="0"/>
            </a:endParaRPr>
          </a:p>
        </p:txBody>
      </p:sp>
      <p:sp>
        <p:nvSpPr>
          <p:cNvPr id="34" name="TextBox 33"/>
          <p:cNvSpPr txBox="1"/>
          <p:nvPr/>
        </p:nvSpPr>
        <p:spPr>
          <a:xfrm>
            <a:off x="581025" y="3735388"/>
            <a:ext cx="27051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3000" b="1" dirty="0">
                <a:solidFill>
                  <a:srgbClr val="FF0000"/>
                </a:solidFill>
                <a:latin typeface="Times New Roman" panose="02020603050405020304" pitchFamily="18" charset="0"/>
                <a:cs typeface="Calibri" panose="020F0502020204030204" pitchFamily="34" charset="0"/>
              </a:rPr>
              <a:t>Bước 4 tìm:  </a:t>
            </a:r>
            <a:endParaRPr lang="vi-VN" altLang="vi-VN"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linds(horizontal)">
                                      <p:cBhvr>
                                        <p:cTn id="43" dur="10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blinds(horizontal)">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blinds(horizontal)">
                                      <p:cBhvr>
                                        <p:cTn id="53" dur="500"/>
                                        <p:tgtEl>
                                          <p:spTgt spid="1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blinds(horizontal)">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blinds(horizontal)">
                                      <p:cBhvr>
                                        <p:cTn id="63" dur="5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blinds(horizontal)">
                                      <p:cBhvr>
                                        <p:cTn id="68" dur="500"/>
                                        <p:tgtEl>
                                          <p:spTgt spid="15"/>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blinds(horizontal)">
                                      <p:cBhvr>
                                        <p:cTn id="73" dur="500"/>
                                        <p:tgtEl>
                                          <p:spTgt spid="16"/>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blinds(horizontal)">
                                      <p:cBhvr>
                                        <p:cTn id="78" dur="500"/>
                                        <p:tgtEl>
                                          <p:spTgt spid="17"/>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blinds(horizontal)">
                                      <p:cBhvr>
                                        <p:cTn id="83" dur="500"/>
                                        <p:tgtEl>
                                          <p:spTgt spid="18"/>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blinds(horizontal)">
                                      <p:cBhvr>
                                        <p:cTn id="88" dur="500"/>
                                        <p:tgtEl>
                                          <p:spTgt spid="1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blinds(horizontal)">
                                      <p:cBhvr>
                                        <p:cTn id="93" dur="500"/>
                                        <p:tgtEl>
                                          <p:spTgt spid="20"/>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blinds(horizontal)">
                                      <p:cBhvr>
                                        <p:cTn id="98" dur="500"/>
                                        <p:tgtEl>
                                          <p:spTgt spid="21"/>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blinds(horizontal)">
                                      <p:cBhvr>
                                        <p:cTn id="103" dur="500"/>
                                        <p:tgtEl>
                                          <p:spTgt spid="22"/>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fade">
                                      <p:cBhvr>
                                        <p:cTn id="108" dur="500"/>
                                        <p:tgtEl>
                                          <p:spTgt spid="26"/>
                                        </p:tgtEl>
                                      </p:cBhvr>
                                    </p:animEffec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29"/>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30"/>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6" presetClass="entr" presetSubtype="21" fill="hold" grpId="0" nodeType="click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barn(inVertical)">
                                      <p:cBhvr>
                                        <p:cTn id="121" dur="500"/>
                                        <p:tgtEl>
                                          <p:spTgt spid="34"/>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31"/>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32"/>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28"/>
                                        </p:tgtEl>
                                        <p:attrNameLst>
                                          <p:attrName>style.visibility</p:attrName>
                                        </p:attrNameLst>
                                      </p:cBhvr>
                                      <p:to>
                                        <p:strVal val="visible"/>
                                      </p:to>
                                    </p:set>
                                    <p:animEffect transition="in" filter="fade">
                                      <p:cBhvr>
                                        <p:cTn id="132" dur="500"/>
                                        <p:tgtEl>
                                          <p:spTgt spid="28"/>
                                        </p:tgtEl>
                                      </p:cBhvr>
                                    </p:animEffec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animBg="1"/>
      <p:bldP spid="20" grpId="0"/>
      <p:bldP spid="21" grpId="0" animBg="1"/>
      <p:bldP spid="22" grpId="0"/>
      <p:bldP spid="23" grpId="0"/>
      <p:bldP spid="24" grpId="0"/>
      <p:bldP spid="25" grpId="0"/>
      <p:bldP spid="26" grpId="0" animBg="1"/>
      <p:bldP spid="28" grpId="0"/>
      <p:bldP spid="29" grpId="0"/>
      <p:bldP spid="30" grpId="0"/>
      <p:bldP spid="31" grpId="0"/>
      <p:bldP spid="32" grpId="0"/>
      <p:bldP spid="33" grpId="0"/>
      <p:bldP spid="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47638"/>
            <a:ext cx="8228013" cy="583565"/>
          </a:xfrm>
          <a:prstGeom prst="rect">
            <a:avLst/>
          </a:prstGeom>
          <a:noFill/>
        </p:spPr>
        <p:txBody>
          <a:bodyPr>
            <a:spAutoFit/>
          </a:bodyPr>
          <a:lstStyle/>
          <a:p>
            <a:pPr eaLnBrk="1" hangingPunct="1">
              <a:buClr>
                <a:srgbClr val="00FF00"/>
              </a:buClr>
              <a:buSzPct val="120000"/>
              <a:buNone/>
            </a:pPr>
            <a:r>
              <a:rPr lang="en-US" altLang="vi-VN" sz="3200" dirty="0">
                <a:solidFill>
                  <a:srgbClr val="0000FF"/>
                </a:solidFill>
                <a:latin typeface="Times New Roman" panose="02020603050405020304" pitchFamily="18" charset="0"/>
                <a:cs typeface="Times New Roman" panose="02020603050405020304" pitchFamily="18" charset="0"/>
              </a:rPr>
              <a:t>4.</a:t>
            </a:r>
            <a:r>
              <a:rPr lang="vi-VN" altLang="en-US" sz="3200" dirty="0">
                <a:solidFill>
                  <a:srgbClr val="0000FF"/>
                </a:solidFill>
                <a:latin typeface="Times New Roman" panose="02020603050405020304" pitchFamily="18" charset="0"/>
                <a:cs typeface="Times New Roman" panose="02020603050405020304" pitchFamily="18" charset="0"/>
              </a:rPr>
              <a:t> </a:t>
            </a:r>
            <a:r>
              <a:rPr lang="en-US" altLang="vi-VN" sz="3200" dirty="0">
                <a:solidFill>
                  <a:srgbClr val="0000FF"/>
                </a:solidFill>
                <a:latin typeface="Times New Roman" panose="02020603050405020304" pitchFamily="18" charset="0"/>
                <a:cs typeface="Times New Roman" panose="02020603050405020304" pitchFamily="18" charset="0"/>
              </a:rPr>
              <a:t>Tìm hai số khi biết hiệu v</a:t>
            </a:r>
            <a:r>
              <a:rPr lang="en-US" altLang="vi-VN" sz="3200" dirty="0">
                <a:solidFill>
                  <a:srgbClr val="0000FF"/>
                </a:solidFill>
                <a:latin typeface="Times New Roman" panose="02020603050405020304" pitchFamily="18" charset="0"/>
                <a:ea typeface="Times New Roman" panose="02020603050405020304" pitchFamily="18" charset="0"/>
              </a:rPr>
              <a:t>à</a:t>
            </a:r>
            <a:r>
              <a:rPr lang="en-US" altLang="vi-VN" sz="3200" dirty="0">
                <a:solidFill>
                  <a:srgbClr val="0000FF"/>
                </a:solidFill>
                <a:latin typeface="Times New Roman" panose="02020603050405020304" pitchFamily="18" charset="0"/>
                <a:cs typeface="Times New Roman" panose="02020603050405020304" pitchFamily="18" charset="0"/>
              </a:rPr>
              <a:t> tỉ số của hai số đó.</a:t>
            </a:r>
            <a:endParaRPr lang="en-US" altLang="vi-VN" sz="3200" dirty="0">
              <a:solidFill>
                <a:srgbClr val="0000FF"/>
              </a:solidFill>
              <a:latin typeface="Times New Roman" panose="02020603050405020304" pitchFamily="18" charset="0"/>
              <a:ea typeface="Times New Roman" panose="02020603050405020304" pitchFamily="18" charset="0"/>
            </a:endParaRPr>
          </a:p>
        </p:txBody>
      </p:sp>
      <p:sp>
        <p:nvSpPr>
          <p:cNvPr id="6" name="Rounded Rectangle 3"/>
          <p:cNvSpPr/>
          <p:nvPr/>
        </p:nvSpPr>
        <p:spPr>
          <a:xfrm>
            <a:off x="282575" y="1898650"/>
            <a:ext cx="11298238" cy="48768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Text Box 7"/>
          <p:cNvSpPr txBox="1"/>
          <p:nvPr/>
        </p:nvSpPr>
        <p:spPr>
          <a:xfrm>
            <a:off x="1022350" y="1177925"/>
            <a:ext cx="1905000"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190BC8"/>
                </a:solidFill>
                <a:latin typeface="Times New Roman" panose="02020603050405020304" pitchFamily="18" charset="0"/>
                <a:cs typeface="Times New Roman" panose="02020603050405020304" pitchFamily="18" charset="0"/>
              </a:rPr>
              <a:t>Số lớn</a:t>
            </a:r>
            <a:endParaRPr lang="en-US" altLang="en-US" sz="2400" b="1" dirty="0">
              <a:solidFill>
                <a:srgbClr val="190BC8"/>
              </a:solidFill>
              <a:latin typeface="Times New Roman" panose="02020603050405020304" pitchFamily="18" charset="0"/>
              <a:ea typeface="Times New Roman" panose="02020603050405020304" pitchFamily="18" charset="0"/>
            </a:endParaRPr>
          </a:p>
        </p:txBody>
      </p:sp>
      <p:sp>
        <p:nvSpPr>
          <p:cNvPr id="8" name="Line 8"/>
          <p:cNvSpPr/>
          <p:nvPr/>
        </p:nvSpPr>
        <p:spPr>
          <a:xfrm>
            <a:off x="2727325" y="971550"/>
            <a:ext cx="1066800" cy="0"/>
          </a:xfrm>
          <a:prstGeom prst="line">
            <a:avLst/>
          </a:prstGeom>
          <a:ln w="28575" cap="flat" cmpd="sng">
            <a:solidFill>
              <a:schemeClr val="tx1"/>
            </a:solidFill>
            <a:prstDash val="solid"/>
            <a:headEnd type="none" w="med" len="med"/>
            <a:tailEnd type="none" w="med" len="med"/>
          </a:ln>
        </p:spPr>
      </p:sp>
      <p:sp>
        <p:nvSpPr>
          <p:cNvPr id="9" name="Line 10"/>
          <p:cNvSpPr/>
          <p:nvPr/>
        </p:nvSpPr>
        <p:spPr>
          <a:xfrm>
            <a:off x="2698750" y="1401763"/>
            <a:ext cx="0" cy="152400"/>
          </a:xfrm>
          <a:prstGeom prst="line">
            <a:avLst/>
          </a:prstGeom>
          <a:ln w="28575" cap="flat" cmpd="sng">
            <a:solidFill>
              <a:schemeClr val="tx1"/>
            </a:solidFill>
            <a:prstDash val="solid"/>
            <a:headEnd type="none" w="med" len="med"/>
            <a:tailEnd type="none" w="med" len="med"/>
          </a:ln>
        </p:spPr>
      </p:sp>
      <p:sp>
        <p:nvSpPr>
          <p:cNvPr id="10" name="Line 11"/>
          <p:cNvSpPr/>
          <p:nvPr/>
        </p:nvSpPr>
        <p:spPr>
          <a:xfrm>
            <a:off x="3765550" y="1401763"/>
            <a:ext cx="0" cy="152400"/>
          </a:xfrm>
          <a:prstGeom prst="line">
            <a:avLst/>
          </a:prstGeom>
          <a:ln w="28575" cap="flat" cmpd="sng">
            <a:solidFill>
              <a:schemeClr val="tx1"/>
            </a:solidFill>
            <a:prstDash val="solid"/>
            <a:headEnd type="none" w="med" len="med"/>
            <a:tailEnd type="none" w="med" len="med"/>
          </a:ln>
        </p:spPr>
      </p:sp>
      <p:sp>
        <p:nvSpPr>
          <p:cNvPr id="11" name="Text Box 13"/>
          <p:cNvSpPr txBox="1"/>
          <p:nvPr/>
        </p:nvSpPr>
        <p:spPr>
          <a:xfrm>
            <a:off x="1022350" y="688975"/>
            <a:ext cx="1393825"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190BC8"/>
                </a:solidFill>
                <a:latin typeface="Times New Roman" panose="02020603050405020304" pitchFamily="18" charset="0"/>
                <a:cs typeface="Times New Roman" panose="02020603050405020304" pitchFamily="18" charset="0"/>
              </a:rPr>
              <a:t>Số bé</a:t>
            </a:r>
            <a:endParaRPr lang="en-US" altLang="en-US" sz="2400" b="1" dirty="0">
              <a:solidFill>
                <a:srgbClr val="190BC8"/>
              </a:solidFill>
              <a:latin typeface="Times New Roman" panose="02020603050405020304" pitchFamily="18" charset="0"/>
              <a:ea typeface="Times New Roman" panose="02020603050405020304" pitchFamily="18" charset="0"/>
            </a:endParaRPr>
          </a:p>
        </p:txBody>
      </p:sp>
      <p:sp>
        <p:nvSpPr>
          <p:cNvPr id="12" name="Line 14"/>
          <p:cNvSpPr/>
          <p:nvPr/>
        </p:nvSpPr>
        <p:spPr>
          <a:xfrm>
            <a:off x="2698750" y="1477963"/>
            <a:ext cx="2133600" cy="0"/>
          </a:xfrm>
          <a:prstGeom prst="line">
            <a:avLst/>
          </a:prstGeom>
          <a:ln w="28575" cap="flat" cmpd="sng">
            <a:solidFill>
              <a:schemeClr val="tx1"/>
            </a:solidFill>
            <a:prstDash val="solid"/>
            <a:headEnd type="none" w="med" len="med"/>
            <a:tailEnd type="none" w="med" len="med"/>
          </a:ln>
        </p:spPr>
      </p:sp>
      <p:sp>
        <p:nvSpPr>
          <p:cNvPr id="13" name="Line 15"/>
          <p:cNvSpPr/>
          <p:nvPr/>
        </p:nvSpPr>
        <p:spPr>
          <a:xfrm>
            <a:off x="3773488" y="895350"/>
            <a:ext cx="0" cy="152400"/>
          </a:xfrm>
          <a:prstGeom prst="line">
            <a:avLst/>
          </a:prstGeom>
          <a:ln w="28575" cap="flat" cmpd="sng">
            <a:solidFill>
              <a:schemeClr val="tx1"/>
            </a:solidFill>
            <a:prstDash val="solid"/>
            <a:headEnd type="none" w="med" len="med"/>
            <a:tailEnd type="none" w="med" len="med"/>
          </a:ln>
        </p:spPr>
      </p:sp>
      <p:sp>
        <p:nvSpPr>
          <p:cNvPr id="14" name="Line 16"/>
          <p:cNvSpPr/>
          <p:nvPr/>
        </p:nvSpPr>
        <p:spPr>
          <a:xfrm>
            <a:off x="4832350" y="1401763"/>
            <a:ext cx="0" cy="152400"/>
          </a:xfrm>
          <a:prstGeom prst="line">
            <a:avLst/>
          </a:prstGeom>
          <a:ln w="28575" cap="flat" cmpd="sng">
            <a:solidFill>
              <a:schemeClr val="tx1"/>
            </a:solidFill>
            <a:prstDash val="solid"/>
            <a:headEnd type="none" w="med" len="med"/>
            <a:tailEnd type="none" w="med" len="med"/>
          </a:ln>
        </p:spPr>
      </p:sp>
      <p:sp>
        <p:nvSpPr>
          <p:cNvPr id="15" name="Line 17"/>
          <p:cNvSpPr/>
          <p:nvPr/>
        </p:nvSpPr>
        <p:spPr>
          <a:xfrm>
            <a:off x="2706688" y="895350"/>
            <a:ext cx="0" cy="152400"/>
          </a:xfrm>
          <a:prstGeom prst="line">
            <a:avLst/>
          </a:prstGeom>
          <a:ln w="28575" cap="flat" cmpd="sng">
            <a:solidFill>
              <a:schemeClr val="tx1"/>
            </a:solidFill>
            <a:prstDash val="solid"/>
            <a:headEnd type="none" w="med" len="med"/>
            <a:tailEnd type="none" w="med" len="med"/>
          </a:ln>
        </p:spPr>
      </p:sp>
      <p:sp>
        <p:nvSpPr>
          <p:cNvPr id="16" name="AutoShape 19"/>
          <p:cNvSpPr/>
          <p:nvPr/>
        </p:nvSpPr>
        <p:spPr>
          <a:xfrm rot="5400000">
            <a:off x="4664075" y="577850"/>
            <a:ext cx="293688" cy="2092325"/>
          </a:xfrm>
          <a:prstGeom prst="rightBrace">
            <a:avLst>
              <a:gd name="adj1" fmla="val 38787"/>
              <a:gd name="adj2" fmla="val 51657"/>
            </a:avLst>
          </a:prstGeom>
          <a:noFill/>
          <a:ln w="28575" cap="flat" cmpd="sng">
            <a:solidFill>
              <a:schemeClr val="tx1"/>
            </a:solidFill>
            <a:prstDash val="sysDot"/>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2400" dirty="0">
              <a:latin typeface="Times New Roman" panose="02020603050405020304" pitchFamily="18" charset="0"/>
            </a:endParaRPr>
          </a:p>
        </p:txBody>
      </p:sp>
      <p:sp>
        <p:nvSpPr>
          <p:cNvPr id="17" name="Text Box 21"/>
          <p:cNvSpPr txBox="1"/>
          <p:nvPr/>
        </p:nvSpPr>
        <p:spPr>
          <a:xfrm>
            <a:off x="4419600" y="909638"/>
            <a:ext cx="12192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400" b="1" dirty="0">
                <a:solidFill>
                  <a:srgbClr val="009900"/>
                </a:solidFill>
                <a:latin typeface="Times New Roman" panose="02020603050405020304" pitchFamily="18" charset="0"/>
                <a:cs typeface="Times New Roman" panose="02020603050405020304" pitchFamily="18" charset="0"/>
              </a:rPr>
              <a:t> Hiệu</a:t>
            </a:r>
            <a:endParaRPr lang="en-US" altLang="en-US" sz="2400" b="1" dirty="0">
              <a:solidFill>
                <a:srgbClr val="009900"/>
              </a:solidFill>
              <a:latin typeface="Times New Roman" panose="02020603050405020304" pitchFamily="18" charset="0"/>
              <a:ea typeface="Times New Roman" panose="02020603050405020304" pitchFamily="18" charset="0"/>
            </a:endParaRPr>
          </a:p>
        </p:txBody>
      </p:sp>
      <p:sp>
        <p:nvSpPr>
          <p:cNvPr id="19" name="Rectangle 18"/>
          <p:cNvSpPr/>
          <p:nvPr/>
        </p:nvSpPr>
        <p:spPr>
          <a:xfrm>
            <a:off x="2509838" y="4924425"/>
            <a:ext cx="9217025" cy="10763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b="1" dirty="0">
                <a:solidFill>
                  <a:srgbClr val="800000"/>
                </a:solidFill>
                <a:latin typeface="Times New Roman" panose="02020603050405020304" pitchFamily="18" charset="0"/>
                <a:cs typeface="Calibri" panose="020F0502020204030204" pitchFamily="34" charset="0"/>
              </a:rPr>
              <a:t>Số lớn = Giá trị một phần x số phần của số lớn </a:t>
            </a:r>
          </a:p>
          <a:p>
            <a:pPr marL="914400" lvl="2" indent="0" algn="just">
              <a:spcBef>
                <a:spcPct val="0"/>
              </a:spcBef>
              <a:buNone/>
            </a:pPr>
            <a:r>
              <a:rPr lang="en-US" altLang="en-US" sz="3200" b="1" dirty="0">
                <a:solidFill>
                  <a:srgbClr val="800000"/>
                </a:solidFill>
                <a:latin typeface="Times New Roman" panose="02020603050405020304" pitchFamily="18" charset="0"/>
                <a:cs typeface="Calibri" panose="020F0502020204030204" pitchFamily="34" charset="0"/>
              </a:rPr>
              <a:t>(Hoặc Hiệu + số bé)</a:t>
            </a:r>
            <a:endParaRPr lang="en-US" altLang="en-US" sz="3200" b="1" dirty="0">
              <a:solidFill>
                <a:srgbClr val="800000"/>
              </a:solidFill>
              <a:latin typeface="Times New Roman" panose="02020603050405020304" pitchFamily="18" charset="0"/>
              <a:ea typeface="Calibri" panose="020F0502020204030204" pitchFamily="34" charset="0"/>
            </a:endParaRPr>
          </a:p>
        </p:txBody>
      </p:sp>
      <p:sp>
        <p:nvSpPr>
          <p:cNvPr id="20" name="Rectangle 19"/>
          <p:cNvSpPr/>
          <p:nvPr/>
        </p:nvSpPr>
        <p:spPr>
          <a:xfrm>
            <a:off x="609600" y="2027238"/>
            <a:ext cx="10175875"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1. </a:t>
            </a:r>
            <a:r>
              <a:rPr lang="en-US" altLang="en-US" b="1" dirty="0">
                <a:latin typeface="Times New Roman" panose="02020603050405020304" pitchFamily="18" charset="0"/>
                <a:cs typeface="Calibri" panose="020F0502020204030204" pitchFamily="34" charset="0"/>
              </a:rPr>
              <a:t>Vẽ sơ đồ theo dữ kiện b</a:t>
            </a:r>
            <a:r>
              <a:rPr lang="en-US" altLang="en-US" b="1" dirty="0">
                <a:latin typeface="Times New Roman" panose="02020603050405020304" pitchFamily="18" charset="0"/>
                <a:ea typeface="Calibri" panose="020F0502020204030204" pitchFamily="34" charset="0"/>
              </a:rPr>
              <a:t>à</a:t>
            </a:r>
            <a:r>
              <a:rPr lang="en-US" altLang="en-US" b="1" dirty="0">
                <a:latin typeface="Times New Roman" panose="02020603050405020304" pitchFamily="18" charset="0"/>
                <a:cs typeface="Calibri" panose="020F0502020204030204" pitchFamily="34" charset="0"/>
              </a:rPr>
              <a:t>i ra.</a:t>
            </a:r>
            <a:endParaRPr lang="en-US" altLang="en-US" b="1" dirty="0">
              <a:latin typeface="Times New Roman" panose="02020603050405020304" pitchFamily="18" charset="0"/>
              <a:ea typeface="Calibri" panose="020F0502020204030204" pitchFamily="34" charset="0"/>
            </a:endParaRPr>
          </a:p>
        </p:txBody>
      </p:sp>
      <p:sp>
        <p:nvSpPr>
          <p:cNvPr id="21" name="Rectangle 20"/>
          <p:cNvSpPr/>
          <p:nvPr/>
        </p:nvSpPr>
        <p:spPr>
          <a:xfrm>
            <a:off x="582613" y="2495550"/>
            <a:ext cx="10126662"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2. </a:t>
            </a:r>
            <a:r>
              <a:rPr lang="en-US" altLang="en-US" b="1" dirty="0">
                <a:latin typeface="Times New Roman" panose="02020603050405020304" pitchFamily="18" charset="0"/>
                <a:cs typeface="Calibri" panose="020F0502020204030204" pitchFamily="34" charset="0"/>
              </a:rPr>
              <a:t>Tìm hiệu số phần bằng nhau</a:t>
            </a:r>
            <a:endParaRPr lang="en-US" altLang="en-US" b="1" dirty="0">
              <a:latin typeface="Times New Roman" panose="02020603050405020304" pitchFamily="18" charset="0"/>
              <a:ea typeface="Calibri" panose="020F0502020204030204" pitchFamily="34" charset="0"/>
            </a:endParaRPr>
          </a:p>
        </p:txBody>
      </p:sp>
      <p:sp>
        <p:nvSpPr>
          <p:cNvPr id="22" name="Rectangle 21"/>
          <p:cNvSpPr/>
          <p:nvPr/>
        </p:nvSpPr>
        <p:spPr>
          <a:xfrm>
            <a:off x="611188" y="3044825"/>
            <a:ext cx="10490200"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3. </a:t>
            </a:r>
            <a:r>
              <a:rPr lang="en-US" altLang="en-US" b="1" dirty="0">
                <a:latin typeface="Times New Roman" panose="02020603050405020304" pitchFamily="18" charset="0"/>
                <a:cs typeface="Calibri" panose="020F0502020204030204" pitchFamily="34" charset="0"/>
              </a:rPr>
              <a:t>Tìm giá trị của một phần = </a:t>
            </a:r>
            <a:r>
              <a:rPr lang="en-US" altLang="en-US" b="1" dirty="0">
                <a:solidFill>
                  <a:srgbClr val="009900"/>
                </a:solidFill>
                <a:latin typeface="Times New Roman" panose="02020603050405020304" pitchFamily="18" charset="0"/>
                <a:cs typeface="Calibri" panose="020F0502020204030204" pitchFamily="34" charset="0"/>
              </a:rPr>
              <a:t>Hiệu : hiệu số phần</a:t>
            </a:r>
            <a:endParaRPr lang="en-US" altLang="en-US" b="1" dirty="0">
              <a:latin typeface="Times New Roman" panose="02020603050405020304" pitchFamily="18" charset="0"/>
              <a:ea typeface="Calibri" panose="020F0502020204030204" pitchFamily="34" charset="0"/>
            </a:endParaRPr>
          </a:p>
        </p:txBody>
      </p:sp>
      <p:sp>
        <p:nvSpPr>
          <p:cNvPr id="23" name="Rectangle 22"/>
          <p:cNvSpPr/>
          <p:nvPr/>
        </p:nvSpPr>
        <p:spPr>
          <a:xfrm>
            <a:off x="2690813" y="3911600"/>
            <a:ext cx="8804275" cy="10763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buNone/>
            </a:pPr>
            <a:r>
              <a:rPr lang="en-US" altLang="en-US" b="1" dirty="0">
                <a:solidFill>
                  <a:srgbClr val="009900"/>
                </a:solidFill>
                <a:latin typeface="Times New Roman" panose="02020603050405020304" pitchFamily="18" charset="0"/>
                <a:cs typeface="Calibri" panose="020F0502020204030204" pitchFamily="34" charset="0"/>
              </a:rPr>
              <a:t>Số bé = Giá trị một phần x số phần của số bé </a:t>
            </a:r>
          </a:p>
          <a:p>
            <a:pPr marL="0" lvl="0" indent="0" algn="just">
              <a:spcBef>
                <a:spcPct val="0"/>
              </a:spcBef>
              <a:buNone/>
            </a:pPr>
            <a:r>
              <a:rPr lang="en-US" altLang="en-US" b="1" dirty="0">
                <a:solidFill>
                  <a:srgbClr val="009900"/>
                </a:solidFill>
                <a:latin typeface="Times New Roman" panose="02020603050405020304" pitchFamily="18" charset="0"/>
                <a:cs typeface="Calibri" panose="020F0502020204030204" pitchFamily="34" charset="0"/>
              </a:rPr>
              <a:t>	(Hoặc Số lớn – hiệu)</a:t>
            </a:r>
            <a:endParaRPr lang="en-US" altLang="en-US" b="1" dirty="0">
              <a:solidFill>
                <a:srgbClr val="009900"/>
              </a:solidFill>
              <a:latin typeface="Times New Roman" panose="02020603050405020304" pitchFamily="18" charset="0"/>
              <a:ea typeface="Calibri" panose="020F0502020204030204" pitchFamily="34" charset="0"/>
            </a:endParaRPr>
          </a:p>
        </p:txBody>
      </p:sp>
      <p:sp>
        <p:nvSpPr>
          <p:cNvPr id="24" name="Rectangle 23"/>
          <p:cNvSpPr/>
          <p:nvPr/>
        </p:nvSpPr>
        <p:spPr>
          <a:xfrm>
            <a:off x="6248400" y="6091238"/>
            <a:ext cx="6689725"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0"/>
              </a:spcBef>
              <a:spcAft>
                <a:spcPts val="1000"/>
              </a:spcAft>
              <a:buNone/>
            </a:pPr>
            <a:r>
              <a:rPr lang="en-US" altLang="en-US" b="1" dirty="0">
                <a:solidFill>
                  <a:srgbClr val="FF0000"/>
                </a:solidFill>
                <a:latin typeface="Times New Roman" panose="02020603050405020304" pitchFamily="18" charset="0"/>
                <a:cs typeface="Calibri" panose="020F0502020204030204" pitchFamily="34" charset="0"/>
              </a:rPr>
              <a:t>Bước 4. </a:t>
            </a:r>
            <a:r>
              <a:rPr lang="en-US" altLang="en-US" b="1" dirty="0">
                <a:latin typeface="Times New Roman" panose="02020603050405020304" pitchFamily="18" charset="0"/>
                <a:cs typeface="Calibri" panose="020F0502020204030204" pitchFamily="34" charset="0"/>
              </a:rPr>
              <a:t>Kết luận đáp số</a:t>
            </a:r>
            <a:endParaRPr lang="en-US" altLang="en-US" b="1" dirty="0">
              <a:latin typeface="Times New Roman" panose="02020603050405020304" pitchFamily="18" charset="0"/>
              <a:ea typeface="Calibri" panose="020F0502020204030204" pitchFamily="34" charset="0"/>
            </a:endParaRPr>
          </a:p>
        </p:txBody>
      </p:sp>
      <p:sp>
        <p:nvSpPr>
          <p:cNvPr id="25" name="Line 8"/>
          <p:cNvSpPr/>
          <p:nvPr/>
        </p:nvSpPr>
        <p:spPr>
          <a:xfrm>
            <a:off x="4832350" y="1477963"/>
            <a:ext cx="1066800" cy="0"/>
          </a:xfrm>
          <a:prstGeom prst="line">
            <a:avLst/>
          </a:prstGeom>
          <a:ln w="28575" cap="flat" cmpd="sng">
            <a:solidFill>
              <a:schemeClr val="tx1"/>
            </a:solidFill>
            <a:prstDash val="solid"/>
            <a:headEnd type="none" w="med" len="med"/>
            <a:tailEnd type="none" w="med" len="med"/>
          </a:ln>
        </p:spPr>
      </p:sp>
      <p:sp>
        <p:nvSpPr>
          <p:cNvPr id="26" name="Line 15"/>
          <p:cNvSpPr/>
          <p:nvPr/>
        </p:nvSpPr>
        <p:spPr>
          <a:xfrm>
            <a:off x="5878513" y="1401763"/>
            <a:ext cx="0" cy="152400"/>
          </a:xfrm>
          <a:prstGeom prst="line">
            <a:avLst/>
          </a:prstGeom>
          <a:ln w="28575" cap="flat" cmpd="sng">
            <a:solidFill>
              <a:schemeClr val="tx1"/>
            </a:solidFill>
            <a:prstDash val="solid"/>
            <a:headEnd type="none" w="med" len="med"/>
            <a:tailEnd type="none" w="med" len="med"/>
          </a:ln>
        </p:spPr>
      </p:sp>
      <p:sp>
        <p:nvSpPr>
          <p:cNvPr id="27" name="Line 17"/>
          <p:cNvSpPr/>
          <p:nvPr/>
        </p:nvSpPr>
        <p:spPr>
          <a:xfrm>
            <a:off x="4811713" y="1401763"/>
            <a:ext cx="0" cy="152400"/>
          </a:xfrm>
          <a:prstGeom prst="line">
            <a:avLst/>
          </a:prstGeom>
          <a:ln w="28575" cap="flat" cmpd="sng">
            <a:solidFill>
              <a:schemeClr val="tx1"/>
            </a:solidFill>
            <a:prstDash val="solid"/>
            <a:headEnd type="none" w="med" len="med"/>
            <a:tailEnd type="none" w="med" len="med"/>
          </a:ln>
        </p:spPr>
      </p:sp>
      <p:sp>
        <p:nvSpPr>
          <p:cNvPr id="28" name="TextBox 27"/>
          <p:cNvSpPr txBox="1"/>
          <p:nvPr/>
        </p:nvSpPr>
        <p:spPr>
          <a:xfrm>
            <a:off x="609600" y="3573463"/>
            <a:ext cx="2705100" cy="5540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3000" b="1" dirty="0">
                <a:solidFill>
                  <a:srgbClr val="FF0000"/>
                </a:solidFill>
                <a:latin typeface="Times New Roman" panose="02020603050405020304" pitchFamily="18" charset="0"/>
                <a:cs typeface="Calibri" panose="020F0502020204030204" pitchFamily="34" charset="0"/>
              </a:rPr>
              <a:t>Bước 4 tìm:  </a:t>
            </a:r>
            <a:endParaRPr lang="vi-VN" altLang="vi-VN"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
                                            <p:txEl>
                                              <p:pRg st="0" end="0"/>
                                            </p:txEl>
                                          </p:spTgt>
                                        </p:tgtEl>
                                        <p:attrNameLst>
                                          <p:attrName>style.visibility</p:attrName>
                                        </p:attrNameLst>
                                      </p:cBhvr>
                                      <p:to>
                                        <p:strVal val="visible"/>
                                      </p:to>
                                    </p:set>
                                    <p:anim calcmode="discrete" valueType="clr">
                                      <p:cBhvr override="childStyle">
                                        <p:cTn id="7" dur="80"/>
                                        <p:tgtEl>
                                          <p:spTgt spid="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ox(in)">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linds(horizont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linds(horizontal)">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linds(horizontal)">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ox(in)">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box(in)">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blinds(horizontal)">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blinds(horizontal)">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box(in)">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box(in)">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barn(inVertical)">
                                      <p:cBhvr>
                                        <p:cTn id="76" dur="500"/>
                                        <p:tgtEl>
                                          <p:spTgt spid="28"/>
                                        </p:tgtEl>
                                      </p:cBhvr>
                                    </p:animEffect>
                                  </p:childTnLst>
                                </p:cTn>
                              </p:par>
                              <p:par>
                                <p:cTn id="77" presetID="1" presetClass="entr" presetSubtype="0" fill="hold" grpId="0" nodeType="with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fade">
                                      <p:cBhvr>
                                        <p:cTn id="83" dur="500"/>
                                        <p:tgtEl>
                                          <p:spTgt spid="19"/>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24"/>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6"/>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4" presetClass="entr" presetSubtype="16" fill="hold" nodeType="click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box(in)">
                                      <p:cBhvr>
                                        <p:cTn id="96" dur="500"/>
                                        <p:tgtEl>
                                          <p:spTgt spid="25"/>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nodeType="click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blinds(horizontal)">
                                      <p:cBhvr>
                                        <p:cTn id="101" dur="500"/>
                                        <p:tgtEl>
                                          <p:spTgt spid="27"/>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nodeType="clickEffect">
                                  <p:stCondLst>
                                    <p:cond delay="0"/>
                                  </p:stCondLst>
                                  <p:childTnLst>
                                    <p:set>
                                      <p:cBhvr>
                                        <p:cTn id="105" dur="1" fill="hold">
                                          <p:stCondLst>
                                            <p:cond delay="0"/>
                                          </p:stCondLst>
                                        </p:cTn>
                                        <p:tgtEl>
                                          <p:spTgt spid="26"/>
                                        </p:tgtEl>
                                        <p:attrNameLst>
                                          <p:attrName>style.visibility</p:attrName>
                                        </p:attrNameLst>
                                      </p:cBhvr>
                                      <p:to>
                                        <p:strVal val="visible"/>
                                      </p:to>
                                    </p:set>
                                    <p:animEffect transition="in" filter="blinds(horizontal)">
                                      <p:cBhvr>
                                        <p:cTn id="10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build="allAtOnce"/>
      <p:bldP spid="11" grpId="0"/>
      <p:bldP spid="16" grpId="0" animBg="1"/>
      <p:bldP spid="17" grpId="0"/>
      <p:bldP spid="19" grpId="0"/>
      <p:bldP spid="20" grpId="0"/>
      <p:bldP spid="21" grpId="0"/>
      <p:bldP spid="22" grpId="0"/>
      <p:bldP spid="23" grpId="0"/>
      <p:bldP spid="24"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0669" y="85725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1" y="1263253"/>
            <a:ext cx="6606779" cy="1451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297104" y="2853225"/>
            <a:ext cx="3631122" cy="1338828"/>
          </a:xfrm>
          <a:prstGeom prst="rect">
            <a:avLst/>
          </a:prstGeom>
          <a:noFill/>
        </p:spPr>
        <p:txBody>
          <a:bodyPr wrap="none">
            <a:spAutoFit/>
          </a:bodyPr>
          <a:lstStyle/>
          <a:p>
            <a:pPr algn="ctr">
              <a:defRPr/>
            </a:pPr>
            <a:r>
              <a:rPr lang="vi-VN" altLang="zh-CN" sz="4500" b="1" dirty="0">
                <a:solidFill>
                  <a:srgbClr val="FF0000"/>
                </a:solidFill>
                <a:latin typeface="Times New Roman" panose="02020603050405020304" pitchFamily="18" charset="0"/>
                <a:ea typeface="Microsoft YaHei" panose="020B0503020204020204" pitchFamily="34" charset="-122"/>
              </a:rPr>
              <a:t>KHỞI ĐỘNG</a:t>
            </a:r>
            <a:endParaRPr lang="zh-CN" altLang="en-US" sz="4500" b="1" dirty="0">
              <a:solidFill>
                <a:srgbClr val="FF0000"/>
              </a:solidFill>
              <a:latin typeface="Times New Roman" panose="02020603050405020304" pitchFamily="18" charset="0"/>
              <a:ea typeface="Microsoft YaHei" panose="020B0503020204020204" pitchFamily="34" charset="-122"/>
            </a:endParaRPr>
          </a:p>
          <a:p>
            <a:pPr algn="ctr">
              <a:defRPr/>
            </a:pPr>
            <a:endParaRPr lang="zh-CN" altLang="en-US" sz="3600" dirty="0">
              <a:ln w="9525">
                <a:noFill/>
              </a:ln>
              <a:solidFill>
                <a:schemeClr val="accent1"/>
              </a:solidFill>
              <a:effectLst>
                <a:outerShdw blurRad="50800" dist="38100" dir="5400000" algn="t" rotWithShape="0">
                  <a:prstClr val="black">
                    <a:alpha val="40000"/>
                  </a:prstClr>
                </a:outerShdw>
              </a:effectLst>
              <a:ea typeface="方正卡通简体" pitchFamily="65" charset="-122"/>
            </a:endParaRPr>
          </a:p>
        </p:txBody>
      </p:sp>
      <p:pic>
        <p:nvPicPr>
          <p:cNvPr id="9" name="Picture 158"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4179" y="4344592"/>
            <a:ext cx="5048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9" descr="1000401543874607298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1401862" flipH="1">
            <a:off x="12420600" y="5300664"/>
            <a:ext cx="991791" cy="992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0"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3412391" y="32004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32673"/>
            <a:ext cx="958454"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58868"/>
            <a:ext cx="958454" cy="102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558925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8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2000" fill="hold"/>
                                        <p:tgtEl>
                                          <p:spTgt spid="12"/>
                                        </p:tgtEl>
                                        <p:attrNameLst>
                                          <p:attrName>ppt_w</p:attrName>
                                        </p:attrNameLst>
                                      </p:cBhvr>
                                      <p:tavLst>
                                        <p:tav tm="0">
                                          <p:val>
                                            <p:strVal val="4/3*#ppt_w"/>
                                          </p:val>
                                        </p:tav>
                                        <p:tav tm="100000">
                                          <p:val>
                                            <p:strVal val="#ppt_w"/>
                                          </p:val>
                                        </p:tav>
                                      </p:tavLst>
                                    </p:anim>
                                    <p:anim calcmode="lin" valueType="num">
                                      <p:cBhvr>
                                        <p:cTn id="8" dur="2000" fill="hold"/>
                                        <p:tgtEl>
                                          <p:spTgt spid="12"/>
                                        </p:tgtEl>
                                        <p:attrNameLst>
                                          <p:attrName>ppt_h</p:attrName>
                                        </p:attrNameLst>
                                      </p:cBhvr>
                                      <p:tavLst>
                                        <p:tav tm="0">
                                          <p:val>
                                            <p:strVal val="4/3*#ppt_h"/>
                                          </p:val>
                                        </p:tav>
                                        <p:tav tm="100000">
                                          <p:val>
                                            <p:strVal val="#ppt_h"/>
                                          </p:val>
                                        </p:tav>
                                      </p:tavLst>
                                    </p:anim>
                                  </p:childTnLst>
                                </p:cTn>
                              </p:par>
                              <p:par>
                                <p:cTn id="9" presetID="10"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2000"/>
                                        <p:tgtEl>
                                          <p:spTgt spid="12"/>
                                        </p:tgtEl>
                                      </p:cBhvr>
                                    </p:animEffect>
                                  </p:childTnLst>
                                </p:cTn>
                              </p:par>
                              <p:par>
                                <p:cTn id="12" presetID="53" presetClass="entr" presetSubtype="528" fill="hold" nodeType="withEffect">
                                  <p:stCondLst>
                                    <p:cond delay="1400"/>
                                  </p:stCondLst>
                                  <p:childTnLst>
                                    <p:set>
                                      <p:cBhvr>
                                        <p:cTn id="13" dur="1" fill="hold">
                                          <p:stCondLst>
                                            <p:cond delay="0"/>
                                          </p:stCondLst>
                                        </p:cTn>
                                        <p:tgtEl>
                                          <p:spTgt spid="5"/>
                                        </p:tgtEl>
                                        <p:attrNameLst>
                                          <p:attrName>style.visibility</p:attrName>
                                        </p:attrNameLst>
                                      </p:cBhvr>
                                      <p:to>
                                        <p:strVal val="visible"/>
                                      </p:to>
                                    </p:set>
                                    <p:anim calcmode="lin" valueType="num">
                                      <p:cBhvr>
                                        <p:cTn id="14" dur="1500" fill="hold"/>
                                        <p:tgtEl>
                                          <p:spTgt spid="5"/>
                                        </p:tgtEl>
                                        <p:attrNameLst>
                                          <p:attrName>ppt_w</p:attrName>
                                        </p:attrNameLst>
                                      </p:cBhvr>
                                      <p:tavLst>
                                        <p:tav tm="0">
                                          <p:val>
                                            <p:fltVal val="0"/>
                                          </p:val>
                                        </p:tav>
                                        <p:tav tm="100000">
                                          <p:val>
                                            <p:strVal val="#ppt_w"/>
                                          </p:val>
                                        </p:tav>
                                      </p:tavLst>
                                    </p:anim>
                                    <p:anim calcmode="lin" valueType="num">
                                      <p:cBhvr>
                                        <p:cTn id="15" dur="1500" fill="hold"/>
                                        <p:tgtEl>
                                          <p:spTgt spid="5"/>
                                        </p:tgtEl>
                                        <p:attrNameLst>
                                          <p:attrName>ppt_h</p:attrName>
                                        </p:attrNameLst>
                                      </p:cBhvr>
                                      <p:tavLst>
                                        <p:tav tm="0">
                                          <p:val>
                                            <p:fltVal val="0"/>
                                          </p:val>
                                        </p:tav>
                                        <p:tav tm="100000">
                                          <p:val>
                                            <p:strVal val="#ppt_h"/>
                                          </p:val>
                                        </p:tav>
                                      </p:tavLst>
                                    </p:anim>
                                    <p:animEffect transition="in" filter="fade">
                                      <p:cBhvr>
                                        <p:cTn id="16" dur="1500"/>
                                        <p:tgtEl>
                                          <p:spTgt spid="5"/>
                                        </p:tgtEl>
                                      </p:cBhvr>
                                    </p:animEffect>
                                    <p:anim calcmode="lin" valueType="num">
                                      <p:cBhvr>
                                        <p:cTn id="17" dur="1500" fill="hold"/>
                                        <p:tgtEl>
                                          <p:spTgt spid="5"/>
                                        </p:tgtEl>
                                        <p:attrNameLst>
                                          <p:attrName>ppt_x</p:attrName>
                                        </p:attrNameLst>
                                      </p:cBhvr>
                                      <p:tavLst>
                                        <p:tav tm="0">
                                          <p:val>
                                            <p:fltVal val="0.5"/>
                                          </p:val>
                                        </p:tav>
                                        <p:tav tm="100000">
                                          <p:val>
                                            <p:strVal val="#ppt_x"/>
                                          </p:val>
                                        </p:tav>
                                      </p:tavLst>
                                    </p:anim>
                                    <p:anim calcmode="lin" valueType="num">
                                      <p:cBhvr>
                                        <p:cTn id="18" dur="1500" fill="hold"/>
                                        <p:tgtEl>
                                          <p:spTgt spid="5"/>
                                        </p:tgtEl>
                                        <p:attrNameLst>
                                          <p:attrName>ppt_y</p:attrName>
                                        </p:attrNameLst>
                                      </p:cBhvr>
                                      <p:tavLst>
                                        <p:tav tm="0">
                                          <p:val>
                                            <p:fltVal val="0.5"/>
                                          </p:val>
                                        </p:tav>
                                        <p:tav tm="100000">
                                          <p:val>
                                            <p:strVal val="#ppt_y"/>
                                          </p:val>
                                        </p:tav>
                                      </p:tavLst>
                                    </p:anim>
                                  </p:childTnLst>
                                </p:cTn>
                              </p:par>
                              <p:par>
                                <p:cTn id="19" presetID="0" presetClass="path" presetSubtype="0" accel="50000" decel="50000" fill="hold" nodeType="withEffect">
                                  <p:stCondLst>
                                    <p:cond delay="0"/>
                                  </p:stCondLst>
                                  <p:childTnLst>
                                    <p:animMotion origin="layout" path="M 1.94444E-6 -4.93827E-7 C 0.04479 -0.0216 0.08246 -0.08704 0.13055 -0.10772 C 0.17951 -0.12778 0.22535 -0.12562 0.29219 -0.12346 C 0.35937 -0.1213 0.45139 -0.08611 0.53246 -0.09506 C 0.61389 -0.10401 0.71076 -0.12685 0.77899 -0.17716 C 0.84722 -0.22747 0.89253 -0.29475 0.94219 -0.3963 C 0.99184 -0.49784 1.04861 -0.70525 1.07656 -0.78642 " pathEditMode="relative" rAng="0" ptsTypes="aaaaaaa">
                                      <p:cBhvr>
                                        <p:cTn id="20" dur="4500" fill="hold"/>
                                        <p:tgtEl>
                                          <p:spTgt spid="9"/>
                                        </p:tgtEl>
                                        <p:attrNameLst>
                                          <p:attrName>ppt_x</p:attrName>
                                          <p:attrName>ppt_y</p:attrName>
                                        </p:attrNameLst>
                                      </p:cBhvr>
                                      <p:rCtr x="53819" y="-39321"/>
                                    </p:animMotion>
                                  </p:childTnLst>
                                </p:cTn>
                              </p:par>
                              <p:par>
                                <p:cTn id="21" presetID="0" presetClass="path" presetSubtype="0" accel="50000" decel="50000" fill="hold" nodeType="withEffect">
                                  <p:stCondLst>
                                    <p:cond delay="750"/>
                                  </p:stCondLst>
                                  <p:childTnLst>
                                    <p:animMotion origin="layout" path="M -0.00017 2.59259E-6 C -0.02673 -0.01605 -0.10139 -0.0784 -0.15885 -0.0963 C -0.21632 -0.1142 -0.27083 -0.10926 -0.34375 -0.10741 C -0.41684 -0.10556 -0.51319 -0.11389 -0.59635 -0.08519 C -0.67934 -0.05648 -0.73211 0.04074 -0.84323 0.06543 C -0.95434 0.09012 -1.17534 0.06358 -1.26267 0.06296 " pathEditMode="relative" rAng="0" ptsTypes="aaaaaa">
                                      <p:cBhvr>
                                        <p:cTn id="22" dur="4900" fill="hold"/>
                                        <p:tgtEl>
                                          <p:spTgt spid="11"/>
                                        </p:tgtEl>
                                        <p:attrNameLst>
                                          <p:attrName>ppt_x</p:attrName>
                                          <p:attrName>ppt_y</p:attrName>
                                        </p:attrNameLst>
                                      </p:cBhvr>
                                      <p:rCtr x="-63125" y="-1204"/>
                                    </p:animMotion>
                                  </p:childTnLst>
                                </p:cTn>
                              </p:par>
                              <p:par>
                                <p:cTn id="23" presetID="0" presetClass="path" presetSubtype="0" accel="50000" decel="50000" fill="hold" nodeType="withEffect">
                                  <p:stCondLst>
                                    <p:cond delay="2250"/>
                                  </p:stCondLst>
                                  <p:childTnLst>
                                    <p:animMotion origin="layout" path="M 3.33333E-6 4.81481E-6 C -0.02066 -0.00093 -0.08525 -0.00031 -0.12361 -0.00463 C -0.16198 -0.00896 -0.16268 0.02283 -0.23073 -0.02624 C -0.29879 -0.07531 -0.4375 -0.19538 -0.53229 -0.29908 C -0.62726 -0.40278 -0.72934 -0.52717 -0.80104 -0.64908 C -0.87275 -0.77099 -0.92882 -0.95124 -0.9625 -1.03056 " pathEditMode="relative" rAng="0" ptsTypes="aaaaaa">
                                      <p:cBhvr>
                                        <p:cTn id="24" dur="5000" fill="hold"/>
                                        <p:tgtEl>
                                          <p:spTgt spid="10"/>
                                        </p:tgtEl>
                                        <p:attrNameLst>
                                          <p:attrName>ppt_x</p:attrName>
                                          <p:attrName>ppt_y</p:attrName>
                                        </p:attrNameLst>
                                      </p:cBhvr>
                                      <p:rCtr x="-48125" y="-50401"/>
                                    </p:animMotion>
                                  </p:childTnLst>
                                </p:cTn>
                              </p:par>
                              <p:par>
                                <p:cTn id="25" presetID="23" presetClass="entr" presetSubtype="36" fill="hold" nodeType="withEffect">
                                  <p:stCondLst>
                                    <p:cond delay="4700"/>
                                  </p:stCondLst>
                                  <p:iterate type="lt">
                                    <p:tmPct val="10000"/>
                                  </p:iterate>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strVal val="(6*min(max(#ppt_w*#ppt_h,.3),1)-7.4)/-.7*#ppt_w"/>
                                          </p:val>
                                        </p:tav>
                                        <p:tav tm="100000">
                                          <p:val>
                                            <p:strVal val="#ppt_w"/>
                                          </p:val>
                                        </p:tav>
                                      </p:tavLst>
                                    </p:anim>
                                    <p:anim calcmode="lin" valueType="num">
                                      <p:cBhvr>
                                        <p:cTn id="28" dur="500" fill="hold"/>
                                        <p:tgtEl>
                                          <p:spTgt spid="7"/>
                                        </p:tgtEl>
                                        <p:attrNameLst>
                                          <p:attrName>ppt_h</p:attrName>
                                        </p:attrNameLst>
                                      </p:cBhvr>
                                      <p:tavLst>
                                        <p:tav tm="0">
                                          <p:val>
                                            <p:strVal val="(6*min(max(#ppt_w*#ppt_h,.3),1)-7.4)/-.7*#ppt_h"/>
                                          </p:val>
                                        </p:tav>
                                        <p:tav tm="100000">
                                          <p:val>
                                            <p:strVal val="#ppt_h"/>
                                          </p:val>
                                        </p:tav>
                                      </p:tavLst>
                                    </p:anim>
                                    <p:anim calcmode="lin" valueType="num">
                                      <p:cBhvr>
                                        <p:cTn id="29" dur="500" fill="hold"/>
                                        <p:tgtEl>
                                          <p:spTgt spid="7"/>
                                        </p:tgtEl>
                                        <p:attrNameLst>
                                          <p:attrName>ppt_x</p:attrName>
                                        </p:attrNameLst>
                                      </p:cBhvr>
                                      <p:tavLst>
                                        <p:tav tm="0">
                                          <p:val>
                                            <p:fltVal val="0.5"/>
                                          </p:val>
                                        </p:tav>
                                        <p:tav tm="100000">
                                          <p:val>
                                            <p:strVal val="#ppt_x"/>
                                          </p:val>
                                        </p:tav>
                                      </p:tavLst>
                                    </p:anim>
                                    <p:anim calcmode="lin" valueType="num">
                                      <p:cBhvr>
                                        <p:cTn id="30" dur="500" fill="hold"/>
                                        <p:tgtEl>
                                          <p:spTgt spid="7"/>
                                        </p:tgtEl>
                                        <p:attrNameLst>
                                          <p:attrName>ppt_y</p:attrName>
                                        </p:attrNameLst>
                                      </p:cBhvr>
                                      <p:tavLst>
                                        <p:tav tm="0">
                                          <p:val>
                                            <p:strVal val="1+(6*min(max(#ppt_w*#ppt_h,.3),1)-7.4)/-.7*#ppt_h/2"/>
                                          </p:val>
                                        </p:tav>
                                        <p:tav tm="100000">
                                          <p:val>
                                            <p:strVal val="#ppt_y"/>
                                          </p:val>
                                        </p:tav>
                                      </p:tavLst>
                                    </p:anim>
                                  </p:childTnLst>
                                </p:cTn>
                              </p:par>
                              <p:par>
                                <p:cTn id="31" presetID="42" presetClass="entr" presetSubtype="0" fill="hold" nodeType="withEffect">
                                  <p:stCondLst>
                                    <p:cond delay="880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par>
                                <p:cTn id="36" presetID="0" presetClass="path" presetSubtype="0" accel="50000" decel="50000" fill="hold" nodeType="withEffect">
                                  <p:stCondLst>
                                    <p:cond delay="9800"/>
                                  </p:stCondLst>
                                  <p:childTnLst>
                                    <p:animMotion origin="layout" path="M -8.33333E-7 -4.19753E-6 C 0.0191 -0.00092 0.03837 0.00154 0.05729 -0.0037 C 0.0599 -0.00432 0.06198 -0.00833 0.06459 -0.00926 C 0.07118 -0.01142 0.07778 -0.01173 0.08438 -0.01296 C 0.10538 -0.02222 0.1257 -0.03518 0.14688 -0.04259 C 0.15452 -0.04846 0.16163 -0.05185 0.16875 -0.05926 C 0.17222 -0.06296 0.17917 -0.07037 0.17917 -0.07037 C 0.18195 -0.10895 0.18941 -0.11636 0.20417 -0.14259 C 0.21702 -0.16543 0.23212 -0.18271 0.24584 -0.2037 C 0.25278 -0.21451 0.26163 -0.22099 0.26875 -0.23148 C 0.27934 -0.24722 0.29358 -0.26204 0.30729 -0.26667 C 0.32031 -0.28055 0.33386 -0.29413 0.34792 -0.3037 C 0.35382 -0.30802 0.35643 -0.31265 0.3625 -0.31512 C 0.38212 -0.33858 0.40886 -0.35988 0.43229 -0.36667 C 0.4382 -0.37222 0.4434 -0.37438 0.45 -0.37623 C 0.46788 -0.38796 0.4875 -0.3963 0.50625 -0.40185 C 0.51997 -0.4142 0.53594 -0.41759 0.55104 -0.42253 C 0.56077 -0.43086 0.57205 -0.43333 0.58229 -0.44074 C 0.59254 -0.44784 0.60174 -0.46111 0.6125 -0.46481 C 0.62327 -0.47623 0.6408 -0.49815 0.64896 -0.51667 C 0.65399 -0.52809 0.65886 -0.53981 0.66459 -0.55 C 0.66684 -0.56234 0.66389 -0.54907 0.66875 -0.56111 C 0.67379 -0.57376 0.67899 -0.6037 0.68542 -0.61111 C 0.6875 -0.62037 0.6882 -0.62438 0.69271 -0.62963 C 0.69757 -0.65586 0.71511 -0.68518 0.72604 -0.70185 C 0.73195 -0.7108 0.73403 -0.71883 0.74167 -0.72407 C 0.75104 -0.74599 0.73872 -0.72037 0.74896 -0.73333 C 0.75035 -0.73518 0.7507 -0.73858 0.75209 -0.74074 C 0.75486 -0.74537 0.75868 -0.74784 0.76146 -0.75185 C 0.76771 -0.76142 0.77344 -0.77284 0.78021 -0.78148 C 0.78715 -0.79012 0.79011 -0.78951 0.79688 -0.7963 C 0.80278 -0.80216 0.80834 -0.80926 0.81459 -0.81481 C 0.81684 -0.82099 0.82292 -0.83148 0.82292 -0.83148 C 0.82639 -0.85 0.8316 -0.84753 0.83542 -0.86111 " pathEditMode="relative" ptsTypes="fffffffffffffffffffffffffffffffffA">
                                      <p:cBhvr>
                                        <p:cTn id="37" dur="5750" fill="hold"/>
                                        <p:tgtEl>
                                          <p:spTgt spid="13"/>
                                        </p:tgtEl>
                                        <p:attrNameLst>
                                          <p:attrName>ppt_x</p:attrName>
                                          <p:attrName>ppt_y</p:attrName>
                                        </p:attrNameLst>
                                      </p:cBhvr>
                                    </p:animMotion>
                                  </p:childTnLst>
                                </p:cTn>
                              </p:par>
                              <p:par>
                                <p:cTn id="38" presetID="42" presetClass="entr" presetSubtype="0" fill="hold" nodeType="withEffect">
                                  <p:stCondLst>
                                    <p:cond delay="1560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447800" y="304800"/>
            <a:ext cx="8812213" cy="1371600"/>
          </a:xfrm>
          <a:prstGeom prst="rect">
            <a:avLst/>
          </a:prstGeom>
          <a:noFill/>
          <a:ln>
            <a:noFill/>
          </a:ln>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ctr" eaLnBrk="1" hangingPunct="1">
              <a:spcBef>
                <a:spcPct val="0"/>
              </a:spcBef>
              <a:buNone/>
            </a:pPr>
            <a:r>
              <a:rPr lang="en-US" altLang="vi-VN" sz="4000" b="1" dirty="0">
                <a:solidFill>
                  <a:srgbClr val="FF0000"/>
                </a:solidFill>
                <a:latin typeface="Times New Roman" panose="02020603050405020304" pitchFamily="18" charset="0"/>
                <a:cs typeface="Times New Roman" panose="02020603050405020304" pitchFamily="18" charset="0"/>
              </a:rPr>
              <a:t>Em hãy kể tên các dạng toán có lời </a:t>
            </a:r>
            <a:r>
              <a:rPr lang="en-US" altLang="vi-VN" sz="4000" b="1" dirty="0" err="1">
                <a:solidFill>
                  <a:srgbClr val="FF0000"/>
                </a:solidFill>
                <a:latin typeface="Times New Roman" panose="02020603050405020304" pitchFamily="18" charset="0"/>
                <a:cs typeface="Times New Roman" panose="02020603050405020304" pitchFamily="18" charset="0"/>
              </a:rPr>
              <a:t>văn</a:t>
            </a:r>
            <a:r>
              <a:rPr lang="en-US" altLang="vi-VN" sz="4000" b="1" dirty="0">
                <a:solidFill>
                  <a:srgbClr val="FF0000"/>
                </a:solidFill>
                <a:latin typeface="Times New Roman" panose="02020603050405020304" pitchFamily="18" charset="0"/>
                <a:cs typeface="Times New Roman" panose="02020603050405020304" pitchFamily="18" charset="0"/>
              </a:rPr>
              <a:t> </a:t>
            </a:r>
            <a:endParaRPr lang="en-US" altLang="vi-VN" sz="4000" b="1" dirty="0" smtClean="0">
              <a:solidFill>
                <a:srgbClr val="FF0000"/>
              </a:solidFill>
              <a:latin typeface="Times New Roman" panose="02020603050405020304" pitchFamily="18" charset="0"/>
              <a:cs typeface="Times New Roman" panose="02020603050405020304" pitchFamily="18" charset="0"/>
            </a:endParaRPr>
          </a:p>
          <a:p>
            <a:pPr marL="0" lvl="0" indent="0" algn="ctr" eaLnBrk="1" hangingPunct="1">
              <a:spcBef>
                <a:spcPct val="0"/>
              </a:spcBef>
              <a:buNone/>
            </a:pPr>
            <a:r>
              <a:rPr lang="en-US" altLang="vi-VN" sz="4000" b="1" dirty="0" err="1" smtClean="0">
                <a:solidFill>
                  <a:srgbClr val="FF0000"/>
                </a:solidFill>
                <a:latin typeface="Times New Roman" panose="02020603050405020304" pitchFamily="18" charset="0"/>
                <a:cs typeface="Times New Roman" panose="02020603050405020304" pitchFamily="18" charset="0"/>
              </a:rPr>
              <a:t>m</a:t>
            </a:r>
            <a:r>
              <a:rPr lang="en-US" altLang="vi-VN" sz="4000" b="1" dirty="0" err="1" smtClean="0">
                <a:solidFill>
                  <a:srgbClr val="FF0000"/>
                </a:solidFill>
                <a:latin typeface="Times New Roman" panose="02020603050405020304" pitchFamily="18" charset="0"/>
                <a:ea typeface="Times New Roman" panose="02020603050405020304" pitchFamily="18" charset="0"/>
              </a:rPr>
              <a:t>à</a:t>
            </a:r>
            <a:r>
              <a:rPr lang="en-US" altLang="vi-VN" sz="4000" b="1" dirty="0" smtClean="0">
                <a:solidFill>
                  <a:srgbClr val="FF0000"/>
                </a:solidFill>
                <a:latin typeface="Times New Roman" panose="02020603050405020304" pitchFamily="18" charset="0"/>
                <a:cs typeface="Times New Roman" panose="02020603050405020304" pitchFamily="18" charset="0"/>
              </a:rPr>
              <a:t> </a:t>
            </a:r>
            <a:r>
              <a:rPr lang="en-US" altLang="vi-VN" sz="4000" b="1" dirty="0">
                <a:solidFill>
                  <a:srgbClr val="FF0000"/>
                </a:solidFill>
                <a:latin typeface="Times New Roman" panose="02020603050405020304" pitchFamily="18" charset="0"/>
                <a:cs typeface="Times New Roman" panose="02020603050405020304" pitchFamily="18" charset="0"/>
              </a:rPr>
              <a:t>em đã được học.</a:t>
            </a:r>
            <a:endParaRPr lang="en-US" altLang="vi-VN" sz="4000" b="1" dirty="0">
              <a:solidFill>
                <a:srgbClr val="FF0000"/>
              </a:solidFill>
              <a:latin typeface="Times New Roman" panose="02020603050405020304" pitchFamily="18" charset="0"/>
              <a:ea typeface="Times New Roman" panose="02020603050405020304" pitchFamily="18" charset="0"/>
            </a:endParaRPr>
          </a:p>
        </p:txBody>
      </p:sp>
      <p:sp>
        <p:nvSpPr>
          <p:cNvPr id="5" name="Rectangle 3"/>
          <p:cNvSpPr txBox="1">
            <a:spLocks noChangeArrowheads="1"/>
          </p:cNvSpPr>
          <p:nvPr/>
        </p:nvSpPr>
        <p:spPr bwMode="auto">
          <a:xfrm>
            <a:off x="1116013" y="1676400"/>
            <a:ext cx="9144000" cy="4953000"/>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số trung bình cộng.</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hai số khi biết tổng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hiệu.</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hai số khi biết tổng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tỉ số của hai số đó.</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Tìm hai số khi biết hiệu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tỉ số của hai số đó.</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có liên quan đến rút về đơn vị.</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về tỉ số phần trăm.</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về chuyển động đều.</a:t>
            </a:r>
          </a:p>
          <a:p>
            <a:pPr marL="533400" lvl="0" indent="-533400" eaLnBrk="1" hangingPunct="1">
              <a:buClr>
                <a:srgbClr val="00FF00"/>
              </a:buClr>
              <a:buSzPct val="120000"/>
              <a:buFont typeface="Wingdings" panose="05000000000000000000" pitchFamily="2" charset="2"/>
              <a:buAutoNum type="arabicPeriod"/>
            </a:pPr>
            <a:r>
              <a:rPr lang="en-US" altLang="vi-VN" b="1" dirty="0">
                <a:solidFill>
                  <a:srgbClr val="FF0000"/>
                </a:solidFill>
                <a:latin typeface="Times New Roman" panose="02020603050405020304" pitchFamily="18" charset="0"/>
                <a:cs typeface="Times New Roman" panose="02020603050405020304" pitchFamily="18" charset="0"/>
              </a:rPr>
              <a:t>B</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toán có nội dung </a:t>
            </a:r>
            <a:r>
              <a:rPr lang="en-US" altLang="vi-VN" b="1" dirty="0" err="1">
                <a:solidFill>
                  <a:srgbClr val="FF0000"/>
                </a:solidFill>
                <a:latin typeface="Times New Roman" panose="02020603050405020304" pitchFamily="18" charset="0"/>
                <a:cs typeface="Times New Roman" panose="02020603050405020304" pitchFamily="18" charset="0"/>
              </a:rPr>
              <a:t>hình</a:t>
            </a:r>
            <a:r>
              <a:rPr lang="en-US" altLang="vi-VN" b="1" dirty="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học</a:t>
            </a:r>
            <a:r>
              <a:rPr lang="en-US" altLang="vi-VN" b="1" dirty="0" smtClean="0">
                <a:solidFill>
                  <a:srgbClr val="FF0000"/>
                </a:solidFill>
                <a:latin typeface="Times New Roman" panose="02020603050405020304" pitchFamily="18" charset="0"/>
                <a:cs typeface="Times New Roman" panose="02020603050405020304" pitchFamily="18" charset="0"/>
              </a:rPr>
              <a:t> ( </a:t>
            </a:r>
            <a:r>
              <a:rPr lang="en-US" altLang="vi-VN" b="1" dirty="0" err="1" smtClean="0">
                <a:solidFill>
                  <a:srgbClr val="FF0000"/>
                </a:solidFill>
                <a:latin typeface="Times New Roman" panose="02020603050405020304" pitchFamily="18" charset="0"/>
                <a:cs typeface="Times New Roman" panose="02020603050405020304" pitchFamily="18" charset="0"/>
              </a:rPr>
              <a:t>chu</a:t>
            </a:r>
            <a:r>
              <a:rPr lang="en-US" altLang="vi-VN" b="1" dirty="0" smtClean="0">
                <a:solidFill>
                  <a:srgbClr val="FF0000"/>
                </a:solidFill>
                <a:latin typeface="Times New Roman" panose="02020603050405020304" pitchFamily="18" charset="0"/>
                <a:cs typeface="Times New Roman" panose="02020603050405020304" pitchFamily="18" charset="0"/>
              </a:rPr>
              <a:t> vi, </a:t>
            </a:r>
            <a:r>
              <a:rPr lang="en-US" altLang="vi-VN" b="1" dirty="0" err="1" smtClean="0">
                <a:solidFill>
                  <a:srgbClr val="FF0000"/>
                </a:solidFill>
                <a:latin typeface="Times New Roman" panose="02020603050405020304" pitchFamily="18" charset="0"/>
                <a:cs typeface="Times New Roman" panose="02020603050405020304" pitchFamily="18" charset="0"/>
              </a:rPr>
              <a:t>diện</a:t>
            </a:r>
            <a:r>
              <a:rPr lang="en-US" altLang="vi-VN" b="1" dirty="0" smtClean="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tích</a:t>
            </a:r>
            <a:r>
              <a:rPr lang="en-US" altLang="vi-VN" b="1" dirty="0" smtClean="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thể</a:t>
            </a:r>
            <a:r>
              <a:rPr lang="en-US" altLang="vi-VN" b="1" dirty="0" smtClean="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tích</a:t>
            </a:r>
            <a:r>
              <a:rPr lang="en-US" altLang="vi-VN" b="1" dirty="0" smtClean="0">
                <a:solidFill>
                  <a:srgbClr val="FF0000"/>
                </a:solidFill>
                <a:latin typeface="Times New Roman" panose="02020603050405020304" pitchFamily="18" charset="0"/>
                <a:cs typeface="Times New Roman" panose="02020603050405020304" pitchFamily="18" charset="0"/>
              </a:rPr>
              <a:t>).</a:t>
            </a:r>
            <a:endParaRPr lang="en-US" altLang="vi-VN"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500"/>
                                        <p:tgtEl>
                                          <p:spTgt spid="5">
                                            <p:txEl>
                                              <p:pRg st="1" end="1"/>
                                            </p:txEl>
                                          </p:spTgt>
                                        </p:tgtEl>
                                      </p:cBhvr>
                                    </p:animEffect>
                                    <p:anim calcmode="lin" valueType="num">
                                      <p:cBhvr>
                                        <p:cTn id="15" dur="500" fill="hold"/>
                                        <p:tgtEl>
                                          <p:spTgt spid="5">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anim calcmode="lin" valueType="num">
                                      <p:cBhvr>
                                        <p:cTn id="22" dur="500" fill="hold"/>
                                        <p:tgtEl>
                                          <p:spTgt spid="5">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500"/>
                                        <p:tgtEl>
                                          <p:spTgt spid="5">
                                            <p:txEl>
                                              <p:pRg st="3" end="3"/>
                                            </p:txEl>
                                          </p:spTgt>
                                        </p:tgtEl>
                                      </p:cBhvr>
                                    </p:animEffect>
                                    <p:anim calcmode="lin" valueType="num">
                                      <p:cBhvr>
                                        <p:cTn id="29" dur="500" fill="hold"/>
                                        <p:tgtEl>
                                          <p:spTgt spid="5">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500"/>
                                        <p:tgtEl>
                                          <p:spTgt spid="5">
                                            <p:txEl>
                                              <p:pRg st="4" end="4"/>
                                            </p:txEl>
                                          </p:spTgt>
                                        </p:tgtEl>
                                      </p:cBhvr>
                                    </p:animEffect>
                                    <p:anim calcmode="lin" valueType="num">
                                      <p:cBhvr>
                                        <p:cTn id="36" dur="500" fill="hold"/>
                                        <p:tgtEl>
                                          <p:spTgt spid="5">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500"/>
                                        <p:tgtEl>
                                          <p:spTgt spid="5">
                                            <p:txEl>
                                              <p:pRg st="5" end="5"/>
                                            </p:txEl>
                                          </p:spTgt>
                                        </p:tgtEl>
                                      </p:cBhvr>
                                    </p:animEffect>
                                    <p:anim calcmode="lin" valueType="num">
                                      <p:cBhvr>
                                        <p:cTn id="43" dur="500" fill="hold"/>
                                        <p:tgtEl>
                                          <p:spTgt spid="5">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500"/>
                                        <p:tgtEl>
                                          <p:spTgt spid="5">
                                            <p:txEl>
                                              <p:pRg st="6" end="6"/>
                                            </p:txEl>
                                          </p:spTgt>
                                        </p:tgtEl>
                                      </p:cBhvr>
                                    </p:animEffect>
                                    <p:anim calcmode="lin" valueType="num">
                                      <p:cBhvr>
                                        <p:cTn id="50" dur="500" fill="hold"/>
                                        <p:tgtEl>
                                          <p:spTgt spid="5">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500"/>
                                        <p:tgtEl>
                                          <p:spTgt spid="5">
                                            <p:txEl>
                                              <p:pRg st="7" end="7"/>
                                            </p:txEl>
                                          </p:spTgt>
                                        </p:tgtEl>
                                      </p:cBhvr>
                                    </p:animEffect>
                                    <p:anim calcmode="lin" valueType="num">
                                      <p:cBhvr>
                                        <p:cTn id="57" dur="500" fill="hold"/>
                                        <p:tgtEl>
                                          <p:spTgt spid="5">
                                            <p:txEl>
                                              <p:pRg st="7" end="7"/>
                                            </p:txEl>
                                          </p:spTgt>
                                        </p:tgtEl>
                                        <p:attrNameLst>
                                          <p:attrName>ppt_x</p:attrName>
                                        </p:attrNameLst>
                                      </p:cBhvr>
                                      <p:tavLst>
                                        <p:tav tm="0">
                                          <p:val>
                                            <p:strVal val="#ppt_x-.1"/>
                                          </p:val>
                                        </p:tav>
                                        <p:tav tm="100000">
                                          <p:val>
                                            <p:strVal val="#ppt_x"/>
                                          </p:val>
                                        </p:tav>
                                      </p:tavLst>
                                    </p:anim>
                                    <p:anim calcmode="lin" valueType="num">
                                      <p:cBhvr>
                                        <p:cTn id="58" dur="500" fill="hold"/>
                                        <p:tgtEl>
                                          <p:spTgt spid="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8.jpg"/>
          <p:cNvPicPr>
            <a:picLocks noChangeAspect="1"/>
          </p:cNvPicPr>
          <p:nvPr/>
        </p:nvPicPr>
        <p:blipFill>
          <a:blip r:embed="rId2"/>
          <a:stretch>
            <a:fillRect/>
          </a:stretch>
        </p:blipFill>
        <p:spPr>
          <a:xfrm>
            <a:off x="0" y="-27709"/>
            <a:ext cx="12192000" cy="6858000"/>
          </a:xfrm>
          <a:prstGeom prst="rect">
            <a:avLst/>
          </a:prstGeom>
          <a:noFill/>
          <a:ln w="9525">
            <a:noFill/>
          </a:ln>
        </p:spPr>
      </p:pic>
      <p:sp>
        <p:nvSpPr>
          <p:cNvPr id="2" name="Text Box 1"/>
          <p:cNvSpPr txBox="1"/>
          <p:nvPr/>
        </p:nvSpPr>
        <p:spPr>
          <a:xfrm>
            <a:off x="3132" y="762000"/>
            <a:ext cx="11277600" cy="1754326"/>
          </a:xfrm>
          <a:prstGeom prst="rect">
            <a:avLst/>
          </a:prstGeom>
          <a:noFill/>
        </p:spPr>
        <p:txBody>
          <a:bodyPr wrap="square" rtlCol="0">
            <a:spAutoFit/>
          </a:bodyPr>
          <a:lstStyle/>
          <a:p>
            <a:pPr algn="ctr"/>
            <a:endParaRPr lang="vi-VN" altLang="en-US" sz="3600" b="1" u="sng" dirty="0" smtClean="0">
              <a:solidFill>
                <a:srgbClr val="FF0000"/>
              </a:solidFill>
              <a:latin typeface="Times New Roman" panose="02020603050405020304" pitchFamily="18" charset="0"/>
              <a:cs typeface="Times New Roman" panose="02020603050405020304" pitchFamily="18" charset="0"/>
            </a:endParaRPr>
          </a:p>
          <a:p>
            <a:pPr algn="ctr"/>
            <a:r>
              <a:rPr lang="vi-VN" altLang="en-US" sz="3600" b="1" u="sng" dirty="0" smtClean="0">
                <a:solidFill>
                  <a:srgbClr val="FF0000"/>
                </a:solidFill>
                <a:latin typeface="Times New Roman" panose="02020603050405020304" pitchFamily="18" charset="0"/>
                <a:cs typeface="Times New Roman" panose="02020603050405020304" pitchFamily="18" charset="0"/>
              </a:rPr>
              <a:t>Toán</a:t>
            </a:r>
            <a:endParaRPr lang="vi-VN" altLang="en-US" sz="3600" b="1" u="sng" dirty="0">
              <a:solidFill>
                <a:srgbClr val="FF0000"/>
              </a:solidFill>
              <a:latin typeface="Times New Roman" panose="02020603050405020304" pitchFamily="18" charset="0"/>
              <a:cs typeface="Times New Roman" panose="02020603050405020304" pitchFamily="18" charset="0"/>
            </a:endParaRPr>
          </a:p>
          <a:p>
            <a:pPr algn="ctr"/>
            <a:r>
              <a:rPr lang="vi-VN" altLang="en-US" sz="3600" b="1" u="sng" dirty="0">
                <a:solidFill>
                  <a:srgbClr val="FF0000"/>
                </a:solidFill>
                <a:latin typeface="Times New Roman" panose="02020603050405020304" pitchFamily="18" charset="0"/>
                <a:cs typeface="Times New Roman" panose="02020603050405020304" pitchFamily="18" charset="0"/>
              </a:rPr>
              <a:t>Bài</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vi-VN" altLang="en-US" sz="3600" b="1" dirty="0" smtClean="0">
                <a:solidFill>
                  <a:srgbClr val="FF0000"/>
                </a:solidFill>
                <a:latin typeface="Times New Roman" panose="02020603050405020304" pitchFamily="18" charset="0"/>
                <a:cs typeface="Times New Roman" panose="02020603050405020304" pitchFamily="18" charset="0"/>
              </a:rPr>
              <a:t>Một </a:t>
            </a:r>
            <a:r>
              <a:rPr lang="vi-VN" altLang="en-US" sz="3600" b="1" dirty="0">
                <a:solidFill>
                  <a:srgbClr val="FF0000"/>
                </a:solidFill>
                <a:latin typeface="Times New Roman" panose="02020603050405020304" pitchFamily="18" charset="0"/>
                <a:cs typeface="Times New Roman" panose="02020603050405020304" pitchFamily="18" charset="0"/>
              </a:rPr>
              <a:t>số dạng bài toán đã </a:t>
            </a:r>
            <a:r>
              <a:rPr lang="vi-VN" altLang="en-US" sz="3600" b="1" dirty="0" smtClean="0">
                <a:solidFill>
                  <a:srgbClr val="FF0000"/>
                </a:solidFill>
                <a:latin typeface="Times New Roman" panose="02020603050405020304" pitchFamily="18" charset="0"/>
                <a:cs typeface="Times New Roman" panose="02020603050405020304" pitchFamily="18" charset="0"/>
              </a:rPr>
              <a:t>học</a:t>
            </a:r>
            <a:r>
              <a:rPr lang="en-US" altLang="en-US" sz="3600" b="1" dirty="0" smtClean="0">
                <a:solidFill>
                  <a:srgbClr val="FF0000"/>
                </a:solidFill>
                <a:latin typeface="Times New Roman" panose="02020603050405020304" pitchFamily="18" charset="0"/>
                <a:cs typeface="Times New Roman" panose="02020603050405020304" pitchFamily="18" charset="0"/>
              </a:rPr>
              <a:t> </a:t>
            </a:r>
            <a:endParaRPr lang="vi-VN" alt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265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0669" y="85725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1" y="1263253"/>
            <a:ext cx="6606779" cy="1451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366449" y="2853225"/>
            <a:ext cx="3492431" cy="1338828"/>
          </a:xfrm>
          <a:prstGeom prst="rect">
            <a:avLst/>
          </a:prstGeom>
          <a:noFill/>
        </p:spPr>
        <p:txBody>
          <a:bodyPr wrap="none">
            <a:spAutoFit/>
          </a:bodyPr>
          <a:lstStyle/>
          <a:p>
            <a:pPr algn="ctr">
              <a:defRPr/>
            </a:pPr>
            <a:r>
              <a:rPr lang="vi-VN" altLang="zh-CN" sz="4500" b="1" dirty="0">
                <a:solidFill>
                  <a:srgbClr val="FF0000"/>
                </a:solidFill>
                <a:latin typeface="Times New Roman" panose="02020603050405020304" pitchFamily="18" charset="0"/>
                <a:ea typeface="Microsoft YaHei" panose="020B0503020204020204" pitchFamily="34" charset="-122"/>
              </a:rPr>
              <a:t>LUYỆN TẬP</a:t>
            </a:r>
            <a:endParaRPr lang="zh-CN" altLang="en-US" sz="4500" b="1" dirty="0">
              <a:solidFill>
                <a:srgbClr val="FF0000"/>
              </a:solidFill>
              <a:latin typeface="Times New Roman" panose="02020603050405020304" pitchFamily="18" charset="0"/>
              <a:ea typeface="Microsoft YaHei" panose="020B0503020204020204" pitchFamily="34" charset="-122"/>
            </a:endParaRPr>
          </a:p>
          <a:p>
            <a:pPr algn="ctr">
              <a:defRPr/>
            </a:pPr>
            <a:endParaRPr lang="zh-CN" altLang="en-US" sz="3600" dirty="0">
              <a:ln w="9525">
                <a:noFill/>
              </a:ln>
              <a:solidFill>
                <a:schemeClr val="accent1"/>
              </a:solidFill>
              <a:effectLst>
                <a:outerShdw blurRad="50800" dist="38100" dir="5400000" algn="t" rotWithShape="0">
                  <a:prstClr val="black">
                    <a:alpha val="40000"/>
                  </a:prstClr>
                </a:outerShdw>
              </a:effectLst>
              <a:ea typeface="方正卡通简体" pitchFamily="65" charset="-122"/>
            </a:endParaRPr>
          </a:p>
        </p:txBody>
      </p:sp>
      <p:pic>
        <p:nvPicPr>
          <p:cNvPr id="9" name="Picture 158"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4179" y="4344592"/>
            <a:ext cx="5048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9" descr="1000401543874607298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1401862" flipH="1">
            <a:off x="12420600" y="5300664"/>
            <a:ext cx="991791" cy="992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0" descr="200712419435657_1"/>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3412391" y="32004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32673"/>
            <a:ext cx="958454"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89245" flipH="1">
            <a:off x="2307431" y="4258868"/>
            <a:ext cx="958454" cy="102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473503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8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2000" fill="hold"/>
                                        <p:tgtEl>
                                          <p:spTgt spid="12"/>
                                        </p:tgtEl>
                                        <p:attrNameLst>
                                          <p:attrName>ppt_w</p:attrName>
                                        </p:attrNameLst>
                                      </p:cBhvr>
                                      <p:tavLst>
                                        <p:tav tm="0">
                                          <p:val>
                                            <p:strVal val="4/3*#ppt_w"/>
                                          </p:val>
                                        </p:tav>
                                        <p:tav tm="100000">
                                          <p:val>
                                            <p:strVal val="#ppt_w"/>
                                          </p:val>
                                        </p:tav>
                                      </p:tavLst>
                                    </p:anim>
                                    <p:anim calcmode="lin" valueType="num">
                                      <p:cBhvr>
                                        <p:cTn id="8" dur="2000" fill="hold"/>
                                        <p:tgtEl>
                                          <p:spTgt spid="12"/>
                                        </p:tgtEl>
                                        <p:attrNameLst>
                                          <p:attrName>ppt_h</p:attrName>
                                        </p:attrNameLst>
                                      </p:cBhvr>
                                      <p:tavLst>
                                        <p:tav tm="0">
                                          <p:val>
                                            <p:strVal val="4/3*#ppt_h"/>
                                          </p:val>
                                        </p:tav>
                                        <p:tav tm="100000">
                                          <p:val>
                                            <p:strVal val="#ppt_h"/>
                                          </p:val>
                                        </p:tav>
                                      </p:tavLst>
                                    </p:anim>
                                  </p:childTnLst>
                                </p:cTn>
                              </p:par>
                              <p:par>
                                <p:cTn id="9" presetID="10"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2000"/>
                                        <p:tgtEl>
                                          <p:spTgt spid="12"/>
                                        </p:tgtEl>
                                      </p:cBhvr>
                                    </p:animEffect>
                                  </p:childTnLst>
                                </p:cTn>
                              </p:par>
                              <p:par>
                                <p:cTn id="12" presetID="53" presetClass="entr" presetSubtype="528" fill="hold" nodeType="withEffect">
                                  <p:stCondLst>
                                    <p:cond delay="1400"/>
                                  </p:stCondLst>
                                  <p:childTnLst>
                                    <p:set>
                                      <p:cBhvr>
                                        <p:cTn id="13" dur="1" fill="hold">
                                          <p:stCondLst>
                                            <p:cond delay="0"/>
                                          </p:stCondLst>
                                        </p:cTn>
                                        <p:tgtEl>
                                          <p:spTgt spid="5"/>
                                        </p:tgtEl>
                                        <p:attrNameLst>
                                          <p:attrName>style.visibility</p:attrName>
                                        </p:attrNameLst>
                                      </p:cBhvr>
                                      <p:to>
                                        <p:strVal val="visible"/>
                                      </p:to>
                                    </p:set>
                                    <p:anim calcmode="lin" valueType="num">
                                      <p:cBhvr>
                                        <p:cTn id="14" dur="1500" fill="hold"/>
                                        <p:tgtEl>
                                          <p:spTgt spid="5"/>
                                        </p:tgtEl>
                                        <p:attrNameLst>
                                          <p:attrName>ppt_w</p:attrName>
                                        </p:attrNameLst>
                                      </p:cBhvr>
                                      <p:tavLst>
                                        <p:tav tm="0">
                                          <p:val>
                                            <p:fltVal val="0"/>
                                          </p:val>
                                        </p:tav>
                                        <p:tav tm="100000">
                                          <p:val>
                                            <p:strVal val="#ppt_w"/>
                                          </p:val>
                                        </p:tav>
                                      </p:tavLst>
                                    </p:anim>
                                    <p:anim calcmode="lin" valueType="num">
                                      <p:cBhvr>
                                        <p:cTn id="15" dur="1500" fill="hold"/>
                                        <p:tgtEl>
                                          <p:spTgt spid="5"/>
                                        </p:tgtEl>
                                        <p:attrNameLst>
                                          <p:attrName>ppt_h</p:attrName>
                                        </p:attrNameLst>
                                      </p:cBhvr>
                                      <p:tavLst>
                                        <p:tav tm="0">
                                          <p:val>
                                            <p:fltVal val="0"/>
                                          </p:val>
                                        </p:tav>
                                        <p:tav tm="100000">
                                          <p:val>
                                            <p:strVal val="#ppt_h"/>
                                          </p:val>
                                        </p:tav>
                                      </p:tavLst>
                                    </p:anim>
                                    <p:animEffect transition="in" filter="fade">
                                      <p:cBhvr>
                                        <p:cTn id="16" dur="1500"/>
                                        <p:tgtEl>
                                          <p:spTgt spid="5"/>
                                        </p:tgtEl>
                                      </p:cBhvr>
                                    </p:animEffect>
                                    <p:anim calcmode="lin" valueType="num">
                                      <p:cBhvr>
                                        <p:cTn id="17" dur="1500" fill="hold"/>
                                        <p:tgtEl>
                                          <p:spTgt spid="5"/>
                                        </p:tgtEl>
                                        <p:attrNameLst>
                                          <p:attrName>ppt_x</p:attrName>
                                        </p:attrNameLst>
                                      </p:cBhvr>
                                      <p:tavLst>
                                        <p:tav tm="0">
                                          <p:val>
                                            <p:fltVal val="0.5"/>
                                          </p:val>
                                        </p:tav>
                                        <p:tav tm="100000">
                                          <p:val>
                                            <p:strVal val="#ppt_x"/>
                                          </p:val>
                                        </p:tav>
                                      </p:tavLst>
                                    </p:anim>
                                    <p:anim calcmode="lin" valueType="num">
                                      <p:cBhvr>
                                        <p:cTn id="18" dur="1500" fill="hold"/>
                                        <p:tgtEl>
                                          <p:spTgt spid="5"/>
                                        </p:tgtEl>
                                        <p:attrNameLst>
                                          <p:attrName>ppt_y</p:attrName>
                                        </p:attrNameLst>
                                      </p:cBhvr>
                                      <p:tavLst>
                                        <p:tav tm="0">
                                          <p:val>
                                            <p:fltVal val="0.5"/>
                                          </p:val>
                                        </p:tav>
                                        <p:tav tm="100000">
                                          <p:val>
                                            <p:strVal val="#ppt_y"/>
                                          </p:val>
                                        </p:tav>
                                      </p:tavLst>
                                    </p:anim>
                                  </p:childTnLst>
                                </p:cTn>
                              </p:par>
                              <p:par>
                                <p:cTn id="19" presetID="0" presetClass="path" presetSubtype="0" accel="50000" decel="50000" fill="hold" nodeType="withEffect">
                                  <p:stCondLst>
                                    <p:cond delay="0"/>
                                  </p:stCondLst>
                                  <p:childTnLst>
                                    <p:animMotion origin="layout" path="M 1.94444E-6 -4.93827E-7 C 0.04479 -0.0216 0.08246 -0.08704 0.13055 -0.10772 C 0.17951 -0.12778 0.22535 -0.12562 0.29219 -0.12346 C 0.35937 -0.1213 0.45139 -0.08611 0.53246 -0.09506 C 0.61389 -0.10401 0.71076 -0.12685 0.77899 -0.17716 C 0.84722 -0.22747 0.89253 -0.29475 0.94219 -0.3963 C 0.99184 -0.49784 1.04861 -0.70525 1.07656 -0.78642 " pathEditMode="relative" rAng="0" ptsTypes="aaaaaaa">
                                      <p:cBhvr>
                                        <p:cTn id="20" dur="4500" fill="hold"/>
                                        <p:tgtEl>
                                          <p:spTgt spid="9"/>
                                        </p:tgtEl>
                                        <p:attrNameLst>
                                          <p:attrName>ppt_x</p:attrName>
                                          <p:attrName>ppt_y</p:attrName>
                                        </p:attrNameLst>
                                      </p:cBhvr>
                                      <p:rCtr x="53819" y="-39321"/>
                                    </p:animMotion>
                                  </p:childTnLst>
                                </p:cTn>
                              </p:par>
                              <p:par>
                                <p:cTn id="21" presetID="0" presetClass="path" presetSubtype="0" accel="50000" decel="50000" fill="hold" nodeType="withEffect">
                                  <p:stCondLst>
                                    <p:cond delay="750"/>
                                  </p:stCondLst>
                                  <p:childTnLst>
                                    <p:animMotion origin="layout" path="M -0.00017 2.59259E-6 C -0.02673 -0.01605 -0.10139 -0.0784 -0.15885 -0.0963 C -0.21632 -0.1142 -0.27083 -0.10926 -0.34375 -0.10741 C -0.41684 -0.10556 -0.51319 -0.11389 -0.59635 -0.08519 C -0.67934 -0.05648 -0.73211 0.04074 -0.84323 0.06543 C -0.95434 0.09012 -1.17534 0.06358 -1.26267 0.06296 " pathEditMode="relative" rAng="0" ptsTypes="aaaaaa">
                                      <p:cBhvr>
                                        <p:cTn id="22" dur="4900" fill="hold"/>
                                        <p:tgtEl>
                                          <p:spTgt spid="11"/>
                                        </p:tgtEl>
                                        <p:attrNameLst>
                                          <p:attrName>ppt_x</p:attrName>
                                          <p:attrName>ppt_y</p:attrName>
                                        </p:attrNameLst>
                                      </p:cBhvr>
                                      <p:rCtr x="-63125" y="-1204"/>
                                    </p:animMotion>
                                  </p:childTnLst>
                                </p:cTn>
                              </p:par>
                              <p:par>
                                <p:cTn id="23" presetID="0" presetClass="path" presetSubtype="0" accel="50000" decel="50000" fill="hold" nodeType="withEffect">
                                  <p:stCondLst>
                                    <p:cond delay="2250"/>
                                  </p:stCondLst>
                                  <p:childTnLst>
                                    <p:animMotion origin="layout" path="M 3.33333E-6 4.81481E-6 C -0.02066 -0.00093 -0.08525 -0.00031 -0.12361 -0.00463 C -0.16198 -0.00896 -0.16268 0.02283 -0.23073 -0.02624 C -0.29879 -0.07531 -0.4375 -0.19538 -0.53229 -0.29908 C -0.62726 -0.40278 -0.72934 -0.52717 -0.80104 -0.64908 C -0.87275 -0.77099 -0.92882 -0.95124 -0.9625 -1.03056 " pathEditMode="relative" rAng="0" ptsTypes="aaaaaa">
                                      <p:cBhvr>
                                        <p:cTn id="24" dur="5000" fill="hold"/>
                                        <p:tgtEl>
                                          <p:spTgt spid="10"/>
                                        </p:tgtEl>
                                        <p:attrNameLst>
                                          <p:attrName>ppt_x</p:attrName>
                                          <p:attrName>ppt_y</p:attrName>
                                        </p:attrNameLst>
                                      </p:cBhvr>
                                      <p:rCtr x="-48125" y="-50401"/>
                                    </p:animMotion>
                                  </p:childTnLst>
                                </p:cTn>
                              </p:par>
                              <p:par>
                                <p:cTn id="25" presetID="23" presetClass="entr" presetSubtype="36" fill="hold" nodeType="withEffect">
                                  <p:stCondLst>
                                    <p:cond delay="4700"/>
                                  </p:stCondLst>
                                  <p:iterate type="lt">
                                    <p:tmPct val="10000"/>
                                  </p:iterate>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strVal val="(6*min(max(#ppt_w*#ppt_h,.3),1)-7.4)/-.7*#ppt_w"/>
                                          </p:val>
                                        </p:tav>
                                        <p:tav tm="100000">
                                          <p:val>
                                            <p:strVal val="#ppt_w"/>
                                          </p:val>
                                        </p:tav>
                                      </p:tavLst>
                                    </p:anim>
                                    <p:anim calcmode="lin" valueType="num">
                                      <p:cBhvr>
                                        <p:cTn id="28" dur="500" fill="hold"/>
                                        <p:tgtEl>
                                          <p:spTgt spid="7"/>
                                        </p:tgtEl>
                                        <p:attrNameLst>
                                          <p:attrName>ppt_h</p:attrName>
                                        </p:attrNameLst>
                                      </p:cBhvr>
                                      <p:tavLst>
                                        <p:tav tm="0">
                                          <p:val>
                                            <p:strVal val="(6*min(max(#ppt_w*#ppt_h,.3),1)-7.4)/-.7*#ppt_h"/>
                                          </p:val>
                                        </p:tav>
                                        <p:tav tm="100000">
                                          <p:val>
                                            <p:strVal val="#ppt_h"/>
                                          </p:val>
                                        </p:tav>
                                      </p:tavLst>
                                    </p:anim>
                                    <p:anim calcmode="lin" valueType="num">
                                      <p:cBhvr>
                                        <p:cTn id="29" dur="500" fill="hold"/>
                                        <p:tgtEl>
                                          <p:spTgt spid="7"/>
                                        </p:tgtEl>
                                        <p:attrNameLst>
                                          <p:attrName>ppt_x</p:attrName>
                                        </p:attrNameLst>
                                      </p:cBhvr>
                                      <p:tavLst>
                                        <p:tav tm="0">
                                          <p:val>
                                            <p:fltVal val="0.5"/>
                                          </p:val>
                                        </p:tav>
                                        <p:tav tm="100000">
                                          <p:val>
                                            <p:strVal val="#ppt_x"/>
                                          </p:val>
                                        </p:tav>
                                      </p:tavLst>
                                    </p:anim>
                                    <p:anim calcmode="lin" valueType="num">
                                      <p:cBhvr>
                                        <p:cTn id="30" dur="500" fill="hold"/>
                                        <p:tgtEl>
                                          <p:spTgt spid="7"/>
                                        </p:tgtEl>
                                        <p:attrNameLst>
                                          <p:attrName>ppt_y</p:attrName>
                                        </p:attrNameLst>
                                      </p:cBhvr>
                                      <p:tavLst>
                                        <p:tav tm="0">
                                          <p:val>
                                            <p:strVal val="1+(6*min(max(#ppt_w*#ppt_h,.3),1)-7.4)/-.7*#ppt_h/2"/>
                                          </p:val>
                                        </p:tav>
                                        <p:tav tm="100000">
                                          <p:val>
                                            <p:strVal val="#ppt_y"/>
                                          </p:val>
                                        </p:tav>
                                      </p:tavLst>
                                    </p:anim>
                                  </p:childTnLst>
                                </p:cTn>
                              </p:par>
                              <p:par>
                                <p:cTn id="31" presetID="42" presetClass="entr" presetSubtype="0" fill="hold" nodeType="withEffect">
                                  <p:stCondLst>
                                    <p:cond delay="880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par>
                                <p:cTn id="36" presetID="0" presetClass="path" presetSubtype="0" accel="50000" decel="50000" fill="hold" nodeType="withEffect">
                                  <p:stCondLst>
                                    <p:cond delay="9800"/>
                                  </p:stCondLst>
                                  <p:childTnLst>
                                    <p:animMotion origin="layout" path="M -8.33333E-7 -4.19753E-6 C 0.0191 -0.00092 0.03837 0.00154 0.05729 -0.0037 C 0.0599 -0.00432 0.06198 -0.00833 0.06459 -0.00926 C 0.07118 -0.01142 0.07778 -0.01173 0.08438 -0.01296 C 0.10538 -0.02222 0.1257 -0.03518 0.14688 -0.04259 C 0.15452 -0.04846 0.16163 -0.05185 0.16875 -0.05926 C 0.17222 -0.06296 0.17917 -0.07037 0.17917 -0.07037 C 0.18195 -0.10895 0.18941 -0.11636 0.20417 -0.14259 C 0.21702 -0.16543 0.23212 -0.18271 0.24584 -0.2037 C 0.25278 -0.21451 0.26163 -0.22099 0.26875 -0.23148 C 0.27934 -0.24722 0.29358 -0.26204 0.30729 -0.26667 C 0.32031 -0.28055 0.33386 -0.29413 0.34792 -0.3037 C 0.35382 -0.30802 0.35643 -0.31265 0.3625 -0.31512 C 0.38212 -0.33858 0.40886 -0.35988 0.43229 -0.36667 C 0.4382 -0.37222 0.4434 -0.37438 0.45 -0.37623 C 0.46788 -0.38796 0.4875 -0.3963 0.50625 -0.40185 C 0.51997 -0.4142 0.53594 -0.41759 0.55104 -0.42253 C 0.56077 -0.43086 0.57205 -0.43333 0.58229 -0.44074 C 0.59254 -0.44784 0.60174 -0.46111 0.6125 -0.46481 C 0.62327 -0.47623 0.6408 -0.49815 0.64896 -0.51667 C 0.65399 -0.52809 0.65886 -0.53981 0.66459 -0.55 C 0.66684 -0.56234 0.66389 -0.54907 0.66875 -0.56111 C 0.67379 -0.57376 0.67899 -0.6037 0.68542 -0.61111 C 0.6875 -0.62037 0.6882 -0.62438 0.69271 -0.62963 C 0.69757 -0.65586 0.71511 -0.68518 0.72604 -0.70185 C 0.73195 -0.7108 0.73403 -0.71883 0.74167 -0.72407 C 0.75104 -0.74599 0.73872 -0.72037 0.74896 -0.73333 C 0.75035 -0.73518 0.7507 -0.73858 0.75209 -0.74074 C 0.75486 -0.74537 0.75868 -0.74784 0.76146 -0.75185 C 0.76771 -0.76142 0.77344 -0.77284 0.78021 -0.78148 C 0.78715 -0.79012 0.79011 -0.78951 0.79688 -0.7963 C 0.80278 -0.80216 0.80834 -0.80926 0.81459 -0.81481 C 0.81684 -0.82099 0.82292 -0.83148 0.82292 -0.83148 C 0.82639 -0.85 0.8316 -0.84753 0.83542 -0.86111 " pathEditMode="relative" ptsTypes="fffffffffffffffffffffffffffffffffA">
                                      <p:cBhvr>
                                        <p:cTn id="37" dur="5750" fill="hold"/>
                                        <p:tgtEl>
                                          <p:spTgt spid="13"/>
                                        </p:tgtEl>
                                        <p:attrNameLst>
                                          <p:attrName>ppt_x</p:attrName>
                                          <p:attrName>ppt_y</p:attrName>
                                        </p:attrNameLst>
                                      </p:cBhvr>
                                    </p:animMotion>
                                  </p:childTnLst>
                                </p:cTn>
                              </p:par>
                              <p:par>
                                <p:cTn id="38" presetID="42" presetClass="entr" presetSubtype="0" fill="hold" nodeType="withEffect">
                                  <p:stCondLst>
                                    <p:cond delay="1560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8"/>
          <p:cNvSpPr txBox="1"/>
          <p:nvPr/>
        </p:nvSpPr>
        <p:spPr>
          <a:xfrm>
            <a:off x="76200" y="228600"/>
            <a:ext cx="11887200" cy="1815882"/>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ct val="50000"/>
              </a:spcBef>
              <a:buNone/>
            </a:pPr>
            <a:r>
              <a:rPr lang="en-US" altLang="vi-VN" sz="2800" b="1" dirty="0">
                <a:solidFill>
                  <a:srgbClr val="FF0000"/>
                </a:solidFill>
                <a:latin typeface="Times New Roman" panose="02020603050405020304" pitchFamily="18" charset="0"/>
                <a:cs typeface="Times New Roman" panose="02020603050405020304" pitchFamily="18" charset="0"/>
              </a:rPr>
              <a:t> </a:t>
            </a:r>
            <a:r>
              <a:rPr lang="en-US" altLang="vi-VN" sz="2800" b="1" u="sng" dirty="0" err="1">
                <a:solidFill>
                  <a:srgbClr val="FF0000"/>
                </a:solidFill>
                <a:latin typeface="Times New Roman" panose="02020603050405020304" pitchFamily="18" charset="0"/>
                <a:cs typeface="Times New Roman" panose="02020603050405020304" pitchFamily="18" charset="0"/>
              </a:rPr>
              <a:t>B</a:t>
            </a:r>
            <a:r>
              <a:rPr lang="en-US" altLang="vi-VN" sz="2800" b="1" u="sng" dirty="0" err="1">
                <a:solidFill>
                  <a:srgbClr val="FF0000"/>
                </a:solidFill>
                <a:latin typeface="Times New Roman" panose="02020603050405020304" pitchFamily="18" charset="0"/>
                <a:ea typeface="Times New Roman" panose="02020603050405020304" pitchFamily="18" charset="0"/>
              </a:rPr>
              <a:t>à</a:t>
            </a:r>
            <a:r>
              <a:rPr lang="en-US" altLang="vi-VN" sz="2800" b="1" u="sng" dirty="0" err="1">
                <a:solidFill>
                  <a:srgbClr val="FF0000"/>
                </a:solidFill>
                <a:latin typeface="Times New Roman" panose="02020603050405020304" pitchFamily="18" charset="0"/>
                <a:cs typeface="Times New Roman" panose="02020603050405020304" pitchFamily="18" charset="0"/>
              </a:rPr>
              <a:t>i</a:t>
            </a:r>
            <a:r>
              <a:rPr lang="en-US" altLang="vi-VN" sz="2800" b="1" u="sng" dirty="0">
                <a:solidFill>
                  <a:srgbClr val="FF0000"/>
                </a:solidFill>
                <a:latin typeface="Times New Roman" panose="02020603050405020304" pitchFamily="18" charset="0"/>
                <a:cs typeface="Times New Roman" panose="02020603050405020304" pitchFamily="18" charset="0"/>
              </a:rPr>
              <a:t> </a:t>
            </a:r>
            <a:r>
              <a:rPr lang="en-US" altLang="vi-VN" sz="2800" b="1" u="sng" dirty="0" smtClean="0">
                <a:solidFill>
                  <a:srgbClr val="FF0000"/>
                </a:solidFill>
                <a:latin typeface="Times New Roman" panose="02020603050405020304" pitchFamily="18" charset="0"/>
                <a:cs typeface="Times New Roman" panose="02020603050405020304" pitchFamily="18" charset="0"/>
              </a:rPr>
              <a:t>1(170): </a:t>
            </a:r>
            <a:r>
              <a:rPr lang="en-US" altLang="vi-VN" sz="2800" b="1" dirty="0">
                <a:latin typeface="Times New Roman" panose="02020603050405020304" pitchFamily="18" charset="0"/>
                <a:cs typeface="Times New Roman" panose="02020603050405020304" pitchFamily="18" charset="0"/>
              </a:rPr>
              <a:t>Một người đi xe đạp trong 3 giờ, giờ thứ nhất đi được 12km, giờ thứ hai đi được 18km, giờ thứ ba đi được quãng đường bằng nửa quãng đường trong hai giờ đầu. Hỏi trung bình mỗi giờ người đó đi được bao nhiêu ki-lô-mét?</a:t>
            </a:r>
            <a:endParaRPr lang="en-US" altLang="vi-VN" sz="2800" b="1" dirty="0">
              <a:latin typeface="Times New Roman" panose="02020603050405020304" pitchFamily="18" charset="0"/>
              <a:ea typeface="Times New Roman" panose="02020603050405020304" pitchFamily="18" charset="0"/>
            </a:endParaRPr>
          </a:p>
        </p:txBody>
      </p:sp>
      <p:sp>
        <p:nvSpPr>
          <p:cNvPr id="5" name="Text Box 156"/>
          <p:cNvSpPr txBox="1"/>
          <p:nvPr/>
        </p:nvSpPr>
        <p:spPr>
          <a:xfrm>
            <a:off x="609600" y="2376595"/>
            <a:ext cx="2370138" cy="55403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3000" b="1" u="sng" dirty="0">
                <a:solidFill>
                  <a:srgbClr val="0000FF"/>
                </a:solidFill>
                <a:latin typeface="Times New Roman" panose="02020603050405020304" pitchFamily="18" charset="0"/>
                <a:cs typeface="Times New Roman" panose="02020603050405020304" pitchFamily="18" charset="0"/>
              </a:rPr>
              <a:t>Tóm tắt:</a:t>
            </a:r>
            <a:endParaRPr lang="en-US" altLang="vi-VN" sz="3000" b="1" u="sng" dirty="0">
              <a:solidFill>
                <a:srgbClr val="0000FF"/>
              </a:solidFill>
              <a:latin typeface="Times New Roman" panose="02020603050405020304" pitchFamily="18" charset="0"/>
              <a:ea typeface="Times New Roman" panose="02020603050405020304" pitchFamily="18" charset="0"/>
            </a:endParaRPr>
          </a:p>
        </p:txBody>
      </p:sp>
      <p:sp>
        <p:nvSpPr>
          <p:cNvPr id="6" name="Text Box 157"/>
          <p:cNvSpPr txBox="1"/>
          <p:nvPr/>
        </p:nvSpPr>
        <p:spPr>
          <a:xfrm>
            <a:off x="228600" y="3124200"/>
            <a:ext cx="5167744" cy="2546851"/>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Giờ thứ nhất:   12km</a:t>
            </a:r>
          </a:p>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Giờ thứ hai:      18km</a:t>
            </a:r>
          </a:p>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Giờ thứ ba:   TBC hai giờ đầu.</a:t>
            </a:r>
          </a:p>
          <a:p>
            <a:pPr marL="0" lvl="0" indent="0">
              <a:spcBef>
                <a:spcPct val="50000"/>
              </a:spcBef>
              <a:buNone/>
            </a:pPr>
            <a:r>
              <a:rPr lang="en-US" altLang="vi-VN" sz="2900" b="1" dirty="0">
                <a:solidFill>
                  <a:srgbClr val="0000FF"/>
                </a:solidFill>
                <a:latin typeface="Times New Roman" panose="02020603050405020304" pitchFamily="18" charset="0"/>
                <a:cs typeface="Times New Roman" panose="02020603050405020304" pitchFamily="18" charset="0"/>
              </a:rPr>
              <a:t>TB mỗi giờ:    </a:t>
            </a:r>
            <a:r>
              <a:rPr lang="en-US" altLang="vi-VN" sz="2900" b="1" dirty="0">
                <a:solidFill>
                  <a:srgbClr val="0000FF"/>
                </a:solidFill>
                <a:latin typeface="Times New Roman" panose="02020603050405020304" pitchFamily="18" charset="0"/>
                <a:ea typeface="Times New Roman" panose="02020603050405020304" pitchFamily="18" charset="0"/>
              </a:rPr>
              <a:t>……</a:t>
            </a:r>
            <a:r>
              <a:rPr lang="en-US" altLang="vi-VN" sz="2900" b="1" dirty="0">
                <a:solidFill>
                  <a:srgbClr val="0000FF"/>
                </a:solidFill>
                <a:latin typeface="Times New Roman" panose="02020603050405020304" pitchFamily="18" charset="0"/>
                <a:cs typeface="Times New Roman" panose="02020603050405020304" pitchFamily="18" charset="0"/>
              </a:rPr>
              <a:t>..km?</a:t>
            </a:r>
            <a:endParaRPr lang="en-US" altLang="vi-VN" sz="2900" b="1" dirty="0">
              <a:solidFill>
                <a:srgbClr val="0000FF"/>
              </a:solidFill>
              <a:latin typeface="Times New Roman" panose="02020603050405020304" pitchFamily="18" charset="0"/>
              <a:ea typeface="Times New Roman" panose="02020603050405020304" pitchFamily="18" charset="0"/>
            </a:endParaRPr>
          </a:p>
        </p:txBody>
      </p:sp>
      <p:sp>
        <p:nvSpPr>
          <p:cNvPr id="7" name="Rectangle 2"/>
          <p:cNvSpPr txBox="1">
            <a:spLocks noChangeArrowheads="1"/>
          </p:cNvSpPr>
          <p:nvPr/>
        </p:nvSpPr>
        <p:spPr bwMode="auto">
          <a:xfrm>
            <a:off x="4970752" y="2971800"/>
            <a:ext cx="7086600" cy="3624263"/>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algn="ctr" eaLnBrk="1" hangingPunct="1">
              <a:lnSpc>
                <a:spcPct val="90000"/>
              </a:lnSpc>
              <a:buNone/>
            </a:pPr>
            <a:r>
              <a:rPr lang="en-US" altLang="vi-VN" sz="3600" dirty="0">
                <a:latin typeface="Times New Roman" panose="02020603050405020304" pitchFamily="18" charset="0"/>
                <a:cs typeface="Times New Roman" panose="02020603050405020304" pitchFamily="18" charset="0"/>
              </a:rPr>
              <a:t>	</a:t>
            </a:r>
            <a:r>
              <a:rPr lang="en-US" altLang="vi-VN" sz="2900" u="sng" dirty="0" err="1">
                <a:solidFill>
                  <a:srgbClr val="FF0000"/>
                </a:solidFill>
                <a:latin typeface="Times New Roman" panose="02020603050405020304" pitchFamily="18" charset="0"/>
                <a:cs typeface="Times New Roman" panose="02020603050405020304" pitchFamily="18" charset="0"/>
              </a:rPr>
              <a:t>B</a:t>
            </a:r>
            <a:r>
              <a:rPr lang="en-US" altLang="vi-VN" sz="2900" u="sng" dirty="0" err="1">
                <a:solidFill>
                  <a:srgbClr val="FF0000"/>
                </a:solidFill>
                <a:latin typeface="Times New Roman" panose="02020603050405020304" pitchFamily="18" charset="0"/>
                <a:ea typeface="Times New Roman" panose="02020603050405020304" pitchFamily="18" charset="0"/>
              </a:rPr>
              <a:t>à</a:t>
            </a:r>
            <a:r>
              <a:rPr lang="en-US" altLang="vi-VN" sz="2900" u="sng" dirty="0" err="1">
                <a:solidFill>
                  <a:srgbClr val="FF0000"/>
                </a:solidFill>
                <a:latin typeface="Times New Roman" panose="02020603050405020304" pitchFamily="18" charset="0"/>
                <a:cs typeface="Times New Roman" panose="02020603050405020304" pitchFamily="18" charset="0"/>
              </a:rPr>
              <a:t>i</a:t>
            </a:r>
            <a:r>
              <a:rPr lang="en-US" altLang="vi-VN" sz="2900" u="sng" dirty="0">
                <a:solidFill>
                  <a:srgbClr val="FF0000"/>
                </a:solidFill>
                <a:latin typeface="Times New Roman" panose="02020603050405020304" pitchFamily="18" charset="0"/>
                <a:cs typeface="Times New Roman" panose="02020603050405020304" pitchFamily="18" charset="0"/>
              </a:rPr>
              <a:t> </a:t>
            </a:r>
            <a:r>
              <a:rPr lang="en-US" altLang="vi-VN" sz="2900" u="sng" dirty="0" err="1" smtClean="0">
                <a:solidFill>
                  <a:srgbClr val="FF0000"/>
                </a:solidFill>
                <a:latin typeface="Times New Roman" panose="02020603050405020304" pitchFamily="18" charset="0"/>
                <a:cs typeface="Times New Roman" panose="02020603050405020304" pitchFamily="18" charset="0"/>
              </a:rPr>
              <a:t>giải</a:t>
            </a:r>
            <a:endParaRPr lang="en-US" altLang="vi-VN" sz="2900"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Giờ thứ ba người đó đi được quãng đường l</a:t>
            </a:r>
            <a:r>
              <a:rPr lang="en-US" altLang="vi-VN" sz="2900" dirty="0">
                <a:solidFill>
                  <a:srgbClr val="FF0000"/>
                </a:solidFill>
                <a:latin typeface="Times New Roman" panose="02020603050405020304" pitchFamily="18" charset="0"/>
                <a:ea typeface="Times New Roman" panose="02020603050405020304" pitchFamily="18" charset="0"/>
              </a:rPr>
              <a:t>à</a:t>
            </a:r>
            <a:r>
              <a:rPr lang="en-US" altLang="vi-VN" sz="2900"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(12 + 18) : 2 = 15 (km)</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Trung bình mỗi giờ người đó đi được l</a:t>
            </a:r>
            <a:r>
              <a:rPr lang="en-US" altLang="vi-VN" sz="2900" dirty="0">
                <a:solidFill>
                  <a:srgbClr val="FF0000"/>
                </a:solidFill>
                <a:latin typeface="Times New Roman" panose="02020603050405020304" pitchFamily="18" charset="0"/>
                <a:ea typeface="Times New Roman" panose="02020603050405020304" pitchFamily="18" charset="0"/>
              </a:rPr>
              <a:t>à</a:t>
            </a:r>
            <a:r>
              <a:rPr lang="en-US" altLang="vi-VN" sz="2900"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(12 + 18 + 15) : 3 = 15 (km)</a:t>
            </a:r>
          </a:p>
          <a:p>
            <a:pPr marL="342900" lvl="0" indent="-342900" algn="ctr" eaLnBrk="1" hangingPunct="1">
              <a:lnSpc>
                <a:spcPct val="90000"/>
              </a:lnSpc>
              <a:buNone/>
            </a:pPr>
            <a:r>
              <a:rPr lang="en-US" altLang="vi-VN" sz="2900" dirty="0">
                <a:solidFill>
                  <a:srgbClr val="FF0000"/>
                </a:solidFill>
                <a:latin typeface="Times New Roman" panose="02020603050405020304" pitchFamily="18" charset="0"/>
                <a:cs typeface="Times New Roman" panose="02020603050405020304" pitchFamily="18" charset="0"/>
              </a:rPr>
              <a:t>				</a:t>
            </a:r>
            <a:r>
              <a:rPr lang="en-US" altLang="vi-VN" sz="2800" dirty="0">
                <a:solidFill>
                  <a:srgbClr val="FF0000"/>
                </a:solidFill>
                <a:latin typeface="Times New Roman" panose="02020603050405020304" pitchFamily="18" charset="0"/>
                <a:cs typeface="Times New Roman" panose="02020603050405020304" pitchFamily="18" charset="0"/>
              </a:rPr>
              <a:t>Đáp số: 15 km</a:t>
            </a:r>
            <a:endParaRPr lang="en-US" altLang="vi-VN" sz="2800" dirty="0">
              <a:solidFill>
                <a:srgbClr val="FF0000"/>
              </a:solidFill>
              <a:latin typeface="Times New Roman" panose="02020603050405020304" pitchFamily="18" charset="0"/>
              <a:ea typeface="Times New Roman" panose="02020603050405020304" pitchFamily="18" charset="0"/>
            </a:endParaRPr>
          </a:p>
        </p:txBody>
      </p:sp>
      <p:cxnSp>
        <p:nvCxnSpPr>
          <p:cNvPr id="9" name="Straight Connector 8"/>
          <p:cNvCxnSpPr/>
          <p:nvPr/>
        </p:nvCxnSpPr>
        <p:spPr>
          <a:xfrm>
            <a:off x="5105400" y="2930633"/>
            <a:ext cx="0" cy="2846388"/>
          </a:xfrm>
          <a:prstGeom prst="line">
            <a:avLst/>
          </a:prstGeom>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ppt_x</p:attrName>
                                        </p:attrNameLst>
                                      </p:cBhvr>
                                      <p:tavLst>
                                        <p:tav tm="0">
                                          <p:val>
                                            <p:strVal val="#ppt_x-.2"/>
                                          </p:val>
                                        </p:tav>
                                        <p:tav tm="100000">
                                          <p:val>
                                            <p:strVal val="#ppt_x"/>
                                          </p:val>
                                        </p:tav>
                                      </p:tavLst>
                                    </p:anim>
                                    <p:anim calcmode="lin" valueType="num">
                                      <p:cBhvr>
                                        <p:cTn id="1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9" dur="1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idx="1"/>
          </p:nvPr>
        </p:nvSpPr>
        <p:spPr>
          <a:xfrm>
            <a:off x="304800" y="1295400"/>
            <a:ext cx="11544935" cy="2997200"/>
          </a:xfrm>
        </p:spPr>
        <p:txBody>
          <a:bodyPr vert="horz" wrap="square" lIns="91440" tIns="45720" rIns="91440" bIns="45720" anchor="t" anchorCtr="0"/>
          <a:lstStyle/>
          <a:p>
            <a:pPr mar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1.</a:t>
            </a:r>
            <a:r>
              <a:rPr lang="vi-VN" altLang="en-US" b="1" dirty="0">
                <a:solidFill>
                  <a:srgbClr val="FF0000"/>
                </a:solidFill>
                <a:latin typeface="Times New Roman" panose="02020603050405020304" pitchFamily="18" charset="0"/>
                <a:cs typeface="Times New Roman" panose="02020603050405020304" pitchFamily="18" charset="0"/>
              </a:rPr>
              <a:t> </a:t>
            </a:r>
            <a:r>
              <a:rPr lang="en-US" altLang="vi-VN" b="1" dirty="0">
                <a:solidFill>
                  <a:srgbClr val="FF0000"/>
                </a:solidFill>
                <a:latin typeface="Times New Roman" panose="02020603050405020304" pitchFamily="18" charset="0"/>
                <a:cs typeface="Times New Roman" panose="02020603050405020304" pitchFamily="18" charset="0"/>
              </a:rPr>
              <a:t>Tìm số trung bình cộng</a:t>
            </a:r>
            <a:r>
              <a:rPr lang="en-US" altLang="vi-VN" b="1" dirty="0">
                <a:solidFill>
                  <a:srgbClr val="0000FF"/>
                </a:solidFill>
                <a:latin typeface="Times New Roman" panose="02020603050405020304" pitchFamily="18" charset="0"/>
                <a:cs typeface="Times New Roman" panose="02020603050405020304" pitchFamily="18" charset="0"/>
              </a:rPr>
              <a:t>.</a:t>
            </a:r>
          </a:p>
          <a:p>
            <a:pPr mar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 Muốn tìm trung bình cộng của nhiều số ta tính tổng các số rồi chia cho số các số hạng.</a:t>
            </a:r>
          </a:p>
          <a:p>
            <a:pPr mar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 Biết số trung bình cộng ta có thể tính tổng các số bằng cách lấy số TBC nhân với số các </a:t>
            </a:r>
            <a:r>
              <a:rPr lang="en-US" altLang="vi-VN" b="1" dirty="0" err="1">
                <a:solidFill>
                  <a:srgbClr val="FF0000"/>
                </a:solidFill>
                <a:latin typeface="Times New Roman" panose="02020603050405020304" pitchFamily="18" charset="0"/>
                <a:cs typeface="Times New Roman" panose="02020603050405020304" pitchFamily="18" charset="0"/>
              </a:rPr>
              <a:t>số</a:t>
            </a:r>
            <a:r>
              <a:rPr lang="en-US" altLang="vi-VN" b="1" dirty="0">
                <a:solidFill>
                  <a:srgbClr val="FF0000"/>
                </a:solidFill>
                <a:latin typeface="Times New Roman" panose="02020603050405020304" pitchFamily="18" charset="0"/>
                <a:cs typeface="Times New Roman" panose="02020603050405020304" pitchFamily="18" charset="0"/>
              </a:rPr>
              <a:t> </a:t>
            </a:r>
            <a:r>
              <a:rPr lang="en-US" altLang="vi-VN" b="1" dirty="0" err="1" smtClean="0">
                <a:solidFill>
                  <a:srgbClr val="FF0000"/>
                </a:solidFill>
                <a:latin typeface="Times New Roman" panose="02020603050405020304" pitchFamily="18" charset="0"/>
                <a:cs typeface="Times New Roman" panose="02020603050405020304" pitchFamily="18" charset="0"/>
              </a:rPr>
              <a:t>hạng</a:t>
            </a:r>
            <a:r>
              <a:rPr lang="en-US" altLang="vi-VN" b="1" dirty="0" smtClean="0">
                <a:solidFill>
                  <a:srgbClr val="FF0000"/>
                </a:solidFill>
                <a:latin typeface="Times New Roman" panose="02020603050405020304" pitchFamily="18" charset="0"/>
                <a:cs typeface="Times New Roman" panose="02020603050405020304" pitchFamily="18" charset="0"/>
              </a:rPr>
              <a:t>.</a:t>
            </a:r>
            <a:endParaRPr lang="en-US" altLang="vi-VN" b="1" dirty="0">
              <a:solidFill>
                <a:srgbClr val="FF0000"/>
              </a:solidFill>
              <a:latin typeface="Times New Roman" panose="02020603050405020304" pitchFamily="18" charset="0"/>
              <a:cs typeface="Times New Roman" panose="02020603050405020304" pitchFamily="18" charset="0"/>
            </a:endParaRPr>
          </a:p>
          <a:p>
            <a:pPr marL="0" indent="0" eaLnBrk="1" hangingPunct="1">
              <a:buClr>
                <a:srgbClr val="00FF00"/>
              </a:buClr>
              <a:buSzPct val="120000"/>
              <a:buNone/>
            </a:pPr>
            <a:endParaRPr lang="en-US" altLang="vi-VN" dirty="0">
              <a:solidFill>
                <a:srgbClr val="0000FF"/>
              </a:solidFill>
              <a:latin typeface="Times New Roman" panose="02020603050405020304" pitchFamily="18" charset="0"/>
              <a:ea typeface="Times New Roman" panose="02020603050405020304" pitchFamily="18" charset="0"/>
            </a:endParaRPr>
          </a:p>
        </p:txBody>
      </p:sp>
      <p:sp>
        <p:nvSpPr>
          <p:cNvPr id="5" name="Content Placeholder 4"/>
          <p:cNvSpPr txBox="1"/>
          <p:nvPr/>
        </p:nvSpPr>
        <p:spPr bwMode="auto">
          <a:xfrm>
            <a:off x="2590800" y="609441"/>
            <a:ext cx="5892959" cy="584774"/>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Cách</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giải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một</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số</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toán</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cơ</a:t>
            </a:r>
            <a:r>
              <a:rPr kumimoji="0" lang="en-US" sz="3200" b="1" i="0" u="none" strike="noStrike" kern="0" cap="none" spc="0" normalizeH="0" baseline="0" noProof="0" dirty="0">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chemeClr val="tx1"/>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bản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1"/>
          <p:cNvSpPr txBox="1"/>
          <p:nvPr/>
        </p:nvSpPr>
        <p:spPr>
          <a:xfrm>
            <a:off x="219869" y="0"/>
            <a:ext cx="11787187" cy="10160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800" dirty="0">
                <a:solidFill>
                  <a:srgbClr val="0000FF"/>
                </a:solidFill>
              </a:rPr>
              <a:t>   </a:t>
            </a:r>
            <a:r>
              <a:rPr lang="en-US" altLang="vi-VN" sz="3000" b="1" u="sng" dirty="0" err="1">
                <a:solidFill>
                  <a:srgbClr val="FF0000"/>
                </a:solidFill>
                <a:latin typeface="Times New Roman" panose="02020603050405020304" pitchFamily="18" charset="0"/>
                <a:cs typeface="Times New Roman" panose="02020603050405020304" pitchFamily="18" charset="0"/>
              </a:rPr>
              <a:t>B</a:t>
            </a:r>
            <a:r>
              <a:rPr lang="en-US" altLang="vi-VN" sz="3000" b="1" u="sng" dirty="0" err="1">
                <a:solidFill>
                  <a:srgbClr val="FF0000"/>
                </a:solidFill>
                <a:latin typeface="Times New Roman" panose="02020603050405020304" pitchFamily="18" charset="0"/>
                <a:ea typeface="Times New Roman" panose="02020603050405020304" pitchFamily="18" charset="0"/>
              </a:rPr>
              <a:t>à</a:t>
            </a:r>
            <a:r>
              <a:rPr lang="en-US" altLang="vi-VN" sz="3000" b="1" u="sng" dirty="0" err="1">
                <a:solidFill>
                  <a:srgbClr val="FF0000"/>
                </a:solidFill>
                <a:latin typeface="Times New Roman" panose="02020603050405020304" pitchFamily="18" charset="0"/>
                <a:cs typeface="Times New Roman" panose="02020603050405020304" pitchFamily="18" charset="0"/>
              </a:rPr>
              <a:t>i</a:t>
            </a:r>
            <a:r>
              <a:rPr lang="en-US" altLang="vi-VN" sz="3000" b="1" u="sng" dirty="0">
                <a:solidFill>
                  <a:srgbClr val="FF0000"/>
                </a:solidFill>
                <a:latin typeface="Times New Roman" panose="02020603050405020304" pitchFamily="18" charset="0"/>
                <a:cs typeface="Times New Roman" panose="02020603050405020304" pitchFamily="18" charset="0"/>
              </a:rPr>
              <a:t> </a:t>
            </a:r>
            <a:r>
              <a:rPr lang="en-US" altLang="vi-VN" sz="3000" b="1" u="sng" dirty="0" smtClean="0">
                <a:solidFill>
                  <a:srgbClr val="FF0000"/>
                </a:solidFill>
                <a:latin typeface="Times New Roman" panose="02020603050405020304" pitchFamily="18" charset="0"/>
                <a:cs typeface="Times New Roman" panose="02020603050405020304" pitchFamily="18" charset="0"/>
              </a:rPr>
              <a:t>2 (170):</a:t>
            </a:r>
            <a:r>
              <a:rPr lang="en-US" altLang="vi-VN" sz="3000" dirty="0" smtClean="0">
                <a:solidFill>
                  <a:srgbClr val="0000FF"/>
                </a:solidFill>
                <a:latin typeface="Times New Roman" panose="02020603050405020304" pitchFamily="18" charset="0"/>
                <a:cs typeface="Times New Roman" panose="02020603050405020304" pitchFamily="18" charset="0"/>
              </a:rPr>
              <a:t> </a:t>
            </a:r>
            <a:r>
              <a:rPr lang="en-US" altLang="vi-VN" sz="3000" b="1" dirty="0">
                <a:solidFill>
                  <a:srgbClr val="0000FF"/>
                </a:solidFill>
                <a:latin typeface="Times New Roman" panose="02020603050405020304" pitchFamily="18" charset="0"/>
                <a:cs typeface="Times New Roman" panose="02020603050405020304" pitchFamily="18" charset="0"/>
              </a:rPr>
              <a:t>Một mảnh đất hình chữ nhật có chu vi 120m. Chiều d</a:t>
            </a:r>
            <a:r>
              <a:rPr lang="en-US" altLang="vi-VN" sz="3000" b="1" dirty="0">
                <a:solidFill>
                  <a:srgbClr val="0000FF"/>
                </a:solidFill>
                <a:latin typeface="Times New Roman" panose="02020603050405020304" pitchFamily="18" charset="0"/>
                <a:ea typeface="Times New Roman" panose="02020603050405020304" pitchFamily="18" charset="0"/>
              </a:rPr>
              <a:t>à</a:t>
            </a:r>
            <a:r>
              <a:rPr lang="en-US" altLang="vi-VN" sz="3000" b="1" dirty="0">
                <a:solidFill>
                  <a:srgbClr val="0000FF"/>
                </a:solidFill>
                <a:latin typeface="Times New Roman" panose="02020603050405020304" pitchFamily="18" charset="0"/>
                <a:cs typeface="Times New Roman" panose="02020603050405020304" pitchFamily="18" charset="0"/>
              </a:rPr>
              <a:t>i hơn chiều rộng 10 m. Tính diện tích mảnh đất đó.</a:t>
            </a:r>
            <a:endParaRPr lang="en-US" altLang="vi-VN" sz="3000" b="1" dirty="0">
              <a:solidFill>
                <a:srgbClr val="0000FF"/>
              </a:solidFill>
              <a:latin typeface="Times New Roman" panose="02020603050405020304" pitchFamily="18" charset="0"/>
              <a:ea typeface="Times New Roman" panose="02020603050405020304" pitchFamily="18" charset="0"/>
            </a:endParaRPr>
          </a:p>
        </p:txBody>
      </p:sp>
      <p:sp>
        <p:nvSpPr>
          <p:cNvPr id="5" name="Rectangle 2"/>
          <p:cNvSpPr txBox="1">
            <a:spLocks noChangeArrowheads="1"/>
          </p:cNvSpPr>
          <p:nvPr/>
        </p:nvSpPr>
        <p:spPr bwMode="auto">
          <a:xfrm>
            <a:off x="5341649" y="928687"/>
            <a:ext cx="5413664" cy="5553075"/>
          </a:xfrm>
          <a:prstGeom prst="rect">
            <a:avLst/>
          </a:prstGeom>
          <a:noFill/>
          <a:ln w="19050">
            <a:noFill/>
            <a:miter lim="800000"/>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342900" lvl="0" indent="-342900" algn="ctr" eaLnBrk="1" hangingPunct="1">
              <a:lnSpc>
                <a:spcPct val="80000"/>
              </a:lnSpc>
              <a:buNone/>
            </a:pPr>
            <a:r>
              <a:rPr lang="en-US" altLang="vi-VN" dirty="0"/>
              <a:t>		</a:t>
            </a:r>
            <a:r>
              <a:rPr lang="en-US" altLang="vi-VN" b="1" u="sng" dirty="0">
                <a:solidFill>
                  <a:srgbClr val="FF0000"/>
                </a:solidFill>
                <a:latin typeface="Times New Roman" panose="02020603050405020304" pitchFamily="18" charset="0"/>
                <a:cs typeface="Times New Roman" panose="02020603050405020304" pitchFamily="18" charset="0"/>
              </a:rPr>
              <a:t>B</a:t>
            </a:r>
            <a:r>
              <a:rPr lang="en-US" altLang="vi-VN" b="1" u="sng" dirty="0">
                <a:solidFill>
                  <a:srgbClr val="FF0000"/>
                </a:solidFill>
                <a:latin typeface="Times New Roman" panose="02020603050405020304" pitchFamily="18" charset="0"/>
                <a:ea typeface="Times New Roman" panose="02020603050405020304" pitchFamily="18" charset="0"/>
              </a:rPr>
              <a:t>à</a:t>
            </a:r>
            <a:r>
              <a:rPr lang="en-US" altLang="vi-VN" b="1" u="sng" dirty="0">
                <a:solidFill>
                  <a:srgbClr val="FF0000"/>
                </a:solidFill>
                <a:latin typeface="Times New Roman" panose="02020603050405020304" pitchFamily="18" charset="0"/>
                <a:cs typeface="Times New Roman" panose="02020603050405020304" pitchFamily="18" charset="0"/>
              </a:rPr>
              <a:t>i giải</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Nửa chu vi của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Chiều rộng của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p>
          <a:p>
            <a:pPr marL="342900" lvl="0" indent="-342900" algn="ctr" eaLnBrk="1" hangingPunct="1">
              <a:lnSpc>
                <a:spcPct val="80000"/>
              </a:lnSpc>
              <a:buNone/>
            </a:pPr>
            <a:endParaRPr lang="en-US" altLang="vi-VN" b="1" dirty="0">
              <a:solidFill>
                <a:srgbClr val="FF0000"/>
              </a:solidFill>
              <a:latin typeface="Times New Roman" panose="02020603050405020304" pitchFamily="18" charset="0"/>
              <a:cs typeface="Times New Roman" panose="02020603050405020304" pitchFamily="18" charset="0"/>
            </a:endParaRP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Chiều d</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i của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Diện tích mảnh đất l</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a:t>
            </a:r>
          </a:p>
          <a:p>
            <a:pPr marL="342900" lvl="0" indent="-342900" algn="ctr" eaLnBrk="1" hangingPunct="1">
              <a:lnSpc>
                <a:spcPct val="80000"/>
              </a:lnSpc>
              <a:buNone/>
            </a:pPr>
            <a:r>
              <a:rPr lang="en-US" altLang="vi-VN" b="1" dirty="0">
                <a:solidFill>
                  <a:srgbClr val="FF0000"/>
                </a:solidFill>
                <a:latin typeface="Times New Roman" panose="02020603050405020304" pitchFamily="18" charset="0"/>
                <a:cs typeface="Times New Roman" panose="02020603050405020304" pitchFamily="18" charset="0"/>
              </a:rPr>
              <a:t>		</a:t>
            </a:r>
            <a:endParaRPr lang="en-US" altLang="vi-VN" b="1" dirty="0">
              <a:solidFill>
                <a:srgbClr val="FF0000"/>
              </a:solidFill>
              <a:latin typeface="Times New Roman" panose="02020603050405020304" pitchFamily="18" charset="0"/>
              <a:ea typeface="Times New Roman" panose="02020603050405020304" pitchFamily="18" charset="0"/>
            </a:endParaRPr>
          </a:p>
        </p:txBody>
      </p:sp>
      <p:sp>
        <p:nvSpPr>
          <p:cNvPr id="6" name="Text Box 41"/>
          <p:cNvSpPr txBox="1"/>
          <p:nvPr/>
        </p:nvSpPr>
        <p:spPr>
          <a:xfrm>
            <a:off x="-1042987" y="1727200"/>
            <a:ext cx="9144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endParaRPr lang="vi-VN" altLang="vi-VN" sz="2400" b="1" u="sng" dirty="0">
              <a:solidFill>
                <a:srgbClr val="0000FF"/>
              </a:solidFill>
            </a:endParaRPr>
          </a:p>
        </p:txBody>
      </p:sp>
      <p:sp>
        <p:nvSpPr>
          <p:cNvPr id="7" name="Text Box 42"/>
          <p:cNvSpPr txBox="1"/>
          <p:nvPr/>
        </p:nvSpPr>
        <p:spPr>
          <a:xfrm>
            <a:off x="23886" y="2303320"/>
            <a:ext cx="2795587"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dirty="0">
                <a:solidFill>
                  <a:srgbClr val="0000FF"/>
                </a:solidFill>
                <a:latin typeface="Times New Roman" panose="02020603050405020304" pitchFamily="18" charset="0"/>
                <a:cs typeface="Times New Roman" panose="02020603050405020304" pitchFamily="18" charset="0"/>
              </a:rPr>
              <a:t>Chiều d</a:t>
            </a:r>
            <a:r>
              <a:rPr lang="en-US" altLang="vi-VN" sz="2400" b="1" dirty="0">
                <a:solidFill>
                  <a:srgbClr val="0000FF"/>
                </a:solidFill>
                <a:latin typeface="Times New Roman" panose="02020603050405020304" pitchFamily="18" charset="0"/>
                <a:ea typeface="Times New Roman" panose="02020603050405020304" pitchFamily="18" charset="0"/>
              </a:rPr>
              <a:t>à</a:t>
            </a:r>
            <a:r>
              <a:rPr lang="en-US" altLang="vi-VN" sz="2400" b="1" dirty="0">
                <a:solidFill>
                  <a:srgbClr val="0000FF"/>
                </a:solidFill>
                <a:latin typeface="Times New Roman" panose="02020603050405020304" pitchFamily="18" charset="0"/>
                <a:cs typeface="Times New Roman" panose="02020603050405020304" pitchFamily="18" charset="0"/>
              </a:rPr>
              <a:t>i: 120m</a:t>
            </a:r>
            <a:r>
              <a:rPr lang="en-US" altLang="vi-VN" sz="2400" b="1" dirty="0">
                <a:solidFill>
                  <a:srgbClr val="0000FF"/>
                </a:solidFill>
              </a:rPr>
              <a:t> </a:t>
            </a:r>
          </a:p>
        </p:txBody>
      </p:sp>
      <p:sp>
        <p:nvSpPr>
          <p:cNvPr id="8" name="Text Box 43"/>
          <p:cNvSpPr txBox="1"/>
          <p:nvPr/>
        </p:nvSpPr>
        <p:spPr>
          <a:xfrm>
            <a:off x="23886" y="2989263"/>
            <a:ext cx="5181600"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dirty="0">
                <a:solidFill>
                  <a:srgbClr val="0000FF"/>
                </a:solidFill>
                <a:latin typeface="Times New Roman" panose="02020603050405020304" pitchFamily="18" charset="0"/>
                <a:cs typeface="Times New Roman" panose="02020603050405020304" pitchFamily="18" charset="0"/>
              </a:rPr>
              <a:t>Chiều d</a:t>
            </a:r>
            <a:r>
              <a:rPr lang="en-US" altLang="vi-VN" sz="2400" b="1" dirty="0">
                <a:solidFill>
                  <a:srgbClr val="0000FF"/>
                </a:solidFill>
                <a:latin typeface="Times New Roman" panose="02020603050405020304" pitchFamily="18" charset="0"/>
                <a:ea typeface="Times New Roman" panose="02020603050405020304" pitchFamily="18" charset="0"/>
              </a:rPr>
              <a:t>à</a:t>
            </a:r>
            <a:r>
              <a:rPr lang="en-US" altLang="vi-VN" sz="2400" b="1" dirty="0">
                <a:solidFill>
                  <a:srgbClr val="0000FF"/>
                </a:solidFill>
                <a:latin typeface="Times New Roman" panose="02020603050405020304" pitchFamily="18" charset="0"/>
                <a:cs typeface="Times New Roman" panose="02020603050405020304" pitchFamily="18" charset="0"/>
              </a:rPr>
              <a:t>i hơn chiều  rộng: 10m</a:t>
            </a:r>
            <a:endParaRPr lang="en-US" altLang="vi-VN" sz="2400" b="1" dirty="0">
              <a:solidFill>
                <a:srgbClr val="0000FF"/>
              </a:solidFill>
              <a:latin typeface="Times New Roman" panose="02020603050405020304" pitchFamily="18" charset="0"/>
              <a:ea typeface="Times New Roman" panose="02020603050405020304" pitchFamily="18" charset="0"/>
            </a:endParaRPr>
          </a:p>
        </p:txBody>
      </p:sp>
      <p:sp>
        <p:nvSpPr>
          <p:cNvPr id="22" name="Text Box 52"/>
          <p:cNvSpPr txBox="1"/>
          <p:nvPr/>
        </p:nvSpPr>
        <p:spPr>
          <a:xfrm>
            <a:off x="252918" y="3663660"/>
            <a:ext cx="22098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dirty="0">
                <a:solidFill>
                  <a:srgbClr val="0000FF"/>
                </a:solidFill>
                <a:latin typeface="Times New Roman" panose="02020603050405020304" pitchFamily="18" charset="0"/>
                <a:cs typeface="Times New Roman" panose="02020603050405020304" pitchFamily="18" charset="0"/>
              </a:rPr>
              <a:t>Diện tích:   </a:t>
            </a:r>
            <a:r>
              <a:rPr lang="en-US" altLang="vi-VN" sz="2400" b="1" dirty="0">
                <a:solidFill>
                  <a:srgbClr val="0000FF"/>
                </a:solidFill>
                <a:latin typeface="Times New Roman" panose="02020603050405020304" pitchFamily="18" charset="0"/>
                <a:ea typeface="Times New Roman" panose="02020603050405020304" pitchFamily="18" charset="0"/>
              </a:rPr>
              <a:t>…</a:t>
            </a:r>
            <a:r>
              <a:rPr lang="en-US" altLang="vi-VN" sz="2400" b="1" dirty="0">
                <a:solidFill>
                  <a:srgbClr val="0000FF"/>
                </a:solidFill>
                <a:latin typeface="Times New Roman" panose="02020603050405020304" pitchFamily="18" charset="0"/>
                <a:cs typeface="Times New Roman" panose="02020603050405020304" pitchFamily="18" charset="0"/>
              </a:rPr>
              <a:t>?</a:t>
            </a:r>
            <a:endParaRPr lang="en-US" altLang="vi-VN" sz="2400" b="1" dirty="0">
              <a:solidFill>
                <a:srgbClr val="0000FF"/>
              </a:solidFill>
              <a:latin typeface="Times New Roman" panose="02020603050405020304" pitchFamily="18" charset="0"/>
              <a:ea typeface="Times New Roman" panose="02020603050405020304" pitchFamily="18" charset="0"/>
            </a:endParaRPr>
          </a:p>
        </p:txBody>
      </p:sp>
      <p:sp>
        <p:nvSpPr>
          <p:cNvPr id="23" name="Text Box 38"/>
          <p:cNvSpPr txBox="1"/>
          <p:nvPr/>
        </p:nvSpPr>
        <p:spPr>
          <a:xfrm>
            <a:off x="737214" y="1676400"/>
            <a:ext cx="13716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vi-VN" sz="2400" b="1" u="sng" dirty="0">
                <a:solidFill>
                  <a:srgbClr val="0000FF"/>
                </a:solidFill>
                <a:latin typeface="Times New Roman" panose="02020603050405020304" pitchFamily="18" charset="0"/>
                <a:cs typeface="Times New Roman" panose="02020603050405020304" pitchFamily="18" charset="0"/>
              </a:rPr>
              <a:t>Tóm tắt</a:t>
            </a:r>
            <a:endParaRPr lang="en-US" altLang="vi-VN" sz="2400" b="1" u="sng" dirty="0">
              <a:solidFill>
                <a:srgbClr val="0000FF"/>
              </a:solidFill>
              <a:latin typeface="Times New Roman" panose="02020603050405020304" pitchFamily="18" charset="0"/>
              <a:ea typeface="Times New Roman" panose="02020603050405020304" pitchFamily="18" charset="0"/>
            </a:endParaRPr>
          </a:p>
        </p:txBody>
      </p:sp>
      <p:sp>
        <p:nvSpPr>
          <p:cNvPr id="25" name="TextBox 24"/>
          <p:cNvSpPr txBox="1"/>
          <p:nvPr/>
        </p:nvSpPr>
        <p:spPr>
          <a:xfrm>
            <a:off x="6875463" y="1905000"/>
            <a:ext cx="2813050" cy="461963"/>
          </a:xfrm>
          <a:prstGeom prst="rect">
            <a:avLst/>
          </a:prstGeom>
          <a:noFill/>
        </p:spPr>
        <p:txBody>
          <a:bodyPr>
            <a:spAutoFit/>
          </a:bodyPr>
          <a:lstStyle/>
          <a:p>
            <a:pPr marR="0" defTabSz="914400" eaLnBrk="1" hangingPunct="1">
              <a:lnSpc>
                <a:spcPct val="80000"/>
              </a:lnSpc>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120 : 2 = 60 (m)</a:t>
            </a:r>
          </a:p>
        </p:txBody>
      </p:sp>
      <p:sp>
        <p:nvSpPr>
          <p:cNvPr id="27" name="TextBox 26"/>
          <p:cNvSpPr txBox="1"/>
          <p:nvPr/>
        </p:nvSpPr>
        <p:spPr>
          <a:xfrm>
            <a:off x="6629400" y="3067267"/>
            <a:ext cx="3881438" cy="552450"/>
          </a:xfrm>
          <a:prstGeom prst="rect">
            <a:avLst/>
          </a:prstGeom>
          <a:noFill/>
        </p:spPr>
        <p:txBody>
          <a:bodyPr>
            <a:spAutoFit/>
          </a:bodyPr>
          <a:lstStyle/>
          <a:p>
            <a:pPr marR="0" defTabSz="914400">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(60 - 10) : 2 = 25 (m)</a:t>
            </a:r>
            <a:endParaRPr kumimoji="0" lang="vi-VN" sz="3000" b="1" kern="1200" cap="none" spc="0" normalizeH="0" baseline="0" noProof="0" dirty="0">
              <a:solidFill>
                <a:srgbClr val="FF0000"/>
              </a:solidFill>
              <a:ea typeface="+mn-ea"/>
              <a:cs typeface="Arial" panose="020B0604020202020204" pitchFamily="34" charset="0"/>
            </a:endParaRPr>
          </a:p>
        </p:txBody>
      </p:sp>
      <p:sp>
        <p:nvSpPr>
          <p:cNvPr id="29" name="TextBox 28"/>
          <p:cNvSpPr txBox="1"/>
          <p:nvPr/>
        </p:nvSpPr>
        <p:spPr>
          <a:xfrm>
            <a:off x="6781800" y="4333875"/>
            <a:ext cx="3130550" cy="461963"/>
          </a:xfrm>
          <a:prstGeom prst="rect">
            <a:avLst/>
          </a:prstGeom>
          <a:noFill/>
        </p:spPr>
        <p:txBody>
          <a:bodyPr>
            <a:spAutoFit/>
          </a:bodyPr>
          <a:lstStyle/>
          <a:p>
            <a:pPr marR="0" defTabSz="914400" eaLnBrk="1" hangingPunct="1">
              <a:lnSpc>
                <a:spcPct val="80000"/>
              </a:lnSpc>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25 + 10 = 35 (m)</a:t>
            </a:r>
          </a:p>
        </p:txBody>
      </p:sp>
      <p:sp>
        <p:nvSpPr>
          <p:cNvPr id="31" name="TextBox 30"/>
          <p:cNvSpPr txBox="1"/>
          <p:nvPr/>
        </p:nvSpPr>
        <p:spPr>
          <a:xfrm>
            <a:off x="6564313" y="5368925"/>
            <a:ext cx="3435350" cy="461963"/>
          </a:xfrm>
          <a:prstGeom prst="rect">
            <a:avLst/>
          </a:prstGeom>
          <a:noFill/>
        </p:spPr>
        <p:txBody>
          <a:bodyPr>
            <a:spAutoFit/>
          </a:bodyPr>
          <a:lstStyle/>
          <a:p>
            <a:pPr marR="0" defTabSz="914400" eaLnBrk="1" hangingPunct="1">
              <a:lnSpc>
                <a:spcPct val="80000"/>
              </a:lnSpc>
              <a:buClrTx/>
              <a:buSzTx/>
              <a:buFontTx/>
              <a:buNone/>
              <a:defRPr/>
            </a:pP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25 x 35 = 875 (m</a:t>
            </a:r>
            <a:r>
              <a:rPr kumimoji="0" lang="en-US" altLang="vi-VN" sz="3000" b="1" kern="0" cap="none" spc="0" normalizeH="0" baseline="30000" noProof="0" dirty="0">
                <a:solidFill>
                  <a:srgbClr val="FF0000"/>
                </a:solidFill>
                <a:latin typeface="Times New Roman" panose="02020603050405020304" pitchFamily="18" charset="0"/>
                <a:ea typeface="+mn-ea"/>
                <a:cs typeface="Times New Roman" panose="02020603050405020304" pitchFamily="18" charset="0"/>
              </a:rPr>
              <a:t>2</a:t>
            </a:r>
            <a:r>
              <a:rPr kumimoji="0" lang="en-US" altLang="vi-VN" sz="3000" b="1" kern="0" cap="none" spc="0" normalizeH="0" baseline="0" noProof="0" dirty="0">
                <a:solidFill>
                  <a:srgbClr val="FF0000"/>
                </a:solidFill>
                <a:latin typeface="Times New Roman" panose="02020603050405020304" pitchFamily="18" charset="0"/>
                <a:ea typeface="+mn-ea"/>
                <a:cs typeface="Times New Roman" panose="02020603050405020304" pitchFamily="18" charset="0"/>
              </a:rPr>
              <a:t>)</a:t>
            </a:r>
          </a:p>
        </p:txBody>
      </p:sp>
      <p:sp>
        <p:nvSpPr>
          <p:cNvPr id="33" name="TextBox 32"/>
          <p:cNvSpPr txBox="1"/>
          <p:nvPr/>
        </p:nvSpPr>
        <p:spPr>
          <a:xfrm>
            <a:off x="7853363" y="5830888"/>
            <a:ext cx="2901950" cy="461963"/>
          </a:xfrm>
          <a:prstGeom prst="rect">
            <a:avLst/>
          </a:prstGeom>
          <a:noFill/>
        </p:spPr>
        <p:txBody>
          <a:bodyPr>
            <a:spAutoFit/>
          </a:bodyPr>
          <a:lstStyle/>
          <a:p>
            <a:pPr eaLnBrk="1" hangingPunct="1">
              <a:lnSpc>
                <a:spcPct val="80000"/>
              </a:lnSpc>
              <a:buNone/>
            </a:pPr>
            <a:r>
              <a:rPr lang="en-US" altLang="vi-VN" sz="3000" b="1" dirty="0">
                <a:solidFill>
                  <a:srgbClr val="FF0000"/>
                </a:solidFill>
                <a:latin typeface="Times New Roman" panose="02020603050405020304" pitchFamily="18" charset="0"/>
                <a:cs typeface="Times New Roman" panose="02020603050405020304" pitchFamily="18" charset="0"/>
              </a:rPr>
              <a:t>Đáp số: 875 m</a:t>
            </a:r>
            <a:r>
              <a:rPr lang="en-US" altLang="vi-VN" sz="3000" b="1" baseline="30000" dirty="0">
                <a:solidFill>
                  <a:srgbClr val="FF0000"/>
                </a:solidFill>
                <a:latin typeface="Times New Roman" panose="02020603050405020304" pitchFamily="18" charset="0"/>
                <a:cs typeface="Times New Roman" panose="02020603050405020304" pitchFamily="18" charset="0"/>
              </a:rPr>
              <a:t>2</a:t>
            </a:r>
            <a:endParaRPr lang="en-US" altLang="vi-VN" sz="30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linds(horizontal)">
                                      <p:cBhvr>
                                        <p:cTn id="21" dur="500"/>
                                        <p:tgtEl>
                                          <p:spTgt spid="2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nodePh="1">
                                  <p:stCondLst>
                                    <p:cond delay="0"/>
                                  </p:stCondLst>
                                  <p:endCondLst>
                                    <p:cond evt="begin" delay="0">
                                      <p:tn val="24"/>
                                    </p:cond>
                                  </p:endCondLst>
                                  <p:childTnLst>
                                    <p:set>
                                      <p:cBhvr>
                                        <p:cTn id="25" dur="1" fill="hold">
                                          <p:stCondLst>
                                            <p:cond delay="0"/>
                                          </p:stCondLst>
                                        </p:cTn>
                                        <p:tgtEl>
                                          <p:spTgt spid="6"/>
                                        </p:tgtEl>
                                        <p:attrNameLst>
                                          <p:attrName>style.visibility</p:attrName>
                                        </p:attrNameLst>
                                      </p:cBhvr>
                                      <p:to>
                                        <p:strVal val="visible"/>
                                      </p:to>
                                    </p:set>
                                    <p:animEffect transition="in" filter="blinds(horizont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blinds(horizontal)">
                                      <p:cBhvr>
                                        <p:cTn id="31" dur="500"/>
                                        <p:tgtEl>
                                          <p:spTgt spid="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5">
                                            <p:txEl>
                                              <p:pRg st="1" end="1"/>
                                            </p:txEl>
                                          </p:spTgt>
                                        </p:tgtEl>
                                        <p:attrNameLst>
                                          <p:attrName>style.visibility</p:attrName>
                                        </p:attrNameLst>
                                      </p:cBhvr>
                                      <p:to>
                                        <p:strVal val="visible"/>
                                      </p:to>
                                    </p:set>
                                    <p:animEffect transition="in" filter="blinds(horizontal)">
                                      <p:cBhvr>
                                        <p:cTn id="36" dur="500"/>
                                        <p:tgtEl>
                                          <p:spTgt spid="5">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barn(inVertical)">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Effect transition="in" filter="blinds(horizontal)">
                                      <p:cBhvr>
                                        <p:cTn id="46" dur="500"/>
                                        <p:tgtEl>
                                          <p:spTgt spid="5">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arn(inVertical)">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5">
                                            <p:txEl>
                                              <p:pRg st="6" end="6"/>
                                            </p:txEl>
                                          </p:spTgt>
                                        </p:tgtEl>
                                        <p:attrNameLst>
                                          <p:attrName>style.visibility</p:attrName>
                                        </p:attrNameLst>
                                      </p:cBhvr>
                                      <p:to>
                                        <p:strVal val="visible"/>
                                      </p:to>
                                    </p:set>
                                    <p:animEffect transition="in" filter="blinds(horizontal)">
                                      <p:cBhvr>
                                        <p:cTn id="56" dur="500"/>
                                        <p:tgtEl>
                                          <p:spTgt spid="5">
                                            <p:txEl>
                                              <p:pRg st="6" end="6"/>
                                            </p:txEl>
                                          </p:spTgt>
                                        </p:tgtEl>
                                      </p:cBhvr>
                                    </p:animEffect>
                                  </p:childTnLst>
                                </p:cTn>
                              </p:par>
                              <p:par>
                                <p:cTn id="57" presetID="16" presetClass="entr" presetSubtype="21"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barn(inVertical)">
                                      <p:cBhvr>
                                        <p:cTn id="59" dur="500"/>
                                        <p:tgtEl>
                                          <p:spTgt spid="29"/>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5">
                                            <p:txEl>
                                              <p:pRg st="8" end="8"/>
                                            </p:txEl>
                                          </p:spTgt>
                                        </p:tgtEl>
                                        <p:attrNameLst>
                                          <p:attrName>style.visibility</p:attrName>
                                        </p:attrNameLst>
                                      </p:cBhvr>
                                      <p:to>
                                        <p:strVal val="visible"/>
                                      </p:to>
                                    </p:set>
                                    <p:animEffect transition="in" filter="blinds(horizontal)">
                                      <p:cBhvr>
                                        <p:cTn id="64" dur="500"/>
                                        <p:tgtEl>
                                          <p:spTgt spid="5">
                                            <p:txEl>
                                              <p:pRg st="8" end="8"/>
                                            </p:txEl>
                                          </p:spTgt>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barn(inVertical)">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arn(inVertical)">
                                      <p:cBhvr>
                                        <p:cTn id="7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22" grpId="0"/>
      <p:bldP spid="23" grpId="0"/>
      <p:bldP spid="25" grpId="0"/>
      <p:bldP spid="27" grpId="0"/>
      <p:bldP spid="29" grpId="0"/>
      <p:bldP spid="31" grpId="0"/>
      <p:bldP spid="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txBox="1"/>
          <p:nvPr/>
        </p:nvSpPr>
        <p:spPr bwMode="auto">
          <a:xfrm>
            <a:off x="3337242" y="1600088"/>
            <a:ext cx="5892959" cy="58477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Cách</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giải</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một</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số</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toán</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cơ</a:t>
            </a:r>
            <a:r>
              <a:rPr kumimoji="0" lang="en-US" sz="3200" b="1" i="0" u="none" strike="noStrike" kern="0" cap="none" spc="0" normalizeH="0" baseline="0" noProof="0" dirty="0">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solidFill>
                  <a:srgbClr val="FF0000"/>
                </a:solidFill>
                <a:effectLst>
                  <a:outerShdw blurRad="38100" dist="19050" dir="2700000" algn="tl" rotWithShape="0">
                    <a:schemeClr val="dk1">
                      <a:alpha val="40000"/>
                    </a:schemeClr>
                  </a:outerShdw>
                </a:effectLst>
                <a:uLnTx/>
                <a:uFillTx/>
                <a:latin typeface="Times New Roman" panose="02020603050405020304" pitchFamily="18" charset="0"/>
                <a:ea typeface="+mn-ea"/>
                <a:cs typeface="Times New Roman" panose="02020603050405020304" pitchFamily="18" charset="0"/>
              </a:rPr>
              <a:t>bản</a:t>
            </a:r>
          </a:p>
        </p:txBody>
      </p:sp>
      <p:sp>
        <p:nvSpPr>
          <p:cNvPr id="6" name="Rectangle 3"/>
          <p:cNvSpPr txBox="1">
            <a:spLocks noChangeArrowheads="1"/>
          </p:cNvSpPr>
          <p:nvPr/>
        </p:nvSpPr>
        <p:spPr bwMode="auto">
          <a:xfrm>
            <a:off x="346075" y="3217863"/>
            <a:ext cx="10972800" cy="563563"/>
          </a:xfrm>
          <a:prstGeom prst="rect">
            <a:avLst/>
          </a:prstGeom>
          <a:noFill/>
          <a:ln>
            <a:no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buClr>
                <a:srgbClr val="00FF00"/>
              </a:buClr>
              <a:buSzPct val="120000"/>
              <a:buNone/>
            </a:pPr>
            <a:r>
              <a:rPr lang="en-US" altLang="vi-VN" b="1" dirty="0">
                <a:solidFill>
                  <a:srgbClr val="FF0000"/>
                </a:solidFill>
                <a:latin typeface="Times New Roman" panose="02020603050405020304" pitchFamily="18" charset="0"/>
                <a:cs typeface="Times New Roman" panose="02020603050405020304" pitchFamily="18" charset="0"/>
              </a:rPr>
              <a:t>2. Tìm hai số khi biết tổng v</a:t>
            </a:r>
            <a:r>
              <a:rPr lang="en-US" altLang="vi-VN" b="1" dirty="0">
                <a:solidFill>
                  <a:srgbClr val="FF0000"/>
                </a:solidFill>
                <a:latin typeface="Times New Roman" panose="02020603050405020304" pitchFamily="18" charset="0"/>
                <a:ea typeface="Times New Roman" panose="02020603050405020304" pitchFamily="18" charset="0"/>
              </a:rPr>
              <a:t>à</a:t>
            </a:r>
            <a:r>
              <a:rPr lang="en-US" altLang="vi-VN" b="1" dirty="0">
                <a:solidFill>
                  <a:srgbClr val="FF0000"/>
                </a:solidFill>
                <a:latin typeface="Times New Roman" panose="02020603050405020304" pitchFamily="18" charset="0"/>
                <a:cs typeface="Times New Roman" panose="02020603050405020304" pitchFamily="18" charset="0"/>
              </a:rPr>
              <a:t> hiệu.</a:t>
            </a:r>
            <a:endParaRPr lang="en-US" altLang="vi-VN" b="1" dirty="0">
              <a:solidFill>
                <a:srgbClr val="FF0000"/>
              </a:solidFill>
              <a:latin typeface="Times New Roman" panose="02020603050405020304" pitchFamily="18" charset="0"/>
              <a:ea typeface="Times New Roman" panose="02020603050405020304" pitchFamily="18" charset="0"/>
            </a:endParaRPr>
          </a:p>
        </p:txBody>
      </p:sp>
      <p:sp>
        <p:nvSpPr>
          <p:cNvPr id="7" name="Rectangle 6"/>
          <p:cNvSpPr/>
          <p:nvPr/>
        </p:nvSpPr>
        <p:spPr>
          <a:xfrm>
            <a:off x="6570663" y="5614988"/>
            <a:ext cx="5400675" cy="9842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ts val="600"/>
              </a:spcBef>
              <a:spcAft>
                <a:spcPts val="600"/>
              </a:spcAft>
              <a:buNone/>
            </a:pPr>
            <a:r>
              <a:rPr lang="en-US" altLang="en-US" sz="2400" b="1" u="sng" dirty="0">
                <a:latin typeface="Times New Roman" panose="02020603050405020304" pitchFamily="18" charset="0"/>
                <a:ea typeface="SimSun" panose="02010600030101010101" pitchFamily="2" charset="-122"/>
              </a:rPr>
              <a:t>Cách 2: </a:t>
            </a:r>
            <a:r>
              <a:rPr lang="en-US" altLang="en-US" sz="2400" b="1" dirty="0">
                <a:latin typeface="Times New Roman" panose="02020603050405020304" pitchFamily="18" charset="0"/>
                <a:ea typeface="SimSun" panose="02010600030101010101" pitchFamily="2" charset="-122"/>
              </a:rPr>
              <a:t> Số bé = (tổng – hiệu) : 2</a:t>
            </a:r>
          </a:p>
          <a:p>
            <a:pPr marL="0" lvl="0" indent="0" algn="just">
              <a:spcBef>
                <a:spcPts val="600"/>
              </a:spcBef>
              <a:spcAft>
                <a:spcPts val="600"/>
              </a:spcAft>
              <a:buNone/>
            </a:pPr>
            <a:r>
              <a:rPr lang="en-US" altLang="en-US" sz="2400" b="1" dirty="0">
                <a:latin typeface="Times New Roman" panose="02020603050405020304" pitchFamily="18" charset="0"/>
                <a:cs typeface="Times New Roman" panose="02020603050405020304" pitchFamily="18" charset="0"/>
              </a:rPr>
              <a:t>Số lớn = số bé + hiệu (hoặc tổng – số bé)</a:t>
            </a:r>
            <a:endParaRPr lang="en-US" altLang="en-US" sz="2400" b="1" dirty="0">
              <a:latin typeface="Times New Roman" panose="02020603050405020304" pitchFamily="18" charset="0"/>
              <a:ea typeface="Times New Roman" panose="02020603050405020304" pitchFamily="18" charset="0"/>
            </a:endParaRPr>
          </a:p>
        </p:txBody>
      </p:sp>
      <p:sp>
        <p:nvSpPr>
          <p:cNvPr id="8" name="Rectangle 7"/>
          <p:cNvSpPr/>
          <p:nvPr/>
        </p:nvSpPr>
        <p:spPr>
          <a:xfrm>
            <a:off x="346075" y="5712114"/>
            <a:ext cx="5788025" cy="9842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lgn="just">
              <a:spcBef>
                <a:spcPts val="600"/>
              </a:spcBef>
              <a:spcAft>
                <a:spcPts val="600"/>
              </a:spcAft>
              <a:buNone/>
            </a:pPr>
            <a:r>
              <a:rPr lang="en-US" altLang="en-US" sz="2400" b="1" u="sng" dirty="0">
                <a:solidFill>
                  <a:srgbClr val="FF0000"/>
                </a:solidFill>
                <a:latin typeface="Times New Roman" panose="02020603050405020304" pitchFamily="18" charset="0"/>
                <a:ea typeface="SimSun" panose="02010600030101010101" pitchFamily="2" charset="-122"/>
              </a:rPr>
              <a:t>Cách 1:</a:t>
            </a:r>
            <a:r>
              <a:rPr lang="en-US" altLang="en-US" sz="2400" b="1" dirty="0">
                <a:solidFill>
                  <a:srgbClr val="FF0000"/>
                </a:solidFill>
                <a:latin typeface="Times New Roman" panose="02020603050405020304" pitchFamily="18" charset="0"/>
                <a:ea typeface="SimSun" panose="02010600030101010101" pitchFamily="2" charset="-122"/>
              </a:rPr>
              <a:t>  Số lớn = (tổng + hiệu): 2</a:t>
            </a:r>
          </a:p>
          <a:p>
            <a:pPr marL="0" lvl="0" indent="0" algn="just">
              <a:spcBef>
                <a:spcPts val="600"/>
              </a:spcBef>
              <a:spcAft>
                <a:spcPts val="600"/>
              </a:spcAft>
              <a:buNone/>
            </a:pPr>
            <a:r>
              <a:rPr lang="en-US" altLang="en-US" sz="2400" b="1" dirty="0">
                <a:solidFill>
                  <a:srgbClr val="FF0000"/>
                </a:solidFill>
                <a:latin typeface="Times New Roman" panose="02020603050405020304" pitchFamily="18" charset="0"/>
                <a:cs typeface="Times New Roman" panose="02020603050405020304" pitchFamily="18" charset="0"/>
              </a:rPr>
              <a:t>Số bé = số lớn – hiệu (hoặc tổng -  số lớn)</a:t>
            </a:r>
            <a:endParaRPr lang="en-US" altLang="en-US" sz="2400" b="1" dirty="0">
              <a:solidFill>
                <a:srgbClr val="FF0000"/>
              </a:solidFill>
              <a:latin typeface="Times New Roman" panose="02020603050405020304" pitchFamily="18" charset="0"/>
              <a:ea typeface="Times New Roman" panose="02020603050405020304" pitchFamily="18" charset="0"/>
            </a:endParaRPr>
          </a:p>
        </p:txBody>
      </p:sp>
      <p:sp>
        <p:nvSpPr>
          <p:cNvPr id="9" name="AutoShape 20"/>
          <p:cNvSpPr/>
          <p:nvPr/>
        </p:nvSpPr>
        <p:spPr>
          <a:xfrm>
            <a:off x="8037513" y="4265613"/>
            <a:ext cx="330200" cy="1066800"/>
          </a:xfrm>
          <a:prstGeom prst="rightBrace">
            <a:avLst>
              <a:gd name="adj1" fmla="val 58094"/>
              <a:gd name="adj2" fmla="val 5000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14" name="Text Box 23"/>
          <p:cNvSpPr txBox="1"/>
          <p:nvPr/>
        </p:nvSpPr>
        <p:spPr>
          <a:xfrm>
            <a:off x="3919538" y="3822700"/>
            <a:ext cx="1238250" cy="5191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800" b="1" dirty="0">
                <a:solidFill>
                  <a:srgbClr val="FF0000"/>
                </a:solidFill>
                <a:latin typeface="Times New Roman" panose="02020603050405020304" pitchFamily="18" charset="0"/>
                <a:cs typeface="Times New Roman" panose="02020603050405020304" pitchFamily="18" charset="0"/>
              </a:rPr>
              <a:t>? </a:t>
            </a:r>
            <a:endParaRPr lang="en-US" altLang="en-US" sz="2800" b="1" dirty="0">
              <a:solidFill>
                <a:srgbClr val="FF0000"/>
              </a:solidFill>
              <a:latin typeface="Times New Roman" panose="02020603050405020304" pitchFamily="18" charset="0"/>
              <a:ea typeface="Times New Roman" panose="02020603050405020304" pitchFamily="18" charset="0"/>
            </a:endParaRPr>
          </a:p>
        </p:txBody>
      </p:sp>
      <p:sp>
        <p:nvSpPr>
          <p:cNvPr id="15" name="Line 13"/>
          <p:cNvSpPr/>
          <p:nvPr/>
        </p:nvSpPr>
        <p:spPr>
          <a:xfrm>
            <a:off x="3419475" y="5178425"/>
            <a:ext cx="4572000" cy="0"/>
          </a:xfrm>
          <a:prstGeom prst="line">
            <a:avLst/>
          </a:prstGeom>
          <a:ln w="28575" cap="flat" cmpd="sng">
            <a:solidFill>
              <a:schemeClr val="tx1"/>
            </a:solidFill>
            <a:prstDash val="solid"/>
            <a:headEnd type="none" w="med" len="med"/>
            <a:tailEnd type="none" w="med" len="med"/>
          </a:ln>
        </p:spPr>
      </p:sp>
      <p:sp>
        <p:nvSpPr>
          <p:cNvPr id="16" name="Line 14"/>
          <p:cNvSpPr/>
          <p:nvPr/>
        </p:nvSpPr>
        <p:spPr>
          <a:xfrm>
            <a:off x="3406775" y="5010150"/>
            <a:ext cx="0" cy="304800"/>
          </a:xfrm>
          <a:prstGeom prst="line">
            <a:avLst/>
          </a:prstGeom>
          <a:ln w="28575" cap="flat" cmpd="sng">
            <a:solidFill>
              <a:schemeClr val="tx1"/>
            </a:solidFill>
            <a:prstDash val="solid"/>
            <a:headEnd type="none" w="med" len="med"/>
            <a:tailEnd type="none" w="med" len="med"/>
          </a:ln>
        </p:spPr>
      </p:sp>
      <p:sp>
        <p:nvSpPr>
          <p:cNvPr id="17" name="Line 18"/>
          <p:cNvSpPr/>
          <p:nvPr/>
        </p:nvSpPr>
        <p:spPr>
          <a:xfrm>
            <a:off x="5245100" y="5029200"/>
            <a:ext cx="0" cy="304800"/>
          </a:xfrm>
          <a:prstGeom prst="line">
            <a:avLst/>
          </a:prstGeom>
          <a:ln w="28575" cap="flat" cmpd="sng">
            <a:solidFill>
              <a:schemeClr val="tx1"/>
            </a:solidFill>
            <a:prstDash val="solid"/>
            <a:headEnd type="none" w="med" len="med"/>
            <a:tailEnd type="none" w="med" len="med"/>
          </a:ln>
        </p:spPr>
      </p:sp>
      <p:sp>
        <p:nvSpPr>
          <p:cNvPr id="18" name="Line 19"/>
          <p:cNvSpPr/>
          <p:nvPr/>
        </p:nvSpPr>
        <p:spPr>
          <a:xfrm>
            <a:off x="7978775" y="5010150"/>
            <a:ext cx="0" cy="304800"/>
          </a:xfrm>
          <a:prstGeom prst="line">
            <a:avLst/>
          </a:prstGeom>
          <a:ln w="28575" cap="flat" cmpd="sng">
            <a:solidFill>
              <a:schemeClr val="tx1"/>
            </a:solidFill>
            <a:prstDash val="solid"/>
            <a:headEnd type="none" w="med" len="med"/>
            <a:tailEnd type="none" w="med" len="med"/>
          </a:ln>
        </p:spPr>
      </p:sp>
      <p:sp>
        <p:nvSpPr>
          <p:cNvPr id="19" name="AutoShape 24"/>
          <p:cNvSpPr/>
          <p:nvPr/>
        </p:nvSpPr>
        <p:spPr>
          <a:xfrm rot="5400000">
            <a:off x="6454775" y="3932238"/>
            <a:ext cx="304800" cy="2724150"/>
          </a:xfrm>
          <a:prstGeom prst="rightBrace">
            <a:avLst>
              <a:gd name="adj1" fmla="val 122890"/>
              <a:gd name="adj2" fmla="val 48208"/>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20" name="Text Box 26"/>
          <p:cNvSpPr txBox="1"/>
          <p:nvPr/>
        </p:nvSpPr>
        <p:spPr>
          <a:xfrm>
            <a:off x="2049174" y="4831556"/>
            <a:ext cx="139065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800" b="1" dirty="0">
                <a:solidFill>
                  <a:srgbClr val="008000"/>
                </a:solidFill>
                <a:latin typeface="Times New Roman" panose="02020603050405020304" pitchFamily="18" charset="0"/>
                <a:cs typeface="Times New Roman" panose="02020603050405020304" pitchFamily="18" charset="0"/>
              </a:rPr>
              <a:t>Số lớn</a:t>
            </a:r>
            <a:endParaRPr lang="en-US" altLang="en-US" sz="2800" b="1" dirty="0">
              <a:solidFill>
                <a:srgbClr val="008000"/>
              </a:solidFill>
              <a:latin typeface="Times New Roman" panose="02020603050405020304" pitchFamily="18" charset="0"/>
              <a:ea typeface="Times New Roman" panose="02020603050405020304" pitchFamily="18" charset="0"/>
            </a:endParaRPr>
          </a:p>
        </p:txBody>
      </p:sp>
      <p:sp>
        <p:nvSpPr>
          <p:cNvPr id="22" name="Text Box 23"/>
          <p:cNvSpPr txBox="1"/>
          <p:nvPr/>
        </p:nvSpPr>
        <p:spPr>
          <a:xfrm>
            <a:off x="5786438" y="4403725"/>
            <a:ext cx="1295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50000"/>
              </a:spcBef>
              <a:buNone/>
            </a:pPr>
            <a:r>
              <a:rPr lang="en-US" altLang="en-US" sz="2800" b="1" dirty="0">
                <a:solidFill>
                  <a:srgbClr val="FF0000"/>
                </a:solidFill>
                <a:latin typeface="Times New Roman" panose="02020603050405020304" pitchFamily="18" charset="0"/>
                <a:cs typeface="Times New Roman" panose="02020603050405020304" pitchFamily="18" charset="0"/>
              </a:rPr>
              <a:t>? </a:t>
            </a:r>
            <a:endParaRPr lang="en-US" altLang="en-US" sz="2800" b="1" dirty="0">
              <a:solidFill>
                <a:srgbClr val="FF0000"/>
              </a:solidFill>
              <a:latin typeface="Times New Roman" panose="02020603050405020304" pitchFamily="18" charset="0"/>
              <a:ea typeface="Times New Roman" panose="02020603050405020304" pitchFamily="18" charset="0"/>
            </a:endParaRPr>
          </a:p>
        </p:txBody>
      </p:sp>
      <p:sp>
        <p:nvSpPr>
          <p:cNvPr id="23" name="TextBox 22"/>
          <p:cNvSpPr txBox="1"/>
          <p:nvPr/>
        </p:nvSpPr>
        <p:spPr>
          <a:xfrm>
            <a:off x="8483600" y="4600575"/>
            <a:ext cx="1119188" cy="46196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2400" dirty="0">
                <a:latin typeface="Times New Roman" panose="02020603050405020304" pitchFamily="18" charset="0"/>
                <a:cs typeface="Times New Roman" panose="02020603050405020304" pitchFamily="18" charset="0"/>
              </a:rPr>
              <a:t>Tổng</a:t>
            </a:r>
            <a:endParaRPr lang="en-US" altLang="en-US" sz="2400" dirty="0">
              <a:latin typeface="Times New Roman" panose="02020603050405020304" pitchFamily="18" charset="0"/>
              <a:ea typeface="Times New Roman" panose="02020603050405020304" pitchFamily="18" charset="0"/>
            </a:endParaRPr>
          </a:p>
        </p:txBody>
      </p:sp>
      <p:sp>
        <p:nvSpPr>
          <p:cNvPr id="24" name="TextBox 23"/>
          <p:cNvSpPr txBox="1"/>
          <p:nvPr/>
        </p:nvSpPr>
        <p:spPr>
          <a:xfrm>
            <a:off x="6037263" y="5284788"/>
            <a:ext cx="1119187"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2400" dirty="0">
                <a:latin typeface="Times New Roman" panose="02020603050405020304" pitchFamily="18" charset="0"/>
                <a:cs typeface="Times New Roman" panose="02020603050405020304" pitchFamily="18" charset="0"/>
              </a:rPr>
              <a:t>Hiệu</a:t>
            </a:r>
            <a:endParaRPr lang="en-US" altLang="en-US" sz="2400" dirty="0">
              <a:latin typeface="Times New Roman" panose="02020603050405020304" pitchFamily="18" charset="0"/>
              <a:ea typeface="Times New Roman" panose="02020603050405020304" pitchFamily="18" charset="0"/>
            </a:endParaRPr>
          </a:p>
        </p:txBody>
      </p:sp>
      <p:sp>
        <p:nvSpPr>
          <p:cNvPr id="25" name="AutoShape 24"/>
          <p:cNvSpPr/>
          <p:nvPr/>
        </p:nvSpPr>
        <p:spPr>
          <a:xfrm rot="-5400000">
            <a:off x="5535613" y="2709863"/>
            <a:ext cx="304800" cy="4562475"/>
          </a:xfrm>
          <a:prstGeom prst="rightBrace">
            <a:avLst>
              <a:gd name="adj1" fmla="val 122937"/>
              <a:gd name="adj2" fmla="val 48208"/>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26" name="TextBox 25"/>
          <p:cNvSpPr txBox="1"/>
          <p:nvPr/>
        </p:nvSpPr>
        <p:spPr>
          <a:xfrm>
            <a:off x="609600" y="3805238"/>
            <a:ext cx="1884363" cy="46196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a:spcBef>
                <a:spcPct val="0"/>
              </a:spcBef>
              <a:buNone/>
            </a:pPr>
            <a:r>
              <a:rPr lang="en-US" altLang="en-US" sz="2400" b="1" u="sng" dirty="0">
                <a:solidFill>
                  <a:srgbClr val="FF0000"/>
                </a:solidFill>
                <a:latin typeface="Times New Roman" panose="02020603050405020304" pitchFamily="18" charset="0"/>
                <a:cs typeface="Times New Roman" panose="02020603050405020304" pitchFamily="18" charset="0"/>
              </a:rPr>
              <a:t>Tóm tắt:</a:t>
            </a:r>
            <a:endParaRPr lang="en-US" altLang="en-US" sz="2400" b="1" u="sng" dirty="0">
              <a:solidFill>
                <a:srgbClr val="FF0000"/>
              </a:solidFill>
              <a:latin typeface="Times New Roman" panose="02020603050405020304" pitchFamily="18" charset="0"/>
              <a:ea typeface="Times New Roman" panose="02020603050405020304" pitchFamily="18" charset="0"/>
            </a:endParaRPr>
          </a:p>
        </p:txBody>
      </p:sp>
      <p:sp>
        <p:nvSpPr>
          <p:cNvPr id="27" name="Line 9"/>
          <p:cNvSpPr/>
          <p:nvPr/>
        </p:nvSpPr>
        <p:spPr>
          <a:xfrm flipV="1">
            <a:off x="3395663" y="4473575"/>
            <a:ext cx="1785937" cy="28575"/>
          </a:xfrm>
          <a:prstGeom prst="line">
            <a:avLst/>
          </a:prstGeom>
          <a:ln w="28575" cap="flat" cmpd="sng">
            <a:solidFill>
              <a:schemeClr val="tx1"/>
            </a:solidFill>
            <a:prstDash val="solid"/>
            <a:headEnd type="none" w="med" len="med"/>
            <a:tailEnd type="none" w="med" len="med"/>
          </a:ln>
        </p:spPr>
      </p:sp>
      <p:sp>
        <p:nvSpPr>
          <p:cNvPr id="28" name="Line 10"/>
          <p:cNvSpPr/>
          <p:nvPr/>
        </p:nvSpPr>
        <p:spPr>
          <a:xfrm>
            <a:off x="3392488" y="4360863"/>
            <a:ext cx="0" cy="228600"/>
          </a:xfrm>
          <a:prstGeom prst="line">
            <a:avLst/>
          </a:prstGeom>
          <a:ln w="28575" cap="flat" cmpd="sng">
            <a:solidFill>
              <a:schemeClr val="tx1"/>
            </a:solidFill>
            <a:prstDash val="solid"/>
            <a:headEnd type="none" w="med" len="med"/>
            <a:tailEnd type="none" w="med" len="med"/>
          </a:ln>
        </p:spPr>
      </p:sp>
      <p:sp>
        <p:nvSpPr>
          <p:cNvPr id="29" name="Line 11"/>
          <p:cNvSpPr/>
          <p:nvPr/>
        </p:nvSpPr>
        <p:spPr>
          <a:xfrm>
            <a:off x="5197475" y="4413250"/>
            <a:ext cx="0" cy="228600"/>
          </a:xfrm>
          <a:prstGeom prst="line">
            <a:avLst/>
          </a:prstGeom>
          <a:ln w="28575" cap="flat" cmpd="sng">
            <a:solidFill>
              <a:schemeClr val="tx1"/>
            </a:solidFill>
            <a:prstDash val="solid"/>
            <a:headEnd type="none" w="med" len="med"/>
            <a:tailEnd type="none" w="med" len="med"/>
          </a:ln>
        </p:spPr>
      </p:sp>
      <p:sp>
        <p:nvSpPr>
          <p:cNvPr id="30" name="AutoShape 22"/>
          <p:cNvSpPr/>
          <p:nvPr/>
        </p:nvSpPr>
        <p:spPr>
          <a:xfrm rot="5400000" flipH="1">
            <a:off x="4168775" y="3506788"/>
            <a:ext cx="231775" cy="1752600"/>
          </a:xfrm>
          <a:prstGeom prst="rightBrace">
            <a:avLst>
              <a:gd name="adj1" fmla="val 47540"/>
              <a:gd name="adj2" fmla="val 44940"/>
            </a:avLst>
          </a:prstGeom>
          <a:noFill/>
          <a:ln w="2857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0"/>
              </a:spcBef>
              <a:buNone/>
            </a:pPr>
            <a:endParaRPr lang="vi-VN" altLang="en-US" sz="1800" dirty="0">
              <a:latin typeface="Times New Roman" panose="02020603050405020304" pitchFamily="18" charset="0"/>
            </a:endParaRPr>
          </a:p>
        </p:txBody>
      </p:sp>
      <p:sp>
        <p:nvSpPr>
          <p:cNvPr id="31" name="Text Box 27"/>
          <p:cNvSpPr txBox="1"/>
          <p:nvPr/>
        </p:nvSpPr>
        <p:spPr>
          <a:xfrm>
            <a:off x="2035175" y="4225925"/>
            <a:ext cx="1301750" cy="5222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stStyle>
          <a:p>
            <a:pPr marL="0" lvl="0" indent="0" eaLnBrk="1" hangingPunct="1">
              <a:spcBef>
                <a:spcPct val="50000"/>
              </a:spcBef>
              <a:buNone/>
            </a:pPr>
            <a:r>
              <a:rPr lang="en-US" altLang="en-US" sz="2800" b="1" dirty="0">
                <a:solidFill>
                  <a:srgbClr val="008000"/>
                </a:solidFill>
                <a:latin typeface="Times New Roman" panose="02020603050405020304" pitchFamily="18" charset="0"/>
                <a:cs typeface="Times New Roman" panose="02020603050405020304" pitchFamily="18" charset="0"/>
              </a:rPr>
              <a:t>Số bé</a:t>
            </a:r>
            <a:endParaRPr lang="en-US" altLang="en-US" sz="2800" b="1" dirty="0">
              <a:solidFill>
                <a:srgbClr val="00800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anim calcmode="lin" valueType="num">
                                      <p:cBhvr>
                                        <p:cTn id="8" dur="500" fill="hold"/>
                                        <p:tgtEl>
                                          <p:spTgt spid="6">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500" fill="hold"/>
                                        <p:tgtEl>
                                          <p:spTgt spid="31"/>
                                        </p:tgtEl>
                                        <p:attrNameLst>
                                          <p:attrName>ppt_x</p:attrName>
                                        </p:attrNameLst>
                                      </p:cBhvr>
                                      <p:tavLst>
                                        <p:tav tm="0">
                                          <p:val>
                                            <p:strVal val="#ppt_x"/>
                                          </p:val>
                                        </p:tav>
                                        <p:tav tm="100000">
                                          <p:val>
                                            <p:strVal val="#ppt_x"/>
                                          </p:val>
                                        </p:tav>
                                      </p:tavLst>
                                    </p:anim>
                                    <p:anim calcmode="lin" valueType="num">
                                      <p:cBhvr additive="base">
                                        <p:cTn id="19"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 presetClass="entr" presetSubtype="0" fill="hold"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500"/>
                                        <p:tgtEl>
                                          <p:spTgt spid="25"/>
                                        </p:tgtEl>
                                      </p:cBhvr>
                                    </p:animEffect>
                                  </p:childTnLst>
                                </p:cTn>
                              </p:par>
                              <p:par>
                                <p:cTn id="44" presetID="1" presetClass="entr" presetSubtype="0" fill="hold" nodeType="withEffect">
                                  <p:stCondLst>
                                    <p:cond delay="0"/>
                                  </p:stCondLst>
                                  <p:childTnLst>
                                    <p:set>
                                      <p:cBhvr>
                                        <p:cTn id="45" dur="1" fill="hold">
                                          <p:stCondLst>
                                            <p:cond delay="0"/>
                                          </p:stCondLst>
                                        </p:cTn>
                                        <p:tgtEl>
                                          <p:spTgt spid="29"/>
                                        </p:tgtEl>
                                        <p:attrNameLst>
                                          <p:attrName>style.visibility</p:attrName>
                                        </p:attrNameLst>
                                      </p:cBhvr>
                                      <p:to>
                                        <p:strVal val="visible"/>
                                      </p:to>
                                    </p:set>
                                  </p:childTnLst>
                                </p:cTn>
                              </p:par>
                              <p:par>
                                <p:cTn id="46" presetID="10" presetClass="entr" presetSubtype="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1" presetClass="entr" presetSubtype="0" fill="hold" nodeType="with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18"/>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500"/>
                                        <p:tgtEl>
                                          <p:spTgt spid="23"/>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9"/>
                                        </p:tgtEl>
                                        <p:attrNameLst>
                                          <p:attrName>style.visibility</p:attrName>
                                        </p:attrNameLst>
                                      </p:cBhvr>
                                      <p:to>
                                        <p:strVal val="visible"/>
                                      </p:to>
                                    </p:set>
                                  </p:childTnLst>
                                </p:cTn>
                              </p:par>
                              <p:par>
                                <p:cTn id="68" presetID="1" presetClass="entr" presetSubtype="0" fill="hold" nodeType="withEffect">
                                  <p:stCondLst>
                                    <p:cond delay="0"/>
                                  </p:stCondLst>
                                  <p:childTnLst>
                                    <p:set>
                                      <p:cBhvr>
                                        <p:cTn id="69" dur="1" fill="hold">
                                          <p:stCondLst>
                                            <p:cond delay="0"/>
                                          </p:stCondLst>
                                        </p:cTn>
                                        <p:tgtEl>
                                          <p:spTgt spid="1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2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500"/>
                                        <p:tgtEl>
                                          <p:spTgt spid="8"/>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fade">
                                      <p:cBhvr>
                                        <p:cTn id="8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8" grpId="0"/>
      <p:bldP spid="9" grpId="0" animBg="1"/>
      <p:bldP spid="14" grpId="0"/>
      <p:bldP spid="19" grpId="0" animBg="1"/>
      <p:bldP spid="20" grpId="0"/>
      <p:bldP spid="22" grpId="0"/>
      <p:bldP spid="23" grpId="0"/>
      <p:bldP spid="24" grpId="0"/>
      <p:bldP spid="25" grpId="0" animBg="1"/>
      <p:bldP spid="26" grpId="0"/>
      <p:bldP spid="30" grpId="0" animBg="1"/>
      <p:bldP spid="3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TotalTime>
  <Words>937</Words>
  <Application>Microsoft Office PowerPoint</Application>
  <PresentationFormat>Custom</PresentationFormat>
  <Paragraphs>143</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ASUS</cp:lastModifiedBy>
  <cp:revision>18</cp:revision>
  <dcterms:created xsi:type="dcterms:W3CDTF">2011-09-05T15:13:00Z</dcterms:created>
  <dcterms:modified xsi:type="dcterms:W3CDTF">2024-05-08T14:14:30Z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E34B4356726F42E8B00B7A5A1DE258C3</vt:lpwstr>
  </property>
  <property fmtid="{D5CDD505-2E9C-101B-9397-08002B2CF9AE}" pid="3" name="KSOProductBuildVer">
    <vt:lpwstr>1033-11.2.0.11029</vt:lpwstr>
  </property>
</Properties>
</file>