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</p:sldMasterIdLst>
  <p:sldIdLst>
    <p:sldId id="29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70" r:id="rId17"/>
    <p:sldId id="269" r:id="rId18"/>
    <p:sldId id="273" r:id="rId19"/>
    <p:sldId id="274" r:id="rId20"/>
    <p:sldId id="278" r:id="rId21"/>
    <p:sldId id="275" r:id="rId22"/>
    <p:sldId id="277" r:id="rId23"/>
    <p:sldId id="276" r:id="rId24"/>
    <p:sldId id="279" r:id="rId25"/>
    <p:sldId id="280" r:id="rId26"/>
    <p:sldId id="281" r:id="rId27"/>
    <p:sldId id="272" r:id="rId28"/>
  </p:sldIdLst>
  <p:sldSz cx="12192000" cy="6858000"/>
  <p:notesSz cx="6858000" cy="9144000"/>
  <p:embeddedFontLst>
    <p:embeddedFont>
      <p:font typeface="Calibri Light" pitchFamily="34" charset="0"/>
      <p:regular r:id="rId29"/>
      <p:italic r:id="rId30"/>
    </p:embeddedFont>
    <p:embeddedFont>
      <p:font typeface="Tahoma" pitchFamily="34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0" autoAdjust="0"/>
    <p:restoredTop sz="94660" autoAdjust="0"/>
  </p:normalViewPr>
  <p:slideViewPr>
    <p:cSldViewPr snapToGrid="0">
      <p:cViewPr>
        <p:scale>
          <a:sx n="68" d="100"/>
          <a:sy n="68" d="100"/>
        </p:scale>
        <p:origin x="-762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39" indent="0" algn="ctr">
              <a:buNone/>
              <a:defRPr sz="2700"/>
            </a:lvl2pPr>
            <a:lvl3pPr marL="1219080" indent="0" algn="ctr">
              <a:buNone/>
              <a:defRPr sz="2400"/>
            </a:lvl3pPr>
            <a:lvl4pPr marL="1828618" indent="0" algn="ctr">
              <a:buNone/>
              <a:defRPr sz="2100"/>
            </a:lvl4pPr>
            <a:lvl5pPr marL="2438158" indent="0" algn="ctr">
              <a:buNone/>
              <a:defRPr sz="2100"/>
            </a:lvl5pPr>
            <a:lvl6pPr marL="3047696" indent="0" algn="ctr">
              <a:buNone/>
              <a:defRPr sz="2100"/>
            </a:lvl6pPr>
            <a:lvl7pPr marL="3657235" indent="0" algn="ctr">
              <a:buNone/>
              <a:defRPr sz="2100"/>
            </a:lvl7pPr>
            <a:lvl8pPr marL="4266773" indent="0" algn="ctr">
              <a:buNone/>
              <a:defRPr sz="2100"/>
            </a:lvl8pPr>
            <a:lvl9pPr marL="487631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F33F0-979E-42B9-BCEF-F3C137ADD7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80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EAC1A-500A-4625-A562-EA24ABEEF1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21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39" indent="0">
              <a:buNone/>
              <a:defRPr sz="2700"/>
            </a:lvl2pPr>
            <a:lvl3pPr marL="1219080" indent="0">
              <a:buNone/>
              <a:defRPr sz="2400"/>
            </a:lvl3pPr>
            <a:lvl4pPr marL="1828618" indent="0">
              <a:buNone/>
              <a:defRPr sz="2100"/>
            </a:lvl4pPr>
            <a:lvl5pPr marL="2438158" indent="0">
              <a:buNone/>
              <a:defRPr sz="2100"/>
            </a:lvl5pPr>
            <a:lvl6pPr marL="3047696" indent="0">
              <a:buNone/>
              <a:defRPr sz="2100"/>
            </a:lvl6pPr>
            <a:lvl7pPr marL="3657235" indent="0">
              <a:buNone/>
              <a:defRPr sz="2100"/>
            </a:lvl7pPr>
            <a:lvl8pPr marL="4266773" indent="0">
              <a:buNone/>
              <a:defRPr sz="2100"/>
            </a:lvl8pPr>
            <a:lvl9pPr marL="4876313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18196-4E3E-4DD1-BBD8-9B1CB43F0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70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D5140-37EA-4FA9-98B8-59533138A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66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3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3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E302A-0076-42A0-99AC-830C8DD26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F9971-8BA9-4DF0-8922-C842899051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3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A11B2-683B-434A-8ABA-7D51387749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19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6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6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B4778-8B75-451A-A5F2-CDE8D9349D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79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6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6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441F-DE3C-42DA-940E-C85B365380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52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6E7E4-9309-4B6C-884E-BCCB7E1D8E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78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B832D-B4B0-4DE2-B670-9B578AEF90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24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C867D-7A0D-41A3-9108-F429EA7E8D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44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96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9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216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7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00" b="1"/>
            </a:lvl4pPr>
            <a:lvl5pPr marL="2437918" indent="0">
              <a:buNone/>
              <a:defRPr sz="2100" b="1"/>
            </a:lvl5pPr>
            <a:lvl6pPr marL="3047392" indent="0">
              <a:buNone/>
              <a:defRPr sz="2100" b="1"/>
            </a:lvl6pPr>
            <a:lvl7pPr marL="3656867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00" b="1"/>
            </a:lvl4pPr>
            <a:lvl5pPr marL="2437918" indent="0">
              <a:buNone/>
              <a:defRPr sz="2100" b="1"/>
            </a:lvl5pPr>
            <a:lvl6pPr marL="3047392" indent="0">
              <a:buNone/>
              <a:defRPr sz="2100" b="1"/>
            </a:lvl6pPr>
            <a:lvl7pPr marL="3656867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09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60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60" indent="0">
              <a:buNone/>
              <a:defRPr sz="1300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36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75" indent="0">
              <a:buNone/>
              <a:defRPr sz="3700"/>
            </a:lvl2pPr>
            <a:lvl3pPr marL="1218960" indent="0">
              <a:buNone/>
              <a:defRPr sz="3200"/>
            </a:lvl3pPr>
            <a:lvl4pPr marL="1828437" indent="0">
              <a:buNone/>
              <a:defRPr sz="2700"/>
            </a:lvl4pPr>
            <a:lvl5pPr marL="2437918" indent="0">
              <a:buNone/>
              <a:defRPr sz="2700"/>
            </a:lvl5pPr>
            <a:lvl6pPr marL="3047392" indent="0">
              <a:buNone/>
              <a:defRPr sz="2700"/>
            </a:lvl6pPr>
            <a:lvl7pPr marL="3656867" indent="0">
              <a:buNone/>
              <a:defRPr sz="2700"/>
            </a:lvl7pPr>
            <a:lvl8pPr marL="4266347" indent="0">
              <a:buNone/>
              <a:defRPr sz="2700"/>
            </a:lvl8pPr>
            <a:lvl9pPr marL="4875825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60" indent="0">
              <a:buNone/>
              <a:defRPr sz="1300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89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16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91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97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82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7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99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575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614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72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78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92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850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9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>
            <a:extLst>
              <a:ext uri="{FF2B5EF4-FFF2-40B4-BE49-F238E27FC236}">
                <a16:creationId xmlns:a16="http://schemas.microsoft.com/office/drawing/2014/main" xmlns="" id="{0E6CCCC7-4D4F-4D2C-9679-7FBDCD3A9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BE3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09" tIns="60954" rIns="121909" bIns="6095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34205CE-D4D2-4E5D-8539-E3EAD973AD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B5707BE-1A23-4B5D-A9F1-3E2E732AC1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/>
            </a:lvl1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</a:pPr>
            <a:fld id="{7123E1EF-E267-4B89-A36F-22358F18DF7C}" type="slidenum">
              <a:rPr lang="en-US" altLang="en-US" smtClean="0">
                <a:solidFill>
                  <a:srgbClr val="000000"/>
                </a:solidFill>
              </a:rPr>
              <a:pPr defTabSz="12190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97372" y="5157795"/>
            <a:ext cx="10987617" cy="968375"/>
          </a:xfrm>
          <a:custGeom>
            <a:avLst/>
            <a:gdLst>
              <a:gd name="T0" fmla="*/ 0 w 5191"/>
              <a:gd name="T1" fmla="*/ 2147483646 h 610"/>
              <a:gd name="T2" fmla="*/ 2147483646 w 5191"/>
              <a:gd name="T3" fmla="*/ 2147483646 h 610"/>
              <a:gd name="T4" fmla="*/ 2147483646 w 5191"/>
              <a:gd name="T5" fmla="*/ 2147483646 h 610"/>
              <a:gd name="T6" fmla="*/ 2147483646 w 5191"/>
              <a:gd name="T7" fmla="*/ 2147483646 h 610"/>
              <a:gd name="T8" fmla="*/ 2147483646 w 5191"/>
              <a:gd name="T9" fmla="*/ 0 h 610"/>
              <a:gd name="T10" fmla="*/ 2147483646 w 5191"/>
              <a:gd name="T11" fmla="*/ 2147483646 h 610"/>
              <a:gd name="T12" fmla="*/ 2147483646 w 5191"/>
              <a:gd name="T13" fmla="*/ 2147483646 h 610"/>
              <a:gd name="T14" fmla="*/ 2147483646 w 5191"/>
              <a:gd name="T15" fmla="*/ 2147483646 h 610"/>
              <a:gd name="T16" fmla="*/ 2147483646 w 5191"/>
              <a:gd name="T17" fmla="*/ 2147483646 h 610"/>
              <a:gd name="T18" fmla="*/ 2147483646 w 5191"/>
              <a:gd name="T19" fmla="*/ 2147483646 h 610"/>
              <a:gd name="T20" fmla="*/ 0 w 5191"/>
              <a:gd name="T21" fmla="*/ 2147483646 h 610"/>
              <a:gd name="T22" fmla="*/ 0 w 5191"/>
              <a:gd name="T23" fmla="*/ 2147483646 h 6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191" h="610">
                <a:moveTo>
                  <a:pt x="0" y="515"/>
                </a:moveTo>
                <a:lnTo>
                  <a:pt x="4240" y="515"/>
                </a:lnTo>
                <a:lnTo>
                  <a:pt x="4586" y="150"/>
                </a:lnTo>
                <a:lnTo>
                  <a:pt x="4853" y="145"/>
                </a:lnTo>
                <a:lnTo>
                  <a:pt x="4866" y="0"/>
                </a:lnTo>
                <a:lnTo>
                  <a:pt x="5191" y="242"/>
                </a:lnTo>
                <a:lnTo>
                  <a:pt x="4833" y="454"/>
                </a:lnTo>
                <a:lnTo>
                  <a:pt x="4843" y="320"/>
                </a:lnTo>
                <a:lnTo>
                  <a:pt x="4625" y="284"/>
                </a:lnTo>
                <a:lnTo>
                  <a:pt x="4243" y="610"/>
                </a:lnTo>
                <a:lnTo>
                  <a:pt x="0" y="610"/>
                </a:lnTo>
                <a:lnTo>
                  <a:pt x="0" y="5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121909" tIns="60954" rIns="121909" bIns="60954"/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auto">
          <a:xfrm>
            <a:off x="97367" y="5811840"/>
            <a:ext cx="10602384" cy="173037"/>
          </a:xfrm>
          <a:custGeom>
            <a:avLst/>
            <a:gdLst>
              <a:gd name="T0" fmla="*/ 0 w 3938"/>
              <a:gd name="T1" fmla="*/ 2147483646 h 78"/>
              <a:gd name="T2" fmla="*/ 2147483646 w 3938"/>
              <a:gd name="T3" fmla="*/ 2147483646 h 78"/>
              <a:gd name="T4" fmla="*/ 2147483646 w 3938"/>
              <a:gd name="T5" fmla="*/ 2147483646 h 78"/>
              <a:gd name="T6" fmla="*/ 2147483646 w 3938"/>
              <a:gd name="T7" fmla="*/ 0 h 78"/>
              <a:gd name="T8" fmla="*/ 2147483646 w 3938"/>
              <a:gd name="T9" fmla="*/ 2147483646 h 78"/>
              <a:gd name="T10" fmla="*/ 2147483646 w 3938"/>
              <a:gd name="T11" fmla="*/ 2147483646 h 78"/>
              <a:gd name="T12" fmla="*/ 2147483646 w 3938"/>
              <a:gd name="T13" fmla="*/ 2147483646 h 78"/>
              <a:gd name="T14" fmla="*/ 2147483646 w 3938"/>
              <a:gd name="T15" fmla="*/ 2147483646 h 78"/>
              <a:gd name="T16" fmla="*/ 2147483646 w 3938"/>
              <a:gd name="T17" fmla="*/ 2147483646 h 78"/>
              <a:gd name="T18" fmla="*/ 0 w 3938"/>
              <a:gd name="T19" fmla="*/ 2147483646 h 78"/>
              <a:gd name="T20" fmla="*/ 0 w 3938"/>
              <a:gd name="T21" fmla="*/ 2147483646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38" h="78">
                <a:moveTo>
                  <a:pt x="0" y="64"/>
                </a:moveTo>
                <a:lnTo>
                  <a:pt x="3836" y="64"/>
                </a:lnTo>
                <a:lnTo>
                  <a:pt x="3894" y="12"/>
                </a:lnTo>
                <a:lnTo>
                  <a:pt x="3884" y="0"/>
                </a:lnTo>
                <a:lnTo>
                  <a:pt x="3938" y="2"/>
                </a:lnTo>
                <a:lnTo>
                  <a:pt x="3936" y="58"/>
                </a:lnTo>
                <a:lnTo>
                  <a:pt x="3922" y="44"/>
                </a:lnTo>
                <a:lnTo>
                  <a:pt x="3924" y="44"/>
                </a:lnTo>
                <a:lnTo>
                  <a:pt x="3836" y="78"/>
                </a:lnTo>
                <a:lnTo>
                  <a:pt x="0" y="78"/>
                </a:lnTo>
                <a:lnTo>
                  <a:pt x="0" y="64"/>
                </a:lnTo>
                <a:close/>
              </a:path>
            </a:pathLst>
          </a:custGeom>
          <a:solidFill>
            <a:srgbClr val="94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121909" tIns="60954" rIns="121909" bIns="60954"/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>
            <a:off x="0" y="5715000"/>
            <a:ext cx="11076517" cy="415925"/>
          </a:xfrm>
          <a:custGeom>
            <a:avLst/>
            <a:gdLst>
              <a:gd name="T0" fmla="*/ 0 w 4114"/>
              <a:gd name="T1" fmla="*/ 2147483646 h 188"/>
              <a:gd name="T2" fmla="*/ 2147483646 w 4114"/>
              <a:gd name="T3" fmla="*/ 2147483646 h 188"/>
              <a:gd name="T4" fmla="*/ 2147483646 w 4114"/>
              <a:gd name="T5" fmla="*/ 2147483646 h 188"/>
              <a:gd name="T6" fmla="*/ 2147483646 w 4114"/>
              <a:gd name="T7" fmla="*/ 2147483646 h 188"/>
              <a:gd name="T8" fmla="*/ 2147483646 w 4114"/>
              <a:gd name="T9" fmla="*/ 0 h 188"/>
              <a:gd name="T10" fmla="*/ 2147483646 w 4114"/>
              <a:gd name="T11" fmla="*/ 2147483646 h 188"/>
              <a:gd name="T12" fmla="*/ 2147483646 w 4114"/>
              <a:gd name="T13" fmla="*/ 2147483646 h 188"/>
              <a:gd name="T14" fmla="*/ 2147483646 w 4114"/>
              <a:gd name="T15" fmla="*/ 2147483646 h 188"/>
              <a:gd name="T16" fmla="*/ 2147483646 w 4114"/>
              <a:gd name="T17" fmla="*/ 2147483646 h 188"/>
              <a:gd name="T18" fmla="*/ 2147483646 w 4114"/>
              <a:gd name="T19" fmla="*/ 2147483646 h 188"/>
              <a:gd name="T20" fmla="*/ 0 w 4114"/>
              <a:gd name="T21" fmla="*/ 2147483646 h 188"/>
              <a:gd name="T22" fmla="*/ 0 w 4114"/>
              <a:gd name="T23" fmla="*/ 2147483646 h 1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14" h="188">
                <a:moveTo>
                  <a:pt x="0" y="14"/>
                </a:moveTo>
                <a:lnTo>
                  <a:pt x="3672" y="14"/>
                </a:lnTo>
                <a:lnTo>
                  <a:pt x="3876" y="146"/>
                </a:lnTo>
                <a:lnTo>
                  <a:pt x="4006" y="28"/>
                </a:lnTo>
                <a:lnTo>
                  <a:pt x="3978" y="0"/>
                </a:lnTo>
                <a:lnTo>
                  <a:pt x="4114" y="4"/>
                </a:lnTo>
                <a:lnTo>
                  <a:pt x="4108" y="140"/>
                </a:lnTo>
                <a:lnTo>
                  <a:pt x="4078" y="108"/>
                </a:lnTo>
                <a:lnTo>
                  <a:pt x="3878" y="188"/>
                </a:lnTo>
                <a:lnTo>
                  <a:pt x="3670" y="50"/>
                </a:lnTo>
                <a:lnTo>
                  <a:pt x="0" y="50"/>
                </a:lnTo>
                <a:lnTo>
                  <a:pt x="0" y="14"/>
                </a:lnTo>
                <a:close/>
              </a:path>
            </a:pathLst>
          </a:custGeom>
          <a:solidFill>
            <a:srgbClr val="94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121909" tIns="60954" rIns="121909" bIns="60954"/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 userDrawn="1"/>
        </p:nvSpPr>
        <p:spPr bwMode="auto">
          <a:xfrm>
            <a:off x="97375" y="5980113"/>
            <a:ext cx="11603567" cy="407987"/>
          </a:xfrm>
          <a:custGeom>
            <a:avLst/>
            <a:gdLst>
              <a:gd name="T0" fmla="*/ 0 w 5482"/>
              <a:gd name="T1" fmla="*/ 2147483646 h 257"/>
              <a:gd name="T2" fmla="*/ 2147483646 w 5482"/>
              <a:gd name="T3" fmla="*/ 2147483646 h 257"/>
              <a:gd name="T4" fmla="*/ 2147483646 w 5482"/>
              <a:gd name="T5" fmla="*/ 2147483646 h 257"/>
              <a:gd name="T6" fmla="*/ 2147483646 w 5482"/>
              <a:gd name="T7" fmla="*/ 0 h 257"/>
              <a:gd name="T8" fmla="*/ 2147483646 w 5482"/>
              <a:gd name="T9" fmla="*/ 2147483646 h 257"/>
              <a:gd name="T10" fmla="*/ 2147483646 w 5482"/>
              <a:gd name="T11" fmla="*/ 2147483646 h 257"/>
              <a:gd name="T12" fmla="*/ 2147483646 w 5482"/>
              <a:gd name="T13" fmla="*/ 2147483646 h 257"/>
              <a:gd name="T14" fmla="*/ 2147483646 w 5482"/>
              <a:gd name="T15" fmla="*/ 2147483646 h 257"/>
              <a:gd name="T16" fmla="*/ 0 w 5482"/>
              <a:gd name="T17" fmla="*/ 2147483646 h 257"/>
              <a:gd name="T18" fmla="*/ 0 w 5482"/>
              <a:gd name="T19" fmla="*/ 2147483646 h 2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82" h="257">
                <a:moveTo>
                  <a:pt x="0" y="215"/>
                </a:moveTo>
                <a:lnTo>
                  <a:pt x="4609" y="215"/>
                </a:lnTo>
                <a:lnTo>
                  <a:pt x="5304" y="39"/>
                </a:lnTo>
                <a:lnTo>
                  <a:pt x="5294" y="0"/>
                </a:lnTo>
                <a:lnTo>
                  <a:pt x="5482" y="29"/>
                </a:lnTo>
                <a:lnTo>
                  <a:pt x="5324" y="142"/>
                </a:lnTo>
                <a:lnTo>
                  <a:pt x="5316" y="98"/>
                </a:lnTo>
                <a:lnTo>
                  <a:pt x="4614" y="257"/>
                </a:lnTo>
                <a:lnTo>
                  <a:pt x="0" y="257"/>
                </a:lnTo>
                <a:lnTo>
                  <a:pt x="0" y="215"/>
                </a:lnTo>
                <a:close/>
              </a:path>
            </a:pathLst>
          </a:custGeom>
          <a:solidFill>
            <a:srgbClr val="496B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121909" tIns="60954" rIns="121909" bIns="60954"/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</a:endParaRPr>
          </a:p>
        </p:txBody>
      </p:sp>
      <p:sp>
        <p:nvSpPr>
          <p:cNvPr id="1035" name="Freeform 11"/>
          <p:cNvSpPr>
            <a:spLocks/>
          </p:cNvSpPr>
          <p:nvPr userDrawn="1"/>
        </p:nvSpPr>
        <p:spPr bwMode="auto">
          <a:xfrm>
            <a:off x="0" y="5562606"/>
            <a:ext cx="8339667" cy="757239"/>
          </a:xfrm>
          <a:custGeom>
            <a:avLst/>
            <a:gdLst>
              <a:gd name="T0" fmla="*/ 2147483646 w 3940"/>
              <a:gd name="T1" fmla="*/ 2147483646 h 477"/>
              <a:gd name="T2" fmla="*/ 2147483646 w 3940"/>
              <a:gd name="T3" fmla="*/ 2147483646 h 477"/>
              <a:gd name="T4" fmla="*/ 2147483646 w 3940"/>
              <a:gd name="T5" fmla="*/ 2147483646 h 477"/>
              <a:gd name="T6" fmla="*/ 2147483646 w 3940"/>
              <a:gd name="T7" fmla="*/ 2147483646 h 477"/>
              <a:gd name="T8" fmla="*/ 2147483646 w 3940"/>
              <a:gd name="T9" fmla="*/ 2147483646 h 477"/>
              <a:gd name="T10" fmla="*/ 2147483646 w 3940"/>
              <a:gd name="T11" fmla="*/ 2147483646 h 477"/>
              <a:gd name="T12" fmla="*/ 2147483646 w 3940"/>
              <a:gd name="T13" fmla="*/ 0 h 477"/>
              <a:gd name="T14" fmla="*/ 2147483646 w 3940"/>
              <a:gd name="T15" fmla="*/ 2147483646 h 477"/>
              <a:gd name="T16" fmla="*/ 2147483646 w 3940"/>
              <a:gd name="T17" fmla="*/ 2147483646 h 477"/>
              <a:gd name="T18" fmla="*/ 2147483646 w 3940"/>
              <a:gd name="T19" fmla="*/ 2147483646 h 477"/>
              <a:gd name="T20" fmla="*/ 0 w 3940"/>
              <a:gd name="T21" fmla="*/ 2147483646 h 477"/>
              <a:gd name="T22" fmla="*/ 2147483646 w 3940"/>
              <a:gd name="T23" fmla="*/ 2147483646 h 4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40" h="477">
                <a:moveTo>
                  <a:pt x="15" y="343"/>
                </a:moveTo>
                <a:lnTo>
                  <a:pt x="3126" y="379"/>
                </a:lnTo>
                <a:lnTo>
                  <a:pt x="3331" y="477"/>
                </a:lnTo>
                <a:lnTo>
                  <a:pt x="3848" y="287"/>
                </a:lnTo>
                <a:lnTo>
                  <a:pt x="3890" y="352"/>
                </a:lnTo>
                <a:lnTo>
                  <a:pt x="3940" y="54"/>
                </a:lnTo>
                <a:lnTo>
                  <a:pt x="3669" y="0"/>
                </a:lnTo>
                <a:lnTo>
                  <a:pt x="3733" y="104"/>
                </a:lnTo>
                <a:lnTo>
                  <a:pt x="3330" y="407"/>
                </a:lnTo>
                <a:lnTo>
                  <a:pt x="3132" y="318"/>
                </a:lnTo>
                <a:lnTo>
                  <a:pt x="0" y="283"/>
                </a:lnTo>
                <a:lnTo>
                  <a:pt x="15" y="343"/>
                </a:lnTo>
                <a:close/>
              </a:path>
            </a:pathLst>
          </a:custGeom>
          <a:solidFill>
            <a:srgbClr val="7AAF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121909" tIns="60954" rIns="121909" bIns="60954"/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</a:endParaRPr>
          </a:p>
        </p:txBody>
      </p:sp>
      <p:sp>
        <p:nvSpPr>
          <p:cNvPr id="1036" name="Freeform 12"/>
          <p:cNvSpPr>
            <a:spLocks/>
          </p:cNvSpPr>
          <p:nvPr userDrawn="1"/>
        </p:nvSpPr>
        <p:spPr bwMode="auto">
          <a:xfrm>
            <a:off x="9" y="381001"/>
            <a:ext cx="11868151" cy="727075"/>
          </a:xfrm>
          <a:custGeom>
            <a:avLst/>
            <a:gdLst>
              <a:gd name="T0" fmla="*/ 0 w 5607"/>
              <a:gd name="T1" fmla="*/ 2147483646 h 458"/>
              <a:gd name="T2" fmla="*/ 2147483646 w 5607"/>
              <a:gd name="T3" fmla="*/ 2147483646 h 458"/>
              <a:gd name="T4" fmla="*/ 2147483646 w 5607"/>
              <a:gd name="T5" fmla="*/ 2147483646 h 458"/>
              <a:gd name="T6" fmla="*/ 2147483646 w 5607"/>
              <a:gd name="T7" fmla="*/ 2147483646 h 458"/>
              <a:gd name="T8" fmla="*/ 2147483646 w 5607"/>
              <a:gd name="T9" fmla="*/ 2147483646 h 458"/>
              <a:gd name="T10" fmla="*/ 2147483646 w 5607"/>
              <a:gd name="T11" fmla="*/ 2147483646 h 458"/>
              <a:gd name="T12" fmla="*/ 2147483646 w 5607"/>
              <a:gd name="T13" fmla="*/ 0 h 458"/>
              <a:gd name="T14" fmla="*/ 2147483646 w 5607"/>
              <a:gd name="T15" fmla="*/ 2147483646 h 458"/>
              <a:gd name="T16" fmla="*/ 2147483646 w 5607"/>
              <a:gd name="T17" fmla="*/ 2147483646 h 458"/>
              <a:gd name="T18" fmla="*/ 2147483646 w 5607"/>
              <a:gd name="T19" fmla="*/ 2147483646 h 458"/>
              <a:gd name="T20" fmla="*/ 0 w 5607"/>
              <a:gd name="T21" fmla="*/ 2147483646 h 458"/>
              <a:gd name="T22" fmla="*/ 0 w 5607"/>
              <a:gd name="T23" fmla="*/ 2147483646 h 4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07" h="458">
                <a:moveTo>
                  <a:pt x="0" y="455"/>
                </a:moveTo>
                <a:lnTo>
                  <a:pt x="4448" y="396"/>
                </a:lnTo>
                <a:lnTo>
                  <a:pt x="4920" y="458"/>
                </a:lnTo>
                <a:lnTo>
                  <a:pt x="5392" y="271"/>
                </a:lnTo>
                <a:lnTo>
                  <a:pt x="5496" y="430"/>
                </a:lnTo>
                <a:lnTo>
                  <a:pt x="5607" y="28"/>
                </a:lnTo>
                <a:lnTo>
                  <a:pt x="5240" y="0"/>
                </a:lnTo>
                <a:lnTo>
                  <a:pt x="5337" y="153"/>
                </a:lnTo>
                <a:lnTo>
                  <a:pt x="4913" y="389"/>
                </a:lnTo>
                <a:lnTo>
                  <a:pt x="4462" y="326"/>
                </a:lnTo>
                <a:lnTo>
                  <a:pt x="0" y="376"/>
                </a:lnTo>
                <a:lnTo>
                  <a:pt x="0" y="455"/>
                </a:lnTo>
                <a:close/>
              </a:path>
            </a:pathLst>
          </a:custGeom>
          <a:solidFill>
            <a:srgbClr val="94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121909" tIns="60954" rIns="121909" bIns="60954"/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2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08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61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15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7155" indent="-457155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8" tIns="60949" rIns="121898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8" tIns="60949" rIns="121898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fld id="{8022390F-70FE-446F-BC1F-6728D3687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960"/>
              <a:t>11/01/2024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fld id="{0EB8711E-5936-44DA-95DC-CBD336170B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96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2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12189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7" indent="-457107" algn="l" defTabSz="12189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06" indent="-380925" algn="l" defTabSz="12189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7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6" algn="l" defTabSz="12189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4" indent="-304736" algn="l" defTabSz="12189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8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1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image" Target="../media/image23.gif"/><Relationship Id="rId2" Type="http://schemas.openxmlformats.org/officeDocument/2006/relationships/audio" Target="../media/media1.wav"/><Relationship Id="rId16" Type="http://schemas.openxmlformats.org/officeDocument/2006/relationships/image" Target="../media/image22.gif"/><Relationship Id="rId1" Type="http://schemas.microsoft.com/office/2007/relationships/media" Target="../media/media1.wav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image" Target="../media/image20.png"/><Relationship Id="rId15" Type="http://schemas.openxmlformats.org/officeDocument/2006/relationships/image" Target="../media/image21.gif"/><Relationship Id="rId10" Type="http://schemas.openxmlformats.org/officeDocument/2006/relationships/slide" Target="slide17.xml"/><Relationship Id="rId19" Type="http://schemas.openxmlformats.org/officeDocument/2006/relationships/slide" Target="slide22.xml"/><Relationship Id="rId4" Type="http://schemas.openxmlformats.org/officeDocument/2006/relationships/image" Target="../media/image19.png"/><Relationship Id="rId9" Type="http://schemas.openxmlformats.org/officeDocument/2006/relationships/slide" Target="slide16.xml"/><Relationship Id="rId1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2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2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2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8307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KHỞI ĐỘNG</a:t>
            </a:r>
            <a:endParaRPr lang="en-US" sz="13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854" y="740705"/>
            <a:ext cx="9996289" cy="1272143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srgbClr val="000000"/>
                </a:solidFill>
                <a:latin typeface="Times New Roman"/>
              </a:rPr>
              <a:t>Quan sát các máy “làm tròn số” rồi tìm số thích hợp với máy cuối cùng.</a:t>
            </a:r>
            <a:endParaRPr lang="vi-VN" sz="37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3499" y="1017119"/>
            <a:ext cx="61618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  <a:spAutoFit/>
          </a:bodyPr>
          <a:lstStyle/>
          <a:p>
            <a:pPr defTabSz="1218930" fontAlgn="base">
              <a:spcBef>
                <a:spcPct val="0"/>
              </a:spcBef>
              <a:spcAft>
                <a:spcPct val="0"/>
              </a:spcAft>
            </a:pPr>
            <a:r>
              <a:rPr lang="vi-VN" sz="4300" dirty="0">
                <a:solidFill>
                  <a:srgbClr val="333333"/>
                </a:solidFill>
                <a:latin typeface="Times New Roman"/>
                <a:cs typeface="Arial" pitchFamily="34" charset="0"/>
              </a:rPr>
              <a:t>?</a:t>
            </a:r>
            <a:endParaRPr lang="vi-VN" sz="2100" dirty="0">
              <a:solidFill>
                <a:prstClr val="black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665" y="1127176"/>
            <a:ext cx="909192" cy="55958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896" tIns="60948" rIns="121896" bIns="60948" rtlCol="0" anchor="ctr"/>
          <a:lstStyle/>
          <a:p>
            <a:pPr algn="ctr" defTabSz="1218930"/>
            <a:r>
              <a:rPr lang="vi-VN" sz="4300" dirty="0">
                <a:solidFill>
                  <a:srgbClr val="333333"/>
                </a:solidFill>
                <a:latin typeface="Times New Roman"/>
                <a:cs typeface="Arial" pitchFamily="34" charset="0"/>
              </a:rPr>
              <a:t>Số</a:t>
            </a:r>
            <a:endParaRPr lang="vi-VN" sz="43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70933"/>
            <a:ext cx="576064" cy="6720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1218930"/>
            <a:r>
              <a:rPr lang="vi-VN" sz="4300" b="1" dirty="0">
                <a:solidFill>
                  <a:prstClr val="white"/>
                </a:solidFill>
                <a:latin typeface="Times New Roman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" y="1916238"/>
            <a:ext cx="12048661" cy="366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" y="1920218"/>
            <a:ext cx="12120331" cy="496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04513" y="4965172"/>
            <a:ext cx="960107" cy="1056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r>
              <a:rPr lang="vi-VN" sz="80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" y="161139"/>
            <a:ext cx="3727449" cy="72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0"/>
            <a:ext cx="5472608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830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TRÒ CHƠI VẬN DỤNG</a:t>
            </a:r>
            <a:br>
              <a:rPr lang="en-US" sz="7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7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</a:t>
            </a:r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QUAY MAY MẮN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4" y="478513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8487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8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3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9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9" y="527912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5" y="527912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9" y="95111"/>
            <a:ext cx="5121915" cy="1938992"/>
          </a:xfrm>
          <a:prstGeom prst="rect">
            <a:avLst/>
          </a:prstGeom>
          <a:noFill/>
        </p:spPr>
        <p:txBody>
          <a:bodyPr wrap="non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4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5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81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4" y="478512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6" y="2397345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9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3" y="258644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4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1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2" y="513039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Câu hỏi 1: 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Làm tròn số 8225 đến hàng chục ta được số: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3" y="194934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A. 8230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8" y="19535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B. 8200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3" y="283851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C. 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8220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8" y="28427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D. 8300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5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288348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1994792"/>
            <a:ext cx="804743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10013217" y="5996727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4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1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2" y="513039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Câu hỏi 2: Làm tròn 9378 đến hàng trăm ta được số: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3" y="194934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A. 9300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8" y="19535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B. 9400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3" y="283851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C. 9370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8" y="28427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D. 9380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1974821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288348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2026497"/>
            <a:ext cx="804743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10099213" y="5996727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4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1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2" y="513039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0" y="199872"/>
            <a:ext cx="1219200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Câu hỏi 3: Đỉnh núi Phan Xi Păng (Lào Cai) cao 3143 m. Khi làm tròn số 3143 đến hàng chục ta được số ....m.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3" y="194934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3140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8" y="19535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3150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3" y="283851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3100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8" y="28427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3200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5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288348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1994792"/>
            <a:ext cx="804743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10142921" y="5954527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4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1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2" y="513039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Khi đi tham quan vườn thú quốc gia, Mai đã gặp một con voi nặng 2745 kg. Mai nói: “Con voi đó nặng khoảng 2700 kg". Vậy Mai đã làm tròn số đến hàng ...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3" y="194934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Hàng chục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8" y="19535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Hàng đơn vị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3" y="283851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Hàng trăm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8" y="28427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Hàng nghìn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1974821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3" y="2902115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288348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7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9999149" y="60529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4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1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2" y="513039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hỏi 5: Quãng đường xe lửa từ Hà Nội đến Nha Trang dài 1315 km. Làm tròn số 1315 đến hàng chục thì được số ...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3" y="194934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1310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8" y="19535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1320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3" y="283851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1400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8" y="28427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1300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1974821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288348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2026497"/>
            <a:ext cx="804743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10086649" y="603893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4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1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2" y="513039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0" y="199869"/>
            <a:ext cx="12192000" cy="203126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</a:rPr>
              <a:t>Câu hỏi 6: Khi đi qua cây cầu Bạch Đằng có chiều dài 3 054 m Minh nói “Cầu Bạch Đằng dài khoảng </a:t>
            </a:r>
          </a:p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</a:rPr>
              <a:t>3 050 m”. Vậy Minh đã làm tròn số đến hàng...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3" y="244921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Hàng đơn vị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8" y="24534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Hàng Trăm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3" y="333839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Hàngnghinf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8" y="334257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Hàng chục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474693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3401987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3415057"/>
            <a:ext cx="804743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526369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10087597" y="594045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4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1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2" y="513039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8900" y="3"/>
            <a:ext cx="12014200" cy="346065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hỏi 7:</a:t>
            </a:r>
          </a:p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defRPr/>
            </a:pPr>
            <a:endParaRPr lang="vi-VN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vi-VN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Mai muốn chọn một hộp dây chun có khoảng 1200  chiếc dây. Theo em, Mai nên chọn hộp nào?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8523" y="3624684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1383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78918" y="360029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1235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58523" y="451385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1428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78918" y="451804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1272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97" y="3650161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783" y="454722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74" y="455882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74" y="3701836"/>
            <a:ext cx="804743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10084905" y="588801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8" y="-3124"/>
            <a:ext cx="8890781" cy="225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49"/>
            <a:ext cx="12192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2531542" y="111133"/>
            <a:ext cx="6255239" cy="1130743"/>
            <a:chOff x="5857088" y="172432"/>
            <a:chExt cx="4612631" cy="1130859"/>
          </a:xfrm>
        </p:grpSpPr>
        <p:grpSp>
          <p:nvGrpSpPr>
            <p:cNvPr id="4101" name="Group 8"/>
            <p:cNvGrpSpPr>
              <a:grpSpLocks/>
            </p:cNvGrpSpPr>
            <p:nvPr/>
          </p:nvGrpSpPr>
          <p:grpSpPr bwMode="auto">
            <a:xfrm>
              <a:off x="5857088" y="172432"/>
              <a:ext cx="4612631" cy="1130859"/>
              <a:chOff x="5857088" y="172432"/>
              <a:chExt cx="4612631" cy="1130859"/>
            </a:xfrm>
          </p:grpSpPr>
          <p:sp>
            <p:nvSpPr>
              <p:cNvPr id="4103" name="TextBox 10"/>
              <p:cNvSpPr txBox="1">
                <a:spLocks noChangeArrowheads="1"/>
              </p:cNvSpPr>
              <p:nvPr/>
            </p:nvSpPr>
            <p:spPr bwMode="auto">
              <a:xfrm>
                <a:off x="5857088" y="172432"/>
                <a:ext cx="4612631" cy="5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121905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altLang="en-US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altLang="en-US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altLang="en-US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altLang="en-US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altLang="en-US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altLang="en-US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altLang="en-US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4104" name="TextBox 11"/>
              <p:cNvSpPr txBox="1">
                <a:spLocks noChangeArrowheads="1"/>
              </p:cNvSpPr>
              <p:nvPr/>
            </p:nvSpPr>
            <p:spPr bwMode="auto">
              <a:xfrm>
                <a:off x="8264870" y="641503"/>
                <a:ext cx="1140498" cy="66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121905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15E1B6E2-A90B-47F0-9AA3-672635053BD1}"/>
                </a:ext>
              </a:extLst>
            </p:cNvPr>
            <p:cNvCxnSpPr/>
            <p:nvPr/>
          </p:nvCxnSpPr>
          <p:spPr>
            <a:xfrm>
              <a:off x="8410616" y="1085339"/>
              <a:ext cx="89904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372C454D-5EE7-4FE7-B364-BBFA2D113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10" y="1041400"/>
            <a:ext cx="11612033" cy="6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565" tIns="95782" rIns="191565" bIns="957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050" eaLnBrk="1" fontAlgn="base" hangingPunct="1"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48: LÀM TRÒN SỐ ĐẾN HÀNG CHỤC, HÀNG TRĂM </a:t>
            </a:r>
          </a:p>
        </p:txBody>
      </p:sp>
    </p:spTree>
    <p:extLst>
      <p:ext uri="{BB962C8B-B14F-4D97-AF65-F5344CB8AC3E}">
        <p14:creationId xmlns:p14="http://schemas.microsoft.com/office/powerpoint/2010/main" val="18069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4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1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2" y="513039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40677" y="199869"/>
            <a:ext cx="12051323" cy="309197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hỏi 8:Nam viết một bài văn giới thiệu về loài cây yêu thích của mình với số từ là 2 054 từ. Khi làm tròn số đến hàng trăm, Nam nói: “Bài văn của tớ dài khoảng 2000 từ”.</a:t>
            </a:r>
          </a:p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 Nam đã nói đúng hay sai?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3" y="346869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Sai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8" y="347287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Vừa đúng, vừa sai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3" y="435786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Đúng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8" y="436205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Không biết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5" y="3494165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39122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4402824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3514136"/>
            <a:ext cx="804743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10083557" y="593021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4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1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2" y="513039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1"/>
            <a:ext cx="10526728" cy="171333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hổi 9: Chọn đúng hoặc sai cho khẳng định sau: 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Làn tròn số 9 654 đến hàng trăm ta được số 9 600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3" y="21744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Đúng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8" y="217862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Vừa sai, vừa đúng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3" y="30636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Sai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8" y="306779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Không biết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199909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3" y="3127203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3108568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251585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10027285" y="596859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04291" y="1463041"/>
            <a:ext cx="5696476" cy="50945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XEM </a:t>
            </a:r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CLIP CÁCH SỬA NỘI DUNG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FCD358-89EA-48FC-AFDA-D52BE0F05A97}"/>
              </a:ext>
            </a:extLst>
          </p:cNvPr>
          <p:cNvSpPr/>
          <p:nvPr/>
        </p:nvSpPr>
        <p:spPr>
          <a:xfrm>
            <a:off x="724013" y="2065249"/>
            <a:ext cx="5057027" cy="954107"/>
          </a:xfrm>
          <a:prstGeom prst="rect">
            <a:avLst/>
          </a:prstGeom>
          <a:noFill/>
        </p:spPr>
        <p:txBody>
          <a:bodyPr wrap="none" lIns="91434" tIns="45718" rIns="91434" bIns="45718">
            <a:spAutoFit/>
          </a:bodyPr>
          <a:lstStyle/>
          <a:p>
            <a:pPr algn="ctr"/>
            <a:r>
              <a:rPr lang="en-US" sz="2800" dirty="0"/>
              <a:t>ĐĂNG KÝ TRỢ GIẢNG</a:t>
            </a:r>
          </a:p>
          <a:p>
            <a:pPr algn="ctr"/>
            <a:r>
              <a:rPr lang="en-US" sz="2800" dirty="0"/>
              <a:t>GẮN KẾT CỘNG ĐỒNG GIÁO VIÊN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FC695A-7967-46B5-80F0-9AD4C543A026}"/>
              </a:ext>
            </a:extLst>
          </p:cNvPr>
          <p:cNvSpPr/>
          <p:nvPr/>
        </p:nvSpPr>
        <p:spPr>
          <a:xfrm>
            <a:off x="1353981" y="3112117"/>
            <a:ext cx="4103239" cy="461665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SUBSCRIBE my channel, please</a:t>
            </a:r>
          </a:p>
        </p:txBody>
      </p:sp>
    </p:spTree>
    <p:extLst>
      <p:ext uri="{BB962C8B-B14F-4D97-AF65-F5344CB8AC3E}">
        <p14:creationId xmlns:p14="http://schemas.microsoft.com/office/powerpoint/2010/main" val="37303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96"/>
          <p:cNvSpPr>
            <a:spLocks noChangeArrowheads="1" noChangeShapeType="1" noTextEdit="1"/>
          </p:cNvSpPr>
          <p:nvPr/>
        </p:nvSpPr>
        <p:spPr bwMode="auto">
          <a:xfrm>
            <a:off x="25400" y="1490672"/>
            <a:ext cx="1193800" cy="1252537"/>
          </a:xfrm>
          <a:prstGeom prst="rect">
            <a:avLst/>
          </a:prstGeom>
        </p:spPr>
        <p:txBody>
          <a:bodyPr wrap="none" lIns="121906" tIns="60953" rIns="121906" bIns="609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 </a:t>
            </a:r>
          </a:p>
          <a:p>
            <a:pPr algn="ctr"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đôi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354668" y="1562107"/>
            <a:ext cx="3318933" cy="1284119"/>
            <a:chOff x="-23985" y="1039407"/>
            <a:chExt cx="4291185" cy="73812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4C228756-577F-4E59-931E-B5B6117A753C}"/>
                </a:ext>
              </a:extLst>
            </p:cNvPr>
            <p:cNvSpPr/>
            <p:nvPr/>
          </p:nvSpPr>
          <p:spPr>
            <a:xfrm>
              <a:off x="646" y="1039407"/>
              <a:ext cx="4266554" cy="6789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138" name="Rectangle 5"/>
            <p:cNvSpPr>
              <a:spLocks noChangeArrowheads="1"/>
            </p:cNvSpPr>
            <p:nvPr/>
          </p:nvSpPr>
          <p:spPr bwMode="auto">
            <a:xfrm>
              <a:off x="-23985" y="1055726"/>
              <a:ext cx="4208714" cy="72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05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en-US" altLang="en-US" sz="3200" dirty="0" err="1">
                  <a:solidFill>
                    <a:srgbClr val="000000"/>
                  </a:solidFill>
                  <a:latin typeface="Times New Roman" pitchFamily="18" charset="0"/>
                </a:rPr>
                <a:t>Tranh</a:t>
              </a:r>
              <a:r>
                <a:rPr lang="en-US" altLang="en-US" sz="3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Times New Roman" pitchFamily="18" charset="0"/>
                </a:rPr>
                <a:t>vẽ</a:t>
              </a:r>
              <a:r>
                <a:rPr lang="en-US" altLang="en-US" sz="3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Times New Roman" pitchFamily="18" charset="0"/>
                </a:rPr>
                <a:t>khung</a:t>
              </a:r>
              <a:r>
                <a:rPr lang="en-US" altLang="en-US" sz="3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Times New Roman" pitchFamily="18" charset="0"/>
                </a:rPr>
                <a:t>cảnh</a:t>
              </a:r>
              <a:r>
                <a:rPr lang="en-US" altLang="en-US" sz="3200" dirty="0">
                  <a:solidFill>
                    <a:srgbClr val="000000"/>
                  </a:solidFill>
                  <a:latin typeface="Times New Roman" pitchFamily="18" charset="0"/>
                </a:rPr>
                <a:t>  ở </a:t>
              </a:r>
              <a:r>
                <a:rPr lang="en-US" altLang="en-US" sz="3200" dirty="0" err="1">
                  <a:solidFill>
                    <a:srgbClr val="000000"/>
                  </a:solidFill>
                  <a:latin typeface="Times New Roman" pitchFamily="18" charset="0"/>
                </a:rPr>
                <a:t>đâu</a:t>
              </a:r>
              <a:r>
                <a:rPr lang="en-US" altLang="en-US" sz="3200" dirty="0">
                  <a:solidFill>
                    <a:srgbClr val="000000"/>
                  </a:solidFill>
                  <a:latin typeface="Times New Roman" pitchFamily="18" charset="0"/>
                </a:rPr>
                <a:t>? 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331891" y="1539881"/>
            <a:ext cx="3100916" cy="1275481"/>
            <a:chOff x="577903" y="1169032"/>
            <a:chExt cx="2057400" cy="1435953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xmlns="" id="{23243845-6C99-4A96-9E07-C8571E7F48B7}"/>
                </a:ext>
              </a:extLst>
            </p:cNvPr>
            <p:cNvSpPr/>
            <p:nvPr/>
          </p:nvSpPr>
          <p:spPr>
            <a:xfrm>
              <a:off x="577903" y="1169032"/>
              <a:ext cx="2057400" cy="1354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136" name="Rectangle 7"/>
            <p:cNvSpPr>
              <a:spLocks noChangeArrowheads="1"/>
            </p:cNvSpPr>
            <p:nvPr/>
          </p:nvSpPr>
          <p:spPr bwMode="auto">
            <a:xfrm>
              <a:off x="730407" y="1191271"/>
              <a:ext cx="1840457" cy="1413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05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000000"/>
                  </a:solidFill>
                  <a:latin typeface="Times New Roman" pitchFamily="18" charset="0"/>
                </a:rPr>
                <a:t>+ Trong tranh có những ai?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691043" y="1492249"/>
            <a:ext cx="2967567" cy="1428699"/>
            <a:chOff x="-281598" y="1811686"/>
            <a:chExt cx="5334000" cy="1213769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xmlns="" id="{585BA08F-B080-40D1-8D85-B316ADE58F5E}"/>
                </a:ext>
              </a:extLst>
            </p:cNvPr>
            <p:cNvSpPr/>
            <p:nvPr/>
          </p:nvSpPr>
          <p:spPr>
            <a:xfrm>
              <a:off x="-281598" y="1811686"/>
              <a:ext cx="5334000" cy="10627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134" name="Rectangle 8"/>
            <p:cNvSpPr>
              <a:spLocks noChangeArrowheads="1"/>
            </p:cNvSpPr>
            <p:nvPr/>
          </p:nvSpPr>
          <p:spPr bwMode="auto">
            <a:xfrm>
              <a:off x="69381" y="1958635"/>
              <a:ext cx="4983021" cy="1066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05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000000"/>
                  </a:solidFill>
                  <a:latin typeface="Times New Roman" pitchFamily="18" charset="0"/>
                </a:rPr>
                <a:t> Mọi người đang làm gì?</a:t>
              </a:r>
            </a:p>
          </p:txBody>
        </p:sp>
      </p:grpSp>
      <p:pic>
        <p:nvPicPr>
          <p:cNvPr id="110" name="Picture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5" y="2839682"/>
            <a:ext cx="11905321" cy="39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2531542" y="111133"/>
            <a:ext cx="6255239" cy="1130743"/>
            <a:chOff x="5857088" y="172432"/>
            <a:chExt cx="4612631" cy="1130859"/>
          </a:xfrm>
        </p:grpSpPr>
        <p:grpSp>
          <p:nvGrpSpPr>
            <p:cNvPr id="5129" name="Group 14"/>
            <p:cNvGrpSpPr>
              <a:grpSpLocks/>
            </p:cNvGrpSpPr>
            <p:nvPr/>
          </p:nvGrpSpPr>
          <p:grpSpPr bwMode="auto">
            <a:xfrm>
              <a:off x="5857088" y="172432"/>
              <a:ext cx="4612631" cy="1130859"/>
              <a:chOff x="5857088" y="172432"/>
              <a:chExt cx="4612631" cy="1130859"/>
            </a:xfrm>
          </p:grpSpPr>
          <p:sp>
            <p:nvSpPr>
              <p:cNvPr id="5131" name="TextBox 16"/>
              <p:cNvSpPr txBox="1">
                <a:spLocks noChangeArrowheads="1"/>
              </p:cNvSpPr>
              <p:nvPr/>
            </p:nvSpPr>
            <p:spPr bwMode="auto">
              <a:xfrm>
                <a:off x="5857088" y="172432"/>
                <a:ext cx="4612631" cy="5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121905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132" name="TextBox 17"/>
              <p:cNvSpPr txBox="1">
                <a:spLocks noChangeArrowheads="1"/>
              </p:cNvSpPr>
              <p:nvPr/>
            </p:nvSpPr>
            <p:spPr bwMode="auto">
              <a:xfrm>
                <a:off x="8264870" y="641503"/>
                <a:ext cx="1140498" cy="66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121905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7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6D392799-5A95-4279-A76B-DCF9B4BF248C}"/>
                </a:ext>
              </a:extLst>
            </p:cNvPr>
            <p:cNvCxnSpPr/>
            <p:nvPr/>
          </p:nvCxnSpPr>
          <p:spPr>
            <a:xfrm>
              <a:off x="8410616" y="1200671"/>
              <a:ext cx="89904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6EBEE152-415D-4A05-962E-79202E5D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10" y="1041400"/>
            <a:ext cx="11612033" cy="6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565" tIns="95782" rIns="191565" bIns="957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050" eaLnBrk="1" fontAlgn="base" hangingPunct="1"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48: LÀM TRÒN SỐ ĐẾN HÀNG CHỤC, HÀNG TRĂM </a:t>
            </a:r>
          </a:p>
        </p:txBody>
      </p:sp>
    </p:spTree>
    <p:extLst>
      <p:ext uri="{BB962C8B-B14F-4D97-AF65-F5344CB8AC3E}">
        <p14:creationId xmlns:p14="http://schemas.microsoft.com/office/powerpoint/2010/main" val="27072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oigiaihay.com/picture/2022/0728/cau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29" y="766253"/>
            <a:ext cx="7632171" cy="40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340" y="68629"/>
            <a:ext cx="6341907" cy="697627"/>
          </a:xfrm>
          <a:prstGeom prst="rect">
            <a:avLst/>
          </a:prstGeom>
        </p:spPr>
        <p:txBody>
          <a:bodyPr wrap="none" lIns="121896" tIns="60948" rIns="121896" bIns="60948">
            <a:spAutoFit/>
          </a:bodyPr>
          <a:lstStyle/>
          <a:p>
            <a:pPr defTabSz="1218930"/>
            <a:r>
              <a:rPr lang="vi-VN" sz="3700" b="1" dirty="0">
                <a:solidFill>
                  <a:prstClr val="black"/>
                </a:solidFill>
                <a:latin typeface="Times New Roman"/>
              </a:rPr>
              <a:t>a) Làm tròn số đến hàng chục</a:t>
            </a:r>
            <a:endParaRPr lang="vi-VN" sz="37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339" y="4869163"/>
            <a:ext cx="12048661" cy="1846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srgbClr val="000000"/>
                </a:solidFill>
                <a:latin typeface="Times New Roman"/>
              </a:rPr>
              <a:t>Khi làm tròn số đến hàng chục, ta so sánh chữ số hàng đơn vị với 5. Nếu chữ số hàng đơn vị bé hơn 5 thì làm tròn xuống, còn lại thì làm tròn lên.</a:t>
            </a:r>
            <a:endParaRPr lang="vi-VN" sz="37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766253"/>
            <a:ext cx="4320480" cy="40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59829" y="766253"/>
            <a:ext cx="1728192" cy="105400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8024" y="1220756"/>
            <a:ext cx="4000901" cy="59950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88924" y="766253"/>
            <a:ext cx="1871525" cy="105400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8024" y="766256"/>
            <a:ext cx="4000901" cy="45450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9829" y="1820268"/>
            <a:ext cx="1824203" cy="141672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7381" y="2564914"/>
            <a:ext cx="3913091" cy="67207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20472" y="1820257"/>
            <a:ext cx="1871525" cy="141672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4035" y="1820257"/>
            <a:ext cx="3936439" cy="75190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9832" y="3236981"/>
            <a:ext cx="1632181" cy="153617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92012" y="4005068"/>
            <a:ext cx="4096909" cy="76808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88920" y="3236981"/>
            <a:ext cx="1871525" cy="153617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2012" y="3236984"/>
            <a:ext cx="4096909" cy="76808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40" y="68629"/>
            <a:ext cx="6423125" cy="697627"/>
          </a:xfrm>
          <a:prstGeom prst="rect">
            <a:avLst/>
          </a:prstGeom>
        </p:spPr>
        <p:txBody>
          <a:bodyPr wrap="none" lIns="121896" tIns="60948" rIns="121896" bIns="60948">
            <a:spAutoFit/>
          </a:bodyPr>
          <a:lstStyle/>
          <a:p>
            <a:pPr defTabSz="1218930"/>
            <a:r>
              <a:rPr lang="vi-VN" sz="3700" b="1" dirty="0">
                <a:solidFill>
                  <a:prstClr val="black"/>
                </a:solidFill>
                <a:latin typeface="Times New Roman"/>
              </a:rPr>
              <a:t>b) Làm tròn số đến hàng trăm</a:t>
            </a:r>
            <a:endParaRPr lang="vi-VN" sz="37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263"/>
            <a:ext cx="12192000" cy="427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339" y="5038727"/>
            <a:ext cx="12048661" cy="1846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srgbClr val="000000"/>
                </a:solidFill>
                <a:latin typeface="Times New Roman"/>
              </a:rPr>
              <a:t>Khi làm tròn số đến hàng trăm, ta so sánh chữ số hàng chục với 5. Nếu chữ số hàng chục bé hơn 5 thì làm tròn xuống, còn lại thì làm tròn lên.</a:t>
            </a:r>
            <a:endParaRPr lang="vi-VN" sz="37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9992" y="836713"/>
            <a:ext cx="1632181" cy="172819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2171" y="1965404"/>
            <a:ext cx="2807968" cy="59950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0472" y="836712"/>
            <a:ext cx="1871525" cy="172819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2171" y="836712"/>
            <a:ext cx="2807968" cy="114320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2667" y="2468904"/>
            <a:ext cx="1632181" cy="134414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84848" y="3132045"/>
            <a:ext cx="2807968" cy="48898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3148" y="2564904"/>
            <a:ext cx="1871525" cy="10561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4848" y="2564904"/>
            <a:ext cx="2807968" cy="56714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9992" y="3621033"/>
            <a:ext cx="1632181" cy="124813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32171" y="4201557"/>
            <a:ext cx="2807968" cy="63858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20472" y="3621029"/>
            <a:ext cx="1871525" cy="12481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32171" y="3621029"/>
            <a:ext cx="2807968" cy="66314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339" y="740713"/>
            <a:ext cx="12048661" cy="1272143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srgbClr val="000000"/>
                </a:solidFill>
                <a:latin typeface="Times New Roman"/>
              </a:rPr>
              <a:t>    Làm tròn các số 2 864, 3 058 và 4 315 đến hàng chục, hàng trăm.</a:t>
            </a:r>
            <a:endParaRPr lang="vi-VN" sz="37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12" y="2016997"/>
            <a:ext cx="5174921" cy="697627"/>
          </a:xfrm>
          <a:prstGeom prst="rect">
            <a:avLst/>
          </a:prstGeom>
        </p:spPr>
        <p:txBody>
          <a:bodyPr wrap="non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srgbClr val="000000"/>
                </a:solidFill>
                <a:latin typeface="Times New Roman"/>
              </a:rPr>
              <a:t>- Làm tròn đến hàng chục</a:t>
            </a:r>
            <a:endParaRPr lang="vi-VN" sz="37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" y="2714621"/>
            <a:ext cx="12196419" cy="414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7328" y="740701"/>
            <a:ext cx="576064" cy="6720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1218930"/>
            <a:r>
              <a:rPr lang="vi-VN" sz="4300" b="1" dirty="0">
                <a:solidFill>
                  <a:prstClr val="white"/>
                </a:solidFill>
                <a:latin typeface="Times New Roman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76" y="47176"/>
            <a:ext cx="48768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3350" y="2714624"/>
            <a:ext cx="2226185" cy="1098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9534" y="2714633"/>
            <a:ext cx="7086849" cy="30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9536" y="3017655"/>
            <a:ext cx="7088289" cy="795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57825" y="2714623"/>
            <a:ext cx="2226185" cy="109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550" y="4154784"/>
            <a:ext cx="2226185" cy="1098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2734" y="4154793"/>
            <a:ext cx="7086849" cy="30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2736" y="4457815"/>
            <a:ext cx="7088289" cy="795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1025" y="4154783"/>
            <a:ext cx="2226185" cy="109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6550" y="5637248"/>
            <a:ext cx="2226185" cy="1098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2734" y="5637257"/>
            <a:ext cx="7086849" cy="30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2736" y="5896735"/>
            <a:ext cx="7088289" cy="83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61025" y="5637247"/>
            <a:ext cx="2226185" cy="109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15947" y="3"/>
            <a:ext cx="5760640" cy="7648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 defTabSz="1218930"/>
            <a:r>
              <a:rPr lang="vi-VN" sz="4300" dirty="0">
                <a:solidFill>
                  <a:srgbClr val="002060"/>
                </a:solidFill>
              </a:rPr>
              <a:t>LÀM VIỆC NHÓM 4</a:t>
            </a:r>
          </a:p>
        </p:txBody>
      </p:sp>
    </p:spTree>
    <p:extLst>
      <p:ext uri="{BB962C8B-B14F-4D97-AF65-F5344CB8AC3E}">
        <p14:creationId xmlns:p14="http://schemas.microsoft.com/office/powerpoint/2010/main" val="29173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40713"/>
            <a:ext cx="12192000" cy="1272143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srgbClr val="000000"/>
                </a:solidFill>
                <a:latin typeface="Times New Roman"/>
              </a:rPr>
              <a:t>     Làm tròn các số 2 864, 3 058 và 4 315 đến hàng chục, hàng trăm.</a:t>
            </a:r>
            <a:endParaRPr lang="vi-VN" sz="37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40" y="1892829"/>
            <a:ext cx="5149273" cy="697627"/>
          </a:xfrm>
          <a:prstGeom prst="rect">
            <a:avLst/>
          </a:prstGeom>
        </p:spPr>
        <p:txBody>
          <a:bodyPr wrap="non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prstClr val="black"/>
                </a:solidFill>
                <a:latin typeface="Times New Roman"/>
              </a:rPr>
              <a:t>- Làm tròn đến hàng trăm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2590456"/>
            <a:ext cx="12144672" cy="42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7328" y="740701"/>
            <a:ext cx="576064" cy="6720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1218930"/>
            <a:r>
              <a:rPr lang="vi-VN" sz="4300" b="1" dirty="0">
                <a:solidFill>
                  <a:prstClr val="white"/>
                </a:solidFill>
                <a:latin typeface="Times New Roman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76" y="47176"/>
            <a:ext cx="48768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3350" y="2714624"/>
            <a:ext cx="2226185" cy="1098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9523" y="2714633"/>
            <a:ext cx="7548964" cy="30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9525" y="3017655"/>
            <a:ext cx="7548963" cy="795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18498" y="2714623"/>
            <a:ext cx="2226185" cy="109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550" y="4154784"/>
            <a:ext cx="2226185" cy="1098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2734" y="4154793"/>
            <a:ext cx="7086849" cy="30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2736" y="4457815"/>
            <a:ext cx="7088289" cy="795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1025" y="4154783"/>
            <a:ext cx="2226185" cy="109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6550" y="5637248"/>
            <a:ext cx="2226185" cy="1098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2734" y="5637257"/>
            <a:ext cx="7086849" cy="30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2736" y="5896735"/>
            <a:ext cx="7088289" cy="83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61025" y="5637247"/>
            <a:ext cx="2226185" cy="109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spcCol="0" rtlCol="0" anchor="ctr"/>
          <a:lstStyle/>
          <a:p>
            <a:pPr algn="ctr" defTabSz="1218930"/>
            <a:endParaRPr lang="vi-VN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41" y="68627"/>
            <a:ext cx="11905323" cy="2995692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prstClr val="black"/>
                </a:solidFill>
                <a:latin typeface="Times New Roman"/>
              </a:rPr>
              <a:t>     Rô-bốt, Việt và Mai cùng ghé thăm một trang trại, Rô-bốt đếm được có 1 242 con gà. Khi làm tròn số đến hàng chục:</a:t>
            </a:r>
          </a:p>
          <a:p>
            <a:pPr defTabSz="1218930"/>
            <a:r>
              <a:rPr lang="vi-VN" sz="3700" dirty="0">
                <a:solidFill>
                  <a:prstClr val="black"/>
                </a:solidFill>
                <a:latin typeface="Times New Roman"/>
              </a:rPr>
              <a:t>Mai nói: “Trang trại có khoảng 1 240 con gà”.</a:t>
            </a:r>
          </a:p>
          <a:p>
            <a:pPr defTabSz="1218930"/>
            <a:r>
              <a:rPr lang="vi-VN" sz="3700" dirty="0">
                <a:solidFill>
                  <a:prstClr val="black"/>
                </a:solidFill>
                <a:latin typeface="Times New Roman"/>
              </a:rPr>
              <a:t>Việt nói: “Trang trại có khoảng 1 250 con gà”.</a:t>
            </a:r>
          </a:p>
          <a:p>
            <a:pPr defTabSz="1218930"/>
            <a:r>
              <a:rPr lang="vi-VN" sz="3700" dirty="0">
                <a:solidFill>
                  <a:prstClr val="black"/>
                </a:solidFill>
                <a:latin typeface="Times New Roman"/>
              </a:rPr>
              <a:t>Theo em, bạn nào nói đúng?</a:t>
            </a:r>
          </a:p>
        </p:txBody>
      </p:sp>
      <p:sp>
        <p:nvSpPr>
          <p:cNvPr id="3" name="Oval 2"/>
          <p:cNvSpPr/>
          <p:nvPr/>
        </p:nvSpPr>
        <p:spPr>
          <a:xfrm>
            <a:off x="143339" y="68629"/>
            <a:ext cx="576064" cy="6720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1218930"/>
            <a:r>
              <a:rPr lang="vi-VN" sz="4300" b="1" dirty="0">
                <a:solidFill>
                  <a:prstClr val="white"/>
                </a:solidFill>
                <a:latin typeface="Times New Roman"/>
              </a:rPr>
              <a:t>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4" y="3024562"/>
            <a:ext cx="12048661" cy="270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9404" y="5773013"/>
            <a:ext cx="6287891" cy="861750"/>
          </a:xfrm>
          <a:prstGeom prst="rect">
            <a:avLst/>
          </a:prstGeom>
        </p:spPr>
        <p:txBody>
          <a:bodyPr wrap="none" lIns="121896" tIns="60948" rIns="121896" bIns="60948">
            <a:spAutoFit/>
          </a:bodyPr>
          <a:lstStyle/>
          <a:p>
            <a:pPr defTabSz="1218930"/>
            <a:r>
              <a:rPr lang="vi-VN" sz="4800" b="1" dirty="0">
                <a:solidFill>
                  <a:srgbClr val="FF0000"/>
                </a:solidFill>
                <a:latin typeface="Times New Roman"/>
              </a:rPr>
              <a:t>Vậy bạn Mai nói đúng.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468897"/>
            <a:ext cx="5088565" cy="88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5360" y="3044957"/>
            <a:ext cx="1420389" cy="697627"/>
          </a:xfrm>
          <a:prstGeom prst="rect">
            <a:avLst/>
          </a:prstGeom>
        </p:spPr>
        <p:txBody>
          <a:bodyPr wrap="non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srgbClr val="FF0000"/>
                </a:solidFill>
                <a:latin typeface="Times New Roman"/>
              </a:rPr>
              <a:t>Ta có:</a:t>
            </a:r>
          </a:p>
        </p:txBody>
      </p:sp>
    </p:spTree>
    <p:extLst>
      <p:ext uri="{BB962C8B-B14F-4D97-AF65-F5344CB8AC3E}">
        <p14:creationId xmlns:p14="http://schemas.microsoft.com/office/powerpoint/2010/main" val="38131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339" y="644702"/>
            <a:ext cx="12048661" cy="1272143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srgbClr val="000000"/>
                </a:solidFill>
                <a:latin typeface="Times New Roman"/>
              </a:rPr>
              <a:t>      Trong thư viện có 6 745 cuốn sách. Hỏi mỗi bạn đã làm tròn số sách đó đến hàng nào?</a:t>
            </a:r>
            <a:endParaRPr lang="vi-VN" sz="37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9349" y="776699"/>
            <a:ext cx="576064" cy="5400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1218930"/>
            <a:r>
              <a:rPr lang="vi-VN" sz="4300" b="1" dirty="0">
                <a:solidFill>
                  <a:prstClr val="white"/>
                </a:solidFill>
                <a:latin typeface="Times New Roman"/>
              </a:rPr>
              <a:t>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6547"/>
            <a:ext cx="11521280" cy="259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69" y="4485117"/>
            <a:ext cx="12120331" cy="2421176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defTabSz="1218930"/>
            <a:r>
              <a:rPr lang="vi-VN" sz="3700" dirty="0">
                <a:solidFill>
                  <a:srgbClr val="FF0000"/>
                </a:solidFill>
                <a:latin typeface="Times New Roman"/>
              </a:rPr>
              <a:t>- Bạn nam nói trong thư viện có khoảng 6 750 cuốn sách. Bạn nam đã làm tròn số sách đến hàng chục.</a:t>
            </a:r>
          </a:p>
          <a:p>
            <a:pPr defTabSz="1218930"/>
            <a:r>
              <a:rPr lang="vi-VN" sz="3700" dirty="0">
                <a:solidFill>
                  <a:srgbClr val="FF0000"/>
                </a:solidFill>
                <a:latin typeface="Times New Roman"/>
              </a:rPr>
              <a:t>- Bạn nữ nói trong thư viện có khoảng 6 700 cuốn sách. Bạn nữ đã làm tròn số sách đến hàng trăm.</a:t>
            </a: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" y="0"/>
            <a:ext cx="3727449" cy="69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86" y="-187155"/>
            <a:ext cx="6227233" cy="125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856</Words>
  <Application>Microsoft Office PowerPoint</Application>
  <PresentationFormat>Custom</PresentationFormat>
  <Paragraphs>125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 Light</vt:lpstr>
      <vt:lpstr>Times New Roman</vt:lpstr>
      <vt:lpstr>Tahoma</vt:lpstr>
      <vt:lpstr>Calibri</vt:lpstr>
      <vt:lpstr>Office Theme</vt:lpstr>
      <vt:lpstr>1_Office Theme</vt:lpstr>
      <vt:lpstr>2_Office Theme</vt:lpstr>
      <vt:lpstr>Default Design</vt:lpstr>
      <vt:lpstr>3_Office Theme</vt:lpstr>
      <vt:lpstr>4_Office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VẬN DỤNG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MyPC</cp:lastModifiedBy>
  <cp:revision>44</cp:revision>
  <dcterms:created xsi:type="dcterms:W3CDTF">2018-05-10T00:06:18Z</dcterms:created>
  <dcterms:modified xsi:type="dcterms:W3CDTF">2024-01-11T07:17:00Z</dcterms:modified>
</cp:coreProperties>
</file>