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1" r:id="rId2"/>
    <p:sldId id="259" r:id="rId3"/>
    <p:sldId id="260" r:id="rId4"/>
    <p:sldId id="325" r:id="rId5"/>
    <p:sldId id="261" r:id="rId6"/>
    <p:sldId id="263" r:id="rId7"/>
    <p:sldId id="265" r:id="rId8"/>
    <p:sldId id="326" r:id="rId9"/>
    <p:sldId id="268" r:id="rId10"/>
    <p:sldId id="283" r:id="rId11"/>
    <p:sldId id="332" r:id="rId12"/>
    <p:sldId id="278" r:id="rId13"/>
    <p:sldId id="327" r:id="rId14"/>
    <p:sldId id="328" r:id="rId15"/>
    <p:sldId id="335" r:id="rId16"/>
    <p:sldId id="329" r:id="rId17"/>
    <p:sldId id="334" r:id="rId18"/>
    <p:sldId id="330" r:id="rId19"/>
    <p:sldId id="336" r:id="rId20"/>
    <p:sldId id="324"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F32A25"/>
    <a:srgbClr val="E52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39" autoAdjust="0"/>
    <p:restoredTop sz="94660"/>
  </p:normalViewPr>
  <p:slideViewPr>
    <p:cSldViewPr>
      <p:cViewPr>
        <p:scale>
          <a:sx n="108" d="100"/>
          <a:sy n="108" d="100"/>
        </p:scale>
        <p:origin x="-186"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9CC02-7750-4A43-B251-FBF154813E8B}" type="datetimeFigureOut">
              <a:rPr lang="en-US" smtClean="0"/>
              <a:t>4/29/2023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D49FF-787B-4E51-9A23-A9A97ECD33F9}" type="slidenum">
              <a:rPr lang="en-US" smtClean="0"/>
              <a:t>‹#›</a:t>
            </a:fld>
            <a:endParaRPr lang="en-US"/>
          </a:p>
        </p:txBody>
      </p:sp>
    </p:spTree>
    <p:extLst>
      <p:ext uri="{BB962C8B-B14F-4D97-AF65-F5344CB8AC3E}">
        <p14:creationId xmlns:p14="http://schemas.microsoft.com/office/powerpoint/2010/main" val="258699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63D24-2134-4572-B85D-3525C51F649E}"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74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2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4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0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5350"/>
          </a:xfrm>
        </p:spPr>
        <p:txBody>
          <a:bodyPr/>
          <a:lstStyle>
            <a:lvl1pPr>
              <a:defRPr b="1" cap="none" spc="0">
                <a:ln w="18000">
                  <a:solidFill>
                    <a:schemeClr val="accent5">
                      <a:lumMod val="50000"/>
                    </a:schemeClr>
                  </a:solidFill>
                  <a:prstDash val="solid"/>
                  <a:miter lim="800000"/>
                </a:ln>
                <a:solidFill>
                  <a:schemeClr val="accent5">
                    <a:lumMod val="40000"/>
                    <a:lumOff val="60000"/>
                  </a:schemeClr>
                </a:solidFill>
                <a:effectLst>
                  <a:outerShdw blurRad="25500" dist="23000" dir="7020000" algn="tl">
                    <a:srgbClr val="000000">
                      <a:alpha val="50000"/>
                    </a:srgbClr>
                  </a:outerShdw>
                </a:effectLst>
              </a:defRPr>
            </a:lvl1pPr>
          </a:lstStyle>
          <a:p>
            <a:r>
              <a:rPr lang="en-US" dirty="0"/>
              <a:t>Click to edit Master title style</a:t>
            </a:r>
          </a:p>
        </p:txBody>
      </p:sp>
      <p:sp>
        <p:nvSpPr>
          <p:cNvPr id="3" name="Content Placeholder 2"/>
          <p:cNvSpPr>
            <a:spLocks noGrp="1"/>
          </p:cNvSpPr>
          <p:nvPr>
            <p:ph idx="1"/>
          </p:nvPr>
        </p:nvSpPr>
        <p:spPr>
          <a:xfrm>
            <a:off x="0" y="895350"/>
            <a:ext cx="9144000" cy="3886200"/>
          </a:xfrm>
        </p:spPr>
        <p:txBody>
          <a:bodyPr/>
          <a:lstStyle>
            <a:lvl1pPr>
              <a:defRPr>
                <a:solidFill>
                  <a:schemeClr val="accent6">
                    <a:lumMod val="20000"/>
                    <a:lumOff val="80000"/>
                  </a:schemeClr>
                </a:solidFill>
              </a:defRPr>
            </a:lvl1pPr>
            <a:lvl2pPr>
              <a:defRPr>
                <a:solidFill>
                  <a:schemeClr val="accent6">
                    <a:lumMod val="20000"/>
                    <a:lumOff val="80000"/>
                  </a:schemeClr>
                </a:solidFill>
              </a:defRPr>
            </a:lvl2pPr>
            <a:lvl3pPr>
              <a:defRPr>
                <a:solidFill>
                  <a:schemeClr val="accent6">
                    <a:lumMod val="20000"/>
                    <a:lumOff val="80000"/>
                  </a:schemeClr>
                </a:solidFill>
              </a:defRPr>
            </a:lvl3pPr>
            <a:lvl4pPr>
              <a:defRPr>
                <a:solidFill>
                  <a:schemeClr val="accent6">
                    <a:lumMod val="20000"/>
                    <a:lumOff val="80000"/>
                  </a:schemeClr>
                </a:solidFill>
              </a:defRPr>
            </a:lvl4pPr>
            <a:lvl5pPr>
              <a:defRPr>
                <a:solidFill>
                  <a:schemeClr val="accent6">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63D24-2134-4572-B85D-3525C51F649E}" type="datetimeFigureOut">
              <a:rPr lang="en-US" smtClean="0"/>
              <a:pPr/>
              <a:t>4/29/2023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63D24-2134-4572-B85D-3525C51F649E}"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63D24-2134-4572-B85D-3525C51F649E}" type="datetimeFigureOut">
              <a:rPr lang="en-US" smtClean="0"/>
              <a:pPr/>
              <a:t>4/29/2023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lumMod val="40000"/>
                    <a:lumOff val="60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CA63D24-2134-4572-B85D-3525C51F649E}" type="datetimeFigureOut">
              <a:rPr lang="en-US" smtClean="0"/>
              <a:pPr/>
              <a:t>4/29/2023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63D24-2134-4572-B85D-3525C51F649E}" type="datetimeFigureOut">
              <a:rPr lang="en-US" smtClean="0"/>
              <a:pPr/>
              <a:t>4/29/2023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Autofit/>
          </a:bodyPr>
          <a:lstStyle>
            <a:lvl1pPr algn="l">
              <a:defRPr sz="3000" b="1">
                <a:solidFill>
                  <a:schemeClr val="accent5">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solidFill>
                  <a:schemeClr val="accent6">
                    <a:lumMod val="60000"/>
                    <a:lumOff val="40000"/>
                  </a:schemeClr>
                </a:solidFill>
              </a:defRPr>
            </a:lvl1pPr>
            <a:lvl2pPr>
              <a:defRPr sz="2800">
                <a:solidFill>
                  <a:schemeClr val="accent6">
                    <a:lumMod val="60000"/>
                    <a:lumOff val="40000"/>
                  </a:schemeClr>
                </a:solidFill>
              </a:defRPr>
            </a:lvl2pPr>
            <a:lvl3pPr>
              <a:defRPr sz="2400">
                <a:solidFill>
                  <a:schemeClr val="accent6">
                    <a:lumMod val="60000"/>
                    <a:lumOff val="40000"/>
                  </a:schemeClr>
                </a:solidFill>
              </a:defRPr>
            </a:lvl3pPr>
            <a:lvl4pPr>
              <a:defRPr sz="2000">
                <a:solidFill>
                  <a:schemeClr val="accent6">
                    <a:lumMod val="60000"/>
                    <a:lumOff val="40000"/>
                  </a:schemeClr>
                </a:solidFill>
              </a:defRPr>
            </a:lvl4pPr>
            <a:lvl5pPr>
              <a:defRPr sz="2000">
                <a:solidFill>
                  <a:schemeClr val="accent6">
                    <a:lumMod val="60000"/>
                    <a:lumOff val="4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4/29/2023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3000" r="-3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8B44A4B1-D996-431E-97CB-55A4096A3E2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A63D24-2134-4572-B85D-3525C51F649E}" type="datetimeFigureOut">
              <a:rPr lang="en-US" smtClean="0"/>
              <a:pPr/>
              <a:t>4/29/2023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6779FF1-7E7B-41B6-9E9D-E10331EA9C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99" r:id="rId13"/>
    <p:sldLayoutId id="2147483685" r:id="rId14"/>
    <p:sldLayoutId id="2147483726" r:id="rId15"/>
    <p:sldLayoutId id="214748371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2800350"/>
          </a:xfrm>
        </p:spPr>
        <p:txBody>
          <a:bodyPr>
            <a:normAutofit/>
          </a:bodyPr>
          <a:lstStyle/>
          <a:p>
            <a:r>
              <a:rPr lang="en-US" dirty="0" err="1" smtClean="0"/>
              <a:t>Chào</a:t>
            </a:r>
            <a:r>
              <a:rPr lang="en-US" dirty="0" smtClean="0"/>
              <a:t> </a:t>
            </a:r>
            <a:r>
              <a:rPr lang="en-US" dirty="0" err="1" smtClean="0"/>
              <a:t>mừng</a:t>
            </a:r>
            <a:r>
              <a:rPr lang="en-US" dirty="0" smtClean="0"/>
              <a:t> </a:t>
            </a:r>
            <a:r>
              <a:rPr lang="en-US" dirty="0" err="1" smtClean="0"/>
              <a:t>các</a:t>
            </a:r>
            <a:r>
              <a:rPr lang="en-US" dirty="0" smtClean="0"/>
              <a:t> </a:t>
            </a:r>
            <a:r>
              <a:rPr lang="en-US" dirty="0" err="1" smtClean="0"/>
              <a:t>em</a:t>
            </a:r>
            <a:r>
              <a:rPr lang="en-US" dirty="0" smtClean="0"/>
              <a:t> </a:t>
            </a:r>
            <a:r>
              <a:rPr lang="en-US" dirty="0" err="1" smtClean="0"/>
              <a:t>đến</a:t>
            </a:r>
            <a:r>
              <a:rPr lang="en-US" dirty="0" smtClean="0"/>
              <a:t> </a:t>
            </a:r>
            <a:r>
              <a:rPr lang="en-US" dirty="0" err="1" smtClean="0"/>
              <a:t>với</a:t>
            </a:r>
            <a:r>
              <a:rPr lang="en-US" dirty="0" smtClean="0"/>
              <a:t> </a:t>
            </a:r>
            <a:r>
              <a:rPr lang="en-US" dirty="0" err="1" smtClean="0"/>
              <a:t>tiết</a:t>
            </a:r>
            <a:r>
              <a:rPr lang="en-US" dirty="0" smtClean="0"/>
              <a:t> </a:t>
            </a:r>
            <a:r>
              <a:rPr lang="en-US" dirty="0" err="1" smtClean="0"/>
              <a:t>học</a:t>
            </a:r>
            <a:r>
              <a:rPr lang="en-US" dirty="0" smtClean="0"/>
              <a:t> </a:t>
            </a:r>
            <a:r>
              <a:rPr lang="en-US" dirty="0" err="1" smtClean="0"/>
              <a:t>ngày</a:t>
            </a:r>
            <a:r>
              <a:rPr lang="en-US" dirty="0" smtClean="0"/>
              <a:t> </a:t>
            </a:r>
            <a:r>
              <a:rPr lang="en-US" dirty="0" err="1" smtClean="0"/>
              <a:t>hôm</a:t>
            </a:r>
            <a:r>
              <a:rPr lang="en-US" dirty="0" smtClean="0"/>
              <a:t> nay!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2190750"/>
            <a:ext cx="7022843"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5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512319-CC03-7D14-BB12-E3E71B7474B8}"/>
              </a:ext>
            </a:extLst>
          </p:cNvPr>
          <p:cNvSpPr/>
          <p:nvPr/>
        </p:nvSpPr>
        <p:spPr>
          <a:xfrm>
            <a:off x="251927" y="251927"/>
            <a:ext cx="4590662" cy="335202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xmlns="" id="{99298ECA-0F66-A59B-CE03-BD190F37A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065" y="660064"/>
            <a:ext cx="3850911" cy="3619856"/>
          </a:xfrm>
          <a:prstGeom prst="rect">
            <a:avLst/>
          </a:prstGeom>
        </p:spPr>
      </p:pic>
      <p:sp>
        <p:nvSpPr>
          <p:cNvPr id="7" name="TextBox 6">
            <a:extLst>
              <a:ext uri="{FF2B5EF4-FFF2-40B4-BE49-F238E27FC236}">
                <a16:creationId xmlns:a16="http://schemas.microsoft.com/office/drawing/2014/main" xmlns="" id="{5FBF27FE-2C5A-EC71-14FD-53058B616855}"/>
              </a:ext>
            </a:extLst>
          </p:cNvPr>
          <p:cNvSpPr txBox="1"/>
          <p:nvPr/>
        </p:nvSpPr>
        <p:spPr>
          <a:xfrm>
            <a:off x="1430379" y="313815"/>
            <a:ext cx="2376652" cy="715581"/>
          </a:xfrm>
          <a:prstGeom prst="rect">
            <a:avLst/>
          </a:prstGeom>
          <a:noFill/>
        </p:spPr>
        <p:txBody>
          <a:bodyPr wrap="square" rtlCol="0">
            <a:spAutoFit/>
          </a:bodyPr>
          <a:lstStyle/>
          <a:p>
            <a:pPr algn="ctr" defTabSz="685800">
              <a:defRPr/>
            </a:pPr>
            <a:r>
              <a:rPr lang="en-US" sz="4050" dirty="0" err="1">
                <a:solidFill>
                  <a:srgbClr val="FF0000"/>
                </a:solidFill>
                <a:latin typeface="#9Slide05 SVNClementine" panose="020F0502020204030203" pitchFamily="34" charset="0"/>
              </a:rPr>
              <a:t>Bài</a:t>
            </a:r>
            <a:r>
              <a:rPr lang="en-US" sz="4050" dirty="0">
                <a:solidFill>
                  <a:srgbClr val="FF0000"/>
                </a:solidFill>
                <a:latin typeface="#9Slide05 SVNClementine" panose="020F0502020204030203" pitchFamily="34" charset="0"/>
              </a:rPr>
              <a:t> </a:t>
            </a:r>
            <a:r>
              <a:rPr lang="en-US" sz="4050" dirty="0" smtClean="0">
                <a:solidFill>
                  <a:srgbClr val="FF0000"/>
                </a:solidFill>
                <a:latin typeface="#9Slide05 SVNClementine" panose="020F0502020204030203" pitchFamily="34" charset="0"/>
              </a:rPr>
              <a:t>10</a:t>
            </a:r>
            <a:endParaRPr lang="en-US" sz="4050" dirty="0">
              <a:solidFill>
                <a:srgbClr val="FF0000"/>
              </a:solidFill>
              <a:latin typeface="#9Slide05 SVNClementine" panose="020F0502020204030203" pitchFamily="34" charset="0"/>
            </a:endParaRPr>
          </a:p>
        </p:txBody>
      </p:sp>
      <p:grpSp>
        <p:nvGrpSpPr>
          <p:cNvPr id="12" name="组合 5">
            <a:extLst>
              <a:ext uri="{FF2B5EF4-FFF2-40B4-BE49-F238E27FC236}">
                <a16:creationId xmlns:a16="http://schemas.microsoft.com/office/drawing/2014/main" xmlns="" id="{8406A408-FAB7-43F8-087C-360DEE157179}"/>
              </a:ext>
            </a:extLst>
          </p:cNvPr>
          <p:cNvGrpSpPr/>
          <p:nvPr/>
        </p:nvGrpSpPr>
        <p:grpSpPr>
          <a:xfrm>
            <a:off x="29799" y="4279920"/>
            <a:ext cx="9114201" cy="863581"/>
            <a:chOff x="-2055784" y="5706558"/>
            <a:chExt cx="12152268" cy="1151441"/>
          </a:xfrm>
        </p:grpSpPr>
        <p:pic>
          <p:nvPicPr>
            <p:cNvPr id="13" name="图片 6">
              <a:extLst>
                <a:ext uri="{FF2B5EF4-FFF2-40B4-BE49-F238E27FC236}">
                  <a16:creationId xmlns:a16="http://schemas.microsoft.com/office/drawing/2014/main" xmlns="" id="{70614D0D-C886-9B72-277F-99B1BE711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7">
              <a:extLst>
                <a:ext uri="{FF2B5EF4-FFF2-40B4-BE49-F238E27FC236}">
                  <a16:creationId xmlns:a16="http://schemas.microsoft.com/office/drawing/2014/main" xmlns="" id="{C98D9E2E-C81D-A6B9-A5BD-59189EAB95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8">
              <a:extLst>
                <a:ext uri="{FF2B5EF4-FFF2-40B4-BE49-F238E27FC236}">
                  <a16:creationId xmlns:a16="http://schemas.microsoft.com/office/drawing/2014/main" xmlns="" id="{C3DA4FA8-C546-5F59-73E4-59DBB0D0A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9">
              <a:extLst>
                <a:ext uri="{FF2B5EF4-FFF2-40B4-BE49-F238E27FC236}">
                  <a16:creationId xmlns:a16="http://schemas.microsoft.com/office/drawing/2014/main" xmlns="" id="{90DB6F81-3AD0-FA4A-3956-33C25B1C2F9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10">
              <a:extLst>
                <a:ext uri="{FF2B5EF4-FFF2-40B4-BE49-F238E27FC236}">
                  <a16:creationId xmlns:a16="http://schemas.microsoft.com/office/drawing/2014/main" xmlns="" id="{2D6E66D9-E908-CC09-C35E-061C84F6C6C9}"/>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11">
              <a:extLst>
                <a:ext uri="{FF2B5EF4-FFF2-40B4-BE49-F238E27FC236}">
                  <a16:creationId xmlns:a16="http://schemas.microsoft.com/office/drawing/2014/main" xmlns="" id="{61D89D2F-0947-5C92-F031-A23B76726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12">
              <a:extLst>
                <a:ext uri="{FF2B5EF4-FFF2-40B4-BE49-F238E27FC236}">
                  <a16:creationId xmlns:a16="http://schemas.microsoft.com/office/drawing/2014/main" xmlns="" id="{27F13F85-6053-B9CA-3A76-8CEAD8A1B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0" name="TextBox 19">
            <a:extLst>
              <a:ext uri="{FF2B5EF4-FFF2-40B4-BE49-F238E27FC236}">
                <a16:creationId xmlns:a16="http://schemas.microsoft.com/office/drawing/2014/main" xmlns="" id="{D750115E-CF28-958D-D4A6-0A839DCAB898}"/>
              </a:ext>
            </a:extLst>
          </p:cNvPr>
          <p:cNvSpPr txBox="1"/>
          <p:nvPr/>
        </p:nvSpPr>
        <p:spPr>
          <a:xfrm>
            <a:off x="152400" y="1494790"/>
            <a:ext cx="4440589" cy="1754326"/>
          </a:xfrm>
          <a:prstGeom prst="rect">
            <a:avLst/>
          </a:prstGeom>
          <a:noFill/>
        </p:spPr>
        <p:txBody>
          <a:bodyPr wrap="square" rtlCol="0">
            <a:spAutoFit/>
          </a:bodyPr>
          <a:lstStyle/>
          <a:p>
            <a:pPr lvl="0" algn="ctr" defTabSz="685800">
              <a:lnSpc>
                <a:spcPct val="120000"/>
              </a:lnSpc>
              <a:defRPr/>
            </a:pPr>
            <a:r>
              <a:rPr lang="en-US" sz="4500" dirty="0">
                <a:ln>
                  <a:solidFill>
                    <a:srgbClr val="49BCC3"/>
                  </a:solidFill>
                </a:ln>
                <a:solidFill>
                  <a:srgbClr val="F75252"/>
                </a:solidFill>
                <a:latin typeface="UTM Cookies" panose="02040603050506020204" pitchFamily="18" charset="0"/>
              </a:rPr>
              <a:t>LÀM ĐỒ CHƠI</a:t>
            </a:r>
          </a:p>
          <a:p>
            <a:pPr lvl="0" algn="ctr" defTabSz="685800">
              <a:lnSpc>
                <a:spcPct val="120000"/>
              </a:lnSpc>
              <a:defRPr/>
            </a:pPr>
            <a:r>
              <a:rPr lang="en-US" altLang="zh-CN" sz="4500" dirty="0" smtClean="0">
                <a:ln>
                  <a:solidFill>
                    <a:srgbClr val="49BCC3"/>
                  </a:solidFill>
                </a:ln>
                <a:solidFill>
                  <a:srgbClr val="F75252"/>
                </a:solidFill>
                <a:latin typeface="UTM Cookies" panose="02040603050506020204" pitchFamily="18" charset="0"/>
                <a:ea typeface="字魂36号-正文宋楷" panose="02000000000000000000" pitchFamily="2" charset="-122"/>
              </a:rPr>
              <a:t>(TIẾT 2)</a:t>
            </a:r>
            <a:endParaRPr lang="zh-CN" altLang="en-US" sz="4500" dirty="0">
              <a:ln>
                <a:solidFill>
                  <a:srgbClr val="49BCC3"/>
                </a:solidFill>
              </a:ln>
              <a:solidFill>
                <a:srgbClr val="F75252"/>
              </a:solidFill>
              <a:latin typeface="UTM Cookie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60781997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9144000" cy="4019550"/>
          </a:xfrm>
        </p:spPr>
        <p:txBody>
          <a:bodyPr>
            <a:normAutofit/>
          </a:bodyPr>
          <a:lstStyle/>
          <a:p>
            <a:r>
              <a:rPr lang="en-US" sz="9600" dirty="0" err="1" smtClean="0">
                <a:latin typeface="Brush Script MT" panose="03060802040406070304" pitchFamily="66" charset="0"/>
              </a:rPr>
              <a:t>Khám</a:t>
            </a:r>
            <a:r>
              <a:rPr lang="en-US" sz="9600" dirty="0" smtClean="0">
                <a:latin typeface="Brush Script MT" panose="03060802040406070304" pitchFamily="66" charset="0"/>
              </a:rPr>
              <a:t> </a:t>
            </a:r>
            <a:r>
              <a:rPr lang="en-US" sz="9600" dirty="0" err="1" smtClean="0">
                <a:latin typeface="Brush Script MT" panose="03060802040406070304" pitchFamily="66" charset="0"/>
              </a:rPr>
              <a:t>phá</a:t>
            </a:r>
            <a:endParaRPr lang="en-US" sz="9600" dirty="0">
              <a:latin typeface="Brush Script MT" panose="03060802040406070304" pitchFamily="66"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800350"/>
            <a:ext cx="2667000" cy="138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358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xmlns="" id="{4A2E5FA1-4BF7-46B4-97B5-FB4F7AB9A689}"/>
              </a:ext>
            </a:extLst>
          </p:cNvPr>
          <p:cNvSpPr/>
          <p:nvPr/>
        </p:nvSpPr>
        <p:spPr>
          <a:xfrm>
            <a:off x="338470" y="212542"/>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xmlns="" id="{876C08D8-7D80-4228-A09D-AA9CB48EECB1}"/>
              </a:ext>
            </a:extLst>
          </p:cNvPr>
          <p:cNvSpPr txBox="1"/>
          <p:nvPr/>
        </p:nvSpPr>
        <p:spPr>
          <a:xfrm>
            <a:off x="605169" y="438150"/>
            <a:ext cx="3924301" cy="3293209"/>
          </a:xfrm>
          <a:prstGeom prst="rect">
            <a:avLst/>
          </a:prstGeom>
          <a:noFill/>
        </p:spPr>
        <p:txBody>
          <a:bodyPr wrap="square">
            <a:spAutoFit/>
          </a:bodyPr>
          <a:lstStyle/>
          <a:p>
            <a:r>
              <a:rPr lang="en-US" sz="2400" b="1" dirty="0" err="1" smtClean="0">
                <a:solidFill>
                  <a:srgbClr val="0432FF"/>
                </a:solidFill>
              </a:rPr>
              <a:t>Hoạt</a:t>
            </a:r>
            <a:r>
              <a:rPr lang="en-US" sz="2400" b="1" dirty="0" smtClean="0">
                <a:solidFill>
                  <a:srgbClr val="0432FF"/>
                </a:solidFill>
              </a:rPr>
              <a:t> </a:t>
            </a:r>
            <a:r>
              <a:rPr lang="en-US" sz="2400" b="1" dirty="0" err="1" smtClean="0">
                <a:solidFill>
                  <a:srgbClr val="0432FF"/>
                </a:solidFill>
              </a:rPr>
              <a:t>động</a:t>
            </a:r>
            <a:r>
              <a:rPr lang="en-US" sz="2400" b="1" dirty="0" smtClean="0">
                <a:solidFill>
                  <a:srgbClr val="0432FF"/>
                </a:solidFill>
              </a:rPr>
              <a:t> 1: </a:t>
            </a:r>
            <a:r>
              <a:rPr lang="en-US" sz="2400" b="1" dirty="0" err="1" smtClean="0">
                <a:solidFill>
                  <a:srgbClr val="0432FF"/>
                </a:solidFill>
              </a:rPr>
              <a:t>Tìm</a:t>
            </a:r>
            <a:r>
              <a:rPr lang="en-US" sz="2400" b="1" dirty="0" smtClean="0">
                <a:solidFill>
                  <a:srgbClr val="0432FF"/>
                </a:solidFill>
              </a:rPr>
              <a:t> </a:t>
            </a:r>
            <a:r>
              <a:rPr lang="en-US" sz="2400" b="1" dirty="0" err="1">
                <a:solidFill>
                  <a:srgbClr val="0432FF"/>
                </a:solidFill>
              </a:rPr>
              <a:t>hiểu</a:t>
            </a:r>
            <a:r>
              <a:rPr lang="en-US" sz="2400" b="1" dirty="0">
                <a:solidFill>
                  <a:srgbClr val="0432FF"/>
                </a:solidFill>
              </a:rPr>
              <a:t> </a:t>
            </a:r>
            <a:r>
              <a:rPr lang="en-US" sz="2400" b="1" dirty="0" err="1">
                <a:solidFill>
                  <a:srgbClr val="0432FF"/>
                </a:solidFill>
              </a:rPr>
              <a:t>sản</a:t>
            </a:r>
            <a:r>
              <a:rPr lang="en-US" sz="2400" b="1" dirty="0">
                <a:solidFill>
                  <a:srgbClr val="0432FF"/>
                </a:solidFill>
              </a:rPr>
              <a:t> </a:t>
            </a:r>
            <a:r>
              <a:rPr lang="en-US" sz="2400" b="1" dirty="0" err="1">
                <a:solidFill>
                  <a:srgbClr val="0432FF"/>
                </a:solidFill>
              </a:rPr>
              <a:t>phẩm</a:t>
            </a:r>
            <a:r>
              <a:rPr lang="en-US" sz="2400" b="1" dirty="0">
                <a:solidFill>
                  <a:srgbClr val="0432FF"/>
                </a:solidFill>
              </a:rPr>
              <a:t> </a:t>
            </a:r>
            <a:r>
              <a:rPr lang="en-US" sz="2400" b="1" dirty="0" err="1">
                <a:solidFill>
                  <a:srgbClr val="0432FF"/>
                </a:solidFill>
              </a:rPr>
              <a:t>mẫu</a:t>
            </a:r>
            <a:r>
              <a:rPr lang="en-US" sz="2400" b="1" dirty="0">
                <a:solidFill>
                  <a:srgbClr val="0432FF"/>
                </a:solidFill>
              </a:rPr>
              <a:t>. </a:t>
            </a:r>
            <a:endParaRPr lang="en-US" sz="2400" b="1" dirty="0" smtClean="0">
              <a:solidFill>
                <a:srgbClr val="0432FF"/>
              </a:solidFill>
            </a:endParaRPr>
          </a:p>
          <a:p>
            <a:pPr algn="just"/>
            <a:r>
              <a:rPr lang="en-US" sz="2000" i="1" dirty="0" err="1" smtClean="0"/>
              <a:t>Thảo</a:t>
            </a:r>
            <a:r>
              <a:rPr lang="en-US" sz="2000" i="1" dirty="0" smtClean="0"/>
              <a:t> </a:t>
            </a:r>
            <a:r>
              <a:rPr lang="en-US" sz="2000" i="1" dirty="0" err="1" smtClean="0"/>
              <a:t>luận</a:t>
            </a:r>
            <a:r>
              <a:rPr lang="en-US" sz="2000" i="1" dirty="0" smtClean="0"/>
              <a:t> </a:t>
            </a:r>
            <a:r>
              <a:rPr lang="en-US" sz="2000" i="1" dirty="0" err="1" smtClean="0"/>
              <a:t>nhóm</a:t>
            </a:r>
            <a:r>
              <a:rPr lang="en-US" sz="2000" i="1" dirty="0" smtClean="0"/>
              <a:t> 2, </a:t>
            </a:r>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hình</a:t>
            </a:r>
            <a:r>
              <a:rPr lang="en-US" sz="2000" i="1" dirty="0" smtClean="0"/>
              <a:t> 3 </a:t>
            </a:r>
            <a:r>
              <a:rPr lang="en-US" sz="2000" i="1" dirty="0" err="1" smtClean="0"/>
              <a:t>và</a:t>
            </a:r>
            <a:r>
              <a:rPr lang="en-US" sz="2000" i="1" dirty="0" smtClean="0"/>
              <a:t> </a:t>
            </a:r>
            <a:r>
              <a:rPr lang="en-US" sz="2000" i="1" dirty="0" err="1" smtClean="0"/>
              <a:t>trả</a:t>
            </a:r>
            <a:r>
              <a:rPr lang="en-US" sz="2000" i="1" dirty="0" smtClean="0"/>
              <a:t> </a:t>
            </a:r>
            <a:r>
              <a:rPr lang="en-US" sz="2000" i="1" dirty="0" err="1" smtClean="0"/>
              <a:t>lời</a:t>
            </a:r>
            <a:r>
              <a:rPr lang="en-US" sz="2000" i="1" dirty="0" smtClean="0"/>
              <a:t> </a:t>
            </a:r>
            <a:r>
              <a:rPr lang="en-US" sz="2000" i="1" dirty="0" err="1" smtClean="0"/>
              <a:t>các</a:t>
            </a:r>
            <a:r>
              <a:rPr lang="en-US" sz="2000" i="1" dirty="0" smtClean="0"/>
              <a:t> </a:t>
            </a:r>
            <a:r>
              <a:rPr lang="en-US" sz="2000" i="1" dirty="0" err="1" smtClean="0"/>
              <a:t>câu</a:t>
            </a:r>
            <a:r>
              <a:rPr lang="en-US" sz="2000" i="1" dirty="0" smtClean="0"/>
              <a:t> </a:t>
            </a:r>
            <a:r>
              <a:rPr lang="en-US" sz="2000" i="1" dirty="0" err="1" smtClean="0"/>
              <a:t>hỏi</a:t>
            </a:r>
            <a:r>
              <a:rPr lang="en-US" sz="2000" i="1" dirty="0" smtClean="0"/>
              <a:t> </a:t>
            </a:r>
            <a:r>
              <a:rPr lang="en-US" sz="2000" i="1" dirty="0" err="1" smtClean="0"/>
              <a:t>sau</a:t>
            </a:r>
            <a:r>
              <a:rPr lang="en-US" sz="2000" i="1" dirty="0" smtClean="0"/>
              <a:t>:</a:t>
            </a:r>
          </a:p>
          <a:p>
            <a:pPr algn="just"/>
            <a:r>
              <a:rPr lang="en-US" sz="2400" dirty="0" smtClean="0"/>
              <a:t>+</a:t>
            </a:r>
            <a:r>
              <a:rPr lang="vi-VN" sz="2400" dirty="0" smtClean="0"/>
              <a:t>Xe </a:t>
            </a:r>
            <a:r>
              <a:rPr lang="vi-VN" sz="2400" dirty="0"/>
              <a:t>đồ chơi mẫu có những bộ phận gì</a:t>
            </a:r>
            <a:r>
              <a:rPr lang="vi-VN" sz="2400" dirty="0" smtClean="0"/>
              <a:t>?</a:t>
            </a:r>
            <a:endParaRPr lang="en-US" sz="2400" dirty="0" smtClean="0"/>
          </a:p>
          <a:p>
            <a:pPr algn="just"/>
            <a:r>
              <a:rPr lang="en-US" sz="2400" dirty="0" smtClean="0"/>
              <a:t>+ </a:t>
            </a:r>
            <a:r>
              <a:rPr lang="vi-VN" sz="2400" dirty="0" smtClean="0"/>
              <a:t>Các </a:t>
            </a:r>
            <a:r>
              <a:rPr lang="vi-VN" sz="2400" dirty="0"/>
              <a:t>bộ phận đó có màu sắc, hình dạng và kích thức như thế nào?</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361950"/>
            <a:ext cx="33956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508" y="2820988"/>
            <a:ext cx="3952692"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3883759"/>
            <a:ext cx="4038600" cy="1015663"/>
          </a:xfrm>
          <a:prstGeom prst="rect">
            <a:avLst/>
          </a:prstGeom>
          <a:noFill/>
        </p:spPr>
        <p:txBody>
          <a:bodyPr wrap="square" rtlCol="0">
            <a:spAutoFit/>
          </a:bodyPr>
          <a:lstStyle/>
          <a:p>
            <a:r>
              <a:rPr lang="en-US" b="1" dirty="0" err="1" smtClean="0">
                <a:solidFill>
                  <a:srgbClr val="FF0000"/>
                </a:solidFill>
              </a:rPr>
              <a:t>Câu</a:t>
            </a:r>
            <a:r>
              <a:rPr lang="en-US" b="1" dirty="0" smtClean="0">
                <a:solidFill>
                  <a:srgbClr val="FF0000"/>
                </a:solidFill>
              </a:rPr>
              <a:t> </a:t>
            </a:r>
            <a:r>
              <a:rPr lang="en-US" b="1" dirty="0" err="1" smtClean="0">
                <a:solidFill>
                  <a:srgbClr val="FF0000"/>
                </a:solidFill>
              </a:rPr>
              <a:t>hỏi</a:t>
            </a:r>
            <a:r>
              <a:rPr lang="en-US" b="1" dirty="0" smtClean="0">
                <a:solidFill>
                  <a:srgbClr val="FF0000"/>
                </a:solidFill>
              </a:rPr>
              <a:t>: </a:t>
            </a:r>
            <a:r>
              <a:rPr lang="vi-VN" sz="2000" b="1" dirty="0" smtClean="0"/>
              <a:t>Vì </a:t>
            </a:r>
            <a:r>
              <a:rPr lang="vi-VN" sz="2000" b="1" dirty="0"/>
              <a:t>sao khoảng cách giữa 2 bánh ở trục bánh xe là 14 cm nhưng phải chiều dài que là 18cm? </a:t>
            </a:r>
            <a:endParaRPr lang="en-US" sz="2000" b="1" dirty="0"/>
          </a:p>
        </p:txBody>
      </p:sp>
    </p:spTree>
    <p:extLst>
      <p:ext uri="{BB962C8B-B14F-4D97-AF65-F5344CB8AC3E}">
        <p14:creationId xmlns:p14="http://schemas.microsoft.com/office/powerpoint/2010/main" val="211019827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xmlns=""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157" name="TextBox 156">
            <a:extLst>
              <a:ext uri="{FF2B5EF4-FFF2-40B4-BE49-F238E27FC236}">
                <a16:creationId xmlns:a16="http://schemas.microsoft.com/office/drawing/2014/main" xmlns="" id="{876C08D8-7D80-4228-A09D-AA9CB48EECB1}"/>
              </a:ext>
            </a:extLst>
          </p:cNvPr>
          <p:cNvSpPr txBox="1"/>
          <p:nvPr/>
        </p:nvSpPr>
        <p:spPr>
          <a:xfrm>
            <a:off x="693124" y="409609"/>
            <a:ext cx="6698276" cy="461665"/>
          </a:xfrm>
          <a:prstGeom prst="rect">
            <a:avLst/>
          </a:prstGeom>
          <a:noFill/>
        </p:spPr>
        <p:txBody>
          <a:bodyPr wrap="square">
            <a:spAutoFit/>
          </a:bodyPr>
          <a:lstStyle/>
          <a:p>
            <a:pPr lvl="0" algn="ctr">
              <a:defRPr/>
            </a:pPr>
            <a:r>
              <a:rPr lang="vi-VN" sz="2400" b="1" dirty="0">
                <a:solidFill>
                  <a:srgbClr val="0432FF"/>
                </a:solidFill>
                <a:latin typeface="Arial" panose="020B0604020202020204" pitchFamily="34" charset="0"/>
              </a:rPr>
              <a:t>Hoạt động 2. Lựa chọn vật liệu và dụng cụ</a:t>
            </a:r>
            <a:r>
              <a:rPr lang="vi-VN" sz="2400" dirty="0">
                <a:solidFill>
                  <a:srgbClr val="0432FF"/>
                </a:solidFill>
                <a:latin typeface="Arial" panose="020B0604020202020204" pitchFamily="34" charset="0"/>
              </a:rPr>
              <a:t>. </a:t>
            </a:r>
            <a:endParaRPr kumimoji="0" lang="en-US" sz="2400" b="0" i="0" u="none" strike="noStrike" kern="1200" cap="none" spc="0" normalizeH="0" baseline="0" noProof="0" dirty="0">
              <a:ln>
                <a:noFill/>
              </a:ln>
              <a:solidFill>
                <a:srgbClr val="0432FF"/>
              </a:solidFill>
              <a:effectLst/>
              <a:uLnTx/>
              <a:uFillTx/>
              <a:latin typeface="Arial"/>
              <a:ea typeface="+mn-ea"/>
              <a:cs typeface="+mn-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87503"/>
            <a:ext cx="6400799" cy="391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12310"/>
      </p:ext>
    </p:extLst>
  </p:cSld>
  <p:clrMapOvr>
    <a:masterClrMapping/>
  </p:clrMapOvr>
  <p:transition spd="slow">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xmlns=""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514350"/>
            <a:ext cx="6553200" cy="461665"/>
          </a:xfrm>
          <a:prstGeom prst="rect">
            <a:avLst/>
          </a:prstGeom>
          <a:noFill/>
        </p:spPr>
        <p:txBody>
          <a:bodyPr wrap="square" rtlCol="0">
            <a:spAutoFit/>
          </a:bodyPr>
          <a:lstStyle/>
          <a:p>
            <a:r>
              <a:rPr lang="vi-VN" sz="2400" b="1" dirty="0">
                <a:solidFill>
                  <a:srgbClr val="0432FF"/>
                </a:solidFill>
              </a:rPr>
              <a:t>Hoạt động 2. Lựa chọn vật liệu và dụng </a:t>
            </a:r>
            <a:r>
              <a:rPr lang="vi-VN" sz="2400" b="1" dirty="0" smtClean="0">
                <a:solidFill>
                  <a:srgbClr val="0432FF"/>
                </a:solidFill>
              </a:rPr>
              <a:t>cụ</a:t>
            </a:r>
            <a:r>
              <a:rPr lang="en-US" sz="2400" b="1" dirty="0" smtClean="0">
                <a:solidFill>
                  <a:srgbClr val="00B0F0"/>
                </a:solidFill>
              </a:rPr>
              <a:t>.</a:t>
            </a:r>
            <a:endParaRPr lang="en-US" sz="2400" b="1" dirty="0">
              <a:solidFill>
                <a:srgbClr val="00B0F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00150"/>
            <a:ext cx="6400800" cy="336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884567"/>
      </p:ext>
    </p:extLst>
  </p:cSld>
  <p:clrMapOvr>
    <a:masterClrMapping/>
  </p:clrMapOvr>
  <p:transition spd="slow">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normAutofit/>
          </a:bodyPr>
          <a:lstStyle/>
          <a:p>
            <a:r>
              <a:rPr lang="en-US" sz="9600" dirty="0" err="1" smtClean="0">
                <a:latin typeface="Brush Script MT" panose="03060802040406070304" pitchFamily="66" charset="0"/>
              </a:rPr>
              <a:t>Luyện</a:t>
            </a:r>
            <a:r>
              <a:rPr lang="en-US" sz="9600" dirty="0" smtClean="0">
                <a:latin typeface="Brush Script MT" panose="03060802040406070304" pitchFamily="66" charset="0"/>
              </a:rPr>
              <a:t> </a:t>
            </a:r>
            <a:r>
              <a:rPr lang="en-US" sz="9600" dirty="0" err="1" smtClean="0">
                <a:latin typeface="Brush Script MT" panose="03060802040406070304" pitchFamily="66" charset="0"/>
              </a:rPr>
              <a:t>tập</a:t>
            </a:r>
            <a:endParaRPr lang="en-US" sz="9600" dirty="0">
              <a:latin typeface="Brush Script MT" panose="03060802040406070304" pitchFamily="66" charset="0"/>
            </a:endParaRPr>
          </a:p>
        </p:txBody>
      </p:sp>
    </p:spTree>
    <p:extLst>
      <p:ext uri="{BB962C8B-B14F-4D97-AF65-F5344CB8AC3E}">
        <p14:creationId xmlns:p14="http://schemas.microsoft.com/office/powerpoint/2010/main" val="2711400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xmlns=""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514350"/>
            <a:ext cx="6934200" cy="830997"/>
          </a:xfrm>
          <a:prstGeom prst="rect">
            <a:avLst/>
          </a:prstGeom>
          <a:noFill/>
        </p:spPr>
        <p:txBody>
          <a:bodyPr wrap="square" rtlCol="0">
            <a:spAutoFit/>
          </a:bodyPr>
          <a:lstStyle/>
          <a:p>
            <a:r>
              <a:rPr lang="en-US" sz="2400" b="1" dirty="0" err="1" smtClean="0">
                <a:solidFill>
                  <a:srgbClr val="0432FF"/>
                </a:solidFill>
              </a:rPr>
              <a:t>Hoạt</a:t>
            </a:r>
            <a:r>
              <a:rPr lang="en-US" sz="2400" b="1" dirty="0" smtClean="0">
                <a:solidFill>
                  <a:srgbClr val="0432FF"/>
                </a:solidFill>
              </a:rPr>
              <a:t> </a:t>
            </a:r>
            <a:r>
              <a:rPr lang="en-US" sz="2400" b="1" dirty="0" err="1" smtClean="0">
                <a:solidFill>
                  <a:srgbClr val="0432FF"/>
                </a:solidFill>
              </a:rPr>
              <a:t>động</a:t>
            </a:r>
            <a:r>
              <a:rPr lang="en-US" sz="2400" b="1" dirty="0" smtClean="0">
                <a:solidFill>
                  <a:srgbClr val="0432FF"/>
                </a:solidFill>
              </a:rPr>
              <a:t> 3: </a:t>
            </a:r>
            <a:r>
              <a:rPr lang="vi-VN" sz="2400" b="1" dirty="0" smtClean="0">
                <a:solidFill>
                  <a:srgbClr val="0432FF"/>
                </a:solidFill>
              </a:rPr>
              <a:t>Thực </a:t>
            </a:r>
            <a:r>
              <a:rPr lang="vi-VN" sz="2400" b="1" dirty="0">
                <a:solidFill>
                  <a:srgbClr val="0432FF"/>
                </a:solidFill>
              </a:rPr>
              <a:t>hành lựa chọn vật liệu và dụng cụ làm xe đồ chơi. </a:t>
            </a:r>
            <a:endParaRPr lang="en-US" sz="2400" b="1" dirty="0">
              <a:solidFill>
                <a:srgbClr val="0432FF"/>
              </a:solidFill>
            </a:endParaRPr>
          </a:p>
        </p:txBody>
      </p:sp>
      <p:sp>
        <p:nvSpPr>
          <p:cNvPr id="3" name="TextBox 2"/>
          <p:cNvSpPr txBox="1"/>
          <p:nvPr/>
        </p:nvSpPr>
        <p:spPr>
          <a:xfrm>
            <a:off x="685800" y="1581150"/>
            <a:ext cx="3352800" cy="3477875"/>
          </a:xfrm>
          <a:prstGeom prst="rect">
            <a:avLst/>
          </a:prstGeom>
          <a:noFill/>
        </p:spPr>
        <p:txBody>
          <a:bodyPr wrap="square" rtlCol="0">
            <a:spAutoFit/>
          </a:bodyPr>
          <a:lstStyle/>
          <a:p>
            <a:r>
              <a:rPr lang="en-US" sz="3600" dirty="0" err="1" smtClean="0"/>
              <a:t>Trò</a:t>
            </a:r>
            <a:r>
              <a:rPr lang="en-US" sz="3600" dirty="0" smtClean="0"/>
              <a:t> </a:t>
            </a:r>
            <a:r>
              <a:rPr lang="en-US" sz="3600" dirty="0" err="1" smtClean="0"/>
              <a:t>chơi</a:t>
            </a:r>
            <a:r>
              <a:rPr lang="en-US" sz="3600" dirty="0" smtClean="0"/>
              <a:t>:</a:t>
            </a:r>
          </a:p>
          <a:p>
            <a:r>
              <a:rPr lang="vi-VN" sz="1600" dirty="0"/>
              <a:t>Luật chơi: Chọn 2 đội tham gia chơi, mỗi đội gồm 5 thành viên. Thành viên của mỗi đội lần lượt chạy lên bàn vật liệu và dụng cụ để lựa chọn đúng vật liệu, dụng cụ làm xe đồ chơi mà người quản trò yêu cầu. Trong thời gian 2 phút, đội nào mang về đúng và nhiều vật liệu, dụng cụ hơn thì giành chiến thắng.</a:t>
            </a:r>
            <a:endParaRPr lang="en-US" sz="1600" dirty="0" smtClean="0"/>
          </a:p>
          <a:p>
            <a:r>
              <a:rPr lang="en-US" sz="4000" dirty="0" smtClean="0"/>
              <a:t> </a:t>
            </a:r>
            <a:endParaRPr lang="en-US" sz="4000" b="1" i="1"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093" y="1006048"/>
            <a:ext cx="3801707" cy="400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85646" y="3409950"/>
            <a:ext cx="3276600" cy="1323439"/>
          </a:xfrm>
          <a:prstGeom prst="rect">
            <a:avLst/>
          </a:prstGeom>
          <a:noFill/>
        </p:spPr>
        <p:txBody>
          <a:bodyPr wrap="square" rtlCol="0">
            <a:spAutoFit/>
          </a:bodyPr>
          <a:lstStyle/>
          <a:p>
            <a:r>
              <a:rPr lang="en-US" sz="4000" b="1" dirty="0" err="1" smtClean="0">
                <a:solidFill>
                  <a:srgbClr val="C00000"/>
                </a:solidFill>
              </a:rPr>
              <a:t>Chọn</a:t>
            </a:r>
            <a:r>
              <a:rPr lang="en-US" sz="4000" b="1" dirty="0" smtClean="0">
                <a:solidFill>
                  <a:srgbClr val="C00000"/>
                </a:solidFill>
              </a:rPr>
              <a:t> </a:t>
            </a:r>
            <a:r>
              <a:rPr lang="en-US" sz="4000" b="1" dirty="0" err="1" smtClean="0">
                <a:solidFill>
                  <a:srgbClr val="C00000"/>
                </a:solidFill>
              </a:rPr>
              <a:t>đúng</a:t>
            </a:r>
            <a:r>
              <a:rPr lang="en-US" sz="4000" b="1" dirty="0" smtClean="0">
                <a:solidFill>
                  <a:srgbClr val="C00000"/>
                </a:solidFill>
              </a:rPr>
              <a:t>, </a:t>
            </a:r>
            <a:r>
              <a:rPr lang="en-US" sz="4000" b="1" dirty="0" err="1" smtClean="0">
                <a:solidFill>
                  <a:srgbClr val="C00000"/>
                </a:solidFill>
              </a:rPr>
              <a:t>chọn</a:t>
            </a:r>
            <a:r>
              <a:rPr lang="en-US" sz="4000" b="1" dirty="0" smtClean="0">
                <a:solidFill>
                  <a:srgbClr val="C00000"/>
                </a:solidFill>
              </a:rPr>
              <a:t> </a:t>
            </a:r>
            <a:r>
              <a:rPr lang="en-US" sz="4000" b="1" dirty="0" err="1" smtClean="0">
                <a:solidFill>
                  <a:srgbClr val="C00000"/>
                </a:solidFill>
              </a:rPr>
              <a:t>nhanh</a:t>
            </a:r>
            <a:endParaRPr lang="en-US" sz="4000" b="1" dirty="0">
              <a:solidFill>
                <a:srgbClr val="C00000"/>
              </a:solidFill>
            </a:endParaRPr>
          </a:p>
        </p:txBody>
      </p:sp>
    </p:spTree>
    <p:extLst>
      <p:ext uri="{BB962C8B-B14F-4D97-AF65-F5344CB8AC3E}">
        <p14:creationId xmlns:p14="http://schemas.microsoft.com/office/powerpoint/2010/main" val="1278852242"/>
      </p:ext>
    </p:extLst>
  </p:cSld>
  <p:clrMapOvr>
    <a:masterClrMapping/>
  </p:clrMapOvr>
  <p:transition spd="slow">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00550"/>
          </a:xfrm>
        </p:spPr>
        <p:txBody>
          <a:bodyPr>
            <a:normAutofit/>
          </a:bodyPr>
          <a:lstStyle/>
          <a:p>
            <a:r>
              <a:rPr lang="en-US" sz="9600" dirty="0" err="1" smtClean="0">
                <a:latin typeface="Brush Script MT" panose="03060802040406070304" pitchFamily="66" charset="0"/>
              </a:rPr>
              <a:t>Vận</a:t>
            </a:r>
            <a:r>
              <a:rPr lang="en-US" sz="9600" dirty="0" smtClean="0">
                <a:latin typeface="Brush Script MT" panose="03060802040406070304" pitchFamily="66" charset="0"/>
              </a:rPr>
              <a:t> </a:t>
            </a:r>
            <a:r>
              <a:rPr lang="en-US" sz="9600" dirty="0" err="1" smtClean="0">
                <a:latin typeface="Brush Script MT" panose="03060802040406070304" pitchFamily="66" charset="0"/>
              </a:rPr>
              <a:t>dụng</a:t>
            </a:r>
            <a:endParaRPr lang="en-US" sz="9600" dirty="0">
              <a:latin typeface="Brush Script MT" panose="03060802040406070304" pitchFamily="66" charset="0"/>
            </a:endParaRPr>
          </a:p>
        </p:txBody>
      </p:sp>
    </p:spTree>
    <p:extLst>
      <p:ext uri="{BB962C8B-B14F-4D97-AF65-F5344CB8AC3E}">
        <p14:creationId xmlns:p14="http://schemas.microsoft.com/office/powerpoint/2010/main" val="3505019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xmlns="" id="{4A2E5FA1-4BF7-46B4-97B5-FB4F7AB9A689}"/>
              </a:ext>
            </a:extLst>
          </p:cNvPr>
          <p:cNvSpPr/>
          <p:nvPr/>
        </p:nvSpPr>
        <p:spPr>
          <a:xfrm>
            <a:off x="334107"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685800" y="320143"/>
            <a:ext cx="3124200" cy="584775"/>
          </a:xfrm>
          <a:prstGeom prst="rect">
            <a:avLst/>
          </a:prstGeom>
          <a:noFill/>
        </p:spPr>
        <p:txBody>
          <a:bodyPr wrap="square" rtlCol="0">
            <a:spAutoFit/>
          </a:bodyPr>
          <a:lstStyle/>
          <a:p>
            <a:r>
              <a:rPr lang="en-US" sz="3200" b="1" dirty="0" err="1">
                <a:solidFill>
                  <a:srgbClr val="0432FF"/>
                </a:solidFill>
              </a:rPr>
              <a:t>Vận</a:t>
            </a:r>
            <a:r>
              <a:rPr lang="en-US" sz="3200" b="1" dirty="0">
                <a:solidFill>
                  <a:srgbClr val="0432FF"/>
                </a:solidFill>
              </a:rPr>
              <a:t> </a:t>
            </a:r>
            <a:r>
              <a:rPr lang="en-US" sz="3200" b="1" dirty="0" err="1" smtClean="0">
                <a:solidFill>
                  <a:srgbClr val="0432FF"/>
                </a:solidFill>
              </a:rPr>
              <a:t>dụng</a:t>
            </a:r>
            <a:r>
              <a:rPr lang="en-US" sz="3200" b="1" dirty="0" smtClean="0">
                <a:solidFill>
                  <a:srgbClr val="0432FF"/>
                </a:solidFill>
              </a:rPr>
              <a:t>:</a:t>
            </a:r>
            <a:endParaRPr lang="en-US" sz="3200" b="1" dirty="0">
              <a:solidFill>
                <a:srgbClr val="0432FF"/>
              </a:solidFill>
            </a:endParaRPr>
          </a:p>
        </p:txBody>
      </p:sp>
      <p:sp>
        <p:nvSpPr>
          <p:cNvPr id="5" name="Flowchart: Terminator 4"/>
          <p:cNvSpPr/>
          <p:nvPr/>
        </p:nvSpPr>
        <p:spPr>
          <a:xfrm>
            <a:off x="1462454" y="904918"/>
            <a:ext cx="5791200" cy="2286000"/>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t>- HS đưa ra những vật liệu, dụng cụ làm xe đồ chơi đã chuẩn bị ở nhà.</a:t>
            </a:r>
          </a:p>
          <a:p>
            <a:pPr algn="ctr"/>
            <a:r>
              <a:rPr lang="vi-VN" sz="2400" dirty="0"/>
              <a:t>- Dự đoán công dụng, vị trí của các vật liệu, dụng cụ để làm xe đồ chơi</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8717"/>
            <a:ext cx="3229707" cy="323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533" y="3409951"/>
            <a:ext cx="891467" cy="8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83719">
            <a:off x="1845245" y="3397765"/>
            <a:ext cx="1862334"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77012"/>
      </p:ext>
    </p:extLst>
  </p:cSld>
  <p:clrMapOvr>
    <a:masterClrMapping/>
  </p:clrMapOvr>
  <p:transition spd="slow">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14350"/>
            <a:ext cx="9144000" cy="895350"/>
          </a:xfrm>
        </p:spPr>
        <p:txBody>
          <a:bodyPr/>
          <a:lstStyle/>
          <a:p>
            <a:r>
              <a:rPr lang="en-US" dirty="0" err="1" smtClean="0"/>
              <a:t>Củng</a:t>
            </a:r>
            <a:r>
              <a:rPr lang="en-US" dirty="0" smtClean="0"/>
              <a:t> </a:t>
            </a:r>
            <a:r>
              <a:rPr lang="en-US" dirty="0" err="1" smtClean="0"/>
              <a:t>cố</a:t>
            </a:r>
            <a:r>
              <a:rPr lang="en-US" dirty="0" smtClean="0"/>
              <a:t>, </a:t>
            </a:r>
            <a:r>
              <a:rPr lang="en-US" dirty="0" err="1" smtClean="0"/>
              <a:t>dặn</a:t>
            </a:r>
            <a:r>
              <a:rPr lang="en-US" dirty="0" smtClean="0"/>
              <a:t> </a:t>
            </a:r>
            <a:r>
              <a:rPr lang="en-US" dirty="0" err="1" smtClean="0"/>
              <a:t>dò</a:t>
            </a:r>
            <a:endParaRPr lang="en-US" dirty="0"/>
          </a:p>
        </p:txBody>
      </p:sp>
      <p:sp>
        <p:nvSpPr>
          <p:cNvPr id="4" name="TextBox 3"/>
          <p:cNvSpPr txBox="1"/>
          <p:nvPr/>
        </p:nvSpPr>
        <p:spPr>
          <a:xfrm>
            <a:off x="1447800" y="1657350"/>
            <a:ext cx="5562600" cy="1477328"/>
          </a:xfrm>
          <a:prstGeom prst="rect">
            <a:avLst/>
          </a:prstGeom>
          <a:noFill/>
        </p:spPr>
        <p:txBody>
          <a:bodyPr wrap="square" rtlCol="0">
            <a:spAutoFit/>
          </a:bodyPr>
          <a:lstStyle/>
          <a:p>
            <a:pPr marL="285750" indent="-285750">
              <a:buFontTx/>
              <a:buChar char="-"/>
            </a:pPr>
            <a:r>
              <a:rPr lang="en-US" sz="2400" b="1" dirty="0" err="1" smtClean="0"/>
              <a:t>Bài</a:t>
            </a:r>
            <a:r>
              <a:rPr lang="en-US" sz="2400" b="1" dirty="0" smtClean="0"/>
              <a:t> </a:t>
            </a:r>
            <a:r>
              <a:rPr lang="en-US" sz="2400" b="1" dirty="0" err="1" smtClean="0"/>
              <a:t>học</a:t>
            </a:r>
            <a:r>
              <a:rPr lang="en-US" sz="2400" b="1" dirty="0" smtClean="0"/>
              <a:t> </a:t>
            </a:r>
            <a:r>
              <a:rPr lang="en-US" sz="2400" b="1" dirty="0" err="1" smtClean="0"/>
              <a:t>ngày</a:t>
            </a:r>
            <a:r>
              <a:rPr lang="en-US" sz="2400" b="1" dirty="0" smtClean="0"/>
              <a:t> </a:t>
            </a:r>
            <a:r>
              <a:rPr lang="en-US" sz="2400" b="1" dirty="0" err="1" smtClean="0"/>
              <a:t>hôm</a:t>
            </a:r>
            <a:r>
              <a:rPr lang="en-US" sz="2400" b="1" dirty="0" smtClean="0"/>
              <a:t> nay?</a:t>
            </a:r>
          </a:p>
          <a:p>
            <a:pPr marL="285750" indent="-285750">
              <a:buFontTx/>
              <a:buChar char="-"/>
            </a:pPr>
            <a:r>
              <a:rPr lang="en-US" sz="2400" b="1" dirty="0" err="1" smtClean="0"/>
              <a:t>Chuẩn</a:t>
            </a:r>
            <a:r>
              <a:rPr lang="en-US" sz="2400" b="1" dirty="0" smtClean="0"/>
              <a:t> </a:t>
            </a:r>
            <a:r>
              <a:rPr lang="en-US" sz="2400" b="1" dirty="0" err="1" smtClean="0"/>
              <a:t>bị</a:t>
            </a:r>
            <a:r>
              <a:rPr lang="en-US" sz="2400" b="1" dirty="0" smtClean="0"/>
              <a:t> </a:t>
            </a:r>
            <a:r>
              <a:rPr lang="en-US" sz="2400" b="1" dirty="0" err="1" smtClean="0"/>
              <a:t>dụng</a:t>
            </a:r>
            <a:r>
              <a:rPr lang="en-US" sz="2400" b="1" dirty="0" smtClean="0"/>
              <a:t> </a:t>
            </a:r>
            <a:r>
              <a:rPr lang="en-US" sz="2400" b="1" dirty="0" err="1" smtClean="0"/>
              <a:t>cụ</a:t>
            </a:r>
            <a:r>
              <a:rPr lang="en-US" sz="2400" b="1" dirty="0" smtClean="0"/>
              <a:t>, </a:t>
            </a:r>
            <a:r>
              <a:rPr lang="en-US" sz="2400" b="1" dirty="0" err="1" smtClean="0"/>
              <a:t>đồ</a:t>
            </a:r>
            <a:r>
              <a:rPr lang="en-US" sz="2400" b="1" dirty="0" smtClean="0"/>
              <a:t> </a:t>
            </a:r>
            <a:r>
              <a:rPr lang="en-US" sz="2400" b="1" dirty="0" err="1" smtClean="0"/>
              <a:t>dùng</a:t>
            </a:r>
            <a:r>
              <a:rPr lang="en-US" sz="2400" b="1" dirty="0" smtClean="0"/>
              <a:t> </a:t>
            </a:r>
            <a:r>
              <a:rPr lang="en-US" sz="2400" b="1" dirty="0" err="1" smtClean="0"/>
              <a:t>cho</a:t>
            </a:r>
            <a:r>
              <a:rPr lang="en-US" sz="2400" b="1" dirty="0" smtClean="0"/>
              <a:t> </a:t>
            </a:r>
            <a:r>
              <a:rPr lang="en-US" sz="2400" b="1" dirty="0" err="1" smtClean="0"/>
              <a:t>việc</a:t>
            </a:r>
            <a:r>
              <a:rPr lang="en-US" sz="2400" b="1" dirty="0" smtClean="0"/>
              <a:t> </a:t>
            </a:r>
            <a:r>
              <a:rPr lang="en-US" sz="2400" b="1" dirty="0" err="1" smtClean="0"/>
              <a:t>làm</a:t>
            </a:r>
            <a:r>
              <a:rPr lang="en-US" sz="2400" b="1" dirty="0" smtClean="0"/>
              <a:t> </a:t>
            </a:r>
            <a:r>
              <a:rPr lang="en-US" sz="2400" b="1" dirty="0" err="1" smtClean="0"/>
              <a:t>xe</a:t>
            </a:r>
            <a:r>
              <a:rPr lang="en-US" sz="2400" b="1" dirty="0" smtClean="0"/>
              <a:t> </a:t>
            </a:r>
            <a:r>
              <a:rPr lang="en-US" sz="2400" b="1" dirty="0" err="1" smtClean="0"/>
              <a:t>đồ</a:t>
            </a:r>
            <a:r>
              <a:rPr lang="en-US" sz="2400" b="1" dirty="0" smtClean="0"/>
              <a:t> </a:t>
            </a:r>
            <a:r>
              <a:rPr lang="en-US" sz="2400" b="1" dirty="0" err="1" smtClean="0"/>
              <a:t>chơi</a:t>
            </a:r>
            <a:r>
              <a:rPr lang="en-US" sz="2400" b="1" dirty="0" smtClean="0"/>
              <a:t> (</a:t>
            </a:r>
            <a:r>
              <a:rPr lang="en-US" sz="2400" b="1" dirty="0" err="1" smtClean="0"/>
              <a:t>tiết</a:t>
            </a:r>
            <a:r>
              <a:rPr lang="en-US" sz="2400" b="1" dirty="0" smtClean="0"/>
              <a:t> 3)</a:t>
            </a:r>
          </a:p>
          <a:p>
            <a:pPr marL="285750" indent="-285750">
              <a:buFontTx/>
              <a:buChar char="-"/>
            </a:pPr>
            <a:endParaRPr lang="en-US" dirty="0"/>
          </a:p>
        </p:txBody>
      </p:sp>
    </p:spTree>
    <p:extLst>
      <p:ext uri="{BB962C8B-B14F-4D97-AF65-F5344CB8AC3E}">
        <p14:creationId xmlns:p14="http://schemas.microsoft.com/office/powerpoint/2010/main" val="3253038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DE23271-C7AC-F945-ECC7-A25DA2304832}"/>
              </a:ext>
            </a:extLst>
          </p:cNvPr>
          <p:cNvGrpSpPr/>
          <p:nvPr/>
        </p:nvGrpSpPr>
        <p:grpSpPr>
          <a:xfrm>
            <a:off x="706877" y="567358"/>
            <a:ext cx="6377153" cy="2746906"/>
            <a:chOff x="1542207" y="3197546"/>
            <a:chExt cx="8502870" cy="3662540"/>
          </a:xfrm>
        </p:grpSpPr>
        <p:sp>
          <p:nvSpPr>
            <p:cNvPr id="5" name="TextBox 4">
              <a:extLst>
                <a:ext uri="{FF2B5EF4-FFF2-40B4-BE49-F238E27FC236}">
                  <a16:creationId xmlns:a16="http://schemas.microsoft.com/office/drawing/2014/main" xmlns="" id="{7B0A8E8B-2F06-7B60-DD49-2FB0922EA224}"/>
                </a:ext>
              </a:extLst>
            </p:cNvPr>
            <p:cNvSpPr txBox="1"/>
            <p:nvPr/>
          </p:nvSpPr>
          <p:spPr>
            <a:xfrm>
              <a:off x="1542207" y="3197546"/>
              <a:ext cx="8502870" cy="3662540"/>
            </a:xfrm>
            <a:prstGeom prst="rect">
              <a:avLst/>
            </a:prstGeom>
            <a:noFill/>
          </p:spPr>
          <p:txBody>
            <a:bodyPr wrap="square" rtlCol="0">
              <a:spAutoFit/>
            </a:bodyPr>
            <a:lstStyle/>
            <a:p>
              <a:pPr defTabSz="685800"/>
              <a:r>
                <a:rPr lang="en-US" sz="8625">
                  <a:ln w="190500">
                    <a:solidFill>
                      <a:prstClr val="white"/>
                    </a:solidFill>
                  </a:ln>
                  <a:solidFill>
                    <a:srgbClr val="51C3F9">
                      <a:lumMod val="20000"/>
                      <a:lumOff val="80000"/>
                    </a:srgbClr>
                  </a:solidFill>
                  <a:latin typeface="SVN-Poky's" panose="020B0606040200020203" pitchFamily="34" charset="0"/>
                </a:rPr>
                <a:t>KHỞI </a:t>
              </a:r>
            </a:p>
            <a:p>
              <a:pPr defTabSz="685800"/>
              <a:r>
                <a:rPr lang="en-US" sz="8625">
                  <a:ln w="190500">
                    <a:solidFill>
                      <a:prstClr val="white"/>
                    </a:solidFill>
                  </a:ln>
                  <a:solidFill>
                    <a:srgbClr val="51C3F9">
                      <a:lumMod val="20000"/>
                      <a:lumOff val="80000"/>
                    </a:srgbClr>
                  </a:solidFill>
                  <a:latin typeface="SVN-Poky's" panose="020B0606040200020203" pitchFamily="34" charset="0"/>
                </a:rPr>
                <a:t>		ĐỘNG</a:t>
              </a:r>
              <a:endParaRPr lang="vi-VN" sz="8625">
                <a:ln w="190500">
                  <a:solidFill>
                    <a:prstClr val="white"/>
                  </a:solidFill>
                </a:ln>
                <a:solidFill>
                  <a:srgbClr val="51C3F9">
                    <a:lumMod val="20000"/>
                    <a:lumOff val="80000"/>
                  </a:srgbClr>
                </a:solidFill>
                <a:latin typeface="Arial" panose="020B0604020202020204" pitchFamily="34" charset="0"/>
              </a:endParaRPr>
            </a:p>
          </p:txBody>
        </p:sp>
        <p:sp>
          <p:nvSpPr>
            <p:cNvPr id="6" name="TextBox 5">
              <a:extLst>
                <a:ext uri="{FF2B5EF4-FFF2-40B4-BE49-F238E27FC236}">
                  <a16:creationId xmlns:a16="http://schemas.microsoft.com/office/drawing/2014/main" xmlns="" id="{E66681A6-A854-C4F3-3CF2-9275DB5D3762}"/>
                </a:ext>
              </a:extLst>
            </p:cNvPr>
            <p:cNvSpPr txBox="1"/>
            <p:nvPr/>
          </p:nvSpPr>
          <p:spPr>
            <a:xfrm>
              <a:off x="1542207" y="3197546"/>
              <a:ext cx="8135009" cy="3662540"/>
            </a:xfrm>
            <a:prstGeom prst="rect">
              <a:avLst/>
            </a:prstGeom>
            <a:noFill/>
          </p:spPr>
          <p:txBody>
            <a:bodyPr wrap="square" rtlCol="0">
              <a:spAutoFit/>
            </a:bodyPr>
            <a:lstStyle/>
            <a:p>
              <a:pPr defTabSz="685800"/>
              <a:r>
                <a:rPr lang="en-US" sz="8625" dirty="0">
                  <a:solidFill>
                    <a:srgbClr val="51C3F9">
                      <a:lumMod val="75000"/>
                    </a:srgbClr>
                  </a:solidFill>
                  <a:latin typeface="SVN-Poky's" panose="020B0606040200020203" pitchFamily="34" charset="0"/>
                </a:rPr>
                <a:t>KHỞI </a:t>
              </a:r>
            </a:p>
            <a:p>
              <a:pPr defTabSz="685800"/>
              <a:r>
                <a:rPr lang="en-US" sz="8625" dirty="0">
                  <a:solidFill>
                    <a:srgbClr val="51C3F9">
                      <a:lumMod val="75000"/>
                    </a:srgbClr>
                  </a:solidFill>
                  <a:latin typeface="SVN-Poky's" panose="020B0606040200020203" pitchFamily="34" charset="0"/>
                </a:rPr>
                <a:t>		ĐỘNG</a:t>
              </a:r>
              <a:endParaRPr lang="vi-VN" sz="8625" dirty="0">
                <a:solidFill>
                  <a:srgbClr val="51C3F9">
                    <a:lumMod val="75000"/>
                  </a:srgbClr>
                </a:solidFill>
                <a:latin typeface="Arial" panose="020B0604020202020204" pitchFamily="34" charset="0"/>
              </a:endParaRPr>
            </a:p>
          </p:txBody>
        </p:sp>
      </p:grpSp>
      <p:pic>
        <p:nvPicPr>
          <p:cNvPr id="7" name="Picture 6">
            <a:extLst>
              <a:ext uri="{FF2B5EF4-FFF2-40B4-BE49-F238E27FC236}">
                <a16:creationId xmlns:a16="http://schemas.microsoft.com/office/drawing/2014/main" xmlns="" id="{92D81072-7F7C-193E-8C00-34238974D3FA}"/>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103743" y="743503"/>
            <a:ext cx="1043125" cy="961892"/>
          </a:xfrm>
          <a:prstGeom prst="rect">
            <a:avLst/>
          </a:prstGeom>
        </p:spPr>
      </p:pic>
      <p:pic>
        <p:nvPicPr>
          <p:cNvPr id="8" name="Picture 7">
            <a:extLst>
              <a:ext uri="{FF2B5EF4-FFF2-40B4-BE49-F238E27FC236}">
                <a16:creationId xmlns:a16="http://schemas.microsoft.com/office/drawing/2014/main" xmlns="" id="{6B084317-BD33-0B55-FC38-371B32C29231}"/>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777682" y="2057969"/>
            <a:ext cx="1043125" cy="96189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66B95600-3067-2F6F-666C-D12530F7F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658" y="1382873"/>
            <a:ext cx="3482952" cy="327397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58827209"/>
      </p:ext>
    </p:extLst>
  </p:cSld>
  <p:clrMapOvr>
    <a:masterClrMapping/>
  </p:clrMapOvr>
  <p:transition spd="slow">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8594778-05F1-5177-FAF0-6DB79E6F0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72"/>
            <a:ext cx="9144000" cy="5135357"/>
          </a:xfrm>
          <a:prstGeom prst="rect">
            <a:avLst/>
          </a:prstGeom>
        </p:spPr>
      </p:pic>
      <p:pic>
        <p:nvPicPr>
          <p:cNvPr id="4" name="Picture 3">
            <a:extLst>
              <a:ext uri="{FF2B5EF4-FFF2-40B4-BE49-F238E27FC236}">
                <a16:creationId xmlns:a16="http://schemas.microsoft.com/office/drawing/2014/main" xmlns="" id="{1429BF49-25BD-4E53-8E1C-8FA09C301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004"/>
            <a:ext cx="2322842" cy="2995991"/>
          </a:xfrm>
          <a:prstGeom prst="rect">
            <a:avLst/>
          </a:prstGeom>
        </p:spPr>
      </p:pic>
      <p:pic>
        <p:nvPicPr>
          <p:cNvPr id="21" name="Picture 20">
            <a:extLst>
              <a:ext uri="{FF2B5EF4-FFF2-40B4-BE49-F238E27FC236}">
                <a16:creationId xmlns:a16="http://schemas.microsoft.com/office/drawing/2014/main" xmlns="" id="{7495F50B-3AE6-4C38-B3F5-166697F13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2710" y="143375"/>
            <a:ext cx="4718188" cy="3972800"/>
          </a:xfrm>
          <a:prstGeom prst="rect">
            <a:avLst/>
          </a:prstGeom>
        </p:spPr>
      </p:pic>
      <p:sp>
        <p:nvSpPr>
          <p:cNvPr id="22" name="TextBox 21">
            <a:extLst>
              <a:ext uri="{FF2B5EF4-FFF2-40B4-BE49-F238E27FC236}">
                <a16:creationId xmlns:a16="http://schemas.microsoft.com/office/drawing/2014/main" xmlns="" id="{2BA85204-03F5-4C80-93CB-F9E870378FE2}"/>
              </a:ext>
            </a:extLst>
          </p:cNvPr>
          <p:cNvSpPr txBox="1"/>
          <p:nvPr/>
        </p:nvSpPr>
        <p:spPr>
          <a:xfrm>
            <a:off x="3562583" y="1590586"/>
            <a:ext cx="3676417" cy="769441"/>
          </a:xfrm>
          <a:prstGeom prst="rect">
            <a:avLst/>
          </a:prstGeom>
          <a:noFill/>
        </p:spPr>
        <p:txBody>
          <a:bodyPr wrap="square" rtlCol="0">
            <a:spAutoFit/>
          </a:bodyPr>
          <a:lstStyle/>
          <a:p>
            <a:pPr algn="ctr" defTabSz="685800"/>
            <a:r>
              <a:rPr lang="en-US" altLang="en-US" sz="44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 BIỆT</a:t>
            </a:r>
          </a:p>
        </p:txBody>
      </p:sp>
      <p:pic>
        <p:nvPicPr>
          <p:cNvPr id="20" name="Picture 19">
            <a:extLst>
              <a:ext uri="{FF2B5EF4-FFF2-40B4-BE49-F238E27FC236}">
                <a16:creationId xmlns:a16="http://schemas.microsoft.com/office/drawing/2014/main" xmlns="" id="{E81DDC78-39E7-46FA-8665-932480902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946" y="1573240"/>
            <a:ext cx="2247708" cy="3746180"/>
          </a:xfrm>
          <a:prstGeom prst="rect">
            <a:avLst/>
          </a:prstGeom>
        </p:spPr>
      </p:pic>
    </p:spTree>
    <p:extLst>
      <p:ext uri="{BB962C8B-B14F-4D97-AF65-F5344CB8AC3E}">
        <p14:creationId xmlns:p14="http://schemas.microsoft.com/office/powerpoint/2010/main" val="19994484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2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15C4BF8E-D369-F5E5-BA39-AE111F39CFED}"/>
              </a:ext>
            </a:extLst>
          </p:cNvPr>
          <p:cNvSpPr/>
          <p:nvPr/>
        </p:nvSpPr>
        <p:spPr>
          <a:xfrm>
            <a:off x="280403" y="1866924"/>
            <a:ext cx="6090557" cy="2396359"/>
          </a:xfrm>
          <a:prstGeom prst="ellipse">
            <a:avLst/>
          </a:prstGeom>
          <a:solidFill>
            <a:schemeClr val="accent1">
              <a:lumMod val="20000"/>
              <a:lumOff val="80000"/>
            </a:schemeClr>
          </a:solidFill>
          <a:ln w="76200">
            <a:solidFill>
              <a:schemeClr val="accent3">
                <a:lumMod val="75000"/>
              </a:schemeClr>
            </a:solidFill>
            <a:extLst>
              <a:ext uri="{C807C97D-BFC1-408E-A445-0C87EB9F89A2}">
                <ask:lineSketchStyleProps xmlns:ask="http://schemas.microsoft.com/office/drawing/2018/sketchyshapes" xmlns="" sd="1460190754">
                  <a:custGeom>
                    <a:avLst/>
                    <a:gdLst>
                      <a:gd name="connsiteX0" fmla="*/ 0 w 8120743"/>
                      <a:gd name="connsiteY0" fmla="*/ 1597573 h 3195145"/>
                      <a:gd name="connsiteX1" fmla="*/ 4060372 w 8120743"/>
                      <a:gd name="connsiteY1" fmla="*/ 0 h 3195145"/>
                      <a:gd name="connsiteX2" fmla="*/ 8120744 w 8120743"/>
                      <a:gd name="connsiteY2" fmla="*/ 1597573 h 3195145"/>
                      <a:gd name="connsiteX3" fmla="*/ 4060372 w 8120743"/>
                      <a:gd name="connsiteY3" fmla="*/ 3195146 h 3195145"/>
                      <a:gd name="connsiteX4" fmla="*/ 0 w 8120743"/>
                      <a:gd name="connsiteY4" fmla="*/ 1597573 h 319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743" h="3195145" fill="none" extrusionOk="0">
                        <a:moveTo>
                          <a:pt x="0" y="1597573"/>
                        </a:moveTo>
                        <a:cubicBezTo>
                          <a:pt x="127519" y="670397"/>
                          <a:pt x="1532671" y="-336969"/>
                          <a:pt x="4060372" y="0"/>
                        </a:cubicBezTo>
                        <a:cubicBezTo>
                          <a:pt x="6433011" y="-29503"/>
                          <a:pt x="8046826" y="878054"/>
                          <a:pt x="8120744" y="1597573"/>
                        </a:cubicBezTo>
                        <a:cubicBezTo>
                          <a:pt x="8081496" y="2402310"/>
                          <a:pt x="6549977" y="3171345"/>
                          <a:pt x="4060372" y="3195146"/>
                        </a:cubicBezTo>
                        <a:cubicBezTo>
                          <a:pt x="1790444" y="3221131"/>
                          <a:pt x="1372" y="2506903"/>
                          <a:pt x="0" y="1597573"/>
                        </a:cubicBezTo>
                        <a:close/>
                      </a:path>
                      <a:path w="8120743" h="3195145" stroke="0" extrusionOk="0">
                        <a:moveTo>
                          <a:pt x="0" y="1597573"/>
                        </a:moveTo>
                        <a:cubicBezTo>
                          <a:pt x="158767" y="712187"/>
                          <a:pt x="1971783" y="395006"/>
                          <a:pt x="4060372" y="0"/>
                        </a:cubicBezTo>
                        <a:cubicBezTo>
                          <a:pt x="6421299" y="-36572"/>
                          <a:pt x="8218614" y="613068"/>
                          <a:pt x="8120744" y="1597573"/>
                        </a:cubicBezTo>
                        <a:cubicBezTo>
                          <a:pt x="8207553" y="2058197"/>
                          <a:pt x="6282125" y="3286463"/>
                          <a:pt x="4060372" y="3195146"/>
                        </a:cubicBezTo>
                        <a:cubicBezTo>
                          <a:pt x="1877668" y="3169887"/>
                          <a:pt x="-129596" y="2463420"/>
                          <a:pt x="0" y="159757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xmlns="" id="{8261328C-6511-5D54-36AF-1FD49B4EB4C7}"/>
              </a:ext>
            </a:extLst>
          </p:cNvPr>
          <p:cNvSpPr txBox="1"/>
          <p:nvPr/>
        </p:nvSpPr>
        <p:spPr>
          <a:xfrm>
            <a:off x="970682" y="2366836"/>
            <a:ext cx="5074457" cy="1419619"/>
          </a:xfrm>
          <a:prstGeom prst="rect">
            <a:avLst/>
          </a:prstGeom>
          <a:noFill/>
        </p:spPr>
        <p:txBody>
          <a:bodyPr wrap="square" rtlCol="0">
            <a:spAutoFit/>
          </a:bodyPr>
          <a:lstStyle/>
          <a:p>
            <a:pPr algn="ctr" defTabSz="685800"/>
            <a:r>
              <a:rPr lang="en-US" sz="8625">
                <a:ln w="292100">
                  <a:solidFill>
                    <a:srgbClr val="FBAFC8"/>
                  </a:solidFill>
                </a:ln>
                <a:solidFill>
                  <a:srgbClr val="37A76F">
                    <a:lumMod val="50000"/>
                  </a:srgbClr>
                </a:solidFill>
                <a:latin typeface="SVN-Poky's" panose="020B0606040200020203" pitchFamily="34" charset="0"/>
              </a:rPr>
              <a:t>ĐI CÂU CÁ</a:t>
            </a:r>
            <a:endParaRPr lang="vi-VN" sz="8625">
              <a:ln w="292100">
                <a:solidFill>
                  <a:srgbClr val="FBAFC8"/>
                </a:solidFill>
              </a:ln>
              <a:solidFill>
                <a:srgbClr val="37A76F">
                  <a:lumMod val="50000"/>
                </a:srgbClr>
              </a:solidFill>
              <a:latin typeface="Arial" panose="020B0604020202020204" pitchFamily="34" charset="0"/>
            </a:endParaRPr>
          </a:p>
        </p:txBody>
      </p:sp>
      <p:sp>
        <p:nvSpPr>
          <p:cNvPr id="2" name="TextBox 1">
            <a:extLst>
              <a:ext uri="{FF2B5EF4-FFF2-40B4-BE49-F238E27FC236}">
                <a16:creationId xmlns:a16="http://schemas.microsoft.com/office/drawing/2014/main" xmlns="" id="{F62A5696-513D-965A-76E4-409CF32407F2}"/>
              </a:ext>
            </a:extLst>
          </p:cNvPr>
          <p:cNvSpPr txBox="1"/>
          <p:nvPr/>
        </p:nvSpPr>
        <p:spPr>
          <a:xfrm>
            <a:off x="953477" y="2366836"/>
            <a:ext cx="5085816" cy="1419619"/>
          </a:xfrm>
          <a:prstGeom prst="rect">
            <a:avLst/>
          </a:prstGeom>
          <a:noFill/>
        </p:spPr>
        <p:txBody>
          <a:bodyPr wrap="none" rtlCol="0">
            <a:spAutoFit/>
          </a:bodyPr>
          <a:lstStyle/>
          <a:p>
            <a:pPr algn="ctr" defTabSz="685800"/>
            <a:r>
              <a:rPr lang="en-US" sz="8625">
                <a:solidFill>
                  <a:srgbClr val="733333"/>
                </a:solidFill>
                <a:latin typeface="SVN-Poky's" panose="020B0606040200020203" pitchFamily="34" charset="0"/>
              </a:rPr>
              <a:t>ĐI CÂU CÁ</a:t>
            </a:r>
            <a:endParaRPr lang="vi-VN" sz="8625">
              <a:solidFill>
                <a:srgbClr val="733333"/>
              </a:solidFill>
              <a:latin typeface="Arial" panose="020B0604020202020204" pitchFamily="34" charset="0"/>
            </a:endParaRPr>
          </a:p>
        </p:txBody>
      </p:sp>
      <p:pic>
        <p:nvPicPr>
          <p:cNvPr id="11" name="Picture 10" descr="A picture containing toy, doll&#10;&#10;Description automatically generated">
            <a:extLst>
              <a:ext uri="{FF2B5EF4-FFF2-40B4-BE49-F238E27FC236}">
                <a16:creationId xmlns:a16="http://schemas.microsoft.com/office/drawing/2014/main" xmlns="" id="{1998F7A6-BFF1-9EB4-3B72-CF064E8539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486400" y="519947"/>
            <a:ext cx="3152283" cy="3743336"/>
          </a:xfrm>
          <a:prstGeom prst="rect">
            <a:avLst/>
          </a:prstGeom>
        </p:spPr>
      </p:pic>
    </p:spTree>
    <p:extLst>
      <p:ext uri="{BB962C8B-B14F-4D97-AF65-F5344CB8AC3E}">
        <p14:creationId xmlns:p14="http://schemas.microsoft.com/office/powerpoint/2010/main" val="3888108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14:presetBounceEnd="78000">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14:bounceEnd="78000">
                                          <p:cBhvr additive="base">
                                            <p:cTn id="14" dur="500" fill="hold"/>
                                            <p:tgtEl>
                                              <p:spTgt spid="2"/>
                                            </p:tgtEl>
                                            <p:attrNameLst>
                                              <p:attrName>ppt_x</p:attrName>
                                            </p:attrNameLst>
                                          </p:cBhvr>
                                          <p:tavLst>
                                            <p:tav tm="0">
                                              <p:val>
                                                <p:strVal val="#ppt_x"/>
                                              </p:val>
                                            </p:tav>
                                            <p:tav tm="100000">
                                              <p:val>
                                                <p:strVal val="#ppt_x"/>
                                              </p:val>
                                            </p:tav>
                                          </p:tavLst>
                                        </p:anim>
                                        <p:anim calcmode="lin" valueType="num" p14:bounceEnd="78000">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14:presetBounceEnd="78000">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14:bounceEnd="78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a16="http://schemas.microsoft.com/office/drawing/2014/main" xmlns=""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a16="http://schemas.microsoft.com/office/drawing/2014/main" xmlns=""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a:off x="2572411" y="4119712"/>
            <a:ext cx="1132133" cy="608558"/>
          </a:xfrm>
          <a:prstGeom prst="rect">
            <a:avLst/>
          </a:prstGeom>
          <a:noFill/>
        </p:spPr>
      </p:pic>
      <p:pic>
        <p:nvPicPr>
          <p:cNvPr id="18" name="Picture 17">
            <a:extLst>
              <a:ext uri="{FF2B5EF4-FFF2-40B4-BE49-F238E27FC236}">
                <a16:creationId xmlns:a16="http://schemas.microsoft.com/office/drawing/2014/main" xmlns="" id="{F82118B2-B604-51A8-CD95-1A44081883CE}"/>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4030358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a16="http://schemas.microsoft.com/office/drawing/2014/main" xmlns="" id="{E24F107D-25B8-2E78-6A57-E11F8C786229}"/>
              </a:ext>
            </a:extLst>
          </p:cNvPr>
          <p:cNvSpPr/>
          <p:nvPr/>
        </p:nvSpPr>
        <p:spPr>
          <a:xfrm rot="-5400000">
            <a:off x="3677176" y="-2576668"/>
            <a:ext cx="2377418"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sp>
        <p:nvSpPr>
          <p:cNvPr id="18" name="TextBox 17">
            <a:extLst>
              <a:ext uri="{FF2B5EF4-FFF2-40B4-BE49-F238E27FC236}">
                <a16:creationId xmlns:a16="http://schemas.microsoft.com/office/drawing/2014/main" xmlns="" id="{48C1C023-4AEA-1C8E-8309-A48E879E0DC8}"/>
              </a:ext>
            </a:extLst>
          </p:cNvPr>
          <p:cNvSpPr txBox="1"/>
          <p:nvPr/>
        </p:nvSpPr>
        <p:spPr>
          <a:xfrm>
            <a:off x="1035203" y="721320"/>
            <a:ext cx="7118197" cy="1323439"/>
          </a:xfrm>
          <a:prstGeom prst="rect">
            <a:avLst/>
          </a:prstGeom>
          <a:noFill/>
        </p:spPr>
        <p:txBody>
          <a:bodyPr wrap="square" rtlCol="0">
            <a:spAutoFit/>
          </a:bodyPr>
          <a:lstStyle/>
          <a:p>
            <a:pPr algn="ctr" defTabSz="685800"/>
            <a:r>
              <a:rPr lang="vi-VN" sz="4000" dirty="0">
                <a:solidFill>
                  <a:srgbClr val="0432FF"/>
                </a:solidFill>
                <a:latin typeface="Arial" panose="020B0604020202020204" pitchFamily="34" charset="0"/>
              </a:rPr>
              <a:t>Nêu tên các loại đồ chơi trẻ em?</a:t>
            </a:r>
            <a:endParaRPr lang="vi-VN" sz="4000" dirty="0">
              <a:solidFill>
                <a:srgbClr val="0432FF"/>
              </a:solidFill>
              <a:latin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xmlns=""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33569" y="-4081"/>
            <a:ext cx="1338943" cy="1338943"/>
          </a:xfrm>
          <a:prstGeom prst="rect">
            <a:avLst/>
          </a:prstGeom>
        </p:spPr>
      </p:pic>
      <p:sp>
        <p:nvSpPr>
          <p:cNvPr id="15" name="TextBox 14">
            <a:extLst>
              <a:ext uri="{FF2B5EF4-FFF2-40B4-BE49-F238E27FC236}">
                <a16:creationId xmlns:a16="http://schemas.microsoft.com/office/drawing/2014/main" xmlns="" id="{71F4A830-DD29-F4F3-F804-A38497D47D59}"/>
              </a:ext>
            </a:extLst>
          </p:cNvPr>
          <p:cNvSpPr txBox="1"/>
          <p:nvPr/>
        </p:nvSpPr>
        <p:spPr>
          <a:xfrm>
            <a:off x="356691" y="328905"/>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1</a:t>
            </a:r>
            <a:endParaRPr lang="vi-VN" sz="4500" b="1" dirty="0">
              <a:solidFill>
                <a:srgbClr val="FBAFC8"/>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xmlns="" id="{880124FE-23C9-0500-DE78-D505518FF6EB}"/>
              </a:ext>
            </a:extLst>
          </p:cNvPr>
          <p:cNvSpPr/>
          <p:nvPr/>
        </p:nvSpPr>
        <p:spPr>
          <a:xfrm>
            <a:off x="1035204" y="3028950"/>
            <a:ext cx="7118196" cy="1676400"/>
          </a:xfrm>
          <a:custGeom>
            <a:avLst/>
            <a:gdLst>
              <a:gd name="connsiteX0" fmla="*/ 0 w 3960495"/>
              <a:gd name="connsiteY0" fmla="*/ 265719 h 1594282"/>
              <a:gd name="connsiteX1" fmla="*/ 265719 w 3960495"/>
              <a:gd name="connsiteY1" fmla="*/ 0 h 1594282"/>
              <a:gd name="connsiteX2" fmla="*/ 951530 w 3960495"/>
              <a:gd name="connsiteY2" fmla="*/ 0 h 1594282"/>
              <a:gd name="connsiteX3" fmla="*/ 1705923 w 3960495"/>
              <a:gd name="connsiteY3" fmla="*/ 0 h 1594282"/>
              <a:gd name="connsiteX4" fmla="*/ 2357444 w 3960495"/>
              <a:gd name="connsiteY4" fmla="*/ 0 h 1594282"/>
              <a:gd name="connsiteX5" fmla="*/ 3694776 w 3960495"/>
              <a:gd name="connsiteY5" fmla="*/ 0 h 1594282"/>
              <a:gd name="connsiteX6" fmla="*/ 3960495 w 3960495"/>
              <a:gd name="connsiteY6" fmla="*/ 265719 h 1594282"/>
              <a:gd name="connsiteX7" fmla="*/ 3960495 w 3960495"/>
              <a:gd name="connsiteY7" fmla="*/ 807769 h 1594282"/>
              <a:gd name="connsiteX8" fmla="*/ 3960495 w 3960495"/>
              <a:gd name="connsiteY8" fmla="*/ 1328563 h 1594282"/>
              <a:gd name="connsiteX9" fmla="*/ 3694776 w 3960495"/>
              <a:gd name="connsiteY9" fmla="*/ 1594282 h 1594282"/>
              <a:gd name="connsiteX10" fmla="*/ 3008965 w 3960495"/>
              <a:gd name="connsiteY10" fmla="*/ 1594282 h 1594282"/>
              <a:gd name="connsiteX11" fmla="*/ 2391734 w 3960495"/>
              <a:gd name="connsiteY11" fmla="*/ 1594282 h 1594282"/>
              <a:gd name="connsiteX12" fmla="*/ 1740214 w 3960495"/>
              <a:gd name="connsiteY12" fmla="*/ 1594282 h 1594282"/>
              <a:gd name="connsiteX13" fmla="*/ 1157274 w 3960495"/>
              <a:gd name="connsiteY13" fmla="*/ 1594282 h 1594282"/>
              <a:gd name="connsiteX14" fmla="*/ 265719 w 3960495"/>
              <a:gd name="connsiteY14" fmla="*/ 1594282 h 1594282"/>
              <a:gd name="connsiteX15" fmla="*/ 0 w 3960495"/>
              <a:gd name="connsiteY15" fmla="*/ 1328563 h 1594282"/>
              <a:gd name="connsiteX16" fmla="*/ 0 w 3960495"/>
              <a:gd name="connsiteY16" fmla="*/ 818398 h 1594282"/>
              <a:gd name="connsiteX17" fmla="*/ 0 w 3960495"/>
              <a:gd name="connsiteY17" fmla="*/ 265719 h 159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0495" h="1594282" fill="none" extrusionOk="0">
                <a:moveTo>
                  <a:pt x="0" y="265719"/>
                </a:moveTo>
                <a:cubicBezTo>
                  <a:pt x="16523" y="101693"/>
                  <a:pt x="140986" y="-4104"/>
                  <a:pt x="265719" y="0"/>
                </a:cubicBezTo>
                <a:cubicBezTo>
                  <a:pt x="598774" y="6834"/>
                  <a:pt x="801055" y="29135"/>
                  <a:pt x="951530" y="0"/>
                </a:cubicBezTo>
                <a:cubicBezTo>
                  <a:pt x="1102005" y="-29135"/>
                  <a:pt x="1352062" y="9250"/>
                  <a:pt x="1705923" y="0"/>
                </a:cubicBezTo>
                <a:cubicBezTo>
                  <a:pt x="2059784" y="-9250"/>
                  <a:pt x="2104221" y="-27029"/>
                  <a:pt x="2357444" y="0"/>
                </a:cubicBezTo>
                <a:cubicBezTo>
                  <a:pt x="2610667" y="27029"/>
                  <a:pt x="3137458" y="-56742"/>
                  <a:pt x="3694776" y="0"/>
                </a:cubicBezTo>
                <a:cubicBezTo>
                  <a:pt x="3852743" y="-23902"/>
                  <a:pt x="3972372" y="126570"/>
                  <a:pt x="3960495" y="265719"/>
                </a:cubicBezTo>
                <a:cubicBezTo>
                  <a:pt x="3944509" y="417345"/>
                  <a:pt x="3982885" y="678862"/>
                  <a:pt x="3960495" y="807769"/>
                </a:cubicBezTo>
                <a:cubicBezTo>
                  <a:pt x="3938106" y="936676"/>
                  <a:pt x="3950427" y="1181889"/>
                  <a:pt x="3960495" y="1328563"/>
                </a:cubicBezTo>
                <a:cubicBezTo>
                  <a:pt x="3952832" y="1467385"/>
                  <a:pt x="3854520" y="1594776"/>
                  <a:pt x="3694776" y="1594282"/>
                </a:cubicBezTo>
                <a:cubicBezTo>
                  <a:pt x="3413354" y="1621061"/>
                  <a:pt x="3195766" y="1579354"/>
                  <a:pt x="3008965" y="1594282"/>
                </a:cubicBezTo>
                <a:cubicBezTo>
                  <a:pt x="2822164" y="1609210"/>
                  <a:pt x="2671238" y="1608393"/>
                  <a:pt x="2391734" y="1594282"/>
                </a:cubicBezTo>
                <a:cubicBezTo>
                  <a:pt x="2112230" y="1580171"/>
                  <a:pt x="1901694" y="1599197"/>
                  <a:pt x="1740214" y="1594282"/>
                </a:cubicBezTo>
                <a:cubicBezTo>
                  <a:pt x="1578734" y="1589367"/>
                  <a:pt x="1346005" y="1593476"/>
                  <a:pt x="1157274" y="1594282"/>
                </a:cubicBezTo>
                <a:cubicBezTo>
                  <a:pt x="968543" y="1595088"/>
                  <a:pt x="552681" y="1621333"/>
                  <a:pt x="265719" y="1594282"/>
                </a:cubicBezTo>
                <a:cubicBezTo>
                  <a:pt x="136726" y="1575992"/>
                  <a:pt x="-5952" y="1467711"/>
                  <a:pt x="0" y="1328563"/>
                </a:cubicBezTo>
                <a:cubicBezTo>
                  <a:pt x="-2525" y="1128673"/>
                  <a:pt x="-7145" y="950325"/>
                  <a:pt x="0" y="818398"/>
                </a:cubicBezTo>
                <a:cubicBezTo>
                  <a:pt x="7145" y="686472"/>
                  <a:pt x="5398" y="476541"/>
                  <a:pt x="0" y="265719"/>
                </a:cubicBezTo>
                <a:close/>
              </a:path>
              <a:path w="3960495" h="1594282" stroke="0" extrusionOk="0">
                <a:moveTo>
                  <a:pt x="0" y="265719"/>
                </a:moveTo>
                <a:cubicBezTo>
                  <a:pt x="11455" y="86111"/>
                  <a:pt x="113620" y="-7014"/>
                  <a:pt x="265719" y="0"/>
                </a:cubicBezTo>
                <a:cubicBezTo>
                  <a:pt x="577489" y="-19066"/>
                  <a:pt x="767834" y="-24366"/>
                  <a:pt x="985821" y="0"/>
                </a:cubicBezTo>
                <a:cubicBezTo>
                  <a:pt x="1203808" y="24366"/>
                  <a:pt x="1417342" y="28963"/>
                  <a:pt x="1671632" y="0"/>
                </a:cubicBezTo>
                <a:cubicBezTo>
                  <a:pt x="1925922" y="-28963"/>
                  <a:pt x="2210652" y="-14587"/>
                  <a:pt x="2426025" y="0"/>
                </a:cubicBezTo>
                <a:cubicBezTo>
                  <a:pt x="2641398" y="14587"/>
                  <a:pt x="3259608" y="16936"/>
                  <a:pt x="3694776" y="0"/>
                </a:cubicBezTo>
                <a:cubicBezTo>
                  <a:pt x="3829018" y="-8898"/>
                  <a:pt x="3943530" y="122702"/>
                  <a:pt x="3960495" y="265719"/>
                </a:cubicBezTo>
                <a:cubicBezTo>
                  <a:pt x="3968675" y="377393"/>
                  <a:pt x="3948539" y="633761"/>
                  <a:pt x="3960495" y="786513"/>
                </a:cubicBezTo>
                <a:cubicBezTo>
                  <a:pt x="3972451" y="939265"/>
                  <a:pt x="3944425" y="1215370"/>
                  <a:pt x="3960495" y="1328563"/>
                </a:cubicBezTo>
                <a:cubicBezTo>
                  <a:pt x="3968921" y="1455672"/>
                  <a:pt x="3847401" y="1595000"/>
                  <a:pt x="3694776" y="1594282"/>
                </a:cubicBezTo>
                <a:cubicBezTo>
                  <a:pt x="3407460" y="1594853"/>
                  <a:pt x="3300846" y="1589096"/>
                  <a:pt x="3077546" y="1594282"/>
                </a:cubicBezTo>
                <a:cubicBezTo>
                  <a:pt x="2854246" y="1599469"/>
                  <a:pt x="2560004" y="1562321"/>
                  <a:pt x="2391734" y="1594282"/>
                </a:cubicBezTo>
                <a:cubicBezTo>
                  <a:pt x="2223464" y="1626243"/>
                  <a:pt x="1994104" y="1606086"/>
                  <a:pt x="1671632" y="1594282"/>
                </a:cubicBezTo>
                <a:cubicBezTo>
                  <a:pt x="1349160" y="1582478"/>
                  <a:pt x="1183604" y="1558653"/>
                  <a:pt x="917240" y="1594282"/>
                </a:cubicBezTo>
                <a:cubicBezTo>
                  <a:pt x="650876" y="1629911"/>
                  <a:pt x="478435" y="1595455"/>
                  <a:pt x="265719" y="1594282"/>
                </a:cubicBezTo>
                <a:cubicBezTo>
                  <a:pt x="145365" y="1595252"/>
                  <a:pt x="12295" y="1469156"/>
                  <a:pt x="0" y="1328563"/>
                </a:cubicBezTo>
                <a:cubicBezTo>
                  <a:pt x="-23059" y="1084357"/>
                  <a:pt x="-26175" y="1017138"/>
                  <a:pt x="0" y="786513"/>
                </a:cubicBezTo>
                <a:cubicBezTo>
                  <a:pt x="26175" y="555888"/>
                  <a:pt x="6445" y="452864"/>
                  <a:pt x="0" y="26571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4050" dirty="0">
              <a:solidFill>
                <a:prstClr val="black"/>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EF157DA7-1958-5F4D-26AC-A6136884CB82}"/>
              </a:ext>
            </a:extLst>
          </p:cNvPr>
          <p:cNvSpPr txBox="1"/>
          <p:nvPr/>
        </p:nvSpPr>
        <p:spPr>
          <a:xfrm>
            <a:off x="1927301" y="3152117"/>
            <a:ext cx="5334000" cy="1384995"/>
          </a:xfrm>
          <a:prstGeom prst="rect">
            <a:avLst/>
          </a:prstGeom>
          <a:noFill/>
        </p:spPr>
        <p:txBody>
          <a:bodyPr wrap="square" rtlCol="0">
            <a:spAutoFit/>
          </a:bodyPr>
          <a:lstStyle/>
          <a:p>
            <a:pPr algn="ctr" defTabSz="685800"/>
            <a:r>
              <a:rPr lang="vi-VN" sz="2800" b="1" dirty="0">
                <a:solidFill>
                  <a:prstClr val="black"/>
                </a:solidFill>
                <a:latin typeface="Arial" panose="020B0604020202020204" pitchFamily="34" charset="0"/>
              </a:rPr>
              <a:t>Đồ chơi trí tuệ, đồ chơi vận động, đồ chơi truyền thống và đồ chơi hiện đại,...</a:t>
            </a:r>
            <a:endParaRPr lang="vi-VN" sz="2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80263789"/>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a16="http://schemas.microsoft.com/office/drawing/2014/main" xmlns=""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a16="http://schemas.microsoft.com/office/drawing/2014/main" xmlns=""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137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a16="http://schemas.microsoft.com/office/drawing/2014/main" xmlns=""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a16="http://schemas.microsoft.com/office/drawing/2014/main" xmlns=""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flipH="1">
            <a:off x="1511744" y="4048195"/>
            <a:ext cx="1132133" cy="608558"/>
          </a:xfrm>
          <a:prstGeom prst="rect">
            <a:avLst/>
          </a:prstGeom>
          <a:noFill/>
        </p:spPr>
      </p:pic>
      <p:pic>
        <p:nvPicPr>
          <p:cNvPr id="5" name="Picture 4">
            <a:extLst>
              <a:ext uri="{FF2B5EF4-FFF2-40B4-BE49-F238E27FC236}">
                <a16:creationId xmlns:a16="http://schemas.microsoft.com/office/drawing/2014/main" xmlns="" id="{9E4FEF1D-B0A8-BDFB-9EDC-4DBF8ADCCC4D}"/>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499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7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a16="http://schemas.microsoft.com/office/drawing/2014/main" xmlns="" id="{E24F107D-25B8-2E78-6A57-E11F8C786229}"/>
              </a:ext>
            </a:extLst>
          </p:cNvPr>
          <p:cNvSpPr/>
          <p:nvPr/>
        </p:nvSpPr>
        <p:spPr>
          <a:xfrm rot="-5400000">
            <a:off x="3951061" y="-2988583"/>
            <a:ext cx="1829647"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pic>
        <p:nvPicPr>
          <p:cNvPr id="20" name="Picture 19" descr="Icon&#10;&#10;Description automatically generated">
            <a:extLst>
              <a:ext uri="{FF2B5EF4-FFF2-40B4-BE49-F238E27FC236}">
                <a16:creationId xmlns:a16="http://schemas.microsoft.com/office/drawing/2014/main" xmlns=""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25114" y="0"/>
            <a:ext cx="1338943" cy="1338943"/>
          </a:xfrm>
          <a:prstGeom prst="rect">
            <a:avLst/>
          </a:prstGeom>
        </p:spPr>
      </p:pic>
      <p:sp>
        <p:nvSpPr>
          <p:cNvPr id="15" name="TextBox 14">
            <a:extLst>
              <a:ext uri="{FF2B5EF4-FFF2-40B4-BE49-F238E27FC236}">
                <a16:creationId xmlns:a16="http://schemas.microsoft.com/office/drawing/2014/main" xmlns="" id="{71F4A830-DD29-F4F3-F804-A38497D47D59}"/>
              </a:ext>
            </a:extLst>
          </p:cNvPr>
          <p:cNvSpPr txBox="1"/>
          <p:nvPr/>
        </p:nvSpPr>
        <p:spPr>
          <a:xfrm>
            <a:off x="568709" y="393389"/>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2</a:t>
            </a:r>
            <a:endParaRPr lang="vi-VN" sz="4500" b="1" dirty="0">
              <a:solidFill>
                <a:srgbClr val="FBAFC8"/>
              </a:solidFill>
              <a:latin typeface="Arial" panose="020B0604020202020204" pitchFamily="34" charset="0"/>
            </a:endParaRPr>
          </a:p>
        </p:txBody>
      </p:sp>
      <p:sp>
        <p:nvSpPr>
          <p:cNvPr id="11" name="TextBox 10">
            <a:extLst>
              <a:ext uri="{FF2B5EF4-FFF2-40B4-BE49-F238E27FC236}">
                <a16:creationId xmlns:a16="http://schemas.microsoft.com/office/drawing/2014/main" xmlns="" id="{F1051FEA-A73B-0D7C-C014-B9674AD5BCFA}"/>
              </a:ext>
            </a:extLst>
          </p:cNvPr>
          <p:cNvSpPr txBox="1"/>
          <p:nvPr/>
        </p:nvSpPr>
        <p:spPr>
          <a:xfrm>
            <a:off x="1063992" y="617183"/>
            <a:ext cx="7568358" cy="707886"/>
          </a:xfrm>
          <a:prstGeom prst="rect">
            <a:avLst/>
          </a:prstGeom>
          <a:noFill/>
        </p:spPr>
        <p:txBody>
          <a:bodyPr wrap="square" rtlCol="0">
            <a:spAutoFit/>
          </a:bodyPr>
          <a:lstStyle/>
          <a:p>
            <a:pPr lvl="0" algn="ctr" defTabSz="685800"/>
            <a:r>
              <a:rPr lang="vi-VN" sz="4000" dirty="0">
                <a:solidFill>
                  <a:srgbClr val="0432FF"/>
                </a:solidFill>
                <a:latin typeface="Arial" panose="020B0604020202020204" pitchFamily="34" charset="0"/>
              </a:rPr>
              <a:t>Nêu thông điệp 4Đ?</a:t>
            </a:r>
            <a:endParaRPr lang="vi-VN" sz="4000" dirty="0">
              <a:solidFill>
                <a:srgbClr val="0432FF"/>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xmlns="" id="{EB4FC7FB-9F69-AEE0-D5B5-A2FF18B9E17A}"/>
              </a:ext>
            </a:extLst>
          </p:cNvPr>
          <p:cNvSpPr/>
          <p:nvPr/>
        </p:nvSpPr>
        <p:spPr>
          <a:xfrm>
            <a:off x="1371600" y="2931235"/>
            <a:ext cx="6705600" cy="1552899"/>
          </a:xfrm>
          <a:custGeom>
            <a:avLst/>
            <a:gdLst>
              <a:gd name="connsiteX0" fmla="*/ 0 w 3460098"/>
              <a:gd name="connsiteY0" fmla="*/ 332974 h 1997803"/>
              <a:gd name="connsiteX1" fmla="*/ 332974 w 3460098"/>
              <a:gd name="connsiteY1" fmla="*/ 0 h 1997803"/>
              <a:gd name="connsiteX2" fmla="*/ 3127124 w 3460098"/>
              <a:gd name="connsiteY2" fmla="*/ 0 h 1997803"/>
              <a:gd name="connsiteX3" fmla="*/ 3460098 w 3460098"/>
              <a:gd name="connsiteY3" fmla="*/ 332974 h 1997803"/>
              <a:gd name="connsiteX4" fmla="*/ 3460098 w 3460098"/>
              <a:gd name="connsiteY4" fmla="*/ 1664829 h 1997803"/>
              <a:gd name="connsiteX5" fmla="*/ 3127124 w 3460098"/>
              <a:gd name="connsiteY5" fmla="*/ 1997803 h 1997803"/>
              <a:gd name="connsiteX6" fmla="*/ 332974 w 3460098"/>
              <a:gd name="connsiteY6" fmla="*/ 1997803 h 1997803"/>
              <a:gd name="connsiteX7" fmla="*/ 0 w 3460098"/>
              <a:gd name="connsiteY7" fmla="*/ 1664829 h 1997803"/>
              <a:gd name="connsiteX8" fmla="*/ 0 w 3460098"/>
              <a:gd name="connsiteY8" fmla="*/ 332974 h 19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0098" h="1997803" fill="none" extrusionOk="0">
                <a:moveTo>
                  <a:pt x="0" y="332974"/>
                </a:moveTo>
                <a:cubicBezTo>
                  <a:pt x="-618" y="160100"/>
                  <a:pt x="149274" y="3534"/>
                  <a:pt x="332974" y="0"/>
                </a:cubicBezTo>
                <a:cubicBezTo>
                  <a:pt x="1591252" y="-123866"/>
                  <a:pt x="2206733" y="81108"/>
                  <a:pt x="3127124" y="0"/>
                </a:cubicBezTo>
                <a:cubicBezTo>
                  <a:pt x="3318981" y="-12232"/>
                  <a:pt x="3445200" y="150307"/>
                  <a:pt x="3460098" y="332974"/>
                </a:cubicBezTo>
                <a:cubicBezTo>
                  <a:pt x="3568512" y="653083"/>
                  <a:pt x="3417811" y="1408611"/>
                  <a:pt x="3460098" y="1664829"/>
                </a:cubicBezTo>
                <a:cubicBezTo>
                  <a:pt x="3471134" y="1819420"/>
                  <a:pt x="3313932" y="2003085"/>
                  <a:pt x="3127124" y="1997803"/>
                </a:cubicBezTo>
                <a:cubicBezTo>
                  <a:pt x="2660204" y="1979948"/>
                  <a:pt x="932148" y="1888459"/>
                  <a:pt x="332974" y="1997803"/>
                </a:cubicBezTo>
                <a:cubicBezTo>
                  <a:pt x="160023" y="1970519"/>
                  <a:pt x="16657" y="1879828"/>
                  <a:pt x="0" y="1664829"/>
                </a:cubicBezTo>
                <a:cubicBezTo>
                  <a:pt x="44487" y="1200920"/>
                  <a:pt x="115488" y="976539"/>
                  <a:pt x="0" y="332974"/>
                </a:cubicBezTo>
                <a:close/>
              </a:path>
              <a:path w="3460098" h="1997803" stroke="0" extrusionOk="0">
                <a:moveTo>
                  <a:pt x="0" y="332974"/>
                </a:moveTo>
                <a:cubicBezTo>
                  <a:pt x="26682" y="150650"/>
                  <a:pt x="135719" y="26535"/>
                  <a:pt x="332974" y="0"/>
                </a:cubicBezTo>
                <a:cubicBezTo>
                  <a:pt x="1467530" y="96512"/>
                  <a:pt x="2157033" y="-165548"/>
                  <a:pt x="3127124" y="0"/>
                </a:cubicBezTo>
                <a:cubicBezTo>
                  <a:pt x="3339826" y="722"/>
                  <a:pt x="3465997" y="150041"/>
                  <a:pt x="3460098" y="332974"/>
                </a:cubicBezTo>
                <a:cubicBezTo>
                  <a:pt x="3489276" y="545225"/>
                  <a:pt x="3577563" y="1066069"/>
                  <a:pt x="3460098" y="1664829"/>
                </a:cubicBezTo>
                <a:cubicBezTo>
                  <a:pt x="3460962" y="1844081"/>
                  <a:pt x="3335438" y="1986748"/>
                  <a:pt x="3127124" y="1997803"/>
                </a:cubicBezTo>
                <a:cubicBezTo>
                  <a:pt x="2037384" y="2159515"/>
                  <a:pt x="616307" y="2141425"/>
                  <a:pt x="332974" y="1997803"/>
                </a:cubicBezTo>
                <a:cubicBezTo>
                  <a:pt x="156042" y="1994126"/>
                  <a:pt x="18599" y="1840733"/>
                  <a:pt x="0" y="1664829"/>
                </a:cubicBezTo>
                <a:cubicBezTo>
                  <a:pt x="-95138" y="1144065"/>
                  <a:pt x="67131" y="568603"/>
                  <a:pt x="0" y="332974"/>
                </a:cubicBezTo>
                <a:close/>
              </a:path>
            </a:pathLst>
          </a:custGeom>
          <a:solidFill>
            <a:srgbClr val="FFFFCC"/>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pPr>
            <a:endParaRPr lang="en-US" sz="2700" dirty="0">
              <a:solidFill>
                <a:srgbClr val="795C4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6066DC29-1ED5-8037-BAC9-501A31DFF632}"/>
              </a:ext>
            </a:extLst>
          </p:cNvPr>
          <p:cNvSpPr txBox="1"/>
          <p:nvPr/>
        </p:nvSpPr>
        <p:spPr>
          <a:xfrm>
            <a:off x="2620999" y="3292187"/>
            <a:ext cx="4489769" cy="830997"/>
          </a:xfrm>
          <a:prstGeom prst="rect">
            <a:avLst/>
          </a:prstGeom>
          <a:noFill/>
        </p:spPr>
        <p:txBody>
          <a:bodyPr wrap="square" rtlCol="0">
            <a:spAutoFit/>
          </a:bodyPr>
          <a:lstStyle/>
          <a:p>
            <a:pPr algn="ctr" defTabSz="685800"/>
            <a:r>
              <a:rPr lang="en-US" sz="2400" b="1" dirty="0">
                <a:solidFill>
                  <a:prstClr val="black"/>
                </a:solidFill>
                <a:latin typeface="Arial" panose="020B0604020202020204" pitchFamily="34" charset="0"/>
              </a:rPr>
              <a:t>Đ</a:t>
            </a:r>
            <a:r>
              <a:rPr lang="vi-VN" sz="2400" b="1" dirty="0" smtClean="0">
                <a:solidFill>
                  <a:prstClr val="black"/>
                </a:solidFill>
                <a:latin typeface="Arial" panose="020B0604020202020204" pitchFamily="34" charset="0"/>
              </a:rPr>
              <a:t>úng </a:t>
            </a:r>
            <a:r>
              <a:rPr lang="vi-VN" sz="2400" b="1" dirty="0">
                <a:solidFill>
                  <a:prstClr val="black"/>
                </a:solidFill>
                <a:latin typeface="Arial" panose="020B0604020202020204" pitchFamily="34" charset="0"/>
              </a:rPr>
              <a:t>lúc, đúng chỗ, đúng thời lượng và đúng cách.</a:t>
            </a:r>
            <a:endParaRPr lang="vi-VN" sz="2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39720726"/>
      </p:ext>
    </p:extLst>
  </p:cSld>
  <p:clrMapOvr>
    <a:masterClrMapping/>
  </p:clrMapOvr>
  <p:transition spd="slow">
    <p:push dir="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14:presetBounceEnd="74000">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14:bounceEnd="74000">
                                          <p:cBhvr additive="base">
                                            <p:cTn id="25" dur="500" fill="hold"/>
                                            <p:tgtEl>
                                              <p:spTgt spid="11"/>
                                            </p:tgtEl>
                                            <p:attrNameLst>
                                              <p:attrName>ppt_x</p:attrName>
                                            </p:attrNameLst>
                                          </p:cBhvr>
                                          <p:tavLst>
                                            <p:tav tm="0">
                                              <p:val>
                                                <p:strVal val="#ppt_x"/>
                                              </p:val>
                                            </p:tav>
                                            <p:tav tm="100000">
                                              <p:val>
                                                <p:strVal val="#ppt_x"/>
                                              </p:val>
                                            </p:tav>
                                          </p:tavLst>
                                        </p:anim>
                                        <p:anim calcmode="lin" valueType="num" p14:bounceEnd="74000">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14:presetBounceEnd="80000">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14:bounceEnd="80000">
                                          <p:cBhvr additive="base">
                                            <p:cTn id="37" dur="50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xmlns=""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a16="http://schemas.microsoft.com/office/drawing/2014/main" xmlns=""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a16="http://schemas.microsoft.com/office/drawing/2014/main" xmlns=""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31777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342</TotalTime>
  <Words>366</Words>
  <Application>Microsoft Office PowerPoint</Application>
  <PresentationFormat>On-screen Show (16:9)</PresentationFormat>
  <Paragraphs>38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Luyện tập</vt:lpstr>
      <vt:lpstr>PowerPoint Presentation</vt:lpstr>
      <vt:lpstr>Vận dụng</vt:lpstr>
      <vt:lpstr>PowerPoint Presentation</vt:lpstr>
      <vt:lpstr>Củng cố, 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DELL</cp:lastModifiedBy>
  <cp:revision>11</cp:revision>
  <dcterms:created xsi:type="dcterms:W3CDTF">2022-06-30T12:44:46Z</dcterms:created>
  <dcterms:modified xsi:type="dcterms:W3CDTF">2023-04-29T10:26:16Z</dcterms:modified>
</cp:coreProperties>
</file>