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7"/>
  </p:notesMasterIdLst>
  <p:handoutMasterIdLst>
    <p:handoutMasterId r:id="rId28"/>
  </p:handoutMasterIdLst>
  <p:sldIdLst>
    <p:sldId id="335" r:id="rId2"/>
    <p:sldId id="344" r:id="rId3"/>
    <p:sldId id="341" r:id="rId4"/>
    <p:sldId id="317" r:id="rId5"/>
    <p:sldId id="327" r:id="rId6"/>
    <p:sldId id="342" r:id="rId7"/>
    <p:sldId id="336" r:id="rId8"/>
    <p:sldId id="304" r:id="rId9"/>
    <p:sldId id="353" r:id="rId10"/>
    <p:sldId id="307" r:id="rId11"/>
    <p:sldId id="322" r:id="rId12"/>
    <p:sldId id="300" r:id="rId13"/>
    <p:sldId id="303" r:id="rId14"/>
    <p:sldId id="310" r:id="rId15"/>
    <p:sldId id="354" r:id="rId16"/>
    <p:sldId id="318" r:id="rId17"/>
    <p:sldId id="330" r:id="rId18"/>
    <p:sldId id="358" r:id="rId19"/>
    <p:sldId id="359" r:id="rId20"/>
    <p:sldId id="360" r:id="rId21"/>
    <p:sldId id="361" r:id="rId22"/>
    <p:sldId id="348" r:id="rId23"/>
    <p:sldId id="350" r:id="rId24"/>
    <p:sldId id="351" r:id="rId25"/>
    <p:sldId id="357" r:id="rId26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FFFFCC"/>
    <a:srgbClr val="FF9999"/>
    <a:srgbClr val="FFFF00"/>
    <a:srgbClr val="FFFF99"/>
    <a:srgbClr val="B6C808"/>
    <a:srgbClr val="006600"/>
    <a:srgbClr val="33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7" autoAdjust="0"/>
    <p:restoredTop sz="93506" autoAdjust="0"/>
  </p:normalViewPr>
  <p:slideViewPr>
    <p:cSldViewPr>
      <p:cViewPr>
        <p:scale>
          <a:sx n="66" d="100"/>
          <a:sy n="66" d="100"/>
        </p:scale>
        <p:origin x="330" y="126"/>
      </p:cViewPr>
      <p:guideLst>
        <p:guide orient="horz" pos="2112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0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6F18CD-4EC1-4C9B-8D92-FA38DF5287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A9EBD-D509-4A1D-8030-EA2748BED6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5A44C-E6A2-4B11-9E73-F2D0912AA966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7896F8-C354-4080-8144-8D1628B2C2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46A94-6C4E-41FA-89A5-7213E8FAC0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A4D9D-72BD-4FD9-9A61-45E4A7164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9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547863B-7C50-419D-BB3A-31AE1483DD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21E92DC-AF19-4E52-9756-0145B385F64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250A6E2-B16C-4568-9FB4-F5375204F89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22BE36E6-B7E8-4453-ACBA-197983DED0A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FBDD3C97-D5DE-4134-95CA-8FF48E7D49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53D76448-CBAE-466E-AC5F-F2B240F9B8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9E848BF7-7064-49C6-8798-1519750F2B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08C5430B-7427-4B3B-8453-8B9D62B2A6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3EDBE6D-B9FE-4535-A76B-30BA8CABA518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9138004-AA6D-4785-8BB9-BC00228AF3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5B2DEA1-1452-4925-9B89-8824AFF74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351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250C38B-5C7C-48BB-A8E1-B47E9E885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EA220A2-A142-41E5-A577-A4FE2F38BEBB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7A1002C-FA8E-4C56-93D3-CF75F9AE4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93FD9F4-0E78-4B06-BDE7-FFCEEFA0F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FF785AC4-36E2-4857-AAE1-DA73C6CAE9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1081224-6722-48BD-9581-73D7612E1E9E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CFEB7AE3-FFD5-40D8-A92A-16FDFE248E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C134B69E-037B-4737-910F-C8B12AB74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i="1">
                <a:solidFill>
                  <a:srgbClr val="0000FF"/>
                </a:solidFill>
                <a:latin typeface="Arial" panose="020B0604020202020204" pitchFamily="34" charset="0"/>
              </a:rPr>
              <a:t>Để dễ hiểu </a:t>
            </a:r>
            <a:r>
              <a:rPr lang="en-US" altLang="en-US" sz="1200" i="1">
                <a:latin typeface="Arial" panose="020B0604020202020204" pitchFamily="34" charset="0"/>
              </a:rPr>
              <a:t>đỉnh C</a:t>
            </a:r>
            <a:r>
              <a:rPr lang="en-US" altLang="en-US" sz="1200" i="1">
                <a:solidFill>
                  <a:srgbClr val="FF0000"/>
                </a:solidFill>
                <a:latin typeface="Arial" panose="020B0604020202020204" pitchFamily="34" charset="0"/>
              </a:rPr>
              <a:t> : ta hình dung đến 1 mái nhà, bị gió lật đổ sang bên phải, văng xuống đất.</a:t>
            </a:r>
          </a:p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F3A40797-A122-4D2E-B630-8319E3D46A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A62229B-AFDA-4CA6-A902-39E7C7343DC4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BF2BFF61-E329-4A01-ADB8-966DCF5A0D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71DFF007-17B3-4F0E-B769-364B3A22B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2A5316C-D173-4DEE-967F-B70548919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5ED184A-9E43-4B68-859B-8429B9D8B1DF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784A61E-229B-47B9-B9B9-4195732B8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362FF85-32E4-402E-AF09-B923AF162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2A5316C-D173-4DEE-967F-B70548919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5ED184A-9E43-4B68-859B-8429B9D8B1DF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784A61E-229B-47B9-B9B9-4195732B8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362FF85-32E4-402E-AF09-B923AF162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85F24CD9-DE90-4815-9CF1-0E70693A4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929F4E9-6EE7-4983-9BC9-58B30E188603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D6A5AD43-0314-40D7-8F1F-6FF5682F68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9E1D40D-5008-4ECD-A29D-69604E9B7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0DD5268-7CAC-4757-84BB-7E2E0B226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2FF01FA-2FBB-4E44-8332-A38D22373589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25A5866-B1BA-47DA-862C-2464EE659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3BE334D-E086-45FB-B870-AC3221E90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60F722A5-9906-4202-8B51-20B7E50677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E6B271D-0CCD-4EDB-9DBB-09CB3EA54419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7208340-081E-42C0-B6D3-CB89ECCEF9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9B177107-BAD2-4EED-AC74-8E199A484A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D6F2859-B0D9-4F98-B636-72740C8695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29B1835-A286-45EE-BF16-CFA95F3D2AE6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2085BBC-005C-4A17-95C0-7A1D4562B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5D1D4F8B-4BFA-4A54-9C14-63654836A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FD23DCBC-B7D4-4AE0-BF9E-2454E3BE31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27678A8-1AAE-4A87-AEDB-9980AF29D52A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A6187216-94C6-4E93-9BE6-D7794CE4E2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EDC2D93D-15B0-46B0-8846-300C79D4C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73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14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563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157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09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59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32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88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08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36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51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26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807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sv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1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BCCE11-D034-4AE8-BA0E-F79E34BC8746}"/>
              </a:ext>
            </a:extLst>
          </p:cNvPr>
          <p:cNvSpPr/>
          <p:nvPr/>
        </p:nvSpPr>
        <p:spPr>
          <a:xfrm>
            <a:off x="4220971" y="1034400"/>
            <a:ext cx="368338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1" cap="none" spc="0">
                <a:ln w="76200">
                  <a:noFill/>
                  <a:prstDash val="solid"/>
                </a:ln>
                <a:solidFill>
                  <a:srgbClr val="FF6600"/>
                </a:solidFill>
                <a:effectLst/>
                <a:latin typeface="UTM Thanh Nhac TL" panose="02040603050506020204" pitchFamily="18" charset="0"/>
              </a:rPr>
              <a:t>Toán</a:t>
            </a:r>
            <a:endParaRPr lang="en-US" sz="13800" b="1" cap="none" spc="0">
              <a:ln w="76200">
                <a:noFill/>
                <a:prstDash val="solid"/>
              </a:ln>
              <a:solidFill>
                <a:srgbClr val="FF6600"/>
              </a:solidFill>
              <a:effectLst/>
              <a:latin typeface="UTM Thanh Nhac TL" panose="020406030505060202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B291AA6-0B19-4A19-93BB-9A01560D9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9239" y="2978195"/>
            <a:ext cx="2964963" cy="320104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1302B42-7FF0-4DCB-B57A-ECD48740B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04202" y="2978195"/>
            <a:ext cx="4597546" cy="3201042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9124B448-83BF-4DC2-9A77-E94D7A874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3647" y="3048000"/>
            <a:ext cx="3925592" cy="31502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7">
            <a:extLst>
              <a:ext uri="{FF2B5EF4-FFF2-40B4-BE49-F238E27FC236}">
                <a16:creationId xmlns:a16="http://schemas.microsoft.com/office/drawing/2014/main" id="{260F0943-E09C-4484-8A9C-85881C3F6FE7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2133600"/>
            <a:ext cx="3886200" cy="2895600"/>
            <a:chOff x="96" y="1200"/>
            <a:chExt cx="2880" cy="1824"/>
          </a:xfrm>
        </p:grpSpPr>
        <p:sp>
          <p:nvSpPr>
            <p:cNvPr id="17422" name="AutoShape 8">
              <a:extLst>
                <a:ext uri="{FF2B5EF4-FFF2-40B4-BE49-F238E27FC236}">
                  <a16:creationId xmlns:a16="http://schemas.microsoft.com/office/drawing/2014/main" id="{B0611466-A8C4-42B8-838B-8493C98A7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 b="1">
                <a:cs typeface="Times New Roman" panose="02020603050405020304" pitchFamily="18" charset="0"/>
              </a:endParaRPr>
            </a:p>
          </p:txBody>
        </p:sp>
        <p:sp>
          <p:nvSpPr>
            <p:cNvPr id="17423" name="Text Box 9">
              <a:extLst>
                <a:ext uri="{FF2B5EF4-FFF2-40B4-BE49-F238E27FC236}">
                  <a16:creationId xmlns:a16="http://schemas.microsoft.com/office/drawing/2014/main" id="{4DB8E2D4-B40F-4366-9729-E6368174B2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424" name="Text Box 10">
              <a:extLst>
                <a:ext uri="{FF2B5EF4-FFF2-40B4-BE49-F238E27FC236}">
                  <a16:creationId xmlns:a16="http://schemas.microsoft.com/office/drawing/2014/main" id="{C1A052BB-49C7-43DF-B9BC-30C5C155E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7425" name="Text Box 11">
              <a:extLst>
                <a:ext uri="{FF2B5EF4-FFF2-40B4-BE49-F238E27FC236}">
                  <a16:creationId xmlns:a16="http://schemas.microsoft.com/office/drawing/2014/main" id="{6E8E2900-8B2E-42F7-BCE3-121BA4E006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78866" name="Line 18">
            <a:extLst>
              <a:ext uri="{FF2B5EF4-FFF2-40B4-BE49-F238E27FC236}">
                <a16:creationId xmlns:a16="http://schemas.microsoft.com/office/drawing/2014/main" id="{58ECE40A-F160-44D6-AC82-E4CB30F12075}"/>
              </a:ext>
            </a:extLst>
          </p:cNvPr>
          <p:cNvSpPr>
            <a:spLocks noChangeShapeType="1"/>
          </p:cNvSpPr>
          <p:nvPr/>
        </p:nvSpPr>
        <p:spPr bwMode="auto">
          <a:xfrm rot="21540000" flipH="1">
            <a:off x="990600" y="2667000"/>
            <a:ext cx="762000" cy="1981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 b="1"/>
          </a:p>
        </p:txBody>
      </p:sp>
      <p:sp>
        <p:nvSpPr>
          <p:cNvPr id="78867" name="Line 19">
            <a:extLst>
              <a:ext uri="{FF2B5EF4-FFF2-40B4-BE49-F238E27FC236}">
                <a16:creationId xmlns:a16="http://schemas.microsoft.com/office/drawing/2014/main" id="{ECBCAB54-8D1D-4E49-8E63-E013A2D6B4AB}"/>
              </a:ext>
            </a:extLst>
          </p:cNvPr>
          <p:cNvSpPr>
            <a:spLocks noChangeShapeType="1"/>
          </p:cNvSpPr>
          <p:nvPr/>
        </p:nvSpPr>
        <p:spPr bwMode="auto">
          <a:xfrm rot="21540000">
            <a:off x="1751014" y="2665414"/>
            <a:ext cx="2058987" cy="198278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 b="1"/>
          </a:p>
        </p:txBody>
      </p:sp>
      <p:sp>
        <p:nvSpPr>
          <p:cNvPr id="78868" name="Line 20">
            <a:extLst>
              <a:ext uri="{FF2B5EF4-FFF2-40B4-BE49-F238E27FC236}">
                <a16:creationId xmlns:a16="http://schemas.microsoft.com/office/drawing/2014/main" id="{6CED19AF-7E6C-4358-9C75-27B4D594D2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0601" y="4648201"/>
            <a:ext cx="2879725" cy="317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 b="1"/>
          </a:p>
        </p:txBody>
      </p:sp>
      <p:sp>
        <p:nvSpPr>
          <p:cNvPr id="78876" name="Text Box 28">
            <a:extLst>
              <a:ext uri="{FF2B5EF4-FFF2-40B4-BE49-F238E27FC236}">
                <a16:creationId xmlns:a16="http://schemas.microsoft.com/office/drawing/2014/main" id="{738EE191-E595-431A-A91D-C3D374923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624" y="2720975"/>
            <a:ext cx="2093279" cy="7080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cs typeface="Times New Roman" panose="02020603050405020304" pitchFamily="18" charset="0"/>
              </a:rPr>
              <a:t>Ba góc là</a:t>
            </a:r>
            <a:r>
              <a:rPr lang="en-US" altLang="en-US" sz="400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8877" name="Text Box 29">
            <a:extLst>
              <a:ext uri="{FF2B5EF4-FFF2-40B4-BE49-F238E27FC236}">
                <a16:creationId xmlns:a16="http://schemas.microsoft.com/office/drawing/2014/main" id="{633F7480-1890-4CEF-A4CE-F3134FED4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461" y="1990635"/>
            <a:ext cx="78021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cs typeface="Times New Roman" panose="02020603050405020304" pitchFamily="18" charset="0"/>
              </a:rPr>
              <a:t>Góc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đỉnh</a:t>
            </a:r>
            <a:r>
              <a:rPr lang="en-US" altLang="en-US" sz="3600" b="1" dirty="0">
                <a:cs typeface="Times New Roman" panose="02020603050405020304" pitchFamily="18" charset="0"/>
              </a:rPr>
              <a:t> A,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cs typeface="Times New Roman" panose="02020603050405020304" pitchFamily="18" charset="0"/>
              </a:rPr>
              <a:t> AB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cs typeface="Times New Roman" panose="02020603050405020304" pitchFamily="18" charset="0"/>
              </a:rPr>
              <a:t> AC </a:t>
            </a:r>
          </a:p>
          <a:p>
            <a:r>
              <a:rPr lang="en-US" altLang="en-US" sz="3600" b="1" i="1" dirty="0">
                <a:cs typeface="Times New Roman" panose="02020603050405020304" pitchFamily="18" charset="0"/>
              </a:rPr>
              <a:t>	(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gọi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tắt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góc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A);</a:t>
            </a:r>
          </a:p>
        </p:txBody>
      </p:sp>
      <p:sp>
        <p:nvSpPr>
          <p:cNvPr id="78878" name="Arc 30">
            <a:extLst>
              <a:ext uri="{FF2B5EF4-FFF2-40B4-BE49-F238E27FC236}">
                <a16:creationId xmlns:a16="http://schemas.microsoft.com/office/drawing/2014/main" id="{F51CF7DB-1ACD-46B1-827E-2C9CEC4A5377}"/>
              </a:ext>
            </a:extLst>
          </p:cNvPr>
          <p:cNvSpPr>
            <a:spLocks/>
          </p:cNvSpPr>
          <p:nvPr/>
        </p:nvSpPr>
        <p:spPr bwMode="auto">
          <a:xfrm rot="3600000">
            <a:off x="1711326" y="2813051"/>
            <a:ext cx="150812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rot="10800000" vert="eaVert" wrap="none" bIns="137160" anchor="ctr"/>
          <a:lstStyle/>
          <a:p>
            <a:endParaRPr lang="en-US" b="1"/>
          </a:p>
        </p:txBody>
      </p:sp>
      <p:sp>
        <p:nvSpPr>
          <p:cNvPr id="78879" name="Text Box 31">
            <a:extLst>
              <a:ext uri="{FF2B5EF4-FFF2-40B4-BE49-F238E27FC236}">
                <a16:creationId xmlns:a16="http://schemas.microsoft.com/office/drawing/2014/main" id="{42784A68-5C96-4547-BF9A-83E52868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056" y="3368585"/>
            <a:ext cx="73301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>
                <a:cs typeface="Times New Roman" panose="02020603050405020304" pitchFamily="18" charset="0"/>
              </a:rPr>
              <a:t>Góc đỉnh B, cạnh BA và BC </a:t>
            </a:r>
          </a:p>
          <a:p>
            <a:r>
              <a:rPr lang="en-US" altLang="en-US" sz="3600" b="1" i="1">
                <a:cs typeface="Times New Roman" panose="02020603050405020304" pitchFamily="18" charset="0"/>
              </a:rPr>
              <a:t>	(gọi tắt là góc B);</a:t>
            </a:r>
          </a:p>
        </p:txBody>
      </p:sp>
      <p:sp>
        <p:nvSpPr>
          <p:cNvPr id="78880" name="Text Box 32">
            <a:extLst>
              <a:ext uri="{FF2B5EF4-FFF2-40B4-BE49-F238E27FC236}">
                <a16:creationId xmlns:a16="http://schemas.microsoft.com/office/drawing/2014/main" id="{40F8B4C7-39B7-4C81-8908-59753D3F4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056" y="4686800"/>
            <a:ext cx="73301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>
                <a:cs typeface="Times New Roman" panose="02020603050405020304" pitchFamily="18" charset="0"/>
              </a:rPr>
              <a:t>Góc đỉnh C, cạnh CA và CB </a:t>
            </a:r>
          </a:p>
          <a:p>
            <a:r>
              <a:rPr lang="en-US" altLang="en-US" sz="3600" b="1" i="1">
                <a:cs typeface="Times New Roman" panose="02020603050405020304" pitchFamily="18" charset="0"/>
              </a:rPr>
              <a:t>	(gọi tắt là góc C).</a:t>
            </a:r>
          </a:p>
        </p:txBody>
      </p:sp>
      <p:sp>
        <p:nvSpPr>
          <p:cNvPr id="78881" name="Arc 33">
            <a:extLst>
              <a:ext uri="{FF2B5EF4-FFF2-40B4-BE49-F238E27FC236}">
                <a16:creationId xmlns:a16="http://schemas.microsoft.com/office/drawing/2014/main" id="{87B8BC6A-3498-4357-AA4B-8C60F4768F82}"/>
              </a:ext>
            </a:extLst>
          </p:cNvPr>
          <p:cNvSpPr>
            <a:spLocks/>
          </p:cNvSpPr>
          <p:nvPr/>
        </p:nvSpPr>
        <p:spPr bwMode="auto">
          <a:xfrm rot="19320000">
            <a:off x="1139826" y="4357689"/>
            <a:ext cx="150813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 anchor="ctr"/>
          <a:lstStyle/>
          <a:p>
            <a:endParaRPr lang="en-US" b="1"/>
          </a:p>
        </p:txBody>
      </p:sp>
      <p:sp>
        <p:nvSpPr>
          <p:cNvPr id="78882" name="Arc 34">
            <a:extLst>
              <a:ext uri="{FF2B5EF4-FFF2-40B4-BE49-F238E27FC236}">
                <a16:creationId xmlns:a16="http://schemas.microsoft.com/office/drawing/2014/main" id="{54CB0C02-40F8-4DA1-B2D1-7F4A49090785}"/>
              </a:ext>
            </a:extLst>
          </p:cNvPr>
          <p:cNvSpPr>
            <a:spLocks/>
          </p:cNvSpPr>
          <p:nvPr/>
        </p:nvSpPr>
        <p:spPr bwMode="auto">
          <a:xfrm rot="11520000">
            <a:off x="3382544" y="4357688"/>
            <a:ext cx="150812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rot="10800000" wrap="none" bIns="137160" anchor="ctr"/>
          <a:lstStyle/>
          <a:p>
            <a:endParaRPr lang="en-US" b="1"/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E66BCE86-EA03-4207-BD54-65A96BADD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956" y="741170"/>
            <a:ext cx="5337021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cs typeface="Times New Roman" panose="02020603050405020304" pitchFamily="18" charset="0"/>
              </a:rPr>
              <a:t>Hình tam giác ABC có: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C5362B3A-7C4C-4AF6-B33E-8CE67D00A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9" y="888206"/>
            <a:ext cx="3488242" cy="646113"/>
          </a:xfrm>
          <a:custGeom>
            <a:avLst/>
            <a:gdLst>
              <a:gd name="connsiteX0" fmla="*/ 0 w 3488242"/>
              <a:gd name="connsiteY0" fmla="*/ 0 h 646113"/>
              <a:gd name="connsiteX1" fmla="*/ 651139 w 3488242"/>
              <a:gd name="connsiteY1" fmla="*/ 0 h 646113"/>
              <a:gd name="connsiteX2" fmla="*/ 1127865 w 3488242"/>
              <a:gd name="connsiteY2" fmla="*/ 0 h 646113"/>
              <a:gd name="connsiteX3" fmla="*/ 1674356 w 3488242"/>
              <a:gd name="connsiteY3" fmla="*/ 0 h 646113"/>
              <a:gd name="connsiteX4" fmla="*/ 2151083 w 3488242"/>
              <a:gd name="connsiteY4" fmla="*/ 0 h 646113"/>
              <a:gd name="connsiteX5" fmla="*/ 2732456 w 3488242"/>
              <a:gd name="connsiteY5" fmla="*/ 0 h 646113"/>
              <a:gd name="connsiteX6" fmla="*/ 3488242 w 3488242"/>
              <a:gd name="connsiteY6" fmla="*/ 0 h 646113"/>
              <a:gd name="connsiteX7" fmla="*/ 3488242 w 3488242"/>
              <a:gd name="connsiteY7" fmla="*/ 335979 h 646113"/>
              <a:gd name="connsiteX8" fmla="*/ 3488242 w 3488242"/>
              <a:gd name="connsiteY8" fmla="*/ 646113 h 646113"/>
              <a:gd name="connsiteX9" fmla="*/ 2941751 w 3488242"/>
              <a:gd name="connsiteY9" fmla="*/ 646113 h 646113"/>
              <a:gd name="connsiteX10" fmla="*/ 2395260 w 3488242"/>
              <a:gd name="connsiteY10" fmla="*/ 646113 h 646113"/>
              <a:gd name="connsiteX11" fmla="*/ 1779003 w 3488242"/>
              <a:gd name="connsiteY11" fmla="*/ 646113 h 646113"/>
              <a:gd name="connsiteX12" fmla="*/ 1127865 w 3488242"/>
              <a:gd name="connsiteY12" fmla="*/ 646113 h 646113"/>
              <a:gd name="connsiteX13" fmla="*/ 546491 w 3488242"/>
              <a:gd name="connsiteY13" fmla="*/ 646113 h 646113"/>
              <a:gd name="connsiteX14" fmla="*/ 0 w 3488242"/>
              <a:gd name="connsiteY14" fmla="*/ 646113 h 646113"/>
              <a:gd name="connsiteX15" fmla="*/ 0 w 3488242"/>
              <a:gd name="connsiteY15" fmla="*/ 335979 h 646113"/>
              <a:gd name="connsiteX16" fmla="*/ 0 w 3488242"/>
              <a:gd name="connsiteY16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8242" h="646113" fill="none" extrusionOk="0">
                <a:moveTo>
                  <a:pt x="0" y="0"/>
                </a:moveTo>
                <a:cubicBezTo>
                  <a:pt x="303091" y="-10072"/>
                  <a:pt x="326629" y="14215"/>
                  <a:pt x="651139" y="0"/>
                </a:cubicBezTo>
                <a:cubicBezTo>
                  <a:pt x="975649" y="-14215"/>
                  <a:pt x="1010334" y="35545"/>
                  <a:pt x="1127865" y="0"/>
                </a:cubicBezTo>
                <a:cubicBezTo>
                  <a:pt x="1245396" y="-35545"/>
                  <a:pt x="1498009" y="14849"/>
                  <a:pt x="1674356" y="0"/>
                </a:cubicBezTo>
                <a:cubicBezTo>
                  <a:pt x="1850703" y="-14849"/>
                  <a:pt x="1945791" y="41192"/>
                  <a:pt x="2151083" y="0"/>
                </a:cubicBezTo>
                <a:cubicBezTo>
                  <a:pt x="2356375" y="-41192"/>
                  <a:pt x="2597172" y="35905"/>
                  <a:pt x="2732456" y="0"/>
                </a:cubicBezTo>
                <a:cubicBezTo>
                  <a:pt x="2867740" y="-35905"/>
                  <a:pt x="3149160" y="955"/>
                  <a:pt x="3488242" y="0"/>
                </a:cubicBezTo>
                <a:cubicBezTo>
                  <a:pt x="3517792" y="75424"/>
                  <a:pt x="3458634" y="181410"/>
                  <a:pt x="3488242" y="335979"/>
                </a:cubicBezTo>
                <a:cubicBezTo>
                  <a:pt x="3517850" y="490548"/>
                  <a:pt x="3453081" y="513273"/>
                  <a:pt x="3488242" y="646113"/>
                </a:cubicBezTo>
                <a:cubicBezTo>
                  <a:pt x="3306907" y="652758"/>
                  <a:pt x="3109722" y="635052"/>
                  <a:pt x="2941751" y="646113"/>
                </a:cubicBezTo>
                <a:cubicBezTo>
                  <a:pt x="2773780" y="657174"/>
                  <a:pt x="2513276" y="636925"/>
                  <a:pt x="2395260" y="646113"/>
                </a:cubicBezTo>
                <a:cubicBezTo>
                  <a:pt x="2277244" y="655301"/>
                  <a:pt x="1947667" y="585051"/>
                  <a:pt x="1779003" y="646113"/>
                </a:cubicBezTo>
                <a:cubicBezTo>
                  <a:pt x="1610339" y="707175"/>
                  <a:pt x="1396960" y="597396"/>
                  <a:pt x="1127865" y="646113"/>
                </a:cubicBezTo>
                <a:cubicBezTo>
                  <a:pt x="858770" y="694830"/>
                  <a:pt x="703044" y="599435"/>
                  <a:pt x="546491" y="646113"/>
                </a:cubicBezTo>
                <a:cubicBezTo>
                  <a:pt x="389938" y="692791"/>
                  <a:pt x="213160" y="609388"/>
                  <a:pt x="0" y="646113"/>
                </a:cubicBezTo>
                <a:cubicBezTo>
                  <a:pt x="-13828" y="538989"/>
                  <a:pt x="1535" y="442848"/>
                  <a:pt x="0" y="335979"/>
                </a:cubicBezTo>
                <a:cubicBezTo>
                  <a:pt x="-1535" y="229110"/>
                  <a:pt x="32905" y="103708"/>
                  <a:pt x="0" y="0"/>
                </a:cubicBezTo>
                <a:close/>
              </a:path>
              <a:path w="3488242" h="646113" stroke="0" extrusionOk="0">
                <a:moveTo>
                  <a:pt x="0" y="0"/>
                </a:moveTo>
                <a:cubicBezTo>
                  <a:pt x="184639" y="-46749"/>
                  <a:pt x="402181" y="13108"/>
                  <a:pt x="616256" y="0"/>
                </a:cubicBezTo>
                <a:cubicBezTo>
                  <a:pt x="830331" y="-13108"/>
                  <a:pt x="957511" y="35159"/>
                  <a:pt x="1092982" y="0"/>
                </a:cubicBezTo>
                <a:cubicBezTo>
                  <a:pt x="1228453" y="-35159"/>
                  <a:pt x="1534223" y="17064"/>
                  <a:pt x="1674356" y="0"/>
                </a:cubicBezTo>
                <a:cubicBezTo>
                  <a:pt x="1814489" y="-17064"/>
                  <a:pt x="2096899" y="32311"/>
                  <a:pt x="2325495" y="0"/>
                </a:cubicBezTo>
                <a:cubicBezTo>
                  <a:pt x="2554091" y="-32311"/>
                  <a:pt x="2743716" y="25981"/>
                  <a:pt x="2871986" y="0"/>
                </a:cubicBezTo>
                <a:cubicBezTo>
                  <a:pt x="3000256" y="-25981"/>
                  <a:pt x="3182443" y="15083"/>
                  <a:pt x="3488242" y="0"/>
                </a:cubicBezTo>
                <a:cubicBezTo>
                  <a:pt x="3519540" y="133930"/>
                  <a:pt x="3449563" y="208359"/>
                  <a:pt x="3488242" y="329518"/>
                </a:cubicBezTo>
                <a:cubicBezTo>
                  <a:pt x="3526921" y="450677"/>
                  <a:pt x="3486997" y="569599"/>
                  <a:pt x="3488242" y="646113"/>
                </a:cubicBezTo>
                <a:cubicBezTo>
                  <a:pt x="3277132" y="711394"/>
                  <a:pt x="3176480" y="590643"/>
                  <a:pt x="2906868" y="646113"/>
                </a:cubicBezTo>
                <a:cubicBezTo>
                  <a:pt x="2637256" y="701583"/>
                  <a:pt x="2546977" y="607173"/>
                  <a:pt x="2360377" y="646113"/>
                </a:cubicBezTo>
                <a:cubicBezTo>
                  <a:pt x="2173777" y="685053"/>
                  <a:pt x="1974198" y="639010"/>
                  <a:pt x="1848768" y="646113"/>
                </a:cubicBezTo>
                <a:cubicBezTo>
                  <a:pt x="1723338" y="653216"/>
                  <a:pt x="1556856" y="577538"/>
                  <a:pt x="1267395" y="646113"/>
                </a:cubicBezTo>
                <a:cubicBezTo>
                  <a:pt x="977934" y="714688"/>
                  <a:pt x="937534" y="577738"/>
                  <a:pt x="686021" y="646113"/>
                </a:cubicBezTo>
                <a:cubicBezTo>
                  <a:pt x="434508" y="714488"/>
                  <a:pt x="279379" y="624136"/>
                  <a:pt x="0" y="646113"/>
                </a:cubicBezTo>
                <a:cubicBezTo>
                  <a:pt x="-29683" y="533433"/>
                  <a:pt x="30217" y="424743"/>
                  <a:pt x="0" y="329518"/>
                </a:cubicBezTo>
                <a:cubicBezTo>
                  <a:pt x="-30217" y="234294"/>
                  <a:pt x="35025" y="11615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a) Hình tam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7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8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8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6" grpId="0" animBg="1"/>
      <p:bldP spid="78866" grpId="1" animBg="1"/>
      <p:bldP spid="78867" grpId="0" animBg="1"/>
      <p:bldP spid="78867" grpId="1" animBg="1"/>
      <p:bldP spid="78868" grpId="0" animBg="1"/>
      <p:bldP spid="78868" grpId="1" animBg="1"/>
      <p:bldP spid="78876" grpId="0" animBg="1"/>
      <p:bldP spid="78877" grpId="0"/>
      <p:bldP spid="78878" grpId="0" animBg="1"/>
      <p:bldP spid="78879" grpId="0"/>
      <p:bldP spid="78880" grpId="0"/>
      <p:bldP spid="78881" grpId="0" animBg="1"/>
      <p:bldP spid="7888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AutoShape 7">
            <a:extLst>
              <a:ext uri="{FF2B5EF4-FFF2-40B4-BE49-F238E27FC236}">
                <a16:creationId xmlns:a16="http://schemas.microsoft.com/office/drawing/2014/main" id="{F4944796-B1AE-4FE6-B437-A5DA25A97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745" y="1260764"/>
            <a:ext cx="5562600" cy="4267200"/>
          </a:xfrm>
          <a:prstGeom prst="cloudCallout">
            <a:avLst>
              <a:gd name="adj1" fmla="val -64692"/>
              <a:gd name="adj2" fmla="val 15854"/>
            </a:avLst>
          </a:prstGeom>
          <a:solidFill>
            <a:srgbClr val="B6C80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cene3d>
              <a:camera prst="perspectiveHeroicExtremeLeftFacing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chemeClr val="tx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1284171A-C1B9-41D5-B90C-C37980B5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254" y="1905506"/>
            <a:ext cx="599733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Hình tam giác có: </a:t>
            </a:r>
          </a:p>
          <a:p>
            <a:pPr algn="ctr" eaLnBrk="1" hangingPunct="1"/>
            <a:r>
              <a:rPr lang="en-US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3 cạnh</a:t>
            </a:r>
            <a:r>
              <a:rPr lang="en-US" altLang="en-US" sz="4800" b="1">
                <a:solidFill>
                  <a:srgbClr val="002060"/>
                </a:solidFill>
                <a:latin typeface=".VnArial" pitchFamily="34" charset="0"/>
              </a:rPr>
              <a:t>, </a:t>
            </a:r>
          </a:p>
          <a:p>
            <a:pPr algn="ctr" eaLnBrk="1" hangingPunct="1"/>
            <a:r>
              <a:rPr lang="en-US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3 đỉnh, </a:t>
            </a:r>
          </a:p>
          <a:p>
            <a:pPr algn="ctr" eaLnBrk="1" hangingPunct="1"/>
            <a:r>
              <a:rPr lang="en-US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3 góc</a:t>
            </a:r>
            <a:r>
              <a:rPr lang="vi-VN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altLang="en-US" sz="4800" b="1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8FFC4D8-3822-48EE-9237-CC7C3AEF6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8655" y="1727994"/>
            <a:ext cx="5195982" cy="4267200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3092E8DE-2439-4F8D-835B-95652084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9" y="888206"/>
            <a:ext cx="3488242" cy="646113"/>
          </a:xfrm>
          <a:custGeom>
            <a:avLst/>
            <a:gdLst>
              <a:gd name="connsiteX0" fmla="*/ 0 w 3488242"/>
              <a:gd name="connsiteY0" fmla="*/ 0 h 646113"/>
              <a:gd name="connsiteX1" fmla="*/ 651139 w 3488242"/>
              <a:gd name="connsiteY1" fmla="*/ 0 h 646113"/>
              <a:gd name="connsiteX2" fmla="*/ 1127865 w 3488242"/>
              <a:gd name="connsiteY2" fmla="*/ 0 h 646113"/>
              <a:gd name="connsiteX3" fmla="*/ 1674356 w 3488242"/>
              <a:gd name="connsiteY3" fmla="*/ 0 h 646113"/>
              <a:gd name="connsiteX4" fmla="*/ 2151083 w 3488242"/>
              <a:gd name="connsiteY4" fmla="*/ 0 h 646113"/>
              <a:gd name="connsiteX5" fmla="*/ 2732456 w 3488242"/>
              <a:gd name="connsiteY5" fmla="*/ 0 h 646113"/>
              <a:gd name="connsiteX6" fmla="*/ 3488242 w 3488242"/>
              <a:gd name="connsiteY6" fmla="*/ 0 h 646113"/>
              <a:gd name="connsiteX7" fmla="*/ 3488242 w 3488242"/>
              <a:gd name="connsiteY7" fmla="*/ 335979 h 646113"/>
              <a:gd name="connsiteX8" fmla="*/ 3488242 w 3488242"/>
              <a:gd name="connsiteY8" fmla="*/ 646113 h 646113"/>
              <a:gd name="connsiteX9" fmla="*/ 2941751 w 3488242"/>
              <a:gd name="connsiteY9" fmla="*/ 646113 h 646113"/>
              <a:gd name="connsiteX10" fmla="*/ 2395260 w 3488242"/>
              <a:gd name="connsiteY10" fmla="*/ 646113 h 646113"/>
              <a:gd name="connsiteX11" fmla="*/ 1779003 w 3488242"/>
              <a:gd name="connsiteY11" fmla="*/ 646113 h 646113"/>
              <a:gd name="connsiteX12" fmla="*/ 1127865 w 3488242"/>
              <a:gd name="connsiteY12" fmla="*/ 646113 h 646113"/>
              <a:gd name="connsiteX13" fmla="*/ 546491 w 3488242"/>
              <a:gd name="connsiteY13" fmla="*/ 646113 h 646113"/>
              <a:gd name="connsiteX14" fmla="*/ 0 w 3488242"/>
              <a:gd name="connsiteY14" fmla="*/ 646113 h 646113"/>
              <a:gd name="connsiteX15" fmla="*/ 0 w 3488242"/>
              <a:gd name="connsiteY15" fmla="*/ 335979 h 646113"/>
              <a:gd name="connsiteX16" fmla="*/ 0 w 3488242"/>
              <a:gd name="connsiteY16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8242" h="646113" fill="none" extrusionOk="0">
                <a:moveTo>
                  <a:pt x="0" y="0"/>
                </a:moveTo>
                <a:cubicBezTo>
                  <a:pt x="303091" y="-10072"/>
                  <a:pt x="326629" y="14215"/>
                  <a:pt x="651139" y="0"/>
                </a:cubicBezTo>
                <a:cubicBezTo>
                  <a:pt x="975649" y="-14215"/>
                  <a:pt x="1010334" y="35545"/>
                  <a:pt x="1127865" y="0"/>
                </a:cubicBezTo>
                <a:cubicBezTo>
                  <a:pt x="1245396" y="-35545"/>
                  <a:pt x="1498009" y="14849"/>
                  <a:pt x="1674356" y="0"/>
                </a:cubicBezTo>
                <a:cubicBezTo>
                  <a:pt x="1850703" y="-14849"/>
                  <a:pt x="1945791" y="41192"/>
                  <a:pt x="2151083" y="0"/>
                </a:cubicBezTo>
                <a:cubicBezTo>
                  <a:pt x="2356375" y="-41192"/>
                  <a:pt x="2597172" y="35905"/>
                  <a:pt x="2732456" y="0"/>
                </a:cubicBezTo>
                <a:cubicBezTo>
                  <a:pt x="2867740" y="-35905"/>
                  <a:pt x="3149160" y="955"/>
                  <a:pt x="3488242" y="0"/>
                </a:cubicBezTo>
                <a:cubicBezTo>
                  <a:pt x="3517792" y="75424"/>
                  <a:pt x="3458634" y="181410"/>
                  <a:pt x="3488242" y="335979"/>
                </a:cubicBezTo>
                <a:cubicBezTo>
                  <a:pt x="3517850" y="490548"/>
                  <a:pt x="3453081" y="513273"/>
                  <a:pt x="3488242" y="646113"/>
                </a:cubicBezTo>
                <a:cubicBezTo>
                  <a:pt x="3306907" y="652758"/>
                  <a:pt x="3109722" y="635052"/>
                  <a:pt x="2941751" y="646113"/>
                </a:cubicBezTo>
                <a:cubicBezTo>
                  <a:pt x="2773780" y="657174"/>
                  <a:pt x="2513276" y="636925"/>
                  <a:pt x="2395260" y="646113"/>
                </a:cubicBezTo>
                <a:cubicBezTo>
                  <a:pt x="2277244" y="655301"/>
                  <a:pt x="1947667" y="585051"/>
                  <a:pt x="1779003" y="646113"/>
                </a:cubicBezTo>
                <a:cubicBezTo>
                  <a:pt x="1610339" y="707175"/>
                  <a:pt x="1396960" y="597396"/>
                  <a:pt x="1127865" y="646113"/>
                </a:cubicBezTo>
                <a:cubicBezTo>
                  <a:pt x="858770" y="694830"/>
                  <a:pt x="703044" y="599435"/>
                  <a:pt x="546491" y="646113"/>
                </a:cubicBezTo>
                <a:cubicBezTo>
                  <a:pt x="389938" y="692791"/>
                  <a:pt x="213160" y="609388"/>
                  <a:pt x="0" y="646113"/>
                </a:cubicBezTo>
                <a:cubicBezTo>
                  <a:pt x="-13828" y="538989"/>
                  <a:pt x="1535" y="442848"/>
                  <a:pt x="0" y="335979"/>
                </a:cubicBezTo>
                <a:cubicBezTo>
                  <a:pt x="-1535" y="229110"/>
                  <a:pt x="32905" y="103708"/>
                  <a:pt x="0" y="0"/>
                </a:cubicBezTo>
                <a:close/>
              </a:path>
              <a:path w="3488242" h="646113" stroke="0" extrusionOk="0">
                <a:moveTo>
                  <a:pt x="0" y="0"/>
                </a:moveTo>
                <a:cubicBezTo>
                  <a:pt x="184639" y="-46749"/>
                  <a:pt x="402181" y="13108"/>
                  <a:pt x="616256" y="0"/>
                </a:cubicBezTo>
                <a:cubicBezTo>
                  <a:pt x="830331" y="-13108"/>
                  <a:pt x="957511" y="35159"/>
                  <a:pt x="1092982" y="0"/>
                </a:cubicBezTo>
                <a:cubicBezTo>
                  <a:pt x="1228453" y="-35159"/>
                  <a:pt x="1534223" y="17064"/>
                  <a:pt x="1674356" y="0"/>
                </a:cubicBezTo>
                <a:cubicBezTo>
                  <a:pt x="1814489" y="-17064"/>
                  <a:pt x="2096899" y="32311"/>
                  <a:pt x="2325495" y="0"/>
                </a:cubicBezTo>
                <a:cubicBezTo>
                  <a:pt x="2554091" y="-32311"/>
                  <a:pt x="2743716" y="25981"/>
                  <a:pt x="2871986" y="0"/>
                </a:cubicBezTo>
                <a:cubicBezTo>
                  <a:pt x="3000256" y="-25981"/>
                  <a:pt x="3182443" y="15083"/>
                  <a:pt x="3488242" y="0"/>
                </a:cubicBezTo>
                <a:cubicBezTo>
                  <a:pt x="3519540" y="133930"/>
                  <a:pt x="3449563" y="208359"/>
                  <a:pt x="3488242" y="329518"/>
                </a:cubicBezTo>
                <a:cubicBezTo>
                  <a:pt x="3526921" y="450677"/>
                  <a:pt x="3486997" y="569599"/>
                  <a:pt x="3488242" y="646113"/>
                </a:cubicBezTo>
                <a:cubicBezTo>
                  <a:pt x="3277132" y="711394"/>
                  <a:pt x="3176480" y="590643"/>
                  <a:pt x="2906868" y="646113"/>
                </a:cubicBezTo>
                <a:cubicBezTo>
                  <a:pt x="2637256" y="701583"/>
                  <a:pt x="2546977" y="607173"/>
                  <a:pt x="2360377" y="646113"/>
                </a:cubicBezTo>
                <a:cubicBezTo>
                  <a:pt x="2173777" y="685053"/>
                  <a:pt x="1974198" y="639010"/>
                  <a:pt x="1848768" y="646113"/>
                </a:cubicBezTo>
                <a:cubicBezTo>
                  <a:pt x="1723338" y="653216"/>
                  <a:pt x="1556856" y="577538"/>
                  <a:pt x="1267395" y="646113"/>
                </a:cubicBezTo>
                <a:cubicBezTo>
                  <a:pt x="977934" y="714688"/>
                  <a:pt x="937534" y="577738"/>
                  <a:pt x="686021" y="646113"/>
                </a:cubicBezTo>
                <a:cubicBezTo>
                  <a:pt x="434508" y="714488"/>
                  <a:pt x="279379" y="624136"/>
                  <a:pt x="0" y="646113"/>
                </a:cubicBezTo>
                <a:cubicBezTo>
                  <a:pt x="-29683" y="533433"/>
                  <a:pt x="30217" y="424743"/>
                  <a:pt x="0" y="329518"/>
                </a:cubicBezTo>
                <a:cubicBezTo>
                  <a:pt x="-30217" y="234294"/>
                  <a:pt x="35025" y="11615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a) Hình tam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4" name="AutoShape 10">
            <a:extLst>
              <a:ext uri="{FF2B5EF4-FFF2-40B4-BE49-F238E27FC236}">
                <a16:creationId xmlns:a16="http://schemas.microsoft.com/office/drawing/2014/main" id="{DBF9A18E-D6FE-4D86-8A11-229B5FB46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971800"/>
            <a:ext cx="2590800" cy="1981200"/>
          </a:xfrm>
          <a:prstGeom prst="triangle">
            <a:avLst>
              <a:gd name="adj" fmla="val 48579"/>
            </a:avLst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solidFill>
                <a:srgbClr val="292929"/>
              </a:solidFill>
              <a:latin typeface=".VnArial" pitchFamily="34" charset="0"/>
            </a:endParaRPr>
          </a:p>
        </p:txBody>
      </p:sp>
      <p:grpSp>
        <p:nvGrpSpPr>
          <p:cNvPr id="67607" name="Group 23">
            <a:extLst>
              <a:ext uri="{FF2B5EF4-FFF2-40B4-BE49-F238E27FC236}">
                <a16:creationId xmlns:a16="http://schemas.microsoft.com/office/drawing/2014/main" id="{5D85035A-307C-4DDB-92B5-23805CAF9C1A}"/>
              </a:ext>
            </a:extLst>
          </p:cNvPr>
          <p:cNvGrpSpPr>
            <a:grpSpLocks/>
          </p:cNvGrpSpPr>
          <p:nvPr/>
        </p:nvGrpSpPr>
        <p:grpSpPr bwMode="auto">
          <a:xfrm>
            <a:off x="4178300" y="2895600"/>
            <a:ext cx="3429000" cy="1968500"/>
            <a:chOff x="1672" y="1824"/>
            <a:chExt cx="2160" cy="1240"/>
          </a:xfrm>
          <a:noFill/>
        </p:grpSpPr>
        <p:sp>
          <p:nvSpPr>
            <p:cNvPr id="21597" name="Line 20">
              <a:extLst>
                <a:ext uri="{FF2B5EF4-FFF2-40B4-BE49-F238E27FC236}">
                  <a16:creationId xmlns:a16="http://schemas.microsoft.com/office/drawing/2014/main" id="{D463112F-8C46-4DC7-B4E3-34BC6058F7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grpFill/>
            <a:ln w="381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  <p:sp>
          <p:nvSpPr>
            <p:cNvPr id="21598" name="Line 21">
              <a:extLst>
                <a:ext uri="{FF2B5EF4-FFF2-40B4-BE49-F238E27FC236}">
                  <a16:creationId xmlns:a16="http://schemas.microsoft.com/office/drawing/2014/main" id="{70729334-908E-46DB-BE95-F3A5896E0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grpFill/>
            <a:ln w="381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  <p:sp>
          <p:nvSpPr>
            <p:cNvPr id="21599" name="Line 22">
              <a:extLst>
                <a:ext uri="{FF2B5EF4-FFF2-40B4-BE49-F238E27FC236}">
                  <a16:creationId xmlns:a16="http://schemas.microsoft.com/office/drawing/2014/main" id="{F37B3147-C829-4AB7-B749-3F240635EB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grpFill/>
            <a:ln w="381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</p:grpSp>
      <p:sp>
        <p:nvSpPr>
          <p:cNvPr id="67608" name="Text Box 24">
            <a:extLst>
              <a:ext uri="{FF2B5EF4-FFF2-40B4-BE49-F238E27FC236}">
                <a16:creationId xmlns:a16="http://schemas.microsoft.com/office/drawing/2014/main" id="{F85F6679-322B-4B90-BA24-04AE5E5E8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695" y="1144377"/>
            <a:ext cx="404595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292929"/>
                </a:solidFill>
              </a:rPr>
              <a:t>Hình</a:t>
            </a:r>
            <a:r>
              <a:rPr lang="en-US" altLang="en-US" sz="2400" b="1" dirty="0">
                <a:solidFill>
                  <a:srgbClr val="292929"/>
                </a:solidFill>
              </a:rPr>
              <a:t> tam </a:t>
            </a:r>
            <a:r>
              <a:rPr lang="en-US" altLang="en-US" sz="2400" b="1" dirty="0" err="1">
                <a:solidFill>
                  <a:srgbClr val="292929"/>
                </a:solidFill>
              </a:rPr>
              <a:t>giác</a:t>
            </a:r>
            <a:r>
              <a:rPr lang="en-US" altLang="en-US" sz="2400" b="1" dirty="0">
                <a:solidFill>
                  <a:srgbClr val="292929"/>
                </a:solidFill>
              </a:rPr>
              <a:t> </a:t>
            </a:r>
            <a:r>
              <a:rPr lang="en-US" altLang="en-US" sz="2400" b="1" dirty="0" err="1">
                <a:solidFill>
                  <a:srgbClr val="292929"/>
                </a:solidFill>
              </a:rPr>
              <a:t>có</a:t>
            </a:r>
            <a:r>
              <a:rPr lang="en-US" altLang="en-US" sz="2400" b="1" dirty="0">
                <a:solidFill>
                  <a:srgbClr val="292929"/>
                </a:solidFill>
              </a:rPr>
              <a:t> </a:t>
            </a:r>
            <a:r>
              <a:rPr lang="en-US" altLang="en-US" sz="2400" b="1" dirty="0" err="1">
                <a:solidFill>
                  <a:srgbClr val="292929"/>
                </a:solidFill>
              </a:rPr>
              <a:t>ba</a:t>
            </a:r>
            <a:r>
              <a:rPr lang="en-US" altLang="en-US" sz="2400" b="1" dirty="0">
                <a:solidFill>
                  <a:srgbClr val="292929"/>
                </a:solidFill>
              </a:rPr>
              <a:t> </a:t>
            </a:r>
            <a:r>
              <a:rPr lang="en-US" altLang="en-US" sz="2400" b="1" dirty="0" err="1">
                <a:solidFill>
                  <a:srgbClr val="292929"/>
                </a:solidFill>
              </a:rPr>
              <a:t>góc</a:t>
            </a:r>
            <a:r>
              <a:rPr lang="en-US" altLang="en-US" sz="2400" b="1" dirty="0">
                <a:solidFill>
                  <a:srgbClr val="292929"/>
                </a:solidFill>
              </a:rPr>
              <a:t> </a:t>
            </a:r>
            <a:r>
              <a:rPr lang="en-US" altLang="en-US" sz="2400" b="1" dirty="0" err="1">
                <a:solidFill>
                  <a:srgbClr val="292929"/>
                </a:solidFill>
              </a:rPr>
              <a:t>nhọn</a:t>
            </a:r>
            <a:endParaRPr lang="en-US" altLang="en-US" sz="2400" b="1" dirty="0">
              <a:solidFill>
                <a:srgbClr val="292929"/>
              </a:solidFill>
            </a:endParaRPr>
          </a:p>
        </p:txBody>
      </p:sp>
      <p:sp>
        <p:nvSpPr>
          <p:cNvPr id="67609" name="Text Box 25">
            <a:extLst>
              <a:ext uri="{FF2B5EF4-FFF2-40B4-BE49-F238E27FC236}">
                <a16:creationId xmlns:a16="http://schemas.microsoft.com/office/drawing/2014/main" id="{00C2EF58-E9FD-41D1-ACD1-FAEC80ED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1294" y="5258637"/>
            <a:ext cx="347674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292929"/>
                </a:solidFill>
              </a:rPr>
              <a:t>Hình</a:t>
            </a:r>
            <a:r>
              <a:rPr lang="en-US" altLang="en-US" sz="2400" b="1" dirty="0">
                <a:solidFill>
                  <a:srgbClr val="292929"/>
                </a:solidFill>
              </a:rPr>
              <a:t> tam </a:t>
            </a:r>
            <a:r>
              <a:rPr lang="en-US" altLang="en-US" sz="2400" b="1" dirty="0" err="1">
                <a:solidFill>
                  <a:srgbClr val="292929"/>
                </a:solidFill>
              </a:rPr>
              <a:t>giác</a:t>
            </a:r>
            <a:r>
              <a:rPr lang="en-US" altLang="en-US" sz="2400" b="1" dirty="0">
                <a:solidFill>
                  <a:srgbClr val="292929"/>
                </a:solidFill>
              </a:rPr>
              <a:t> </a:t>
            </a:r>
            <a:r>
              <a:rPr lang="en-US" altLang="en-US" sz="2400" b="1" dirty="0" err="1">
                <a:solidFill>
                  <a:srgbClr val="292929"/>
                </a:solidFill>
              </a:rPr>
              <a:t>có</a:t>
            </a:r>
            <a:r>
              <a:rPr lang="en-US" altLang="en-US" sz="2400" b="1" dirty="0">
                <a:solidFill>
                  <a:srgbClr val="292929"/>
                </a:solidFill>
              </a:rPr>
              <a:t> </a:t>
            </a:r>
            <a:r>
              <a:rPr lang="en-US" altLang="en-US" sz="2400" b="1" dirty="0" err="1">
                <a:solidFill>
                  <a:srgbClr val="292929"/>
                </a:solidFill>
              </a:rPr>
              <a:t>một</a:t>
            </a:r>
            <a:r>
              <a:rPr lang="en-US" altLang="en-US" sz="2400" b="1" dirty="0">
                <a:solidFill>
                  <a:srgbClr val="292929"/>
                </a:solidFill>
              </a:rPr>
              <a:t> </a:t>
            </a:r>
            <a:r>
              <a:rPr lang="en-US" altLang="en-US" sz="2400" b="1" dirty="0" err="1">
                <a:solidFill>
                  <a:srgbClr val="292929"/>
                </a:solidFill>
              </a:rPr>
              <a:t>góc</a:t>
            </a:r>
            <a:r>
              <a:rPr lang="en-US" altLang="en-US" sz="2400" b="1" dirty="0">
                <a:solidFill>
                  <a:srgbClr val="292929"/>
                </a:solidFill>
              </a:rPr>
              <a:t> </a:t>
            </a:r>
            <a:r>
              <a:rPr lang="en-US" altLang="en-US" sz="2400" b="1" dirty="0" err="1">
                <a:solidFill>
                  <a:srgbClr val="292929"/>
                </a:solidFill>
              </a:rPr>
              <a:t>tù</a:t>
            </a:r>
            <a:r>
              <a:rPr lang="en-US" altLang="en-US" sz="2400" b="1" dirty="0">
                <a:solidFill>
                  <a:srgbClr val="292929"/>
                </a:solidFill>
              </a:rPr>
              <a:t> </a:t>
            </a:r>
            <a:r>
              <a:rPr lang="en-US" altLang="en-US" sz="2400" b="1" dirty="0" err="1">
                <a:solidFill>
                  <a:srgbClr val="292929"/>
                </a:solidFill>
              </a:rPr>
              <a:t>và</a:t>
            </a:r>
            <a:r>
              <a:rPr lang="en-US" altLang="en-US" sz="2400" b="1" dirty="0">
                <a:solidFill>
                  <a:srgbClr val="292929"/>
                </a:solidFill>
              </a:rPr>
              <a:t> </a:t>
            </a:r>
            <a:r>
              <a:rPr lang="en-US" altLang="en-US" sz="2400" b="1" dirty="0" err="1">
                <a:solidFill>
                  <a:srgbClr val="292929"/>
                </a:solidFill>
              </a:rPr>
              <a:t>hai</a:t>
            </a:r>
            <a:r>
              <a:rPr lang="en-US" altLang="en-US" sz="2400" b="1" dirty="0">
                <a:solidFill>
                  <a:srgbClr val="292929"/>
                </a:solidFill>
              </a:rPr>
              <a:t> </a:t>
            </a:r>
            <a:r>
              <a:rPr lang="en-US" altLang="en-US" sz="2400" b="1" dirty="0" err="1">
                <a:solidFill>
                  <a:srgbClr val="292929"/>
                </a:solidFill>
              </a:rPr>
              <a:t>góc</a:t>
            </a:r>
            <a:r>
              <a:rPr lang="en-US" altLang="en-US" sz="2400" b="1" dirty="0">
                <a:solidFill>
                  <a:srgbClr val="292929"/>
                </a:solidFill>
              </a:rPr>
              <a:t> </a:t>
            </a:r>
            <a:r>
              <a:rPr lang="en-US" altLang="en-US" sz="2400" b="1" dirty="0" err="1">
                <a:solidFill>
                  <a:srgbClr val="292929"/>
                </a:solidFill>
              </a:rPr>
              <a:t>nhọn</a:t>
            </a:r>
            <a:endParaRPr lang="en-US" altLang="en-US" sz="2400" b="1" dirty="0">
              <a:solidFill>
                <a:srgbClr val="292929"/>
              </a:solidFill>
            </a:endParaRPr>
          </a:p>
        </p:txBody>
      </p:sp>
      <p:sp>
        <p:nvSpPr>
          <p:cNvPr id="67610" name="Text Box 26">
            <a:extLst>
              <a:ext uri="{FF2B5EF4-FFF2-40B4-BE49-F238E27FC236}">
                <a16:creationId xmlns:a16="http://schemas.microsoft.com/office/drawing/2014/main" id="{0E282104-AB3C-45ED-BA8B-C4A85B36A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859" y="1142588"/>
            <a:ext cx="4045954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292929"/>
                </a:solidFill>
              </a:rPr>
              <a:t>Hình tam giác có một góc vuông và hai góc nhọn </a:t>
            </a:r>
          </a:p>
          <a:p>
            <a:pPr algn="ctr"/>
            <a:r>
              <a:rPr lang="en-US" altLang="en-US" sz="2400" b="1">
                <a:solidFill>
                  <a:srgbClr val="292929"/>
                </a:solidFill>
              </a:rPr>
              <a:t>(gọi là hình tam giác vuông)</a:t>
            </a:r>
          </a:p>
        </p:txBody>
      </p:sp>
      <p:sp>
        <p:nvSpPr>
          <p:cNvPr id="67601" name="AutoShape 17">
            <a:extLst>
              <a:ext uri="{FF2B5EF4-FFF2-40B4-BE49-F238E27FC236}">
                <a16:creationId xmlns:a16="http://schemas.microsoft.com/office/drawing/2014/main" id="{4630F33E-01B4-4B44-9562-91BD1C6A5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743200"/>
            <a:ext cx="2362200" cy="2038350"/>
          </a:xfrm>
          <a:prstGeom prst="triangle">
            <a:avLst>
              <a:gd name="adj" fmla="val 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solidFill>
                <a:srgbClr val="292929"/>
              </a:solidFill>
              <a:latin typeface=".VnArial" pitchFamily="34" charset="0"/>
            </a:endParaRPr>
          </a:p>
        </p:txBody>
      </p:sp>
      <p:grpSp>
        <p:nvGrpSpPr>
          <p:cNvPr id="67613" name="Group 29">
            <a:extLst>
              <a:ext uri="{FF2B5EF4-FFF2-40B4-BE49-F238E27FC236}">
                <a16:creationId xmlns:a16="http://schemas.microsoft.com/office/drawing/2014/main" id="{77F0D518-295D-4CDA-878C-1182806A2D7D}"/>
              </a:ext>
            </a:extLst>
          </p:cNvPr>
          <p:cNvGrpSpPr>
            <a:grpSpLocks/>
          </p:cNvGrpSpPr>
          <p:nvPr/>
        </p:nvGrpSpPr>
        <p:grpSpPr bwMode="auto">
          <a:xfrm>
            <a:off x="8077200" y="4524375"/>
            <a:ext cx="228600" cy="228600"/>
            <a:chOff x="4128" y="2841"/>
            <a:chExt cx="144" cy="144"/>
          </a:xfrm>
          <a:noFill/>
        </p:grpSpPr>
        <p:sp>
          <p:nvSpPr>
            <p:cNvPr id="21595" name="Line 27">
              <a:extLst>
                <a:ext uri="{FF2B5EF4-FFF2-40B4-BE49-F238E27FC236}">
                  <a16:creationId xmlns:a16="http://schemas.microsoft.com/office/drawing/2014/main" id="{64F1B463-376B-449E-8514-8703A46E81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841"/>
              <a:ext cx="14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  <p:sp>
          <p:nvSpPr>
            <p:cNvPr id="21596" name="Line 28">
              <a:extLst>
                <a:ext uri="{FF2B5EF4-FFF2-40B4-BE49-F238E27FC236}">
                  <a16:creationId xmlns:a16="http://schemas.microsoft.com/office/drawing/2014/main" id="{E4436B43-ED1F-4503-9273-D3DF4CCA08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841"/>
              <a:ext cx="0" cy="144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</p:grpSp>
      <p:grpSp>
        <p:nvGrpSpPr>
          <p:cNvPr id="67615" name="Group 31">
            <a:extLst>
              <a:ext uri="{FF2B5EF4-FFF2-40B4-BE49-F238E27FC236}">
                <a16:creationId xmlns:a16="http://schemas.microsoft.com/office/drawing/2014/main" id="{F3B685AE-8521-4FEF-A1C8-ABA7EA1AEB86}"/>
              </a:ext>
            </a:extLst>
          </p:cNvPr>
          <p:cNvGrpSpPr>
            <a:grpSpLocks/>
          </p:cNvGrpSpPr>
          <p:nvPr/>
        </p:nvGrpSpPr>
        <p:grpSpPr bwMode="auto">
          <a:xfrm rot="10754002" flipH="1">
            <a:off x="3503613" y="3503613"/>
            <a:ext cx="838200" cy="1522412"/>
            <a:chOff x="1968" y="2304"/>
            <a:chExt cx="507" cy="959"/>
          </a:xfrm>
          <a:noFill/>
        </p:grpSpPr>
        <p:grpSp>
          <p:nvGrpSpPr>
            <p:cNvPr id="21587" name="Group 32">
              <a:extLst>
                <a:ext uri="{FF2B5EF4-FFF2-40B4-BE49-F238E27FC236}">
                  <a16:creationId xmlns:a16="http://schemas.microsoft.com/office/drawing/2014/main" id="{85FC7C01-CA3E-49A8-92E4-6881855075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92" name="Line 33">
                <a:extLst>
                  <a:ext uri="{FF2B5EF4-FFF2-40B4-BE49-F238E27FC236}">
                    <a16:creationId xmlns:a16="http://schemas.microsoft.com/office/drawing/2014/main" id="{C86FB1AD-9368-4705-9B3B-19DE5E876C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93" name="Line 34">
                <a:extLst>
                  <a:ext uri="{FF2B5EF4-FFF2-40B4-BE49-F238E27FC236}">
                    <a16:creationId xmlns:a16="http://schemas.microsoft.com/office/drawing/2014/main" id="{7F048309-C2BA-4A0F-B6C6-AAB8C9B57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94" name="Line 35">
                <a:extLst>
                  <a:ext uri="{FF2B5EF4-FFF2-40B4-BE49-F238E27FC236}">
                    <a16:creationId xmlns:a16="http://schemas.microsoft.com/office/drawing/2014/main" id="{AD5CB61C-2B19-40A2-9D0C-928790799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88" name="Group 36">
              <a:extLst>
                <a:ext uri="{FF2B5EF4-FFF2-40B4-BE49-F238E27FC236}">
                  <a16:creationId xmlns:a16="http://schemas.microsoft.com/office/drawing/2014/main" id="{B52C8A63-7DAC-46F1-968B-29520F7F87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89" name="Line 37">
                <a:extLst>
                  <a:ext uri="{FF2B5EF4-FFF2-40B4-BE49-F238E27FC236}">
                    <a16:creationId xmlns:a16="http://schemas.microsoft.com/office/drawing/2014/main" id="{96A4F8C2-3B80-4AFC-8C6B-FE48B094C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90" name="Line 38">
                <a:extLst>
                  <a:ext uri="{FF2B5EF4-FFF2-40B4-BE49-F238E27FC236}">
                    <a16:creationId xmlns:a16="http://schemas.microsoft.com/office/drawing/2014/main" id="{8ABAC49E-077E-407F-9B6F-FB4CE9A2D9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91" name="Line 39">
                <a:extLst>
                  <a:ext uri="{FF2B5EF4-FFF2-40B4-BE49-F238E27FC236}">
                    <a16:creationId xmlns:a16="http://schemas.microsoft.com/office/drawing/2014/main" id="{4FE90F37-4F84-4660-B0D1-847E06BF1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24" name="Group 40">
            <a:extLst>
              <a:ext uri="{FF2B5EF4-FFF2-40B4-BE49-F238E27FC236}">
                <a16:creationId xmlns:a16="http://schemas.microsoft.com/office/drawing/2014/main" id="{848D872B-CE25-47D6-B1E5-AA0E16E6F6C1}"/>
              </a:ext>
            </a:extLst>
          </p:cNvPr>
          <p:cNvGrpSpPr>
            <a:grpSpLocks/>
          </p:cNvGrpSpPr>
          <p:nvPr/>
        </p:nvGrpSpPr>
        <p:grpSpPr bwMode="auto">
          <a:xfrm rot="18091194">
            <a:off x="3006726" y="2903538"/>
            <a:ext cx="804862" cy="1522413"/>
            <a:chOff x="1968" y="2304"/>
            <a:chExt cx="507" cy="959"/>
          </a:xfrm>
          <a:noFill/>
        </p:grpSpPr>
        <p:grpSp>
          <p:nvGrpSpPr>
            <p:cNvPr id="21579" name="Group 41">
              <a:extLst>
                <a:ext uri="{FF2B5EF4-FFF2-40B4-BE49-F238E27FC236}">
                  <a16:creationId xmlns:a16="http://schemas.microsoft.com/office/drawing/2014/main" id="{B9DFFC38-0AB5-45BB-8FFB-707EBFA638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84" name="Line 42">
                <a:extLst>
                  <a:ext uri="{FF2B5EF4-FFF2-40B4-BE49-F238E27FC236}">
                    <a16:creationId xmlns:a16="http://schemas.microsoft.com/office/drawing/2014/main" id="{4B291F98-C100-4687-A2A5-AD8678261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85" name="Line 43">
                <a:extLst>
                  <a:ext uri="{FF2B5EF4-FFF2-40B4-BE49-F238E27FC236}">
                    <a16:creationId xmlns:a16="http://schemas.microsoft.com/office/drawing/2014/main" id="{5A328C5D-17A7-410C-8EB5-CBB5118CE8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86" name="Line 44">
                <a:extLst>
                  <a:ext uri="{FF2B5EF4-FFF2-40B4-BE49-F238E27FC236}">
                    <a16:creationId xmlns:a16="http://schemas.microsoft.com/office/drawing/2014/main" id="{EA197CDC-F77D-4FB1-9BED-E61C08456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80" name="Group 45">
              <a:extLst>
                <a:ext uri="{FF2B5EF4-FFF2-40B4-BE49-F238E27FC236}">
                  <a16:creationId xmlns:a16="http://schemas.microsoft.com/office/drawing/2014/main" id="{E16B5B06-5D0D-49F7-8875-754C67BFB8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81" name="Line 46">
                <a:extLst>
                  <a:ext uri="{FF2B5EF4-FFF2-40B4-BE49-F238E27FC236}">
                    <a16:creationId xmlns:a16="http://schemas.microsoft.com/office/drawing/2014/main" id="{0C4938DB-6690-45D3-95B0-0200CCB36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82" name="Line 47">
                <a:extLst>
                  <a:ext uri="{FF2B5EF4-FFF2-40B4-BE49-F238E27FC236}">
                    <a16:creationId xmlns:a16="http://schemas.microsoft.com/office/drawing/2014/main" id="{19FDF383-4DE4-4FB5-8EFE-561C3CCA8E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83" name="Line 48">
                <a:extLst>
                  <a:ext uri="{FF2B5EF4-FFF2-40B4-BE49-F238E27FC236}">
                    <a16:creationId xmlns:a16="http://schemas.microsoft.com/office/drawing/2014/main" id="{A483AAA6-D97C-4EAA-A431-F70BDF1C4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33" name="Group 49">
            <a:extLst>
              <a:ext uri="{FF2B5EF4-FFF2-40B4-BE49-F238E27FC236}">
                <a16:creationId xmlns:a16="http://schemas.microsoft.com/office/drawing/2014/main" id="{9A7F8840-B1B1-46CF-BA4C-70713993D89F}"/>
              </a:ext>
            </a:extLst>
          </p:cNvPr>
          <p:cNvGrpSpPr>
            <a:grpSpLocks/>
          </p:cNvGrpSpPr>
          <p:nvPr/>
        </p:nvGrpSpPr>
        <p:grpSpPr bwMode="auto">
          <a:xfrm rot="10747540" flipH="1">
            <a:off x="6796089" y="3386138"/>
            <a:ext cx="795337" cy="1522412"/>
            <a:chOff x="1968" y="2304"/>
            <a:chExt cx="507" cy="959"/>
          </a:xfrm>
          <a:noFill/>
        </p:grpSpPr>
        <p:grpSp>
          <p:nvGrpSpPr>
            <p:cNvPr id="21571" name="Group 50">
              <a:extLst>
                <a:ext uri="{FF2B5EF4-FFF2-40B4-BE49-F238E27FC236}">
                  <a16:creationId xmlns:a16="http://schemas.microsoft.com/office/drawing/2014/main" id="{F8FB8663-5F18-47A5-8567-D98E6C202A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76" name="Line 51">
                <a:extLst>
                  <a:ext uri="{FF2B5EF4-FFF2-40B4-BE49-F238E27FC236}">
                    <a16:creationId xmlns:a16="http://schemas.microsoft.com/office/drawing/2014/main" id="{BCCD7BD2-C517-4716-8D12-0476685229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7" name="Line 52">
                <a:extLst>
                  <a:ext uri="{FF2B5EF4-FFF2-40B4-BE49-F238E27FC236}">
                    <a16:creationId xmlns:a16="http://schemas.microsoft.com/office/drawing/2014/main" id="{90ED184D-5C48-4F44-A0F4-485D19FC1B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8" name="Line 53">
                <a:extLst>
                  <a:ext uri="{FF2B5EF4-FFF2-40B4-BE49-F238E27FC236}">
                    <a16:creationId xmlns:a16="http://schemas.microsoft.com/office/drawing/2014/main" id="{00123F8D-95C9-4644-B7BF-F3885251B3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72" name="Group 54">
              <a:extLst>
                <a:ext uri="{FF2B5EF4-FFF2-40B4-BE49-F238E27FC236}">
                  <a16:creationId xmlns:a16="http://schemas.microsoft.com/office/drawing/2014/main" id="{4C874EA3-E26A-4236-B0BD-B48B30E5A4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73" name="Line 55">
                <a:extLst>
                  <a:ext uri="{FF2B5EF4-FFF2-40B4-BE49-F238E27FC236}">
                    <a16:creationId xmlns:a16="http://schemas.microsoft.com/office/drawing/2014/main" id="{2E419553-B2C1-45F8-B6CE-7C2BBC26A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4" name="Line 56">
                <a:extLst>
                  <a:ext uri="{FF2B5EF4-FFF2-40B4-BE49-F238E27FC236}">
                    <a16:creationId xmlns:a16="http://schemas.microsoft.com/office/drawing/2014/main" id="{A670CA9C-2C55-48A3-B477-89A012B772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5" name="Line 57">
                <a:extLst>
                  <a:ext uri="{FF2B5EF4-FFF2-40B4-BE49-F238E27FC236}">
                    <a16:creationId xmlns:a16="http://schemas.microsoft.com/office/drawing/2014/main" id="{CDFD6900-CBA5-4041-9FF0-7AD6A5DB12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42" name="Group 58">
            <a:extLst>
              <a:ext uri="{FF2B5EF4-FFF2-40B4-BE49-F238E27FC236}">
                <a16:creationId xmlns:a16="http://schemas.microsoft.com/office/drawing/2014/main" id="{8036BEAF-A9E0-4DA1-8889-152042B197B8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8243888" y="2486025"/>
            <a:ext cx="762000" cy="1219200"/>
            <a:chOff x="1968" y="2304"/>
            <a:chExt cx="507" cy="959"/>
          </a:xfrm>
          <a:noFill/>
        </p:grpSpPr>
        <p:grpSp>
          <p:nvGrpSpPr>
            <p:cNvPr id="21563" name="Group 59">
              <a:extLst>
                <a:ext uri="{FF2B5EF4-FFF2-40B4-BE49-F238E27FC236}">
                  <a16:creationId xmlns:a16="http://schemas.microsoft.com/office/drawing/2014/main" id="{E35ED9D4-8739-49AD-A5EE-6EEE74B3CD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68" name="Line 60">
                <a:extLst>
                  <a:ext uri="{FF2B5EF4-FFF2-40B4-BE49-F238E27FC236}">
                    <a16:creationId xmlns:a16="http://schemas.microsoft.com/office/drawing/2014/main" id="{FC7F895B-B2D1-4D5B-8E48-A161C0EFA9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9" name="Line 61">
                <a:extLst>
                  <a:ext uri="{FF2B5EF4-FFF2-40B4-BE49-F238E27FC236}">
                    <a16:creationId xmlns:a16="http://schemas.microsoft.com/office/drawing/2014/main" id="{5AC7CE57-2E1B-43EE-B22A-A3CD5931CC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0" name="Line 62">
                <a:extLst>
                  <a:ext uri="{FF2B5EF4-FFF2-40B4-BE49-F238E27FC236}">
                    <a16:creationId xmlns:a16="http://schemas.microsoft.com/office/drawing/2014/main" id="{4AB759F9-C384-486B-BAFB-2E5D5D422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64" name="Group 63">
              <a:extLst>
                <a:ext uri="{FF2B5EF4-FFF2-40B4-BE49-F238E27FC236}">
                  <a16:creationId xmlns:a16="http://schemas.microsoft.com/office/drawing/2014/main" id="{F337C10B-33D7-406C-93A9-1F9C2CE3B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65" name="Line 64">
                <a:extLst>
                  <a:ext uri="{FF2B5EF4-FFF2-40B4-BE49-F238E27FC236}">
                    <a16:creationId xmlns:a16="http://schemas.microsoft.com/office/drawing/2014/main" id="{D31F6D96-D89F-4CBA-82D5-655EFBE578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6" name="Line 65">
                <a:extLst>
                  <a:ext uri="{FF2B5EF4-FFF2-40B4-BE49-F238E27FC236}">
                    <a16:creationId xmlns:a16="http://schemas.microsoft.com/office/drawing/2014/main" id="{132790C5-F796-4C37-8E90-B3F233269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7" name="Line 66">
                <a:extLst>
                  <a:ext uri="{FF2B5EF4-FFF2-40B4-BE49-F238E27FC236}">
                    <a16:creationId xmlns:a16="http://schemas.microsoft.com/office/drawing/2014/main" id="{DEDC9390-C05A-4E0F-A4D9-CB8D244D5E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51" name="Group 67">
            <a:extLst>
              <a:ext uri="{FF2B5EF4-FFF2-40B4-BE49-F238E27FC236}">
                <a16:creationId xmlns:a16="http://schemas.microsoft.com/office/drawing/2014/main" id="{902BDA62-D6D7-40FD-99D3-DB81B231DD8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077200" y="3581401"/>
            <a:ext cx="609600" cy="1236663"/>
            <a:chOff x="1968" y="2304"/>
            <a:chExt cx="507" cy="959"/>
          </a:xfrm>
          <a:noFill/>
        </p:grpSpPr>
        <p:grpSp>
          <p:nvGrpSpPr>
            <p:cNvPr id="21555" name="Group 68">
              <a:extLst>
                <a:ext uri="{FF2B5EF4-FFF2-40B4-BE49-F238E27FC236}">
                  <a16:creationId xmlns:a16="http://schemas.microsoft.com/office/drawing/2014/main" id="{0369E1DA-44C6-427A-AC4D-AD0348D115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60" name="Line 69">
                <a:extLst>
                  <a:ext uri="{FF2B5EF4-FFF2-40B4-BE49-F238E27FC236}">
                    <a16:creationId xmlns:a16="http://schemas.microsoft.com/office/drawing/2014/main" id="{CFDBB866-EBB6-4A7C-8BF6-042C1C955C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1" name="Line 70">
                <a:extLst>
                  <a:ext uri="{FF2B5EF4-FFF2-40B4-BE49-F238E27FC236}">
                    <a16:creationId xmlns:a16="http://schemas.microsoft.com/office/drawing/2014/main" id="{3F2CCF52-141A-45F8-82E0-4A432A557E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2" name="Line 71">
                <a:extLst>
                  <a:ext uri="{FF2B5EF4-FFF2-40B4-BE49-F238E27FC236}">
                    <a16:creationId xmlns:a16="http://schemas.microsoft.com/office/drawing/2014/main" id="{F00E6521-F576-4F51-BD4D-A801688FF4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56" name="Group 72">
              <a:extLst>
                <a:ext uri="{FF2B5EF4-FFF2-40B4-BE49-F238E27FC236}">
                  <a16:creationId xmlns:a16="http://schemas.microsoft.com/office/drawing/2014/main" id="{7E4D7B6F-F6BF-4CBD-9B31-2D2DDF5875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57" name="Line 73">
                <a:extLst>
                  <a:ext uri="{FF2B5EF4-FFF2-40B4-BE49-F238E27FC236}">
                    <a16:creationId xmlns:a16="http://schemas.microsoft.com/office/drawing/2014/main" id="{E5DF41CE-5AFA-4D2E-89F4-F83E1624A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8" name="Line 74">
                <a:extLst>
                  <a:ext uri="{FF2B5EF4-FFF2-40B4-BE49-F238E27FC236}">
                    <a16:creationId xmlns:a16="http://schemas.microsoft.com/office/drawing/2014/main" id="{93144A77-9A15-4EF4-A4F2-098C9BB8C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9" name="Line 75">
                <a:extLst>
                  <a:ext uri="{FF2B5EF4-FFF2-40B4-BE49-F238E27FC236}">
                    <a16:creationId xmlns:a16="http://schemas.microsoft.com/office/drawing/2014/main" id="{F1E7C845-89F8-4F32-B229-24FD982F7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60" name="Group 76">
            <a:extLst>
              <a:ext uri="{FF2B5EF4-FFF2-40B4-BE49-F238E27FC236}">
                <a16:creationId xmlns:a16="http://schemas.microsoft.com/office/drawing/2014/main" id="{F028DD00-6AFF-4E4A-A13D-28AE35716F50}"/>
              </a:ext>
            </a:extLst>
          </p:cNvPr>
          <p:cNvGrpSpPr>
            <a:grpSpLocks/>
          </p:cNvGrpSpPr>
          <p:nvPr/>
        </p:nvGrpSpPr>
        <p:grpSpPr bwMode="auto">
          <a:xfrm rot="10791907" flipH="1">
            <a:off x="9782176" y="3367088"/>
            <a:ext cx="682625" cy="1490662"/>
            <a:chOff x="1968" y="2304"/>
            <a:chExt cx="507" cy="959"/>
          </a:xfrm>
          <a:noFill/>
        </p:grpSpPr>
        <p:grpSp>
          <p:nvGrpSpPr>
            <p:cNvPr id="21547" name="Group 77">
              <a:extLst>
                <a:ext uri="{FF2B5EF4-FFF2-40B4-BE49-F238E27FC236}">
                  <a16:creationId xmlns:a16="http://schemas.microsoft.com/office/drawing/2014/main" id="{86D36430-EAC7-4EB7-AAF2-7A39EEADFA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52" name="Line 78">
                <a:extLst>
                  <a:ext uri="{FF2B5EF4-FFF2-40B4-BE49-F238E27FC236}">
                    <a16:creationId xmlns:a16="http://schemas.microsoft.com/office/drawing/2014/main" id="{08CC04E4-0FC6-4CD4-9F2E-E9A26F1D4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3" name="Line 79">
                <a:extLst>
                  <a:ext uri="{FF2B5EF4-FFF2-40B4-BE49-F238E27FC236}">
                    <a16:creationId xmlns:a16="http://schemas.microsoft.com/office/drawing/2014/main" id="{C0576303-BF79-4E5F-BA3D-073139276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4" name="Line 80">
                <a:extLst>
                  <a:ext uri="{FF2B5EF4-FFF2-40B4-BE49-F238E27FC236}">
                    <a16:creationId xmlns:a16="http://schemas.microsoft.com/office/drawing/2014/main" id="{46DC1F99-1802-49C9-BB62-B689A1896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48" name="Group 81">
              <a:extLst>
                <a:ext uri="{FF2B5EF4-FFF2-40B4-BE49-F238E27FC236}">
                  <a16:creationId xmlns:a16="http://schemas.microsoft.com/office/drawing/2014/main" id="{05D96DF1-8896-450E-88E9-DB42FDC6E5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49" name="Line 82">
                <a:extLst>
                  <a:ext uri="{FF2B5EF4-FFF2-40B4-BE49-F238E27FC236}">
                    <a16:creationId xmlns:a16="http://schemas.microsoft.com/office/drawing/2014/main" id="{2DE958E4-9BBC-47F0-96F0-BBCAB231B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0" name="Line 83">
                <a:extLst>
                  <a:ext uri="{FF2B5EF4-FFF2-40B4-BE49-F238E27FC236}">
                    <a16:creationId xmlns:a16="http://schemas.microsoft.com/office/drawing/2014/main" id="{F4A7C75E-D0F1-44C2-B7B5-8703BEAE9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1" name="Line 84">
                <a:extLst>
                  <a:ext uri="{FF2B5EF4-FFF2-40B4-BE49-F238E27FC236}">
                    <a16:creationId xmlns:a16="http://schemas.microsoft.com/office/drawing/2014/main" id="{9A2642AF-B3CF-41B0-92CE-32F513618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98" name="Group 114">
            <a:extLst>
              <a:ext uri="{FF2B5EF4-FFF2-40B4-BE49-F238E27FC236}">
                <a16:creationId xmlns:a16="http://schemas.microsoft.com/office/drawing/2014/main" id="{C2349B6D-7DC4-4127-A731-D05544C611C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714501" y="1833563"/>
            <a:ext cx="804863" cy="1522412"/>
            <a:chOff x="1968" y="2304"/>
            <a:chExt cx="507" cy="959"/>
          </a:xfrm>
          <a:noFill/>
        </p:grpSpPr>
        <p:grpSp>
          <p:nvGrpSpPr>
            <p:cNvPr id="21539" name="Group 115">
              <a:extLst>
                <a:ext uri="{FF2B5EF4-FFF2-40B4-BE49-F238E27FC236}">
                  <a16:creationId xmlns:a16="http://schemas.microsoft.com/office/drawing/2014/main" id="{92EA31CD-5752-4CC7-AF2E-5CE3DAE74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44" name="Line 116">
                <a:extLst>
                  <a:ext uri="{FF2B5EF4-FFF2-40B4-BE49-F238E27FC236}">
                    <a16:creationId xmlns:a16="http://schemas.microsoft.com/office/drawing/2014/main" id="{A1589BB7-3394-4DAC-A774-FFB330EC0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45" name="Line 117">
                <a:extLst>
                  <a:ext uri="{FF2B5EF4-FFF2-40B4-BE49-F238E27FC236}">
                    <a16:creationId xmlns:a16="http://schemas.microsoft.com/office/drawing/2014/main" id="{38C7FCF9-DB94-4219-9063-3A00C05F1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46" name="Line 118">
                <a:extLst>
                  <a:ext uri="{FF2B5EF4-FFF2-40B4-BE49-F238E27FC236}">
                    <a16:creationId xmlns:a16="http://schemas.microsoft.com/office/drawing/2014/main" id="{30A908FF-B1E7-4C7D-B9D8-45CB0FAAE1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40" name="Group 119">
              <a:extLst>
                <a:ext uri="{FF2B5EF4-FFF2-40B4-BE49-F238E27FC236}">
                  <a16:creationId xmlns:a16="http://schemas.microsoft.com/office/drawing/2014/main" id="{B2851472-97F8-47E4-BF3A-9E5ABCB52F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41" name="Line 120">
                <a:extLst>
                  <a:ext uri="{FF2B5EF4-FFF2-40B4-BE49-F238E27FC236}">
                    <a16:creationId xmlns:a16="http://schemas.microsoft.com/office/drawing/2014/main" id="{F04E868F-7F77-43BE-B983-AF517DBBC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42" name="Line 121">
                <a:extLst>
                  <a:ext uri="{FF2B5EF4-FFF2-40B4-BE49-F238E27FC236}">
                    <a16:creationId xmlns:a16="http://schemas.microsoft.com/office/drawing/2014/main" id="{13CAA6D9-58FB-488A-B4CD-F3460CEA5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43" name="Line 122">
                <a:extLst>
                  <a:ext uri="{FF2B5EF4-FFF2-40B4-BE49-F238E27FC236}">
                    <a16:creationId xmlns:a16="http://schemas.microsoft.com/office/drawing/2014/main" id="{FA885724-DAA1-40A8-A670-78C8C4D28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707" name="Group 123">
            <a:extLst>
              <a:ext uri="{FF2B5EF4-FFF2-40B4-BE49-F238E27FC236}">
                <a16:creationId xmlns:a16="http://schemas.microsoft.com/office/drawing/2014/main" id="{99D521BB-D595-4706-A6AC-2F9116FC9E34}"/>
              </a:ext>
            </a:extLst>
          </p:cNvPr>
          <p:cNvGrpSpPr>
            <a:grpSpLocks/>
          </p:cNvGrpSpPr>
          <p:nvPr/>
        </p:nvGrpSpPr>
        <p:grpSpPr bwMode="auto">
          <a:xfrm rot="14476567">
            <a:off x="4564063" y="2136776"/>
            <a:ext cx="804863" cy="1522412"/>
            <a:chOff x="1968" y="2304"/>
            <a:chExt cx="507" cy="959"/>
          </a:xfrm>
          <a:noFill/>
        </p:grpSpPr>
        <p:grpSp>
          <p:nvGrpSpPr>
            <p:cNvPr id="21531" name="Group 124">
              <a:extLst>
                <a:ext uri="{FF2B5EF4-FFF2-40B4-BE49-F238E27FC236}">
                  <a16:creationId xmlns:a16="http://schemas.microsoft.com/office/drawing/2014/main" id="{A5253F81-A174-4D08-8C70-434C8DA445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36" name="Line 125">
                <a:extLst>
                  <a:ext uri="{FF2B5EF4-FFF2-40B4-BE49-F238E27FC236}">
                    <a16:creationId xmlns:a16="http://schemas.microsoft.com/office/drawing/2014/main" id="{7E49B77D-5CAC-4EA3-AED7-3FE86E5B67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7" name="Line 126">
                <a:extLst>
                  <a:ext uri="{FF2B5EF4-FFF2-40B4-BE49-F238E27FC236}">
                    <a16:creationId xmlns:a16="http://schemas.microsoft.com/office/drawing/2014/main" id="{FED57CC0-3EAA-46A1-93DF-403A3E9DE3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8" name="Line 127">
                <a:extLst>
                  <a:ext uri="{FF2B5EF4-FFF2-40B4-BE49-F238E27FC236}">
                    <a16:creationId xmlns:a16="http://schemas.microsoft.com/office/drawing/2014/main" id="{2DE3A30D-9BDB-4DAD-823D-DE3D8B135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32" name="Group 128">
              <a:extLst>
                <a:ext uri="{FF2B5EF4-FFF2-40B4-BE49-F238E27FC236}">
                  <a16:creationId xmlns:a16="http://schemas.microsoft.com/office/drawing/2014/main" id="{B4AB8497-DF2C-4B8F-A4C5-F6A1156614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33" name="Line 129">
                <a:extLst>
                  <a:ext uri="{FF2B5EF4-FFF2-40B4-BE49-F238E27FC236}">
                    <a16:creationId xmlns:a16="http://schemas.microsoft.com/office/drawing/2014/main" id="{5059F831-DC86-4780-A312-2C61CA4AB9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4" name="Line 130">
                <a:extLst>
                  <a:ext uri="{FF2B5EF4-FFF2-40B4-BE49-F238E27FC236}">
                    <a16:creationId xmlns:a16="http://schemas.microsoft.com/office/drawing/2014/main" id="{A7D891A1-E091-4068-B1D8-91BECAFFA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5" name="Line 131">
                <a:extLst>
                  <a:ext uri="{FF2B5EF4-FFF2-40B4-BE49-F238E27FC236}">
                    <a16:creationId xmlns:a16="http://schemas.microsoft.com/office/drawing/2014/main" id="{5943B4B1-7456-4968-87EF-D04F6EB63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716" name="Group 132">
            <a:extLst>
              <a:ext uri="{FF2B5EF4-FFF2-40B4-BE49-F238E27FC236}">
                <a16:creationId xmlns:a16="http://schemas.microsoft.com/office/drawing/2014/main" id="{3F5643F7-363D-452C-9184-E01AD1D59A1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200651" y="3371851"/>
            <a:ext cx="804863" cy="1522413"/>
            <a:chOff x="1968" y="2304"/>
            <a:chExt cx="507" cy="959"/>
          </a:xfrm>
          <a:noFill/>
        </p:grpSpPr>
        <p:grpSp>
          <p:nvGrpSpPr>
            <p:cNvPr id="21523" name="Group 133">
              <a:extLst>
                <a:ext uri="{FF2B5EF4-FFF2-40B4-BE49-F238E27FC236}">
                  <a16:creationId xmlns:a16="http://schemas.microsoft.com/office/drawing/2014/main" id="{E4D3ABBD-B37E-43AA-8324-11BAF3D479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28" name="Line 134">
                <a:extLst>
                  <a:ext uri="{FF2B5EF4-FFF2-40B4-BE49-F238E27FC236}">
                    <a16:creationId xmlns:a16="http://schemas.microsoft.com/office/drawing/2014/main" id="{C47E25BE-1C19-4D4B-BFB7-A3B7AE2689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29" name="Line 135">
                <a:extLst>
                  <a:ext uri="{FF2B5EF4-FFF2-40B4-BE49-F238E27FC236}">
                    <a16:creationId xmlns:a16="http://schemas.microsoft.com/office/drawing/2014/main" id="{71BA7F1F-8D72-460C-BC86-9B933F8FA2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0" name="Line 136">
                <a:extLst>
                  <a:ext uri="{FF2B5EF4-FFF2-40B4-BE49-F238E27FC236}">
                    <a16:creationId xmlns:a16="http://schemas.microsoft.com/office/drawing/2014/main" id="{49D339ED-5D45-4B53-B2E9-4A5CA73757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24" name="Group 137">
              <a:extLst>
                <a:ext uri="{FF2B5EF4-FFF2-40B4-BE49-F238E27FC236}">
                  <a16:creationId xmlns:a16="http://schemas.microsoft.com/office/drawing/2014/main" id="{36892C2B-CFD8-4806-AA30-CA1C2D512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25" name="Line 138">
                <a:extLst>
                  <a:ext uri="{FF2B5EF4-FFF2-40B4-BE49-F238E27FC236}">
                    <a16:creationId xmlns:a16="http://schemas.microsoft.com/office/drawing/2014/main" id="{A73948F9-99D5-49C6-BBCD-BFA856E49E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26" name="Line 139">
                <a:extLst>
                  <a:ext uri="{FF2B5EF4-FFF2-40B4-BE49-F238E27FC236}">
                    <a16:creationId xmlns:a16="http://schemas.microsoft.com/office/drawing/2014/main" id="{1B3B50E9-E405-460E-A0EF-F04C6B3EC2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27" name="Line 140">
                <a:extLst>
                  <a:ext uri="{FF2B5EF4-FFF2-40B4-BE49-F238E27FC236}">
                    <a16:creationId xmlns:a16="http://schemas.microsoft.com/office/drawing/2014/main" id="{29287EDC-1B21-4509-8E6D-DC6F85E0AC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7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90751E-6 L 3.05556E-6 0.2443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7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7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6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7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7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7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7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7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6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6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67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6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7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7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7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67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7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67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2000"/>
                                        <p:tgtEl>
                                          <p:spTgt spid="6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2000"/>
                                        <p:tgtEl>
                                          <p:spTgt spid="6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6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6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6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6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animBg="1"/>
      <p:bldP spid="67608" grpId="0"/>
      <p:bldP spid="67609" grpId="0"/>
      <p:bldP spid="67610" grpId="0"/>
      <p:bldP spid="6760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>
            <a:extLst>
              <a:ext uri="{FF2B5EF4-FFF2-40B4-BE49-F238E27FC236}">
                <a16:creationId xmlns:a16="http://schemas.microsoft.com/office/drawing/2014/main" id="{8D2B1AFC-1FC9-4562-AA74-C5026D635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8" y="888206"/>
            <a:ext cx="4155167" cy="646113"/>
          </a:xfrm>
          <a:custGeom>
            <a:avLst/>
            <a:gdLst>
              <a:gd name="connsiteX0" fmla="*/ 0 w 4155167"/>
              <a:gd name="connsiteY0" fmla="*/ 0 h 646113"/>
              <a:gd name="connsiteX1" fmla="*/ 468940 w 4155167"/>
              <a:gd name="connsiteY1" fmla="*/ 0 h 646113"/>
              <a:gd name="connsiteX2" fmla="*/ 937881 w 4155167"/>
              <a:gd name="connsiteY2" fmla="*/ 0 h 646113"/>
              <a:gd name="connsiteX3" fmla="*/ 1531476 w 4155167"/>
              <a:gd name="connsiteY3" fmla="*/ 0 h 646113"/>
              <a:gd name="connsiteX4" fmla="*/ 2166623 w 4155167"/>
              <a:gd name="connsiteY4" fmla="*/ 0 h 646113"/>
              <a:gd name="connsiteX5" fmla="*/ 2843321 w 4155167"/>
              <a:gd name="connsiteY5" fmla="*/ 0 h 646113"/>
              <a:gd name="connsiteX6" fmla="*/ 3395365 w 4155167"/>
              <a:gd name="connsiteY6" fmla="*/ 0 h 646113"/>
              <a:gd name="connsiteX7" fmla="*/ 4155167 w 4155167"/>
              <a:gd name="connsiteY7" fmla="*/ 0 h 646113"/>
              <a:gd name="connsiteX8" fmla="*/ 4155167 w 4155167"/>
              <a:gd name="connsiteY8" fmla="*/ 335979 h 646113"/>
              <a:gd name="connsiteX9" fmla="*/ 4155167 w 4155167"/>
              <a:gd name="connsiteY9" fmla="*/ 646113 h 646113"/>
              <a:gd name="connsiteX10" fmla="*/ 3686227 w 4155167"/>
              <a:gd name="connsiteY10" fmla="*/ 646113 h 646113"/>
              <a:gd name="connsiteX11" fmla="*/ 3092631 w 4155167"/>
              <a:gd name="connsiteY11" fmla="*/ 646113 h 646113"/>
              <a:gd name="connsiteX12" fmla="*/ 2582139 w 4155167"/>
              <a:gd name="connsiteY12" fmla="*/ 646113 h 646113"/>
              <a:gd name="connsiteX13" fmla="*/ 2071648 w 4155167"/>
              <a:gd name="connsiteY13" fmla="*/ 646113 h 646113"/>
              <a:gd name="connsiteX14" fmla="*/ 1519604 w 4155167"/>
              <a:gd name="connsiteY14" fmla="*/ 646113 h 646113"/>
              <a:gd name="connsiteX15" fmla="*/ 884457 w 4155167"/>
              <a:gd name="connsiteY15" fmla="*/ 646113 h 646113"/>
              <a:gd name="connsiteX16" fmla="*/ 0 w 4155167"/>
              <a:gd name="connsiteY16" fmla="*/ 646113 h 646113"/>
              <a:gd name="connsiteX17" fmla="*/ 0 w 4155167"/>
              <a:gd name="connsiteY17" fmla="*/ 316595 h 646113"/>
              <a:gd name="connsiteX18" fmla="*/ 0 w 4155167"/>
              <a:gd name="connsiteY18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55167" h="646113" fill="none" extrusionOk="0">
                <a:moveTo>
                  <a:pt x="0" y="0"/>
                </a:moveTo>
                <a:cubicBezTo>
                  <a:pt x="233956" y="-33287"/>
                  <a:pt x="262960" y="49065"/>
                  <a:pt x="468940" y="0"/>
                </a:cubicBezTo>
                <a:cubicBezTo>
                  <a:pt x="674920" y="-49065"/>
                  <a:pt x="775650" y="14808"/>
                  <a:pt x="937881" y="0"/>
                </a:cubicBezTo>
                <a:cubicBezTo>
                  <a:pt x="1100112" y="-14808"/>
                  <a:pt x="1405991" y="55353"/>
                  <a:pt x="1531476" y="0"/>
                </a:cubicBezTo>
                <a:cubicBezTo>
                  <a:pt x="1656962" y="-55353"/>
                  <a:pt x="1881762" y="24496"/>
                  <a:pt x="2166623" y="0"/>
                </a:cubicBezTo>
                <a:cubicBezTo>
                  <a:pt x="2451484" y="-24496"/>
                  <a:pt x="2697263" y="61370"/>
                  <a:pt x="2843321" y="0"/>
                </a:cubicBezTo>
                <a:cubicBezTo>
                  <a:pt x="2989379" y="-61370"/>
                  <a:pt x="3160528" y="2061"/>
                  <a:pt x="3395365" y="0"/>
                </a:cubicBezTo>
                <a:cubicBezTo>
                  <a:pt x="3630202" y="-2061"/>
                  <a:pt x="3928980" y="70172"/>
                  <a:pt x="4155167" y="0"/>
                </a:cubicBezTo>
                <a:cubicBezTo>
                  <a:pt x="4191262" y="86088"/>
                  <a:pt x="4120324" y="258905"/>
                  <a:pt x="4155167" y="335979"/>
                </a:cubicBezTo>
                <a:cubicBezTo>
                  <a:pt x="4190010" y="413053"/>
                  <a:pt x="4140760" y="558382"/>
                  <a:pt x="4155167" y="646113"/>
                </a:cubicBezTo>
                <a:cubicBezTo>
                  <a:pt x="4011016" y="687326"/>
                  <a:pt x="3804144" y="604525"/>
                  <a:pt x="3686227" y="646113"/>
                </a:cubicBezTo>
                <a:cubicBezTo>
                  <a:pt x="3568310" y="687701"/>
                  <a:pt x="3216730" y="635556"/>
                  <a:pt x="3092631" y="646113"/>
                </a:cubicBezTo>
                <a:cubicBezTo>
                  <a:pt x="2968532" y="656670"/>
                  <a:pt x="2696522" y="604882"/>
                  <a:pt x="2582139" y="646113"/>
                </a:cubicBezTo>
                <a:cubicBezTo>
                  <a:pt x="2467756" y="687344"/>
                  <a:pt x="2237993" y="627882"/>
                  <a:pt x="2071648" y="646113"/>
                </a:cubicBezTo>
                <a:cubicBezTo>
                  <a:pt x="1905303" y="664344"/>
                  <a:pt x="1767263" y="619798"/>
                  <a:pt x="1519604" y="646113"/>
                </a:cubicBezTo>
                <a:cubicBezTo>
                  <a:pt x="1271945" y="672428"/>
                  <a:pt x="1109741" y="645193"/>
                  <a:pt x="884457" y="646113"/>
                </a:cubicBezTo>
                <a:cubicBezTo>
                  <a:pt x="659173" y="647033"/>
                  <a:pt x="333325" y="577469"/>
                  <a:pt x="0" y="646113"/>
                </a:cubicBezTo>
                <a:cubicBezTo>
                  <a:pt x="-5625" y="576958"/>
                  <a:pt x="38234" y="437240"/>
                  <a:pt x="0" y="316595"/>
                </a:cubicBezTo>
                <a:cubicBezTo>
                  <a:pt x="-38234" y="195950"/>
                  <a:pt x="4855" y="134691"/>
                  <a:pt x="0" y="0"/>
                </a:cubicBezTo>
                <a:close/>
              </a:path>
              <a:path w="4155167" h="646113" stroke="0" extrusionOk="0">
                <a:moveTo>
                  <a:pt x="0" y="0"/>
                </a:moveTo>
                <a:cubicBezTo>
                  <a:pt x="266331" y="-4070"/>
                  <a:pt x="436818" y="57833"/>
                  <a:pt x="635147" y="0"/>
                </a:cubicBezTo>
                <a:cubicBezTo>
                  <a:pt x="833476" y="-57833"/>
                  <a:pt x="978240" y="24400"/>
                  <a:pt x="1104087" y="0"/>
                </a:cubicBezTo>
                <a:cubicBezTo>
                  <a:pt x="1229934" y="-24400"/>
                  <a:pt x="1492248" y="13098"/>
                  <a:pt x="1697683" y="0"/>
                </a:cubicBezTo>
                <a:cubicBezTo>
                  <a:pt x="1903118" y="-13098"/>
                  <a:pt x="2038288" y="50624"/>
                  <a:pt x="2374381" y="0"/>
                </a:cubicBezTo>
                <a:cubicBezTo>
                  <a:pt x="2710474" y="-50624"/>
                  <a:pt x="2804179" y="29791"/>
                  <a:pt x="2926425" y="0"/>
                </a:cubicBezTo>
                <a:cubicBezTo>
                  <a:pt x="3048671" y="-29791"/>
                  <a:pt x="3268222" y="36017"/>
                  <a:pt x="3395365" y="0"/>
                </a:cubicBezTo>
                <a:cubicBezTo>
                  <a:pt x="3522508" y="-36017"/>
                  <a:pt x="3880980" y="2471"/>
                  <a:pt x="4155167" y="0"/>
                </a:cubicBezTo>
                <a:cubicBezTo>
                  <a:pt x="4169913" y="129617"/>
                  <a:pt x="4148868" y="222826"/>
                  <a:pt x="4155167" y="335979"/>
                </a:cubicBezTo>
                <a:cubicBezTo>
                  <a:pt x="4161466" y="449132"/>
                  <a:pt x="4132827" y="502085"/>
                  <a:pt x="4155167" y="646113"/>
                </a:cubicBezTo>
                <a:cubicBezTo>
                  <a:pt x="3949357" y="706547"/>
                  <a:pt x="3836631" y="598232"/>
                  <a:pt x="3561572" y="646113"/>
                </a:cubicBezTo>
                <a:cubicBezTo>
                  <a:pt x="3286514" y="693994"/>
                  <a:pt x="3177304" y="618001"/>
                  <a:pt x="3051080" y="646113"/>
                </a:cubicBezTo>
                <a:cubicBezTo>
                  <a:pt x="2924856" y="674225"/>
                  <a:pt x="2739032" y="608465"/>
                  <a:pt x="2457484" y="646113"/>
                </a:cubicBezTo>
                <a:cubicBezTo>
                  <a:pt x="2175936" y="683761"/>
                  <a:pt x="2003069" y="609209"/>
                  <a:pt x="1863889" y="646113"/>
                </a:cubicBezTo>
                <a:cubicBezTo>
                  <a:pt x="1724710" y="683017"/>
                  <a:pt x="1485478" y="612598"/>
                  <a:pt x="1353397" y="646113"/>
                </a:cubicBezTo>
                <a:cubicBezTo>
                  <a:pt x="1221316" y="679628"/>
                  <a:pt x="1042744" y="579965"/>
                  <a:pt x="801354" y="646113"/>
                </a:cubicBezTo>
                <a:cubicBezTo>
                  <a:pt x="559964" y="712261"/>
                  <a:pt x="359891" y="584778"/>
                  <a:pt x="0" y="646113"/>
                </a:cubicBezTo>
                <a:cubicBezTo>
                  <a:pt x="-4299" y="552473"/>
                  <a:pt x="36466" y="465518"/>
                  <a:pt x="0" y="335979"/>
                </a:cubicBezTo>
                <a:cubicBezTo>
                  <a:pt x="-36466" y="206440"/>
                  <a:pt x="6962" y="84999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b) Đáy và đường cao</a:t>
            </a:r>
          </a:p>
        </p:txBody>
      </p:sp>
      <p:grpSp>
        <p:nvGrpSpPr>
          <p:cNvPr id="70663" name="Group 7">
            <a:extLst>
              <a:ext uri="{FF2B5EF4-FFF2-40B4-BE49-F238E27FC236}">
                <a16:creationId xmlns:a16="http://schemas.microsoft.com/office/drawing/2014/main" id="{85A20282-3190-4450-B4C6-5346BFD23AF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2205038"/>
            <a:ext cx="4572000" cy="3281362"/>
            <a:chOff x="96" y="1200"/>
            <a:chExt cx="2880" cy="1785"/>
          </a:xfrm>
        </p:grpSpPr>
        <p:sp>
          <p:nvSpPr>
            <p:cNvPr id="23576" name="AutoShape 8">
              <a:extLst>
                <a:ext uri="{FF2B5EF4-FFF2-40B4-BE49-F238E27FC236}">
                  <a16:creationId xmlns:a16="http://schemas.microsoft.com/office/drawing/2014/main" id="{0AE61535-477F-492E-9D8C-9DFB7ADDA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57150">
              <a:solidFill>
                <a:srgbClr val="29292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latin typeface=".VnArial" pitchFamily="34" charset="0"/>
              </a:endParaRPr>
            </a:p>
          </p:txBody>
        </p:sp>
        <p:sp>
          <p:nvSpPr>
            <p:cNvPr id="23577" name="Text Box 9">
              <a:extLst>
                <a:ext uri="{FF2B5EF4-FFF2-40B4-BE49-F238E27FC236}">
                  <a16:creationId xmlns:a16="http://schemas.microsoft.com/office/drawing/2014/main" id="{B0BFB746-BC36-4F9C-8CFC-2C6E1E7CA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.VnTime" pitchFamily="34" charset="0"/>
                </a:rPr>
                <a:t>A</a:t>
              </a:r>
            </a:p>
          </p:txBody>
        </p:sp>
        <p:sp>
          <p:nvSpPr>
            <p:cNvPr id="23578" name="Text Box 10">
              <a:extLst>
                <a:ext uri="{FF2B5EF4-FFF2-40B4-BE49-F238E27FC236}">
                  <a16:creationId xmlns:a16="http://schemas.microsoft.com/office/drawing/2014/main" id="{DF8EA32C-E523-4D80-9249-3B79AD6EC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.VnTime" pitchFamily="34" charset="0"/>
                </a:rPr>
                <a:t>C</a:t>
              </a:r>
            </a:p>
          </p:txBody>
        </p:sp>
        <p:sp>
          <p:nvSpPr>
            <p:cNvPr id="23579" name="Text Box 11">
              <a:extLst>
                <a:ext uri="{FF2B5EF4-FFF2-40B4-BE49-F238E27FC236}">
                  <a16:creationId xmlns:a16="http://schemas.microsoft.com/office/drawing/2014/main" id="{43CCC70D-F117-4333-9F5E-F920963D4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.VnTime" pitchFamily="34" charset="0"/>
                </a:rPr>
                <a:t>B</a:t>
              </a:r>
            </a:p>
          </p:txBody>
        </p:sp>
      </p:grpSp>
      <p:sp>
        <p:nvSpPr>
          <p:cNvPr id="70670" name="Line 14">
            <a:extLst>
              <a:ext uri="{FF2B5EF4-FFF2-40B4-BE49-F238E27FC236}">
                <a16:creationId xmlns:a16="http://schemas.microsoft.com/office/drawing/2014/main" id="{3740B0C3-CBC7-4FC3-9433-556579BD44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1" y="5105401"/>
            <a:ext cx="3382963" cy="3175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70671" name="Text Box 15">
            <a:extLst>
              <a:ext uri="{FF2B5EF4-FFF2-40B4-BE49-F238E27FC236}">
                <a16:creationId xmlns:a16="http://schemas.microsoft.com/office/drawing/2014/main" id="{86104225-7F7F-4EF5-B716-4B5ED73C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2786063"/>
            <a:ext cx="182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292929"/>
                </a:solidFill>
                <a:latin typeface="Arial" panose="020B0604020202020204" pitchFamily="34" charset="0"/>
              </a:rPr>
              <a:t>BC là đáy,</a:t>
            </a:r>
          </a:p>
        </p:txBody>
      </p:sp>
      <p:sp>
        <p:nvSpPr>
          <p:cNvPr id="70672" name="Line 16">
            <a:extLst>
              <a:ext uri="{FF2B5EF4-FFF2-40B4-BE49-F238E27FC236}">
                <a16:creationId xmlns:a16="http://schemas.microsoft.com/office/drawing/2014/main" id="{A14B7B3F-A8F0-439A-9D91-C2DAEA03F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8289" y="2862263"/>
            <a:ext cx="14287" cy="2239962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grpSp>
        <p:nvGrpSpPr>
          <p:cNvPr id="70673" name="Group 17">
            <a:extLst>
              <a:ext uri="{FF2B5EF4-FFF2-40B4-BE49-F238E27FC236}">
                <a16:creationId xmlns:a16="http://schemas.microsoft.com/office/drawing/2014/main" id="{EC47DF1C-0FCF-4899-9BAE-3930A716D35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391151" y="1338263"/>
            <a:ext cx="804863" cy="1522412"/>
            <a:chOff x="1968" y="2304"/>
            <a:chExt cx="507" cy="959"/>
          </a:xfrm>
        </p:grpSpPr>
        <p:grpSp>
          <p:nvGrpSpPr>
            <p:cNvPr id="23568" name="Group 18">
              <a:extLst>
                <a:ext uri="{FF2B5EF4-FFF2-40B4-BE49-F238E27FC236}">
                  <a16:creationId xmlns:a16="http://schemas.microsoft.com/office/drawing/2014/main" id="{1CCA02CB-EC70-486C-A8BC-36C6D1156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</p:grpSpPr>
          <p:sp>
            <p:nvSpPr>
              <p:cNvPr id="23573" name="Line 19">
                <a:extLst>
                  <a:ext uri="{FF2B5EF4-FFF2-40B4-BE49-F238E27FC236}">
                    <a16:creationId xmlns:a16="http://schemas.microsoft.com/office/drawing/2014/main" id="{E8F56234-EDD5-4723-AAEA-0D7F9B541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23574" name="Line 20">
                <a:extLst>
                  <a:ext uri="{FF2B5EF4-FFF2-40B4-BE49-F238E27FC236}">
                    <a16:creationId xmlns:a16="http://schemas.microsoft.com/office/drawing/2014/main" id="{1A146DD9-E8DE-4F07-90C4-178293B28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23575" name="Line 21">
                <a:extLst>
                  <a:ext uri="{FF2B5EF4-FFF2-40B4-BE49-F238E27FC236}">
                    <a16:creationId xmlns:a16="http://schemas.microsoft.com/office/drawing/2014/main" id="{09F47554-D754-4BBB-B21C-33D55522B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  <p:grpSp>
          <p:nvGrpSpPr>
            <p:cNvPr id="23569" name="Group 22">
              <a:extLst>
                <a:ext uri="{FF2B5EF4-FFF2-40B4-BE49-F238E27FC236}">
                  <a16:creationId xmlns:a16="http://schemas.microsoft.com/office/drawing/2014/main" id="{5AE2BD1A-7B73-4411-A9ED-48E8E03C0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</p:grpSpPr>
          <p:sp>
            <p:nvSpPr>
              <p:cNvPr id="23570" name="Line 23">
                <a:extLst>
                  <a:ext uri="{FF2B5EF4-FFF2-40B4-BE49-F238E27FC236}">
                    <a16:creationId xmlns:a16="http://schemas.microsoft.com/office/drawing/2014/main" id="{44372636-DAE1-4E38-83FE-C8C13FDC0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23571" name="Line 24">
                <a:extLst>
                  <a:ext uri="{FF2B5EF4-FFF2-40B4-BE49-F238E27FC236}">
                    <a16:creationId xmlns:a16="http://schemas.microsoft.com/office/drawing/2014/main" id="{A22AEACE-47C4-477A-A3B2-7DD9FA5B1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23572" name="Line 25">
                <a:extLst>
                  <a:ext uri="{FF2B5EF4-FFF2-40B4-BE49-F238E27FC236}">
                    <a16:creationId xmlns:a16="http://schemas.microsoft.com/office/drawing/2014/main" id="{EE5801D7-8FD1-4EDD-9256-B75031D45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</p:grpSp>
      <p:grpSp>
        <p:nvGrpSpPr>
          <p:cNvPr id="70682" name="Group 26">
            <a:extLst>
              <a:ext uri="{FF2B5EF4-FFF2-40B4-BE49-F238E27FC236}">
                <a16:creationId xmlns:a16="http://schemas.microsoft.com/office/drawing/2014/main" id="{8BAE2808-6096-4141-BC48-25B7A4BF6AF0}"/>
              </a:ext>
            </a:extLst>
          </p:cNvPr>
          <p:cNvGrpSpPr>
            <a:grpSpLocks/>
          </p:cNvGrpSpPr>
          <p:nvPr/>
        </p:nvGrpSpPr>
        <p:grpSpPr bwMode="auto">
          <a:xfrm>
            <a:off x="5395913" y="4843463"/>
            <a:ext cx="228600" cy="228600"/>
            <a:chOff x="4128" y="2841"/>
            <a:chExt cx="144" cy="144"/>
          </a:xfrm>
        </p:grpSpPr>
        <p:sp>
          <p:nvSpPr>
            <p:cNvPr id="23566" name="Line 27">
              <a:extLst>
                <a:ext uri="{FF2B5EF4-FFF2-40B4-BE49-F238E27FC236}">
                  <a16:creationId xmlns:a16="http://schemas.microsoft.com/office/drawing/2014/main" id="{7CE0C9F9-34FE-4931-A648-7A549C6EF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841"/>
              <a:ext cx="14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Line 28">
              <a:extLst>
                <a:ext uri="{FF2B5EF4-FFF2-40B4-BE49-F238E27FC236}">
                  <a16:creationId xmlns:a16="http://schemas.microsoft.com/office/drawing/2014/main" id="{BBB9B77B-CB12-4377-9812-2A0FC62A2A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84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685" name="Rectangle 29">
            <a:extLst>
              <a:ext uri="{FF2B5EF4-FFF2-40B4-BE49-F238E27FC236}">
                <a16:creationId xmlns:a16="http://schemas.microsoft.com/office/drawing/2014/main" id="{C9336EB8-E511-4637-8AFD-64512B8C9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725" y="5105400"/>
            <a:ext cx="4235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292929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70686" name="Text Box 30">
            <a:extLst>
              <a:ext uri="{FF2B5EF4-FFF2-40B4-BE49-F238E27FC236}">
                <a16:creationId xmlns:a16="http://schemas.microsoft.com/office/drawing/2014/main" id="{FD1CCE89-14D5-42DA-B8B7-0EF2CE48F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756" y="5492750"/>
            <a:ext cx="4967287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292929"/>
                </a:solidFill>
                <a:latin typeface="Arial" panose="020B0604020202020204" pitchFamily="34" charset="0"/>
              </a:rPr>
              <a:t>AH là đường cao, nó hạ từ đỉnh, vuông góc với đáy BC.</a:t>
            </a:r>
          </a:p>
        </p:txBody>
      </p:sp>
      <p:sp>
        <p:nvSpPr>
          <p:cNvPr id="70687" name="Text Box 31">
            <a:extLst>
              <a:ext uri="{FF2B5EF4-FFF2-40B4-BE49-F238E27FC236}">
                <a16:creationId xmlns:a16="http://schemas.microsoft.com/office/drawing/2014/main" id="{2E2606CC-54EC-4C6C-93E7-DF076D6C2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3429000"/>
            <a:ext cx="449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292929"/>
                </a:solidFill>
                <a:latin typeface="Arial" panose="020B0604020202020204" pitchFamily="34" charset="0"/>
              </a:rPr>
              <a:t>Độ dài AH là chiều cao.</a:t>
            </a:r>
          </a:p>
        </p:txBody>
      </p:sp>
      <p:sp>
        <p:nvSpPr>
          <p:cNvPr id="29" name="Text Box 26">
            <a:extLst>
              <a:ext uri="{FF2B5EF4-FFF2-40B4-BE49-F238E27FC236}">
                <a16:creationId xmlns:a16="http://schemas.microsoft.com/office/drawing/2014/main" id="{8DD7F194-9F58-4A76-9EFD-92866650D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559" y="1265412"/>
            <a:ext cx="3680242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i="1">
                <a:solidFill>
                  <a:srgbClr val="292929"/>
                </a:solidFill>
                <a:cs typeface="Times New Roman" panose="02020603050405020304" pitchFamily="18" charset="0"/>
              </a:rPr>
              <a:t>Đường cao: </a:t>
            </a:r>
            <a:r>
              <a:rPr lang="en-US" altLang="en-US" sz="3000" i="1">
                <a:solidFill>
                  <a:srgbClr val="292929"/>
                </a:solidFill>
                <a:cs typeface="Times New Roman" panose="02020603050405020304" pitchFamily="18" charset="0"/>
              </a:rPr>
              <a:t>là đường thẳng, hạ từ đỉnh và vuông góc với đáy.</a:t>
            </a:r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BF726042-ECCC-48B7-9066-60404975A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0067" y="2905073"/>
            <a:ext cx="3692734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i="1">
                <a:solidFill>
                  <a:srgbClr val="292929"/>
                </a:solidFill>
                <a:cs typeface="Times New Roman" panose="02020603050405020304" pitchFamily="18" charset="0"/>
              </a:rPr>
              <a:t>Chiều cao: </a:t>
            </a:r>
            <a:r>
              <a:rPr lang="en-US" altLang="en-US" sz="3000" i="1">
                <a:solidFill>
                  <a:srgbClr val="292929"/>
                </a:solidFill>
                <a:cs typeface="Times New Roman" panose="02020603050405020304" pitchFamily="18" charset="0"/>
              </a:rPr>
              <a:t>là độ dài AH mà ta đo được.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1" grpId="0"/>
      <p:bldP spid="70685" grpId="0"/>
      <p:bldP spid="70686" grpId="0"/>
      <p:bldP spid="70687" grpId="0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>
            <a:extLst>
              <a:ext uri="{FF2B5EF4-FFF2-40B4-BE49-F238E27FC236}">
                <a16:creationId xmlns:a16="http://schemas.microsoft.com/office/drawing/2014/main" id="{02EFE404-A473-47A4-A94D-AEDA3398F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666751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solidFill>
                  <a:srgbClr val="002060"/>
                </a:solidFill>
              </a:rPr>
              <a:t>Chỉ ra đường cao của các hình tam giác sau:</a:t>
            </a:r>
          </a:p>
        </p:txBody>
      </p:sp>
      <p:grpSp>
        <p:nvGrpSpPr>
          <p:cNvPr id="25603" name="Group 69">
            <a:extLst>
              <a:ext uri="{FF2B5EF4-FFF2-40B4-BE49-F238E27FC236}">
                <a16:creationId xmlns:a16="http://schemas.microsoft.com/office/drawing/2014/main" id="{F03D24AE-14F3-458F-8D47-FE021B005F8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524000"/>
            <a:ext cx="3200400" cy="2819400"/>
            <a:chOff x="0" y="960"/>
            <a:chExt cx="2016" cy="1776"/>
          </a:xfrm>
        </p:grpSpPr>
        <p:sp>
          <p:nvSpPr>
            <p:cNvPr id="25637" name="Text Box 33">
              <a:extLst>
                <a:ext uri="{FF2B5EF4-FFF2-40B4-BE49-F238E27FC236}">
                  <a16:creationId xmlns:a16="http://schemas.microsoft.com/office/drawing/2014/main" id="{424EF365-E211-4D36-8759-4775E0135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960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25638" name="Text Box 34">
              <a:extLst>
                <a:ext uri="{FF2B5EF4-FFF2-40B4-BE49-F238E27FC236}">
                  <a16:creationId xmlns:a16="http://schemas.microsoft.com/office/drawing/2014/main" id="{99054EDE-8050-4C52-93D0-EBC9A505F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25639" name="Text Box 35">
              <a:extLst>
                <a:ext uri="{FF2B5EF4-FFF2-40B4-BE49-F238E27FC236}">
                  <a16:creationId xmlns:a16="http://schemas.microsoft.com/office/drawing/2014/main" id="{F14BCEFE-1BD6-4F52-86E5-4571E7C4E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sp>
          <p:nvSpPr>
            <p:cNvPr id="25640" name="AutoShape 36">
              <a:extLst>
                <a:ext uri="{FF2B5EF4-FFF2-40B4-BE49-F238E27FC236}">
                  <a16:creationId xmlns:a16="http://schemas.microsoft.com/office/drawing/2014/main" id="{04F956D7-D512-4D83-BA68-54C434595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270"/>
              <a:ext cx="1514" cy="1226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rgbClr val="6633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5604" name="Text Box 47">
            <a:extLst>
              <a:ext uri="{FF2B5EF4-FFF2-40B4-BE49-F238E27FC236}">
                <a16:creationId xmlns:a16="http://schemas.microsoft.com/office/drawing/2014/main" id="{9F3D0123-9C2E-4CDE-882F-E4CE2F359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4038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25605" name="Text Box 49">
            <a:extLst>
              <a:ext uri="{FF2B5EF4-FFF2-40B4-BE49-F238E27FC236}">
                <a16:creationId xmlns:a16="http://schemas.microsoft.com/office/drawing/2014/main" id="{8B673364-E5BE-4A36-ADDC-4E27F3FD0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C</a:t>
            </a:r>
          </a:p>
        </p:txBody>
      </p:sp>
      <p:sp>
        <p:nvSpPr>
          <p:cNvPr id="25606" name="AutoShape 50">
            <a:extLst>
              <a:ext uri="{FF2B5EF4-FFF2-40B4-BE49-F238E27FC236}">
                <a16:creationId xmlns:a16="http://schemas.microsoft.com/office/drawing/2014/main" id="{5854BEB4-CA83-4654-A6AA-00CF5AF8C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057400"/>
            <a:ext cx="2209800" cy="1905000"/>
          </a:xfrm>
          <a:prstGeom prst="rtTriangle">
            <a:avLst/>
          </a:prstGeom>
          <a:noFill/>
          <a:ln w="38100" algn="ctr">
            <a:solidFill>
              <a:srgbClr val="663300"/>
            </a:solidFill>
            <a:miter lim="800000"/>
            <a:headEnd/>
            <a:tailEnd/>
          </a:ln>
          <a:effectLst>
            <a:outerShdw dist="35921" dir="2700000" algn="ctr" rotWithShape="0">
              <a:srgbClr val="C0C0C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</a:extLst>
        </p:spPr>
        <p:txBody>
          <a:bodyPr wrap="none" bIns="13716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5607" name="Text Box 62">
            <a:extLst>
              <a:ext uri="{FF2B5EF4-FFF2-40B4-BE49-F238E27FC236}">
                <a16:creationId xmlns:a16="http://schemas.microsoft.com/office/drawing/2014/main" id="{72BAE59C-2C40-44DB-83BB-6B04F65E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15763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A</a:t>
            </a:r>
          </a:p>
        </p:txBody>
      </p:sp>
      <p:grpSp>
        <p:nvGrpSpPr>
          <p:cNvPr id="25608" name="Group 92">
            <a:extLst>
              <a:ext uri="{FF2B5EF4-FFF2-40B4-BE49-F238E27FC236}">
                <a16:creationId xmlns:a16="http://schemas.microsoft.com/office/drawing/2014/main" id="{BC0C08EC-3360-48AB-A10E-8CD54A1FD849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438276"/>
            <a:ext cx="3276600" cy="3006725"/>
            <a:chOff x="1920" y="906"/>
            <a:chExt cx="2064" cy="1894"/>
          </a:xfrm>
        </p:grpSpPr>
        <p:sp>
          <p:nvSpPr>
            <p:cNvPr id="25630" name="Text Box 48">
              <a:extLst>
                <a:ext uri="{FF2B5EF4-FFF2-40B4-BE49-F238E27FC236}">
                  <a16:creationId xmlns:a16="http://schemas.microsoft.com/office/drawing/2014/main" id="{83B0731C-0943-422E-97BE-44302BAB6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90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25631" name="Text Box 61">
              <a:extLst>
                <a:ext uri="{FF2B5EF4-FFF2-40B4-BE49-F238E27FC236}">
                  <a16:creationId xmlns:a16="http://schemas.microsoft.com/office/drawing/2014/main" id="{36B5A248-28E1-473D-8AE9-E502DC0B08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6" y="249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grpSp>
          <p:nvGrpSpPr>
            <p:cNvPr id="25632" name="Group 63">
              <a:extLst>
                <a:ext uri="{FF2B5EF4-FFF2-40B4-BE49-F238E27FC236}">
                  <a16:creationId xmlns:a16="http://schemas.microsoft.com/office/drawing/2014/main" id="{2CCE06E1-ACDD-4614-A1AE-0E66EB890E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" y="1248"/>
              <a:ext cx="1728" cy="1264"/>
              <a:chOff x="1672" y="1824"/>
              <a:chExt cx="2160" cy="1240"/>
            </a:xfrm>
          </p:grpSpPr>
          <p:sp>
            <p:nvSpPr>
              <p:cNvPr id="25634" name="Line 64">
                <a:extLst>
                  <a:ext uri="{FF2B5EF4-FFF2-40B4-BE49-F238E27FC236}">
                    <a16:creationId xmlns:a16="http://schemas.microsoft.com/office/drawing/2014/main" id="{67AB2833-8821-4664-ADD1-266BA7EA1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824"/>
                <a:ext cx="624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5" name="Line 65">
                <a:extLst>
                  <a:ext uri="{FF2B5EF4-FFF2-40B4-BE49-F238E27FC236}">
                    <a16:creationId xmlns:a16="http://schemas.microsoft.com/office/drawing/2014/main" id="{3C7C6D1B-39E9-41F8-A2C4-040DD6D2C4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1825"/>
                <a:ext cx="2160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6" name="Line 66">
                <a:extLst>
                  <a:ext uri="{FF2B5EF4-FFF2-40B4-BE49-F238E27FC236}">
                    <a16:creationId xmlns:a16="http://schemas.microsoft.com/office/drawing/2014/main" id="{3EB832D5-27B4-43ED-81D0-10EACB6D0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6" y="3063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33" name="Text Box 67">
              <a:extLst>
                <a:ext uri="{FF2B5EF4-FFF2-40B4-BE49-F238E27FC236}">
                  <a16:creationId xmlns:a16="http://schemas.microsoft.com/office/drawing/2014/main" id="{632365EE-46CF-47F3-A02C-7E3797CC0B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51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</p:grpSp>
      <p:sp>
        <p:nvSpPr>
          <p:cNvPr id="25609" name="Text Box 71">
            <a:extLst>
              <a:ext uri="{FF2B5EF4-FFF2-40B4-BE49-F238E27FC236}">
                <a16:creationId xmlns:a16="http://schemas.microsoft.com/office/drawing/2014/main" id="{A468CC48-F280-423B-A4A4-D7AA018A6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B</a:t>
            </a:r>
          </a:p>
        </p:txBody>
      </p:sp>
      <p:sp>
        <p:nvSpPr>
          <p:cNvPr id="83026" name="Line 82">
            <a:extLst>
              <a:ext uri="{FF2B5EF4-FFF2-40B4-BE49-F238E27FC236}">
                <a16:creationId xmlns:a16="http://schemas.microsoft.com/office/drawing/2014/main" id="{5E4E6352-4019-4533-A13F-5DDA219960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9914" y="2043114"/>
            <a:ext cx="14287" cy="191928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83037" name="Line 93">
            <a:extLst>
              <a:ext uri="{FF2B5EF4-FFF2-40B4-BE49-F238E27FC236}">
                <a16:creationId xmlns:a16="http://schemas.microsoft.com/office/drawing/2014/main" id="{3540693C-A52C-4F99-A36D-B4018CBAFE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9664" y="1995488"/>
            <a:ext cx="14287" cy="2011362"/>
          </a:xfrm>
          <a:prstGeom prst="line">
            <a:avLst/>
          </a:prstGeom>
          <a:noFill/>
          <a:ln w="635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25612" name="Line 94">
            <a:extLst>
              <a:ext uri="{FF2B5EF4-FFF2-40B4-BE49-F238E27FC236}">
                <a16:creationId xmlns:a16="http://schemas.microsoft.com/office/drawing/2014/main" id="{249A45A1-38DB-4B93-BD81-DCF6E2B50D9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291138" y="3632201"/>
            <a:ext cx="14288" cy="731837"/>
          </a:xfrm>
          <a:prstGeom prst="line">
            <a:avLst/>
          </a:prstGeom>
          <a:noFill/>
          <a:ln w="254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25613" name="Text Box 95">
            <a:extLst>
              <a:ext uri="{FF2B5EF4-FFF2-40B4-BE49-F238E27FC236}">
                <a16:creationId xmlns:a16="http://schemas.microsoft.com/office/drawing/2014/main" id="{EFDF294B-0D26-47C3-9257-91FFC8C2B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83040" name="Text Box 96">
            <a:extLst>
              <a:ext uri="{FF2B5EF4-FFF2-40B4-BE49-F238E27FC236}">
                <a16:creationId xmlns:a16="http://schemas.microsoft.com/office/drawing/2014/main" id="{20C8BC1E-EAA1-45AC-8C30-8F317A848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601073"/>
            <a:ext cx="2667000" cy="8302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/>
              <a:t>AH là đường cao ứng với đáy BC</a:t>
            </a:r>
          </a:p>
        </p:txBody>
      </p:sp>
      <p:sp>
        <p:nvSpPr>
          <p:cNvPr id="83041" name="Text Box 97">
            <a:extLst>
              <a:ext uri="{FF2B5EF4-FFF2-40B4-BE49-F238E27FC236}">
                <a16:creationId xmlns:a16="http://schemas.microsoft.com/office/drawing/2014/main" id="{93769417-D033-4640-83EB-DADC7DE32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4532842"/>
            <a:ext cx="28575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i="1"/>
              <a:t>AH là đường cao ứng với đáy BC</a:t>
            </a:r>
          </a:p>
        </p:txBody>
      </p:sp>
      <p:sp>
        <p:nvSpPr>
          <p:cNvPr id="83042" name="Text Box 98">
            <a:extLst>
              <a:ext uri="{FF2B5EF4-FFF2-40B4-BE49-F238E27FC236}">
                <a16:creationId xmlns:a16="http://schemas.microsoft.com/office/drawing/2014/main" id="{A705ABFC-CE65-41D6-A3A8-AA3060FBA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9" y="4495800"/>
            <a:ext cx="25908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/>
              <a:t>AB là đường cao ứng với đáy BC</a:t>
            </a:r>
          </a:p>
        </p:txBody>
      </p:sp>
      <p:sp>
        <p:nvSpPr>
          <p:cNvPr id="83043" name="Line 99">
            <a:extLst>
              <a:ext uri="{FF2B5EF4-FFF2-40B4-BE49-F238E27FC236}">
                <a16:creationId xmlns:a16="http://schemas.microsoft.com/office/drawing/2014/main" id="{6B697B3A-CF18-48F9-B045-C7209B883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2913" y="2009776"/>
            <a:ext cx="14287" cy="19192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grpSp>
        <p:nvGrpSpPr>
          <p:cNvPr id="25618" name="Group 103">
            <a:extLst>
              <a:ext uri="{FF2B5EF4-FFF2-40B4-BE49-F238E27FC236}">
                <a16:creationId xmlns:a16="http://schemas.microsoft.com/office/drawing/2014/main" id="{24AFBFEC-7658-4166-82EB-9EE6B3E43CB6}"/>
              </a:ext>
            </a:extLst>
          </p:cNvPr>
          <p:cNvGrpSpPr>
            <a:grpSpLocks/>
          </p:cNvGrpSpPr>
          <p:nvPr/>
        </p:nvGrpSpPr>
        <p:grpSpPr bwMode="auto">
          <a:xfrm>
            <a:off x="8139113" y="2862263"/>
            <a:ext cx="609600" cy="1066800"/>
            <a:chOff x="3792" y="3264"/>
            <a:chExt cx="384" cy="672"/>
          </a:xfrm>
        </p:grpSpPr>
        <p:sp>
          <p:nvSpPr>
            <p:cNvPr id="25628" name="AutoShape 101">
              <a:extLst>
                <a:ext uri="{FF2B5EF4-FFF2-40B4-BE49-F238E27FC236}">
                  <a16:creationId xmlns:a16="http://schemas.microsoft.com/office/drawing/2014/main" id="{59989660-AA76-49CB-B188-25B9258EC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5629" name="AutoShape 102">
              <a:extLst>
                <a:ext uri="{FF2B5EF4-FFF2-40B4-BE49-F238E27FC236}">
                  <a16:creationId xmlns:a16="http://schemas.microsoft.com/office/drawing/2014/main" id="{72862F62-68F2-4165-9BDB-D4A07F3C6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5619" name="Group 104">
            <a:extLst>
              <a:ext uri="{FF2B5EF4-FFF2-40B4-BE49-F238E27FC236}">
                <a16:creationId xmlns:a16="http://schemas.microsoft.com/office/drawing/2014/main" id="{F82C67C3-BAAD-4F0C-9C46-E244A70ABE7C}"/>
              </a:ext>
            </a:extLst>
          </p:cNvPr>
          <p:cNvGrpSpPr>
            <a:grpSpLocks/>
          </p:cNvGrpSpPr>
          <p:nvPr/>
        </p:nvGrpSpPr>
        <p:grpSpPr bwMode="auto">
          <a:xfrm>
            <a:off x="4957763" y="2895600"/>
            <a:ext cx="609600" cy="1066800"/>
            <a:chOff x="3792" y="3264"/>
            <a:chExt cx="384" cy="672"/>
          </a:xfrm>
        </p:grpSpPr>
        <p:sp>
          <p:nvSpPr>
            <p:cNvPr id="25626" name="AutoShape 105">
              <a:extLst>
                <a:ext uri="{FF2B5EF4-FFF2-40B4-BE49-F238E27FC236}">
                  <a16:creationId xmlns:a16="http://schemas.microsoft.com/office/drawing/2014/main" id="{3C41BBEF-BAE1-444A-82DB-478C048AF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5627" name="AutoShape 106">
              <a:extLst>
                <a:ext uri="{FF2B5EF4-FFF2-40B4-BE49-F238E27FC236}">
                  <a16:creationId xmlns:a16="http://schemas.microsoft.com/office/drawing/2014/main" id="{64045274-31C7-4E4B-9197-A25BE5296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5620" name="Group 107">
            <a:extLst>
              <a:ext uri="{FF2B5EF4-FFF2-40B4-BE49-F238E27FC236}">
                <a16:creationId xmlns:a16="http://schemas.microsoft.com/office/drawing/2014/main" id="{7D2965DB-A339-415D-9411-4E125F0289D7}"/>
              </a:ext>
            </a:extLst>
          </p:cNvPr>
          <p:cNvGrpSpPr>
            <a:grpSpLocks/>
          </p:cNvGrpSpPr>
          <p:nvPr/>
        </p:nvGrpSpPr>
        <p:grpSpPr bwMode="auto">
          <a:xfrm>
            <a:off x="3157538" y="2862263"/>
            <a:ext cx="609600" cy="1066800"/>
            <a:chOff x="3792" y="3264"/>
            <a:chExt cx="384" cy="672"/>
          </a:xfrm>
        </p:grpSpPr>
        <p:sp>
          <p:nvSpPr>
            <p:cNvPr id="25624" name="AutoShape 108">
              <a:extLst>
                <a:ext uri="{FF2B5EF4-FFF2-40B4-BE49-F238E27FC236}">
                  <a16:creationId xmlns:a16="http://schemas.microsoft.com/office/drawing/2014/main" id="{95A1A97B-E09E-4252-8C08-3A9014086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5625" name="AutoShape 109">
              <a:extLst>
                <a:ext uri="{FF2B5EF4-FFF2-40B4-BE49-F238E27FC236}">
                  <a16:creationId xmlns:a16="http://schemas.microsoft.com/office/drawing/2014/main" id="{8F9C8FCF-FBE2-45F2-B9DA-CC843D0C2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5621" name="TextBox 1">
            <a:extLst>
              <a:ext uri="{FF2B5EF4-FFF2-40B4-BE49-F238E27FC236}">
                <a16:creationId xmlns:a16="http://schemas.microsoft.com/office/drawing/2014/main" id="{08330E5C-301A-4A31-ABB5-C17E461C6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1014413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7030A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622" name="TextBox 1">
            <a:extLst>
              <a:ext uri="{FF2B5EF4-FFF2-40B4-BE49-F238E27FC236}">
                <a16:creationId xmlns:a16="http://schemas.microsoft.com/office/drawing/2014/main" id="{B465142A-7BE6-422F-A5EC-2ABCB0B43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127375"/>
            <a:ext cx="406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endParaRPr lang="vi-VN" altLang="en-US" sz="3200" b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5623" name="TextBox 1">
            <a:extLst>
              <a:ext uri="{FF2B5EF4-FFF2-40B4-BE49-F238E27FC236}">
                <a16:creationId xmlns:a16="http://schemas.microsoft.com/office/drawing/2014/main" id="{BBF50C8D-6F1C-4DE4-B56E-BB09F34B1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713" y="3136900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vi-VN" altLang="en-US" sz="3200" b="1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841C05-59A2-4DF8-AF4B-29FA6CF89437}"/>
              </a:ext>
            </a:extLst>
          </p:cNvPr>
          <p:cNvSpPr txBox="1"/>
          <p:nvPr/>
        </p:nvSpPr>
        <p:spPr>
          <a:xfrm>
            <a:off x="4122738" y="5507594"/>
            <a:ext cx="388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/>
              <a:t>(nét đứt này có</a:t>
            </a:r>
            <a:r>
              <a:rPr lang="en-US"/>
              <a:t> là do</a:t>
            </a:r>
            <a:r>
              <a:rPr lang="vi-VN"/>
              <a:t> ta vẽ th</a:t>
            </a:r>
            <a:r>
              <a:rPr lang="en-US"/>
              <a:t>ê</a:t>
            </a:r>
            <a:r>
              <a:rPr lang="vi-VN"/>
              <a:t>m</a:t>
            </a:r>
            <a:r>
              <a:rPr lang="en-US"/>
              <a:t> </a:t>
            </a:r>
            <a:r>
              <a:rPr lang="vi-VN"/>
              <a:t>vào)</a:t>
            </a:r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D7D699-2C33-4E58-9385-EE944E7810E6}"/>
              </a:ext>
            </a:extLst>
          </p:cNvPr>
          <p:cNvSpPr txBox="1"/>
          <p:nvPr/>
        </p:nvSpPr>
        <p:spPr>
          <a:xfrm>
            <a:off x="8048625" y="5498068"/>
            <a:ext cx="3524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/>
              <a:t>(cạnh bên trùng với đường cao)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3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3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3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3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3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3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3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3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3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3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3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3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3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830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830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26" grpId="0" animBg="1"/>
      <p:bldP spid="83026" grpId="1" animBg="1"/>
      <p:bldP spid="83037" grpId="0" animBg="1"/>
      <p:bldP spid="83037" grpId="1" animBg="1"/>
      <p:bldP spid="83043" grpId="0" animBg="1"/>
      <p:bldP spid="83043" grpId="1" animBg="1"/>
      <p:bldP spid="83043" grpId="2" animBg="1"/>
      <p:bldP spid="42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id="{60F7FAA3-4B7C-4D0B-B134-DC86672B9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53400" y="1981200"/>
            <a:ext cx="3869574" cy="4343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132BDB4-8646-4974-9CCA-85E01ECC771F}"/>
              </a:ext>
            </a:extLst>
          </p:cNvPr>
          <p:cNvGrpSpPr/>
          <p:nvPr/>
        </p:nvGrpSpPr>
        <p:grpSpPr>
          <a:xfrm>
            <a:off x="990600" y="1066800"/>
            <a:ext cx="5850587" cy="2582627"/>
            <a:chOff x="990600" y="1066800"/>
            <a:chExt cx="5850587" cy="258262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85DCC5FD-97A5-4082-909C-0A0A1D5FD83E}"/>
                </a:ext>
              </a:extLst>
            </p:cNvPr>
            <p:cNvSpPr/>
            <p:nvPr/>
          </p:nvSpPr>
          <p:spPr>
            <a:xfrm>
              <a:off x="990600" y="1066800"/>
              <a:ext cx="5850587" cy="2582627"/>
            </a:xfrm>
            <a:custGeom>
              <a:avLst/>
              <a:gdLst>
                <a:gd name="connsiteX0" fmla="*/ 528177 w 5850587"/>
                <a:gd name="connsiteY0" fmla="*/ 859082 h 2582627"/>
                <a:gd name="connsiteX1" fmla="*/ 761524 w 5850587"/>
                <a:gd name="connsiteY1" fmla="*/ 412921 h 2582627"/>
                <a:gd name="connsiteX2" fmla="*/ 1896700 w 5850587"/>
                <a:gd name="connsiteY2" fmla="*/ 310991 h 2582627"/>
                <a:gd name="connsiteX3" fmla="*/ 3041221 w 5850587"/>
                <a:gd name="connsiteY3" fmla="*/ 205175 h 2582627"/>
                <a:gd name="connsiteX4" fmla="*/ 3487193 w 5850587"/>
                <a:gd name="connsiteY4" fmla="*/ 11956 h 2582627"/>
                <a:gd name="connsiteX5" fmla="*/ 4040290 w 5850587"/>
                <a:gd name="connsiteY5" fmla="*/ 148321 h 2582627"/>
                <a:gd name="connsiteX6" fmla="*/ 4802763 w 5850587"/>
                <a:gd name="connsiteY6" fmla="*/ 41250 h 2582627"/>
                <a:gd name="connsiteX7" fmla="*/ 5189416 w 5850587"/>
                <a:gd name="connsiteY7" fmla="*/ 333350 h 2582627"/>
                <a:gd name="connsiteX8" fmla="*/ 5685632 w 5850587"/>
                <a:gd name="connsiteY8" fmla="*/ 616841 h 2582627"/>
                <a:gd name="connsiteX9" fmla="*/ 5663422 w 5850587"/>
                <a:gd name="connsiteY9" fmla="*/ 924245 h 2582627"/>
                <a:gd name="connsiteX10" fmla="*/ 5825667 w 5850587"/>
                <a:gd name="connsiteY10" fmla="*/ 1394259 h 2582627"/>
                <a:gd name="connsiteX11" fmla="*/ 5065633 w 5850587"/>
                <a:gd name="connsiteY11" fmla="*/ 1805686 h 2582627"/>
                <a:gd name="connsiteX12" fmla="*/ 4793553 w 5850587"/>
                <a:gd name="connsiteY12" fmla="*/ 2158227 h 2582627"/>
                <a:gd name="connsiteX13" fmla="*/ 3867210 w 5850587"/>
                <a:gd name="connsiteY13" fmla="*/ 2200912 h 2582627"/>
                <a:gd name="connsiteX14" fmla="*/ 3205227 w 5850587"/>
                <a:gd name="connsiteY14" fmla="*/ 2577007 h 2582627"/>
                <a:gd name="connsiteX15" fmla="*/ 2231890 w 5850587"/>
                <a:gd name="connsiteY15" fmla="*/ 2347440 h 2582627"/>
                <a:gd name="connsiteX16" fmla="*/ 786037 w 5850587"/>
                <a:gd name="connsiteY16" fmla="*/ 2120623 h 2582627"/>
                <a:gd name="connsiteX17" fmla="*/ 150327 w 5850587"/>
                <a:gd name="connsiteY17" fmla="*/ 1868219 h 2582627"/>
                <a:gd name="connsiteX18" fmla="*/ 286164 w 5850587"/>
                <a:gd name="connsiteY18" fmla="*/ 1527516 h 2582627"/>
                <a:gd name="connsiteX19" fmla="*/ -678 w 5850587"/>
                <a:gd name="connsiteY19" fmla="*/ 1177964 h 2582627"/>
                <a:gd name="connsiteX20" fmla="*/ 523167 w 5850587"/>
                <a:gd name="connsiteY20" fmla="*/ 867272 h 2582627"/>
                <a:gd name="connsiteX21" fmla="*/ 528177 w 5850587"/>
                <a:gd name="connsiteY21" fmla="*/ 859082 h 2582627"/>
                <a:gd name="connsiteX0" fmla="*/ 7620460 w 5850587"/>
                <a:gd name="connsiteY0" fmla="*/ 4332228 h 2582627"/>
                <a:gd name="connsiteX1" fmla="*/ 7548720 w 5850587"/>
                <a:gd name="connsiteY1" fmla="*/ 4403968 h 2582627"/>
                <a:gd name="connsiteX2" fmla="*/ 7476980 w 5850587"/>
                <a:gd name="connsiteY2" fmla="*/ 4332228 h 2582627"/>
                <a:gd name="connsiteX3" fmla="*/ 7548720 w 5850587"/>
                <a:gd name="connsiteY3" fmla="*/ 4260488 h 2582627"/>
                <a:gd name="connsiteX4" fmla="*/ 7620460 w 5850587"/>
                <a:gd name="connsiteY4" fmla="*/ 4332228 h 2582627"/>
                <a:gd name="connsiteX0" fmla="*/ 6734415 w 5850587"/>
                <a:gd name="connsiteY0" fmla="*/ 3702275 h 2582627"/>
                <a:gd name="connsiteX1" fmla="*/ 6590936 w 5850587"/>
                <a:gd name="connsiteY1" fmla="*/ 3845754 h 2582627"/>
                <a:gd name="connsiteX2" fmla="*/ 6447457 w 5850587"/>
                <a:gd name="connsiteY2" fmla="*/ 3702275 h 2582627"/>
                <a:gd name="connsiteX3" fmla="*/ 6590936 w 5850587"/>
                <a:gd name="connsiteY3" fmla="*/ 3558796 h 2582627"/>
                <a:gd name="connsiteX4" fmla="*/ 6734415 w 5850587"/>
                <a:gd name="connsiteY4" fmla="*/ 3702275 h 2582627"/>
                <a:gd name="connsiteX0" fmla="*/ 5728495 w 5850587"/>
                <a:gd name="connsiteY0" fmla="*/ 2993478 h 2582627"/>
                <a:gd name="connsiteX1" fmla="*/ 5513276 w 5850587"/>
                <a:gd name="connsiteY1" fmla="*/ 3208697 h 2582627"/>
                <a:gd name="connsiteX2" fmla="*/ 5298057 w 5850587"/>
                <a:gd name="connsiteY2" fmla="*/ 2993478 h 2582627"/>
                <a:gd name="connsiteX3" fmla="*/ 5513276 w 5850587"/>
                <a:gd name="connsiteY3" fmla="*/ 2778259 h 2582627"/>
                <a:gd name="connsiteX4" fmla="*/ 5728495 w 5850587"/>
                <a:gd name="connsiteY4" fmla="*/ 2993478 h 2582627"/>
                <a:gd name="connsiteX0" fmla="*/ 635574 w 5850587"/>
                <a:gd name="connsiteY0" fmla="*/ 1564940 h 2582627"/>
                <a:gd name="connsiteX1" fmla="*/ 292529 w 5850587"/>
                <a:gd name="connsiteY1" fmla="*/ 1517293 h 2582627"/>
                <a:gd name="connsiteX2" fmla="*/ 938260 w 5850587"/>
                <a:gd name="connsiteY2" fmla="*/ 2086368 h 2582627"/>
                <a:gd name="connsiteX3" fmla="*/ 788204 w 5850587"/>
                <a:gd name="connsiteY3" fmla="*/ 2109145 h 2582627"/>
                <a:gd name="connsiteX4" fmla="*/ 2231619 w 5850587"/>
                <a:gd name="connsiteY4" fmla="*/ 2336918 h 2582627"/>
                <a:gd name="connsiteX5" fmla="*/ 2141152 w 5850587"/>
                <a:gd name="connsiteY5" fmla="*/ 2232896 h 2582627"/>
                <a:gd name="connsiteX6" fmla="*/ 3904047 w 5850587"/>
                <a:gd name="connsiteY6" fmla="*/ 2077520 h 2582627"/>
                <a:gd name="connsiteX7" fmla="*/ 3867888 w 5850587"/>
                <a:gd name="connsiteY7" fmla="*/ 2191645 h 2582627"/>
                <a:gd name="connsiteX8" fmla="*/ 4622099 w 5850587"/>
                <a:gd name="connsiteY8" fmla="*/ 1372259 h 2582627"/>
                <a:gd name="connsiteX9" fmla="*/ 5062382 w 5850587"/>
                <a:gd name="connsiteY9" fmla="*/ 1798871 h 2582627"/>
                <a:gd name="connsiteX10" fmla="*/ 5660713 w 5850587"/>
                <a:gd name="connsiteY10" fmla="*/ 917908 h 2582627"/>
                <a:gd name="connsiteX11" fmla="*/ 5464610 w 5850587"/>
                <a:gd name="connsiteY11" fmla="*/ 1077888 h 2582627"/>
                <a:gd name="connsiteX12" fmla="*/ 5190229 w 5850587"/>
                <a:gd name="connsiteY12" fmla="*/ 324382 h 2582627"/>
                <a:gd name="connsiteX13" fmla="*/ 5200521 w 5850587"/>
                <a:gd name="connsiteY13" fmla="*/ 399948 h 2582627"/>
                <a:gd name="connsiteX14" fmla="*/ 3938040 w 5850587"/>
                <a:gd name="connsiteY14" fmla="*/ 236262 h 2582627"/>
                <a:gd name="connsiteX15" fmla="*/ 4038530 w 5850587"/>
                <a:gd name="connsiteY15" fmla="*/ 139892 h 2582627"/>
                <a:gd name="connsiteX16" fmla="*/ 2998561 w 5850587"/>
                <a:gd name="connsiteY16" fmla="*/ 282175 h 2582627"/>
                <a:gd name="connsiteX17" fmla="*/ 3047180 w 5850587"/>
                <a:gd name="connsiteY17" fmla="*/ 199077 h 2582627"/>
                <a:gd name="connsiteX18" fmla="*/ 1896023 w 5850587"/>
                <a:gd name="connsiteY18" fmla="*/ 310393 h 2582627"/>
                <a:gd name="connsiteX19" fmla="*/ 2072082 w 5850587"/>
                <a:gd name="connsiteY19" fmla="*/ 390981 h 2582627"/>
                <a:gd name="connsiteX20" fmla="*/ 558920 w 5850587"/>
                <a:gd name="connsiteY20" fmla="*/ 943914 h 2582627"/>
                <a:gd name="connsiteX21" fmla="*/ 528177 w 5850587"/>
                <a:gd name="connsiteY21" fmla="*/ 859082 h 2582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50587" h="2582627" fill="none" extrusionOk="0">
                  <a:moveTo>
                    <a:pt x="528177" y="859082"/>
                  </a:moveTo>
                  <a:cubicBezTo>
                    <a:pt x="485790" y="697690"/>
                    <a:pt x="560305" y="532919"/>
                    <a:pt x="761524" y="412921"/>
                  </a:cubicBezTo>
                  <a:cubicBezTo>
                    <a:pt x="1057121" y="206195"/>
                    <a:pt x="1636925" y="152699"/>
                    <a:pt x="1896700" y="310991"/>
                  </a:cubicBezTo>
                  <a:cubicBezTo>
                    <a:pt x="2194055" y="110308"/>
                    <a:pt x="2652335" y="68231"/>
                    <a:pt x="3041221" y="205175"/>
                  </a:cubicBezTo>
                  <a:cubicBezTo>
                    <a:pt x="3100895" y="101771"/>
                    <a:pt x="3293262" y="41510"/>
                    <a:pt x="3487193" y="11956"/>
                  </a:cubicBezTo>
                  <a:cubicBezTo>
                    <a:pt x="3676894" y="14633"/>
                    <a:pt x="3916077" y="45646"/>
                    <a:pt x="4040290" y="148321"/>
                  </a:cubicBezTo>
                  <a:cubicBezTo>
                    <a:pt x="4287969" y="59651"/>
                    <a:pt x="4530979" y="-39859"/>
                    <a:pt x="4802763" y="41250"/>
                  </a:cubicBezTo>
                  <a:cubicBezTo>
                    <a:pt x="4986049" y="102133"/>
                    <a:pt x="5148971" y="168427"/>
                    <a:pt x="5189416" y="333350"/>
                  </a:cubicBezTo>
                  <a:cubicBezTo>
                    <a:pt x="5443797" y="395429"/>
                    <a:pt x="5647011" y="498037"/>
                    <a:pt x="5685632" y="616841"/>
                  </a:cubicBezTo>
                  <a:cubicBezTo>
                    <a:pt x="5751022" y="702289"/>
                    <a:pt x="5709407" y="825051"/>
                    <a:pt x="5663422" y="924245"/>
                  </a:cubicBezTo>
                  <a:cubicBezTo>
                    <a:pt x="5828525" y="1055743"/>
                    <a:pt x="5925220" y="1235736"/>
                    <a:pt x="5825667" y="1394259"/>
                  </a:cubicBezTo>
                  <a:cubicBezTo>
                    <a:pt x="5710908" y="1545210"/>
                    <a:pt x="5451712" y="1749049"/>
                    <a:pt x="5065633" y="1805686"/>
                  </a:cubicBezTo>
                  <a:cubicBezTo>
                    <a:pt x="5074627" y="1952817"/>
                    <a:pt x="4971519" y="2078718"/>
                    <a:pt x="4793553" y="2158227"/>
                  </a:cubicBezTo>
                  <a:cubicBezTo>
                    <a:pt x="4558265" y="2254035"/>
                    <a:pt x="4211831" y="2360394"/>
                    <a:pt x="3867210" y="2200912"/>
                  </a:cubicBezTo>
                  <a:cubicBezTo>
                    <a:pt x="3750464" y="2376415"/>
                    <a:pt x="3570633" y="2510246"/>
                    <a:pt x="3205227" y="2577007"/>
                  </a:cubicBezTo>
                  <a:cubicBezTo>
                    <a:pt x="2849434" y="2602533"/>
                    <a:pt x="2443136" y="2518761"/>
                    <a:pt x="2231890" y="2347440"/>
                  </a:cubicBezTo>
                  <a:cubicBezTo>
                    <a:pt x="1781319" y="2475919"/>
                    <a:pt x="1119068" y="2512308"/>
                    <a:pt x="786037" y="2120623"/>
                  </a:cubicBezTo>
                  <a:cubicBezTo>
                    <a:pt x="472020" y="2141571"/>
                    <a:pt x="260704" y="2057478"/>
                    <a:pt x="150327" y="1868219"/>
                  </a:cubicBezTo>
                  <a:cubicBezTo>
                    <a:pt x="87513" y="1754055"/>
                    <a:pt x="119796" y="1618965"/>
                    <a:pt x="286164" y="1527516"/>
                  </a:cubicBezTo>
                  <a:cubicBezTo>
                    <a:pt x="59398" y="1470532"/>
                    <a:pt x="-19722" y="1338550"/>
                    <a:pt x="-678" y="1177964"/>
                  </a:cubicBezTo>
                  <a:cubicBezTo>
                    <a:pt x="26120" y="1027246"/>
                    <a:pt x="289359" y="941949"/>
                    <a:pt x="523167" y="867272"/>
                  </a:cubicBezTo>
                  <a:cubicBezTo>
                    <a:pt x="524778" y="865255"/>
                    <a:pt x="526889" y="861272"/>
                    <a:pt x="528177" y="859082"/>
                  </a:cubicBezTo>
                  <a:close/>
                </a:path>
                <a:path w="5850587" h="2582627" fill="none" extrusionOk="0">
                  <a:moveTo>
                    <a:pt x="7620460" y="4332228"/>
                  </a:moveTo>
                  <a:cubicBezTo>
                    <a:pt x="7611435" y="4369850"/>
                    <a:pt x="7591958" y="4404127"/>
                    <a:pt x="7548720" y="4403968"/>
                  </a:cubicBezTo>
                  <a:cubicBezTo>
                    <a:pt x="7505090" y="4393091"/>
                    <a:pt x="7465615" y="4373349"/>
                    <a:pt x="7476980" y="4332228"/>
                  </a:cubicBezTo>
                  <a:cubicBezTo>
                    <a:pt x="7473374" y="4283842"/>
                    <a:pt x="7511619" y="4255780"/>
                    <a:pt x="7548720" y="4260488"/>
                  </a:cubicBezTo>
                  <a:cubicBezTo>
                    <a:pt x="7586712" y="4259592"/>
                    <a:pt x="7624036" y="4293576"/>
                    <a:pt x="7620460" y="4332228"/>
                  </a:cubicBezTo>
                  <a:close/>
                </a:path>
                <a:path w="5850587" h="2582627" fill="none" extrusionOk="0">
                  <a:moveTo>
                    <a:pt x="6734415" y="3702275"/>
                  </a:moveTo>
                  <a:cubicBezTo>
                    <a:pt x="6726767" y="3792151"/>
                    <a:pt x="6673010" y="3841543"/>
                    <a:pt x="6590936" y="3845754"/>
                  </a:cubicBezTo>
                  <a:cubicBezTo>
                    <a:pt x="6526493" y="3849861"/>
                    <a:pt x="6439878" y="3784765"/>
                    <a:pt x="6447457" y="3702275"/>
                  </a:cubicBezTo>
                  <a:cubicBezTo>
                    <a:pt x="6453106" y="3627053"/>
                    <a:pt x="6508154" y="3542659"/>
                    <a:pt x="6590936" y="3558796"/>
                  </a:cubicBezTo>
                  <a:cubicBezTo>
                    <a:pt x="6664634" y="3547178"/>
                    <a:pt x="6726988" y="3622293"/>
                    <a:pt x="6734415" y="3702275"/>
                  </a:cubicBezTo>
                  <a:close/>
                </a:path>
                <a:path w="5850587" h="2582627" fill="none" extrusionOk="0">
                  <a:moveTo>
                    <a:pt x="5728495" y="2993478"/>
                  </a:moveTo>
                  <a:cubicBezTo>
                    <a:pt x="5741516" y="3085852"/>
                    <a:pt x="5667516" y="3204641"/>
                    <a:pt x="5513276" y="3208697"/>
                  </a:cubicBezTo>
                  <a:cubicBezTo>
                    <a:pt x="5392859" y="3196471"/>
                    <a:pt x="5299026" y="3118596"/>
                    <a:pt x="5298057" y="2993478"/>
                  </a:cubicBezTo>
                  <a:cubicBezTo>
                    <a:pt x="5300410" y="2861112"/>
                    <a:pt x="5395811" y="2780380"/>
                    <a:pt x="5513276" y="2778259"/>
                  </a:cubicBezTo>
                  <a:cubicBezTo>
                    <a:pt x="5602385" y="2791849"/>
                    <a:pt x="5715729" y="2852699"/>
                    <a:pt x="5728495" y="2993478"/>
                  </a:cubicBezTo>
                  <a:close/>
                </a:path>
                <a:path w="5850587" h="2582627" fill="none" extrusionOk="0">
                  <a:moveTo>
                    <a:pt x="635574" y="1564940"/>
                  </a:moveTo>
                  <a:cubicBezTo>
                    <a:pt x="500753" y="1580819"/>
                    <a:pt x="384296" y="1544430"/>
                    <a:pt x="292529" y="1517293"/>
                  </a:cubicBezTo>
                  <a:moveTo>
                    <a:pt x="938260" y="2086368"/>
                  </a:moveTo>
                  <a:cubicBezTo>
                    <a:pt x="877762" y="2097912"/>
                    <a:pt x="854458" y="2104555"/>
                    <a:pt x="788204" y="2109145"/>
                  </a:cubicBezTo>
                  <a:moveTo>
                    <a:pt x="2231619" y="2336918"/>
                  </a:moveTo>
                  <a:cubicBezTo>
                    <a:pt x="2208042" y="2303265"/>
                    <a:pt x="2162972" y="2272637"/>
                    <a:pt x="2141152" y="2232896"/>
                  </a:cubicBezTo>
                  <a:moveTo>
                    <a:pt x="3904047" y="2077520"/>
                  </a:moveTo>
                  <a:cubicBezTo>
                    <a:pt x="3900495" y="2114770"/>
                    <a:pt x="3898392" y="2156261"/>
                    <a:pt x="3867888" y="2191645"/>
                  </a:cubicBezTo>
                  <a:moveTo>
                    <a:pt x="4622099" y="1372259"/>
                  </a:moveTo>
                  <a:cubicBezTo>
                    <a:pt x="4869918" y="1459557"/>
                    <a:pt x="5079476" y="1606011"/>
                    <a:pt x="5062382" y="1798871"/>
                  </a:cubicBezTo>
                  <a:moveTo>
                    <a:pt x="5660713" y="917908"/>
                  </a:moveTo>
                  <a:cubicBezTo>
                    <a:pt x="5620668" y="979813"/>
                    <a:pt x="5531370" y="1036101"/>
                    <a:pt x="5464610" y="1077888"/>
                  </a:cubicBezTo>
                  <a:moveTo>
                    <a:pt x="5190229" y="324382"/>
                  </a:moveTo>
                  <a:cubicBezTo>
                    <a:pt x="5199091" y="345173"/>
                    <a:pt x="5195111" y="376222"/>
                    <a:pt x="5200521" y="399948"/>
                  </a:cubicBezTo>
                  <a:moveTo>
                    <a:pt x="3938040" y="236262"/>
                  </a:moveTo>
                  <a:cubicBezTo>
                    <a:pt x="3957842" y="199061"/>
                    <a:pt x="3998775" y="171093"/>
                    <a:pt x="4038530" y="139892"/>
                  </a:cubicBezTo>
                  <a:moveTo>
                    <a:pt x="2998561" y="282175"/>
                  </a:moveTo>
                  <a:cubicBezTo>
                    <a:pt x="3006517" y="252053"/>
                    <a:pt x="3024085" y="216029"/>
                    <a:pt x="3047180" y="199077"/>
                  </a:cubicBezTo>
                  <a:moveTo>
                    <a:pt x="1896023" y="310393"/>
                  </a:moveTo>
                  <a:cubicBezTo>
                    <a:pt x="1971428" y="344944"/>
                    <a:pt x="2008702" y="372829"/>
                    <a:pt x="2072082" y="390981"/>
                  </a:cubicBezTo>
                  <a:moveTo>
                    <a:pt x="558920" y="943914"/>
                  </a:moveTo>
                  <a:cubicBezTo>
                    <a:pt x="543764" y="915755"/>
                    <a:pt x="536016" y="889868"/>
                    <a:pt x="528177" y="859082"/>
                  </a:cubicBezTo>
                </a:path>
                <a:path w="5850587" h="2582627" stroke="0" extrusionOk="0">
                  <a:moveTo>
                    <a:pt x="528177" y="859082"/>
                  </a:moveTo>
                  <a:cubicBezTo>
                    <a:pt x="461888" y="673315"/>
                    <a:pt x="587188" y="523672"/>
                    <a:pt x="761524" y="412921"/>
                  </a:cubicBezTo>
                  <a:cubicBezTo>
                    <a:pt x="1058966" y="231689"/>
                    <a:pt x="1584298" y="196034"/>
                    <a:pt x="1896700" y="310991"/>
                  </a:cubicBezTo>
                  <a:cubicBezTo>
                    <a:pt x="2075973" y="78052"/>
                    <a:pt x="2747058" y="-8941"/>
                    <a:pt x="3041221" y="205175"/>
                  </a:cubicBezTo>
                  <a:cubicBezTo>
                    <a:pt x="3120815" y="101408"/>
                    <a:pt x="3305670" y="16405"/>
                    <a:pt x="3487193" y="11956"/>
                  </a:cubicBezTo>
                  <a:cubicBezTo>
                    <a:pt x="3687489" y="-32151"/>
                    <a:pt x="3927969" y="11927"/>
                    <a:pt x="4040290" y="148321"/>
                  </a:cubicBezTo>
                  <a:cubicBezTo>
                    <a:pt x="4171343" y="-40264"/>
                    <a:pt x="4533545" y="-40772"/>
                    <a:pt x="4802763" y="41250"/>
                  </a:cubicBezTo>
                  <a:cubicBezTo>
                    <a:pt x="5023500" y="64993"/>
                    <a:pt x="5119685" y="187575"/>
                    <a:pt x="5189416" y="333350"/>
                  </a:cubicBezTo>
                  <a:cubicBezTo>
                    <a:pt x="5426835" y="369981"/>
                    <a:pt x="5597578" y="471410"/>
                    <a:pt x="5685632" y="616841"/>
                  </a:cubicBezTo>
                  <a:cubicBezTo>
                    <a:pt x="5771205" y="715813"/>
                    <a:pt x="5723089" y="846789"/>
                    <a:pt x="5663422" y="924245"/>
                  </a:cubicBezTo>
                  <a:cubicBezTo>
                    <a:pt x="5868934" y="1096389"/>
                    <a:pt x="5881796" y="1201533"/>
                    <a:pt x="5825667" y="1394259"/>
                  </a:cubicBezTo>
                  <a:cubicBezTo>
                    <a:pt x="5751426" y="1642308"/>
                    <a:pt x="5471371" y="1775411"/>
                    <a:pt x="5065633" y="1805686"/>
                  </a:cubicBezTo>
                  <a:cubicBezTo>
                    <a:pt x="5068963" y="1934398"/>
                    <a:pt x="5001042" y="2061553"/>
                    <a:pt x="4793553" y="2158227"/>
                  </a:cubicBezTo>
                  <a:cubicBezTo>
                    <a:pt x="4550464" y="2227491"/>
                    <a:pt x="4151909" y="2315897"/>
                    <a:pt x="3867210" y="2200912"/>
                  </a:cubicBezTo>
                  <a:cubicBezTo>
                    <a:pt x="3826205" y="2362606"/>
                    <a:pt x="3522271" y="2520520"/>
                    <a:pt x="3205227" y="2577007"/>
                  </a:cubicBezTo>
                  <a:cubicBezTo>
                    <a:pt x="2854671" y="2640182"/>
                    <a:pt x="2443126" y="2527612"/>
                    <a:pt x="2231890" y="2347440"/>
                  </a:cubicBezTo>
                  <a:cubicBezTo>
                    <a:pt x="1651491" y="2542064"/>
                    <a:pt x="1035754" y="2511519"/>
                    <a:pt x="786037" y="2120623"/>
                  </a:cubicBezTo>
                  <a:cubicBezTo>
                    <a:pt x="471952" y="2147647"/>
                    <a:pt x="233363" y="2009910"/>
                    <a:pt x="150327" y="1868219"/>
                  </a:cubicBezTo>
                  <a:cubicBezTo>
                    <a:pt x="117563" y="1739843"/>
                    <a:pt x="123453" y="1652272"/>
                    <a:pt x="286164" y="1527516"/>
                  </a:cubicBezTo>
                  <a:cubicBezTo>
                    <a:pt x="71241" y="1416811"/>
                    <a:pt x="2715" y="1316006"/>
                    <a:pt x="-678" y="1177964"/>
                  </a:cubicBezTo>
                  <a:cubicBezTo>
                    <a:pt x="-2581" y="948068"/>
                    <a:pt x="291343" y="882896"/>
                    <a:pt x="523167" y="867272"/>
                  </a:cubicBezTo>
                  <a:cubicBezTo>
                    <a:pt x="524810" y="864001"/>
                    <a:pt x="527219" y="862082"/>
                    <a:pt x="528177" y="859082"/>
                  </a:cubicBezTo>
                  <a:close/>
                </a:path>
                <a:path w="5850587" h="2582627" stroke="0" extrusionOk="0">
                  <a:moveTo>
                    <a:pt x="7620460" y="4332228"/>
                  </a:moveTo>
                  <a:cubicBezTo>
                    <a:pt x="7612595" y="4373537"/>
                    <a:pt x="7593146" y="4413555"/>
                    <a:pt x="7548720" y="4403968"/>
                  </a:cubicBezTo>
                  <a:cubicBezTo>
                    <a:pt x="7499902" y="4396828"/>
                    <a:pt x="7486000" y="4370649"/>
                    <a:pt x="7476980" y="4332228"/>
                  </a:cubicBezTo>
                  <a:cubicBezTo>
                    <a:pt x="7468162" y="4297463"/>
                    <a:pt x="7506423" y="4259554"/>
                    <a:pt x="7548720" y="4260488"/>
                  </a:cubicBezTo>
                  <a:cubicBezTo>
                    <a:pt x="7593965" y="4266723"/>
                    <a:pt x="7625012" y="4293680"/>
                    <a:pt x="7620460" y="4332228"/>
                  </a:cubicBezTo>
                  <a:close/>
                </a:path>
                <a:path w="5850587" h="2582627" stroke="0" extrusionOk="0">
                  <a:moveTo>
                    <a:pt x="6734415" y="3702275"/>
                  </a:moveTo>
                  <a:cubicBezTo>
                    <a:pt x="6724129" y="3791246"/>
                    <a:pt x="6665741" y="3856918"/>
                    <a:pt x="6590936" y="3845754"/>
                  </a:cubicBezTo>
                  <a:cubicBezTo>
                    <a:pt x="6512028" y="3840214"/>
                    <a:pt x="6452432" y="3763803"/>
                    <a:pt x="6447457" y="3702275"/>
                  </a:cubicBezTo>
                  <a:cubicBezTo>
                    <a:pt x="6446509" y="3625612"/>
                    <a:pt x="6495627" y="3552104"/>
                    <a:pt x="6590936" y="3558796"/>
                  </a:cubicBezTo>
                  <a:cubicBezTo>
                    <a:pt x="6672132" y="3558283"/>
                    <a:pt x="6732642" y="3624426"/>
                    <a:pt x="6734415" y="3702275"/>
                  </a:cubicBezTo>
                  <a:close/>
                </a:path>
                <a:path w="5850587" h="2582627" stroke="0" extrusionOk="0">
                  <a:moveTo>
                    <a:pt x="5728495" y="2993478"/>
                  </a:moveTo>
                  <a:cubicBezTo>
                    <a:pt x="5737782" y="3119736"/>
                    <a:pt x="5634367" y="3217464"/>
                    <a:pt x="5513276" y="3208697"/>
                  </a:cubicBezTo>
                  <a:cubicBezTo>
                    <a:pt x="5399672" y="3205555"/>
                    <a:pt x="5280859" y="3113551"/>
                    <a:pt x="5298057" y="2993478"/>
                  </a:cubicBezTo>
                  <a:cubicBezTo>
                    <a:pt x="5320356" y="2892897"/>
                    <a:pt x="5406920" y="2798978"/>
                    <a:pt x="5513276" y="2778259"/>
                  </a:cubicBezTo>
                  <a:cubicBezTo>
                    <a:pt x="5597673" y="2770917"/>
                    <a:pt x="5717235" y="2853548"/>
                    <a:pt x="5728495" y="2993478"/>
                  </a:cubicBezTo>
                  <a:close/>
                </a:path>
                <a:path w="5850587" h="2582627" fill="none" stroke="0" extrusionOk="0">
                  <a:moveTo>
                    <a:pt x="635574" y="1564940"/>
                  </a:moveTo>
                  <a:cubicBezTo>
                    <a:pt x="529587" y="1593666"/>
                    <a:pt x="401804" y="1534215"/>
                    <a:pt x="292529" y="1517293"/>
                  </a:cubicBezTo>
                  <a:moveTo>
                    <a:pt x="938260" y="2086368"/>
                  </a:moveTo>
                  <a:cubicBezTo>
                    <a:pt x="891915" y="2098776"/>
                    <a:pt x="828797" y="2098525"/>
                    <a:pt x="788204" y="2109145"/>
                  </a:cubicBezTo>
                  <a:moveTo>
                    <a:pt x="2231619" y="2336918"/>
                  </a:moveTo>
                  <a:cubicBezTo>
                    <a:pt x="2193939" y="2307574"/>
                    <a:pt x="2160992" y="2263799"/>
                    <a:pt x="2141152" y="2232896"/>
                  </a:cubicBezTo>
                  <a:moveTo>
                    <a:pt x="3904047" y="2077520"/>
                  </a:moveTo>
                  <a:cubicBezTo>
                    <a:pt x="3895948" y="2123071"/>
                    <a:pt x="3878063" y="2157533"/>
                    <a:pt x="3867888" y="2191645"/>
                  </a:cubicBezTo>
                  <a:moveTo>
                    <a:pt x="4622099" y="1372259"/>
                  </a:moveTo>
                  <a:cubicBezTo>
                    <a:pt x="4891696" y="1443596"/>
                    <a:pt x="5020776" y="1599319"/>
                    <a:pt x="5062382" y="1798871"/>
                  </a:cubicBezTo>
                  <a:moveTo>
                    <a:pt x="5660713" y="917908"/>
                  </a:moveTo>
                  <a:cubicBezTo>
                    <a:pt x="5634595" y="962315"/>
                    <a:pt x="5533464" y="1016214"/>
                    <a:pt x="5464610" y="1077888"/>
                  </a:cubicBezTo>
                  <a:moveTo>
                    <a:pt x="5190229" y="324382"/>
                  </a:moveTo>
                  <a:cubicBezTo>
                    <a:pt x="5202515" y="349116"/>
                    <a:pt x="5195105" y="378035"/>
                    <a:pt x="5200521" y="399948"/>
                  </a:cubicBezTo>
                  <a:moveTo>
                    <a:pt x="3938040" y="236262"/>
                  </a:moveTo>
                  <a:cubicBezTo>
                    <a:pt x="3965055" y="189934"/>
                    <a:pt x="4000355" y="169543"/>
                    <a:pt x="4038530" y="139892"/>
                  </a:cubicBezTo>
                  <a:moveTo>
                    <a:pt x="2998561" y="282175"/>
                  </a:moveTo>
                  <a:cubicBezTo>
                    <a:pt x="3004682" y="248907"/>
                    <a:pt x="3026439" y="221436"/>
                    <a:pt x="3047180" y="199077"/>
                  </a:cubicBezTo>
                  <a:moveTo>
                    <a:pt x="1896023" y="310393"/>
                  </a:moveTo>
                  <a:cubicBezTo>
                    <a:pt x="1969726" y="335513"/>
                    <a:pt x="2005313" y="371755"/>
                    <a:pt x="2072082" y="390981"/>
                  </a:cubicBezTo>
                  <a:moveTo>
                    <a:pt x="558920" y="943914"/>
                  </a:moveTo>
                  <a:cubicBezTo>
                    <a:pt x="538861" y="911597"/>
                    <a:pt x="533115" y="890875"/>
                    <a:pt x="528177" y="859082"/>
                  </a:cubicBezTo>
                </a:path>
              </a:pathLst>
            </a:custGeom>
            <a:solidFill>
              <a:srgbClr val="FF9999">
                <a:alpha val="92941"/>
              </a:srgbClr>
            </a:solidFill>
            <a:ln w="50800" cap="rnd" cmpd="sng">
              <a:solidFill>
                <a:srgbClr val="C00000"/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462865412">
                    <a:prstGeom prst="cloudCallout">
                      <a:avLst>
                        <a:gd name="adj1" fmla="val 79025"/>
                        <a:gd name="adj2" fmla="val 11774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689340-EE72-42DE-B359-2A77F505B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7586" y="1092200"/>
              <a:ext cx="5596613" cy="2511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196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6" name="Text Box 16">
            <a:extLst>
              <a:ext uri="{FF2B5EF4-FFF2-40B4-BE49-F238E27FC236}">
                <a16:creationId xmlns:a16="http://schemas.microsoft.com/office/drawing/2014/main" id="{36AE9B0C-DDBF-480A-883C-4779AD8B3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741402"/>
            <a:ext cx="11125200" cy="553998"/>
          </a:xfrm>
          <a:prstGeom prst="rect">
            <a:avLst/>
          </a:prstGeom>
          <a:noFill/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altLang="en-US" sz="3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</a:t>
            </a:r>
            <a:r>
              <a:rPr lang="en-US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alt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</a:t>
            </a:r>
            <a:r>
              <a:rPr lang="en-US" altLang="en-US" sz="3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góc</a:t>
            </a:r>
            <a:r>
              <a:rPr lang="en-US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</a:t>
            </a:r>
            <a:r>
              <a:rPr lang="en-US" altLang="en-US" sz="3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cạnh</a:t>
            </a:r>
            <a:r>
              <a:rPr lang="en-US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tam </a:t>
            </a:r>
            <a:r>
              <a:rPr lang="en-US" alt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dưới</a:t>
            </a:r>
            <a:r>
              <a:rPr lang="en-US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đây</a:t>
            </a:r>
            <a:r>
              <a:rPr lang="en-US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r>
              <a:rPr lang="en-US" altLang="en-US" sz="3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grpSp>
        <p:nvGrpSpPr>
          <p:cNvPr id="92192" name="Group 32">
            <a:extLst>
              <a:ext uri="{FF2B5EF4-FFF2-40B4-BE49-F238E27FC236}">
                <a16:creationId xmlns:a16="http://schemas.microsoft.com/office/drawing/2014/main" id="{1719E0C3-8F0D-4142-810C-21C0DB4E2D70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524000"/>
            <a:ext cx="3414713" cy="2590800"/>
            <a:chOff x="0" y="1920"/>
            <a:chExt cx="2151" cy="1632"/>
          </a:xfrm>
        </p:grpSpPr>
        <p:grpSp>
          <p:nvGrpSpPr>
            <p:cNvPr id="27674" name="Group 18">
              <a:extLst>
                <a:ext uri="{FF2B5EF4-FFF2-40B4-BE49-F238E27FC236}">
                  <a16:creationId xmlns:a16="http://schemas.microsoft.com/office/drawing/2014/main" id="{BDC29B37-B137-4F94-A6A8-3EFF70D90C00}"/>
                </a:ext>
              </a:extLst>
            </p:cNvPr>
            <p:cNvGrpSpPr>
              <a:grpSpLocks/>
            </p:cNvGrpSpPr>
            <p:nvPr/>
          </p:nvGrpSpPr>
          <p:grpSpPr bwMode="auto">
            <a:xfrm rot="8434597">
              <a:off x="304" y="2299"/>
              <a:ext cx="1539" cy="1253"/>
              <a:chOff x="1672" y="1824"/>
              <a:chExt cx="2160" cy="1240"/>
            </a:xfrm>
          </p:grpSpPr>
          <p:sp>
            <p:nvSpPr>
              <p:cNvPr id="27678" name="Line 19">
                <a:extLst>
                  <a:ext uri="{FF2B5EF4-FFF2-40B4-BE49-F238E27FC236}">
                    <a16:creationId xmlns:a16="http://schemas.microsoft.com/office/drawing/2014/main" id="{104ADEAF-B9C4-4647-9940-F191F85422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824"/>
                <a:ext cx="624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9" name="Line 20">
                <a:extLst>
                  <a:ext uri="{FF2B5EF4-FFF2-40B4-BE49-F238E27FC236}">
                    <a16:creationId xmlns:a16="http://schemas.microsoft.com/office/drawing/2014/main" id="{00C6BCA0-F74F-422E-A875-541C27EB13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1825"/>
                <a:ext cx="2160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0" name="Line 21">
                <a:extLst>
                  <a:ext uri="{FF2B5EF4-FFF2-40B4-BE49-F238E27FC236}">
                    <a16:creationId xmlns:a16="http://schemas.microsoft.com/office/drawing/2014/main" id="{C36F158D-A383-4497-9615-82EE9CED0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6" y="3063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75" name="Text Box 23">
              <a:extLst>
                <a:ext uri="{FF2B5EF4-FFF2-40B4-BE49-F238E27FC236}">
                  <a16:creationId xmlns:a16="http://schemas.microsoft.com/office/drawing/2014/main" id="{BFFE81B6-2D4D-4DA3-B135-7CB76AFD50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1" y="293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27676" name="Text Box 24">
              <a:extLst>
                <a:ext uri="{FF2B5EF4-FFF2-40B4-BE49-F238E27FC236}">
                  <a16:creationId xmlns:a16="http://schemas.microsoft.com/office/drawing/2014/main" id="{C7B13F5C-57AF-4A10-B2BC-E75784017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943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sp>
          <p:nvSpPr>
            <p:cNvPr id="27677" name="Text Box 25">
              <a:extLst>
                <a:ext uri="{FF2B5EF4-FFF2-40B4-BE49-F238E27FC236}">
                  <a16:creationId xmlns:a16="http://schemas.microsoft.com/office/drawing/2014/main" id="{E1B9B08F-26DA-41EB-B7D7-BAC2ABC36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920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</p:grpSp>
      <p:grpSp>
        <p:nvGrpSpPr>
          <p:cNvPr id="92193" name="Group 33">
            <a:extLst>
              <a:ext uri="{FF2B5EF4-FFF2-40B4-BE49-F238E27FC236}">
                <a16:creationId xmlns:a16="http://schemas.microsoft.com/office/drawing/2014/main" id="{E0A0DFDF-86BF-4519-8CD0-5A3AA854057E}"/>
              </a:ext>
            </a:extLst>
          </p:cNvPr>
          <p:cNvGrpSpPr>
            <a:grpSpLocks/>
          </p:cNvGrpSpPr>
          <p:nvPr/>
        </p:nvGrpSpPr>
        <p:grpSpPr bwMode="auto">
          <a:xfrm>
            <a:off x="4824412" y="1272646"/>
            <a:ext cx="2947988" cy="2667000"/>
            <a:chOff x="2175" y="1536"/>
            <a:chExt cx="1857" cy="1680"/>
          </a:xfrm>
        </p:grpSpPr>
        <p:sp>
          <p:nvSpPr>
            <p:cNvPr id="27670" name="AutoShape 17">
              <a:extLst>
                <a:ext uri="{FF2B5EF4-FFF2-40B4-BE49-F238E27FC236}">
                  <a16:creationId xmlns:a16="http://schemas.microsoft.com/office/drawing/2014/main" id="{83C266D8-A8AD-4BBC-B899-B8A181470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860"/>
              <a:ext cx="1632" cy="1056"/>
            </a:xfrm>
            <a:prstGeom prst="triangle">
              <a:avLst>
                <a:gd name="adj" fmla="val 48579"/>
              </a:avLst>
            </a:prstGeom>
            <a:noFill/>
            <a:ln w="38100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latin typeface=".VnArial" pitchFamily="34" charset="0"/>
              </a:endParaRPr>
            </a:p>
          </p:txBody>
        </p:sp>
        <p:sp>
          <p:nvSpPr>
            <p:cNvPr id="27671" name="Text Box 26">
              <a:extLst>
                <a:ext uri="{FF2B5EF4-FFF2-40B4-BE49-F238E27FC236}">
                  <a16:creationId xmlns:a16="http://schemas.microsoft.com/office/drawing/2014/main" id="{3D0FF4F6-F5D4-4C91-9763-D11F26ED0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5" y="292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E</a:t>
              </a:r>
            </a:p>
          </p:txBody>
        </p:sp>
        <p:sp>
          <p:nvSpPr>
            <p:cNvPr id="27672" name="Text Box 27">
              <a:extLst>
                <a:ext uri="{FF2B5EF4-FFF2-40B4-BE49-F238E27FC236}">
                  <a16:creationId xmlns:a16="http://schemas.microsoft.com/office/drawing/2014/main" id="{E669FD56-F6F1-4051-9699-D02D82DA49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53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D</a:t>
              </a:r>
            </a:p>
          </p:txBody>
        </p:sp>
        <p:sp>
          <p:nvSpPr>
            <p:cNvPr id="27673" name="Text Box 28">
              <a:extLst>
                <a:ext uri="{FF2B5EF4-FFF2-40B4-BE49-F238E27FC236}">
                  <a16:creationId xmlns:a16="http://schemas.microsoft.com/office/drawing/2014/main" id="{BFAA7622-C184-465D-AF1A-C7F6A210A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2925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G</a:t>
              </a:r>
            </a:p>
          </p:txBody>
        </p:sp>
      </p:grpSp>
      <p:grpSp>
        <p:nvGrpSpPr>
          <p:cNvPr id="92194" name="Group 34">
            <a:extLst>
              <a:ext uri="{FF2B5EF4-FFF2-40B4-BE49-F238E27FC236}">
                <a16:creationId xmlns:a16="http://schemas.microsoft.com/office/drawing/2014/main" id="{EB342871-E865-483F-8BBF-7A07E23B9B68}"/>
              </a:ext>
            </a:extLst>
          </p:cNvPr>
          <p:cNvGrpSpPr>
            <a:grpSpLocks/>
          </p:cNvGrpSpPr>
          <p:nvPr/>
        </p:nvGrpSpPr>
        <p:grpSpPr bwMode="auto">
          <a:xfrm>
            <a:off x="8382000" y="1120246"/>
            <a:ext cx="2819400" cy="2819400"/>
            <a:chOff x="3984" y="1440"/>
            <a:chExt cx="1776" cy="1776"/>
          </a:xfrm>
        </p:grpSpPr>
        <p:sp>
          <p:nvSpPr>
            <p:cNvPr id="27666" name="AutoShape 22">
              <a:extLst>
                <a:ext uri="{FF2B5EF4-FFF2-40B4-BE49-F238E27FC236}">
                  <a16:creationId xmlns:a16="http://schemas.microsoft.com/office/drawing/2014/main" id="{3796D5F1-AA83-46AD-BDE1-E56E64A5F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488" cy="1140"/>
            </a:xfrm>
            <a:prstGeom prst="triangle">
              <a:avLst>
                <a:gd name="adj" fmla="val 0"/>
              </a:avLst>
            </a:prstGeom>
            <a:noFill/>
            <a:ln w="38100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latin typeface=".VnArial" pitchFamily="34" charset="0"/>
              </a:endParaRPr>
            </a:p>
          </p:txBody>
        </p:sp>
        <p:sp>
          <p:nvSpPr>
            <p:cNvPr id="27667" name="Text Box 29">
              <a:extLst>
                <a:ext uri="{FF2B5EF4-FFF2-40B4-BE49-F238E27FC236}">
                  <a16:creationId xmlns:a16="http://schemas.microsoft.com/office/drawing/2014/main" id="{6689F566-CCFA-4A5D-8D01-B26EEF2BE5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292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K</a:t>
              </a:r>
            </a:p>
          </p:txBody>
        </p:sp>
        <p:sp>
          <p:nvSpPr>
            <p:cNvPr id="27668" name="Text Box 30">
              <a:extLst>
                <a:ext uri="{FF2B5EF4-FFF2-40B4-BE49-F238E27FC236}">
                  <a16:creationId xmlns:a16="http://schemas.microsoft.com/office/drawing/2014/main" id="{0D9557AE-A2D3-452F-AB37-B7F4E876F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0" y="292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N</a:t>
              </a:r>
            </a:p>
          </p:txBody>
        </p:sp>
        <p:sp>
          <p:nvSpPr>
            <p:cNvPr id="27669" name="Text Box 31">
              <a:extLst>
                <a:ext uri="{FF2B5EF4-FFF2-40B4-BE49-F238E27FC236}">
                  <a16:creationId xmlns:a16="http://schemas.microsoft.com/office/drawing/2014/main" id="{CBF0C067-75D6-466E-9970-78B9FC836E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1440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M</a:t>
              </a:r>
            </a:p>
          </p:txBody>
        </p:sp>
      </p:grpSp>
      <p:grpSp>
        <p:nvGrpSpPr>
          <p:cNvPr id="92204" name="Group 44">
            <a:extLst>
              <a:ext uri="{FF2B5EF4-FFF2-40B4-BE49-F238E27FC236}">
                <a16:creationId xmlns:a16="http://schemas.microsoft.com/office/drawing/2014/main" id="{6F6652AB-0A8E-411E-83B2-2631522886A7}"/>
              </a:ext>
            </a:extLst>
          </p:cNvPr>
          <p:cNvGrpSpPr>
            <a:grpSpLocks/>
          </p:cNvGrpSpPr>
          <p:nvPr/>
        </p:nvGrpSpPr>
        <p:grpSpPr bwMode="auto">
          <a:xfrm>
            <a:off x="1036044" y="3937725"/>
            <a:ext cx="3205162" cy="1920875"/>
            <a:chOff x="-123" y="2948"/>
            <a:chExt cx="2115" cy="1210"/>
          </a:xfrm>
          <a:solidFill>
            <a:srgbClr val="FF9999"/>
          </a:solidFill>
        </p:grpSpPr>
        <p:sp>
          <p:nvSpPr>
            <p:cNvPr id="27663" name="Text Box 36">
              <a:extLst>
                <a:ext uri="{FF2B5EF4-FFF2-40B4-BE49-F238E27FC236}">
                  <a16:creationId xmlns:a16="http://schemas.microsoft.com/office/drawing/2014/main" id="{513DD971-6753-4A72-9B06-B507DBFED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0" y="2948"/>
              <a:ext cx="2112" cy="2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Hình tam giác ABC có :</a:t>
              </a:r>
            </a:p>
          </p:txBody>
        </p:sp>
        <p:sp>
          <p:nvSpPr>
            <p:cNvPr id="27664" name="Text Box 37">
              <a:extLst>
                <a:ext uri="{FF2B5EF4-FFF2-40B4-BE49-F238E27FC236}">
                  <a16:creationId xmlns:a16="http://schemas.microsoft.com/office/drawing/2014/main" id="{4D7CB136-93FE-4127-A298-4017C11CA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0" y="3236"/>
              <a:ext cx="210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góc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là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góc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A,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góc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B,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góc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C.</a:t>
              </a:r>
            </a:p>
          </p:txBody>
        </p:sp>
        <p:sp>
          <p:nvSpPr>
            <p:cNvPr id="27665" name="Text Box 38">
              <a:extLst>
                <a:ext uri="{FF2B5EF4-FFF2-40B4-BE49-F238E27FC236}">
                  <a16:creationId xmlns:a16="http://schemas.microsoft.com/office/drawing/2014/main" id="{96DB1F18-74D8-4604-B4AE-9CC112DF70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3" y="3716"/>
              <a:ext cx="211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cạnh là cạnh AB, cạnh AC, cạnh BC.</a:t>
              </a:r>
            </a:p>
          </p:txBody>
        </p:sp>
      </p:grpSp>
      <p:grpSp>
        <p:nvGrpSpPr>
          <p:cNvPr id="92205" name="Group 45">
            <a:extLst>
              <a:ext uri="{FF2B5EF4-FFF2-40B4-BE49-F238E27FC236}">
                <a16:creationId xmlns:a16="http://schemas.microsoft.com/office/drawing/2014/main" id="{4FCEBE6B-CC65-4919-AF7B-779B5CA54289}"/>
              </a:ext>
            </a:extLst>
          </p:cNvPr>
          <p:cNvGrpSpPr>
            <a:grpSpLocks/>
          </p:cNvGrpSpPr>
          <p:nvPr/>
        </p:nvGrpSpPr>
        <p:grpSpPr bwMode="auto">
          <a:xfrm>
            <a:off x="4820414" y="3963459"/>
            <a:ext cx="2798657" cy="1920875"/>
            <a:chOff x="2160" y="2986"/>
            <a:chExt cx="1860" cy="1210"/>
          </a:xfrm>
          <a:solidFill>
            <a:srgbClr val="FF9999"/>
          </a:solidFill>
        </p:grpSpPr>
        <p:sp>
          <p:nvSpPr>
            <p:cNvPr id="27660" name="Text Box 41">
              <a:extLst>
                <a:ext uri="{FF2B5EF4-FFF2-40B4-BE49-F238E27FC236}">
                  <a16:creationId xmlns:a16="http://schemas.microsoft.com/office/drawing/2014/main" id="{60246585-7CDE-4C4C-A7DB-9712CD423D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986"/>
              <a:ext cx="1860" cy="2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Hình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tam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giác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DEG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có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:</a:t>
              </a:r>
            </a:p>
          </p:txBody>
        </p:sp>
        <p:sp>
          <p:nvSpPr>
            <p:cNvPr id="27661" name="Text Box 42">
              <a:extLst>
                <a:ext uri="{FF2B5EF4-FFF2-40B4-BE49-F238E27FC236}">
                  <a16:creationId xmlns:a16="http://schemas.microsoft.com/office/drawing/2014/main" id="{5679D1B4-24A6-4C77-BBF6-A5284F0A2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74"/>
              <a:ext cx="186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góc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là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góc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D,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góc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               E,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góc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G.</a:t>
              </a:r>
            </a:p>
          </p:txBody>
        </p:sp>
        <p:sp>
          <p:nvSpPr>
            <p:cNvPr id="27662" name="Text Box 43">
              <a:extLst>
                <a:ext uri="{FF2B5EF4-FFF2-40B4-BE49-F238E27FC236}">
                  <a16:creationId xmlns:a16="http://schemas.microsoft.com/office/drawing/2014/main" id="{BA86BAF1-49AD-43BF-B6D5-FE425A5B1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5" y="3754"/>
              <a:ext cx="184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cạnh là cạnh DE, cạnh DG, cạnh EG.</a:t>
              </a:r>
            </a:p>
          </p:txBody>
        </p:sp>
      </p:grpSp>
      <p:grpSp>
        <p:nvGrpSpPr>
          <p:cNvPr id="92206" name="Group 46">
            <a:extLst>
              <a:ext uri="{FF2B5EF4-FFF2-40B4-BE49-F238E27FC236}">
                <a16:creationId xmlns:a16="http://schemas.microsoft.com/office/drawing/2014/main" id="{41FDC71A-E69A-4F56-9DBC-023537363B25}"/>
              </a:ext>
            </a:extLst>
          </p:cNvPr>
          <p:cNvGrpSpPr>
            <a:grpSpLocks/>
          </p:cNvGrpSpPr>
          <p:nvPr/>
        </p:nvGrpSpPr>
        <p:grpSpPr bwMode="auto">
          <a:xfrm>
            <a:off x="8353661" y="3989122"/>
            <a:ext cx="2831616" cy="1920875"/>
            <a:chOff x="2152" y="2986"/>
            <a:chExt cx="1976" cy="1210"/>
          </a:xfrm>
          <a:solidFill>
            <a:srgbClr val="FF9999"/>
          </a:solidFill>
        </p:grpSpPr>
        <p:sp>
          <p:nvSpPr>
            <p:cNvPr id="27657" name="Text Box 47">
              <a:extLst>
                <a:ext uri="{FF2B5EF4-FFF2-40B4-BE49-F238E27FC236}">
                  <a16:creationId xmlns:a16="http://schemas.microsoft.com/office/drawing/2014/main" id="{BA1EE0C1-1DBB-433B-973B-FDB9554C3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986"/>
              <a:ext cx="1953" cy="2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Hình tam giác MKN có:</a:t>
              </a:r>
            </a:p>
          </p:txBody>
        </p:sp>
        <p:sp>
          <p:nvSpPr>
            <p:cNvPr id="27658" name="Text Box 48">
              <a:extLst>
                <a:ext uri="{FF2B5EF4-FFF2-40B4-BE49-F238E27FC236}">
                  <a16:creationId xmlns:a16="http://schemas.microsoft.com/office/drawing/2014/main" id="{1CB17588-DD80-40DD-9622-E5C6BF5C1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74"/>
              <a:ext cx="195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góc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là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góc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M,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góc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               K, </a:t>
              </a:r>
              <a:r>
                <a:rPr lang="en-US" altLang="en-U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góc</a:t>
              </a:r>
              <a:r>
                <a:rPr lang="en-US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N.</a:t>
              </a:r>
            </a:p>
          </p:txBody>
        </p:sp>
        <p:sp>
          <p:nvSpPr>
            <p:cNvPr id="27659" name="Text Box 49">
              <a:extLst>
                <a:ext uri="{FF2B5EF4-FFF2-40B4-BE49-F238E27FC236}">
                  <a16:creationId xmlns:a16="http://schemas.microsoft.com/office/drawing/2014/main" id="{63586589-0DD5-4136-BC67-A44C96F057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2" y="3754"/>
              <a:ext cx="197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cạnh là cạnh MK, cạnh MN, cạnh KN.</a:t>
              </a:r>
            </a:p>
          </p:txBody>
        </p:sp>
      </p:grp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9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2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9" name="Group 6">
            <a:extLst>
              <a:ext uri="{FF2B5EF4-FFF2-40B4-BE49-F238E27FC236}">
                <a16:creationId xmlns:a16="http://schemas.microsoft.com/office/drawing/2014/main" id="{76F76717-3042-44DA-8741-C7223DE51EA4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793875"/>
            <a:ext cx="3276600" cy="3006725"/>
            <a:chOff x="1920" y="1562"/>
            <a:chExt cx="2064" cy="1894"/>
          </a:xfrm>
        </p:grpSpPr>
        <p:grpSp>
          <p:nvGrpSpPr>
            <p:cNvPr id="29729" name="Group 7">
              <a:extLst>
                <a:ext uri="{FF2B5EF4-FFF2-40B4-BE49-F238E27FC236}">
                  <a16:creationId xmlns:a16="http://schemas.microsoft.com/office/drawing/2014/main" id="{F5426E88-10A4-4AF3-A81E-244EC23C42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1562"/>
              <a:ext cx="2064" cy="1894"/>
              <a:chOff x="1920" y="906"/>
              <a:chExt cx="2064" cy="1894"/>
            </a:xfrm>
          </p:grpSpPr>
          <p:sp>
            <p:nvSpPr>
              <p:cNvPr id="29732" name="Text Box 8">
                <a:extLst>
                  <a:ext uri="{FF2B5EF4-FFF2-40B4-BE49-F238E27FC236}">
                    <a16:creationId xmlns:a16="http://schemas.microsoft.com/office/drawing/2014/main" id="{CE06A609-7F66-48C3-A1A7-472950963C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0" y="906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D</a:t>
                </a:r>
              </a:p>
            </p:txBody>
          </p:sp>
          <p:sp>
            <p:nvSpPr>
              <p:cNvPr id="29733" name="Text Box 9">
                <a:extLst>
                  <a:ext uri="{FF2B5EF4-FFF2-40B4-BE49-F238E27FC236}">
                    <a16:creationId xmlns:a16="http://schemas.microsoft.com/office/drawing/2014/main" id="{0AB28604-A45B-46DD-8153-BFA8842174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6" y="2496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E</a:t>
                </a:r>
              </a:p>
            </p:txBody>
          </p:sp>
          <p:grpSp>
            <p:nvGrpSpPr>
              <p:cNvPr id="29734" name="Group 10">
                <a:extLst>
                  <a:ext uri="{FF2B5EF4-FFF2-40B4-BE49-F238E27FC236}">
                    <a16:creationId xmlns:a16="http://schemas.microsoft.com/office/drawing/2014/main" id="{A3996158-D134-4328-8CE6-27431A9FDD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2" y="1248"/>
                <a:ext cx="1728" cy="1264"/>
                <a:chOff x="1672" y="1824"/>
                <a:chExt cx="2160" cy="1240"/>
              </a:xfrm>
            </p:grpSpPr>
            <p:sp>
              <p:nvSpPr>
                <p:cNvPr id="29736" name="Line 11">
                  <a:extLst>
                    <a:ext uri="{FF2B5EF4-FFF2-40B4-BE49-F238E27FC236}">
                      <a16:creationId xmlns:a16="http://schemas.microsoft.com/office/drawing/2014/main" id="{CED5E0D4-5F70-4AA1-B264-F29B42BD84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0" y="1824"/>
                  <a:ext cx="624" cy="1239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37" name="Line 12">
                  <a:extLst>
                    <a:ext uri="{FF2B5EF4-FFF2-40B4-BE49-F238E27FC236}">
                      <a16:creationId xmlns:a16="http://schemas.microsoft.com/office/drawing/2014/main" id="{5E46D55D-F4C5-4978-AAB4-141858C052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72" y="1825"/>
                  <a:ext cx="2160" cy="1239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38" name="Line 13">
                  <a:extLst>
                    <a:ext uri="{FF2B5EF4-FFF2-40B4-BE49-F238E27FC236}">
                      <a16:creationId xmlns:a16="http://schemas.microsoft.com/office/drawing/2014/main" id="{1CDEA2E6-609E-41C1-AB9E-F0732791A2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96" y="3063"/>
                  <a:ext cx="1536" cy="0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9735" name="Text Box 14">
                <a:extLst>
                  <a:ext uri="{FF2B5EF4-FFF2-40B4-BE49-F238E27FC236}">
                    <a16:creationId xmlns:a16="http://schemas.microsoft.com/office/drawing/2014/main" id="{1FE5D64F-33EB-4604-925D-D7F6D05CDA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44" y="2512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G</a:t>
                </a:r>
              </a:p>
            </p:txBody>
          </p:sp>
        </p:grpSp>
        <p:sp>
          <p:nvSpPr>
            <p:cNvPr id="29730" name="Line 15">
              <a:extLst>
                <a:ext uri="{FF2B5EF4-FFF2-40B4-BE49-F238E27FC236}">
                  <a16:creationId xmlns:a16="http://schemas.microsoft.com/office/drawing/2014/main" id="{7BA21F10-B824-4267-8DAA-A24BCF6E9B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9" y="1922"/>
              <a:ext cx="9" cy="1267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  <p:sp>
          <p:nvSpPr>
            <p:cNvPr id="29731" name="Line 16">
              <a:extLst>
                <a:ext uri="{FF2B5EF4-FFF2-40B4-BE49-F238E27FC236}">
                  <a16:creationId xmlns:a16="http://schemas.microsoft.com/office/drawing/2014/main" id="{9161970D-F138-4C7D-8760-A8E74EE1D7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373" y="2945"/>
              <a:ext cx="9" cy="461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</p:grpSp>
      <p:sp>
        <p:nvSpPr>
          <p:cNvPr id="29700" name="Text Box 17">
            <a:extLst>
              <a:ext uri="{FF2B5EF4-FFF2-40B4-BE49-F238E27FC236}">
                <a16:creationId xmlns:a16="http://schemas.microsoft.com/office/drawing/2014/main" id="{E24DB5B2-23C0-4C5B-8AD0-AA2AE44EB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921124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K</a:t>
            </a:r>
          </a:p>
        </p:txBody>
      </p:sp>
      <p:sp>
        <p:nvSpPr>
          <p:cNvPr id="172050" name="Text Box 18">
            <a:extLst>
              <a:ext uri="{FF2B5EF4-FFF2-40B4-BE49-F238E27FC236}">
                <a16:creationId xmlns:a16="http://schemas.microsoft.com/office/drawing/2014/main" id="{2E5E9759-152B-45F1-8770-B6BE70C57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334" y="5013564"/>
            <a:ext cx="2667000" cy="861774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CH là đường cao </a:t>
            </a:r>
          </a:p>
          <a:p>
            <a:pPr algn="ctr">
              <a:spcBef>
                <a:spcPct val="50000"/>
              </a:spcBef>
            </a:pPr>
            <a:r>
              <a:rPr lang="en-US" alt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ứng với đáy AB</a:t>
            </a:r>
          </a:p>
        </p:txBody>
      </p:sp>
      <p:sp>
        <p:nvSpPr>
          <p:cNvPr id="172051" name="Text Box 19">
            <a:extLst>
              <a:ext uri="{FF2B5EF4-FFF2-40B4-BE49-F238E27FC236}">
                <a16:creationId xmlns:a16="http://schemas.microsoft.com/office/drawing/2014/main" id="{2A884640-AF49-4902-AD22-F29A5B853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634" y="5013564"/>
            <a:ext cx="2743200" cy="861774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DK là đường cao</a:t>
            </a:r>
          </a:p>
          <a:p>
            <a:r>
              <a:rPr lang="en-US" altLang="en-US"/>
              <a:t>ứng với đáy EG</a:t>
            </a:r>
          </a:p>
        </p:txBody>
      </p:sp>
      <p:sp>
        <p:nvSpPr>
          <p:cNvPr id="172052" name="Text Box 20">
            <a:extLst>
              <a:ext uri="{FF2B5EF4-FFF2-40B4-BE49-F238E27FC236}">
                <a16:creationId xmlns:a16="http://schemas.microsoft.com/office/drawing/2014/main" id="{97C9C9E9-6441-4139-9EEB-E8725273D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334" y="5013564"/>
            <a:ext cx="2819400" cy="861774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MN là đường cao</a:t>
            </a:r>
          </a:p>
          <a:p>
            <a:pPr algn="ctr">
              <a:spcBef>
                <a:spcPct val="50000"/>
              </a:spcBef>
            </a:pPr>
            <a:r>
              <a:rPr lang="en-US" alt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ứng với đáy PQ</a:t>
            </a:r>
          </a:p>
        </p:txBody>
      </p:sp>
      <p:grpSp>
        <p:nvGrpSpPr>
          <p:cNvPr id="29704" name="Group 23">
            <a:extLst>
              <a:ext uri="{FF2B5EF4-FFF2-40B4-BE49-F238E27FC236}">
                <a16:creationId xmlns:a16="http://schemas.microsoft.com/office/drawing/2014/main" id="{97F2A2A9-3DDE-409E-A094-175BA937EB6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904999"/>
            <a:ext cx="3200400" cy="2819400"/>
            <a:chOff x="0" y="1728"/>
            <a:chExt cx="2016" cy="1776"/>
          </a:xfrm>
        </p:grpSpPr>
        <p:grpSp>
          <p:nvGrpSpPr>
            <p:cNvPr id="29719" name="Group 24">
              <a:extLst>
                <a:ext uri="{FF2B5EF4-FFF2-40B4-BE49-F238E27FC236}">
                  <a16:creationId xmlns:a16="http://schemas.microsoft.com/office/drawing/2014/main" id="{9597C520-7854-4501-A1FA-76EBA03B91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28"/>
              <a:ext cx="2016" cy="1776"/>
              <a:chOff x="0" y="960"/>
              <a:chExt cx="2016" cy="1776"/>
            </a:xfrm>
          </p:grpSpPr>
          <p:sp>
            <p:nvSpPr>
              <p:cNvPr id="29725" name="Text Box 25">
                <a:extLst>
                  <a:ext uri="{FF2B5EF4-FFF2-40B4-BE49-F238E27FC236}">
                    <a16:creationId xmlns:a16="http://schemas.microsoft.com/office/drawing/2014/main" id="{ECCCA94E-0DBA-4F83-BC37-A1315F6CA3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960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A</a:t>
                </a:r>
              </a:p>
            </p:txBody>
          </p:sp>
          <p:sp>
            <p:nvSpPr>
              <p:cNvPr id="29726" name="Text Box 26">
                <a:extLst>
                  <a:ext uri="{FF2B5EF4-FFF2-40B4-BE49-F238E27FC236}">
                    <a16:creationId xmlns:a16="http://schemas.microsoft.com/office/drawing/2014/main" id="{836B3BCA-8738-49EA-8D9F-5944A2C1C7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44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FF0000"/>
                    </a:solidFill>
                    <a:latin typeface=".VnTime" pitchFamily="34" charset="0"/>
                  </a:rPr>
                  <a:t>C</a:t>
                </a:r>
              </a:p>
            </p:txBody>
          </p:sp>
          <p:sp>
            <p:nvSpPr>
              <p:cNvPr id="29727" name="Text Box 27">
                <a:extLst>
                  <a:ext uri="{FF2B5EF4-FFF2-40B4-BE49-F238E27FC236}">
                    <a16:creationId xmlns:a16="http://schemas.microsoft.com/office/drawing/2014/main" id="{E136E8D9-EDCF-4F03-A074-DBF0443BCC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44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B</a:t>
                </a:r>
              </a:p>
            </p:txBody>
          </p:sp>
          <p:sp>
            <p:nvSpPr>
              <p:cNvPr id="29728" name="AutoShape 28">
                <a:extLst>
                  <a:ext uri="{FF2B5EF4-FFF2-40B4-BE49-F238E27FC236}">
                    <a16:creationId xmlns:a16="http://schemas.microsoft.com/office/drawing/2014/main" id="{96B49339-DE7E-45F1-AFD1-40FFE5475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270"/>
                <a:ext cx="1514" cy="1226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6633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</p:grpSp>
        <p:sp>
          <p:nvSpPr>
            <p:cNvPr id="29720" name="Text Box 29">
              <a:extLst>
                <a:ext uri="{FF2B5EF4-FFF2-40B4-BE49-F238E27FC236}">
                  <a16:creationId xmlns:a16="http://schemas.microsoft.com/office/drawing/2014/main" id="{7D5F9313-4ED1-493D-B2EB-AD67344C9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235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.VnTime" pitchFamily="34" charset="0"/>
                </a:rPr>
                <a:t>H</a:t>
              </a:r>
            </a:p>
          </p:txBody>
        </p:sp>
        <p:sp>
          <p:nvSpPr>
            <p:cNvPr id="29721" name="Line 30">
              <a:extLst>
                <a:ext uri="{FF2B5EF4-FFF2-40B4-BE49-F238E27FC236}">
                  <a16:creationId xmlns:a16="http://schemas.microsoft.com/office/drawing/2014/main" id="{2B3F073A-AEF4-498C-8412-E6F11B3150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1" y="2592"/>
              <a:ext cx="1104" cy="672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  <p:grpSp>
          <p:nvGrpSpPr>
            <p:cNvPr id="29722" name="Group 31">
              <a:extLst>
                <a:ext uri="{FF2B5EF4-FFF2-40B4-BE49-F238E27FC236}">
                  <a16:creationId xmlns:a16="http://schemas.microsoft.com/office/drawing/2014/main" id="{AE9C43AB-AFB8-4D2E-B1AC-A679DC5A8158}"/>
                </a:ext>
              </a:extLst>
            </p:cNvPr>
            <p:cNvGrpSpPr>
              <a:grpSpLocks/>
            </p:cNvGrpSpPr>
            <p:nvPr/>
          </p:nvGrpSpPr>
          <p:grpSpPr bwMode="auto">
            <a:xfrm rot="1800000">
              <a:off x="661" y="2530"/>
              <a:ext cx="108" cy="100"/>
              <a:chOff x="4128" y="2841"/>
              <a:chExt cx="144" cy="144"/>
            </a:xfrm>
          </p:grpSpPr>
          <p:sp>
            <p:nvSpPr>
              <p:cNvPr id="29723" name="Line 32">
                <a:extLst>
                  <a:ext uri="{FF2B5EF4-FFF2-40B4-BE49-F238E27FC236}">
                    <a16:creationId xmlns:a16="http://schemas.microsoft.com/office/drawing/2014/main" id="{A399A22C-3741-46A4-81BA-33D7259FBD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2841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4" name="Line 33">
                <a:extLst>
                  <a:ext uri="{FF2B5EF4-FFF2-40B4-BE49-F238E27FC236}">
                    <a16:creationId xmlns:a16="http://schemas.microsoft.com/office/drawing/2014/main" id="{5C86EC53-E371-4187-BE9C-42B5FFEB8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841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9705" name="Group 34">
            <a:extLst>
              <a:ext uri="{FF2B5EF4-FFF2-40B4-BE49-F238E27FC236}">
                <a16:creationId xmlns:a16="http://schemas.microsoft.com/office/drawing/2014/main" id="{6A9BEE3F-CA2E-4D70-BAC2-DAC742A1ADF9}"/>
              </a:ext>
            </a:extLst>
          </p:cNvPr>
          <p:cNvGrpSpPr>
            <a:grpSpLocks/>
          </p:cNvGrpSpPr>
          <p:nvPr/>
        </p:nvGrpSpPr>
        <p:grpSpPr bwMode="auto">
          <a:xfrm>
            <a:off x="4933951" y="3668712"/>
            <a:ext cx="182563" cy="182562"/>
            <a:chOff x="4128" y="2841"/>
            <a:chExt cx="144" cy="144"/>
          </a:xfrm>
        </p:grpSpPr>
        <p:sp>
          <p:nvSpPr>
            <p:cNvPr id="29717" name="Line 35">
              <a:extLst>
                <a:ext uri="{FF2B5EF4-FFF2-40B4-BE49-F238E27FC236}">
                  <a16:creationId xmlns:a16="http://schemas.microsoft.com/office/drawing/2014/main" id="{865977EC-A289-4A72-8E75-7486C5956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841"/>
              <a:ext cx="144" cy="0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36">
              <a:extLst>
                <a:ext uri="{FF2B5EF4-FFF2-40B4-BE49-F238E27FC236}">
                  <a16:creationId xmlns:a16="http://schemas.microsoft.com/office/drawing/2014/main" id="{F8A8E424-5B88-460A-A470-12E4FCD0B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841"/>
              <a:ext cx="0" cy="144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706" name="Group 37">
            <a:extLst>
              <a:ext uri="{FF2B5EF4-FFF2-40B4-BE49-F238E27FC236}">
                <a16:creationId xmlns:a16="http://schemas.microsoft.com/office/drawing/2014/main" id="{79681D0F-0B21-45D6-8937-39AF35DDC324}"/>
              </a:ext>
            </a:extLst>
          </p:cNvPr>
          <p:cNvGrpSpPr>
            <a:grpSpLocks/>
          </p:cNvGrpSpPr>
          <p:nvPr/>
        </p:nvGrpSpPr>
        <p:grpSpPr bwMode="auto">
          <a:xfrm>
            <a:off x="7858126" y="1828799"/>
            <a:ext cx="2733675" cy="2971800"/>
            <a:chOff x="3990" y="1632"/>
            <a:chExt cx="1722" cy="1872"/>
          </a:xfrm>
        </p:grpSpPr>
        <p:sp>
          <p:nvSpPr>
            <p:cNvPr id="29709" name="Text Box 38">
              <a:extLst>
                <a:ext uri="{FF2B5EF4-FFF2-40B4-BE49-F238E27FC236}">
                  <a16:creationId xmlns:a16="http://schemas.microsoft.com/office/drawing/2014/main" id="{CF9A55FF-DEE3-4123-AA51-B08FB782C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2" y="316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Q</a:t>
              </a:r>
            </a:p>
          </p:txBody>
        </p:sp>
        <p:sp>
          <p:nvSpPr>
            <p:cNvPr id="29710" name="AutoShape 39">
              <a:extLst>
                <a:ext uri="{FF2B5EF4-FFF2-40B4-BE49-F238E27FC236}">
                  <a16:creationId xmlns:a16="http://schemas.microsoft.com/office/drawing/2014/main" id="{87DAFAE8-7A5A-4A08-878B-9A918C155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392" cy="1200"/>
            </a:xfrm>
            <a:prstGeom prst="rtTriangle">
              <a:avLst/>
            </a:prstGeom>
            <a:noFill/>
            <a:ln w="38100" algn="ctr">
              <a:solidFill>
                <a:srgbClr val="6633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</a14:hiddenFill>
              </a:ext>
            </a:ex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9711" name="Text Box 40">
              <a:extLst>
                <a:ext uri="{FF2B5EF4-FFF2-40B4-BE49-F238E27FC236}">
                  <a16:creationId xmlns:a16="http://schemas.microsoft.com/office/drawing/2014/main" id="{88C198A4-A5B9-4F8B-805F-E389F14DD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0" y="163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P</a:t>
              </a:r>
            </a:p>
          </p:txBody>
        </p:sp>
        <p:sp>
          <p:nvSpPr>
            <p:cNvPr id="29712" name="Text Box 41">
              <a:extLst>
                <a:ext uri="{FF2B5EF4-FFF2-40B4-BE49-F238E27FC236}">
                  <a16:creationId xmlns:a16="http://schemas.microsoft.com/office/drawing/2014/main" id="{F5DA8458-E85A-4972-B626-0832001D3B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21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M</a:t>
              </a:r>
            </a:p>
          </p:txBody>
        </p:sp>
        <p:grpSp>
          <p:nvGrpSpPr>
            <p:cNvPr id="29713" name="Group 42">
              <a:extLst>
                <a:ext uri="{FF2B5EF4-FFF2-40B4-BE49-F238E27FC236}">
                  <a16:creationId xmlns:a16="http://schemas.microsoft.com/office/drawing/2014/main" id="{3DE93FCB-146B-4A6B-B334-7BBDB4C55BDF}"/>
                </a:ext>
              </a:extLst>
            </p:cNvPr>
            <p:cNvGrpSpPr>
              <a:grpSpLocks/>
            </p:cNvGrpSpPr>
            <p:nvPr/>
          </p:nvGrpSpPr>
          <p:grpSpPr bwMode="auto">
            <a:xfrm rot="7800000">
              <a:off x="4649" y="2507"/>
              <a:ext cx="115" cy="115"/>
              <a:chOff x="4128" y="2841"/>
              <a:chExt cx="144" cy="144"/>
            </a:xfrm>
          </p:grpSpPr>
          <p:sp>
            <p:nvSpPr>
              <p:cNvPr id="29715" name="Line 43">
                <a:extLst>
                  <a:ext uri="{FF2B5EF4-FFF2-40B4-BE49-F238E27FC236}">
                    <a16:creationId xmlns:a16="http://schemas.microsoft.com/office/drawing/2014/main" id="{AD56C115-E775-47ED-B78F-71285E5F5B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2841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6" name="Line 44">
                <a:extLst>
                  <a:ext uri="{FF2B5EF4-FFF2-40B4-BE49-F238E27FC236}">
                    <a16:creationId xmlns:a16="http://schemas.microsoft.com/office/drawing/2014/main" id="{35550EC3-41CD-4A52-A147-95D4FC9644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841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14" name="Line 45">
              <a:extLst>
                <a:ext uri="{FF2B5EF4-FFF2-40B4-BE49-F238E27FC236}">
                  <a16:creationId xmlns:a16="http://schemas.microsoft.com/office/drawing/2014/main" id="{6FC41384-E0C1-468C-AAAB-3396933F3B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7" y="2454"/>
              <a:ext cx="567" cy="702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</p:grpSp>
      <p:sp>
        <p:nvSpPr>
          <p:cNvPr id="29707" name="Text Box 46">
            <a:extLst>
              <a:ext uri="{FF2B5EF4-FFF2-40B4-BE49-F238E27FC236}">
                <a16:creationId xmlns:a16="http://schemas.microsoft.com/office/drawing/2014/main" id="{86EA2A8B-C0E5-41BB-A572-424A8F0BA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2320924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N</a:t>
            </a:r>
          </a:p>
        </p:txBody>
      </p:sp>
      <p:sp>
        <p:nvSpPr>
          <p:cNvPr id="43" name="Text Box 16">
            <a:extLst>
              <a:ext uri="{FF2B5EF4-FFF2-40B4-BE49-F238E27FC236}">
                <a16:creationId xmlns:a16="http://schemas.microsoft.com/office/drawing/2014/main" id="{216C8FFE-D8D2-47B9-B75C-ABEF23D85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36649"/>
            <a:ext cx="10439400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vi-VN" altLang="en-US" sz="3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2</a:t>
            </a:r>
            <a:r>
              <a:rPr lang="vi-VN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Hãy chỉ ra đáy và đường cao tương ứng</a:t>
            </a:r>
            <a:r>
              <a:rPr lang="en-US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alt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 vẽ trong mỗi hình tam giác dưới đây: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2" name="Text Box 52"/>
          <p:cNvSpPr txBox="1">
            <a:spLocks noChangeArrowheads="1"/>
          </p:cNvSpPr>
          <p:nvPr/>
        </p:nvSpPr>
        <p:spPr bwMode="auto">
          <a:xfrm>
            <a:off x="1504950" y="605969"/>
            <a:ext cx="9144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600" b="1" dirty="0" err="1">
                <a:latin typeface="Times New Roman"/>
                <a:cs typeface="Times New Roman" pitchFamily="18" charset="0"/>
              </a:rPr>
              <a:t>Bài</a:t>
            </a:r>
            <a:r>
              <a:rPr lang="en-US" sz="2600" b="1" dirty="0">
                <a:latin typeface="Times New Roman"/>
                <a:cs typeface="Times New Roman" pitchFamily="18" charset="0"/>
              </a:rPr>
              <a:t> 3: </a:t>
            </a:r>
            <a:r>
              <a:rPr lang="en-US" sz="2600" dirty="0">
                <a:latin typeface="Times New Roman"/>
                <a:cs typeface="Times New Roman" pitchFamily="18" charset="0"/>
              </a:rPr>
              <a:t>So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sánh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diện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tích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600" dirty="0">
                <a:latin typeface="Times New Roman"/>
                <a:cs typeface="Times New Roman" pitchFamily="18" charset="0"/>
              </a:rPr>
              <a:t>a)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AED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và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EDH.</a:t>
            </a:r>
          </a:p>
          <a:p>
            <a:pPr>
              <a:defRPr/>
            </a:pPr>
            <a:r>
              <a:rPr lang="en-US" sz="2600" dirty="0">
                <a:latin typeface="Times New Roman"/>
                <a:cs typeface="Times New Roman" pitchFamily="18" charset="0"/>
              </a:rPr>
              <a:t>b)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EBC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và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EHC.</a:t>
            </a:r>
          </a:p>
          <a:p>
            <a:pPr>
              <a:defRPr/>
            </a:pPr>
            <a:r>
              <a:rPr lang="en-US" sz="2600" dirty="0">
                <a:latin typeface="Times New Roman"/>
                <a:cs typeface="Times New Roman" pitchFamily="18" charset="0"/>
              </a:rPr>
              <a:t>c)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chữ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nhật</a:t>
            </a:r>
            <a:r>
              <a:rPr lang="en-US" sz="2600" dirty="0">
                <a:latin typeface="Times New Roman"/>
                <a:cs typeface="Times New Roman" pitchFamily="18" charset="0"/>
              </a:rPr>
              <a:t> ABCD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và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EDC.</a:t>
            </a:r>
          </a:p>
        </p:txBody>
      </p:sp>
      <p:grpSp>
        <p:nvGrpSpPr>
          <p:cNvPr id="41988" name="Group 80"/>
          <p:cNvGrpSpPr>
            <a:grpSpLocks/>
          </p:cNvGrpSpPr>
          <p:nvPr/>
        </p:nvGrpSpPr>
        <p:grpSpPr bwMode="auto">
          <a:xfrm>
            <a:off x="2743200" y="2286000"/>
            <a:ext cx="6648450" cy="3849688"/>
            <a:chOff x="828" y="1145"/>
            <a:chExt cx="4188" cy="2553"/>
          </a:xfrm>
        </p:grpSpPr>
        <p:sp>
          <p:nvSpPr>
            <p:cNvPr id="41990" name="Line 82"/>
            <p:cNvSpPr>
              <a:spLocks noChangeShapeType="1"/>
            </p:cNvSpPr>
            <p:nvPr/>
          </p:nvSpPr>
          <p:spPr bwMode="auto">
            <a:xfrm>
              <a:off x="1496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1991" name="Line 83"/>
            <p:cNvSpPr>
              <a:spLocks noChangeShapeType="1"/>
            </p:cNvSpPr>
            <p:nvPr/>
          </p:nvSpPr>
          <p:spPr bwMode="auto">
            <a:xfrm>
              <a:off x="1959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1992" name="Line 84"/>
            <p:cNvSpPr>
              <a:spLocks noChangeShapeType="1"/>
            </p:cNvSpPr>
            <p:nvPr/>
          </p:nvSpPr>
          <p:spPr bwMode="auto">
            <a:xfrm>
              <a:off x="1036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1993" name="Line 85"/>
            <p:cNvSpPr>
              <a:spLocks noChangeShapeType="1"/>
            </p:cNvSpPr>
            <p:nvPr/>
          </p:nvSpPr>
          <p:spPr bwMode="auto">
            <a:xfrm flipV="1">
              <a:off x="1036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1994" name="Line 86"/>
            <p:cNvSpPr>
              <a:spLocks noChangeShapeType="1"/>
            </p:cNvSpPr>
            <p:nvPr/>
          </p:nvSpPr>
          <p:spPr bwMode="auto">
            <a:xfrm flipV="1">
              <a:off x="1041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1995" name="Line 87"/>
            <p:cNvSpPr>
              <a:spLocks noChangeShapeType="1"/>
            </p:cNvSpPr>
            <p:nvPr/>
          </p:nvSpPr>
          <p:spPr bwMode="auto">
            <a:xfrm flipV="1">
              <a:off x="1036" y="236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1996" name="Line 89"/>
            <p:cNvSpPr>
              <a:spLocks noChangeShapeType="1"/>
            </p:cNvSpPr>
            <p:nvPr/>
          </p:nvSpPr>
          <p:spPr bwMode="auto">
            <a:xfrm>
              <a:off x="1496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1997" name="Line 90"/>
            <p:cNvSpPr>
              <a:spLocks noChangeShapeType="1"/>
            </p:cNvSpPr>
            <p:nvPr/>
          </p:nvSpPr>
          <p:spPr bwMode="auto">
            <a:xfrm>
              <a:off x="1959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1998" name="Line 91"/>
            <p:cNvSpPr>
              <a:spLocks noChangeShapeType="1"/>
            </p:cNvSpPr>
            <p:nvPr/>
          </p:nvSpPr>
          <p:spPr bwMode="auto">
            <a:xfrm>
              <a:off x="1036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1999" name="Line 92"/>
            <p:cNvSpPr>
              <a:spLocks noChangeShapeType="1"/>
            </p:cNvSpPr>
            <p:nvPr/>
          </p:nvSpPr>
          <p:spPr bwMode="auto">
            <a:xfrm flipV="1">
              <a:off x="1036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00" name="Line 94"/>
            <p:cNvSpPr>
              <a:spLocks noChangeShapeType="1"/>
            </p:cNvSpPr>
            <p:nvPr/>
          </p:nvSpPr>
          <p:spPr bwMode="auto">
            <a:xfrm flipV="1">
              <a:off x="1036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01" name="Line 96"/>
            <p:cNvSpPr>
              <a:spLocks noChangeShapeType="1"/>
            </p:cNvSpPr>
            <p:nvPr/>
          </p:nvSpPr>
          <p:spPr bwMode="auto">
            <a:xfrm>
              <a:off x="2420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02" name="Line 97"/>
            <p:cNvSpPr>
              <a:spLocks noChangeShapeType="1"/>
            </p:cNvSpPr>
            <p:nvPr/>
          </p:nvSpPr>
          <p:spPr bwMode="auto">
            <a:xfrm>
              <a:off x="2883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03" name="Line 98"/>
            <p:cNvSpPr>
              <a:spLocks noChangeShapeType="1"/>
            </p:cNvSpPr>
            <p:nvPr/>
          </p:nvSpPr>
          <p:spPr bwMode="auto">
            <a:xfrm>
              <a:off x="1960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04" name="Line 99"/>
            <p:cNvSpPr>
              <a:spLocks noChangeShapeType="1"/>
            </p:cNvSpPr>
            <p:nvPr/>
          </p:nvSpPr>
          <p:spPr bwMode="auto">
            <a:xfrm flipV="1">
              <a:off x="1960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05" name="Line 100"/>
            <p:cNvSpPr>
              <a:spLocks noChangeShapeType="1"/>
            </p:cNvSpPr>
            <p:nvPr/>
          </p:nvSpPr>
          <p:spPr bwMode="auto">
            <a:xfrm flipV="1">
              <a:off x="1965" y="2368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06" name="Line 101"/>
            <p:cNvSpPr>
              <a:spLocks noChangeShapeType="1"/>
            </p:cNvSpPr>
            <p:nvPr/>
          </p:nvSpPr>
          <p:spPr bwMode="auto">
            <a:xfrm flipV="1">
              <a:off x="1960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07" name="Line 103"/>
            <p:cNvSpPr>
              <a:spLocks noChangeShapeType="1"/>
            </p:cNvSpPr>
            <p:nvPr/>
          </p:nvSpPr>
          <p:spPr bwMode="auto">
            <a:xfrm>
              <a:off x="3344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08" name="Line 104"/>
            <p:cNvSpPr>
              <a:spLocks noChangeShapeType="1"/>
            </p:cNvSpPr>
            <p:nvPr/>
          </p:nvSpPr>
          <p:spPr bwMode="auto">
            <a:xfrm>
              <a:off x="3807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09" name="Line 105"/>
            <p:cNvSpPr>
              <a:spLocks noChangeShapeType="1"/>
            </p:cNvSpPr>
            <p:nvPr/>
          </p:nvSpPr>
          <p:spPr bwMode="auto">
            <a:xfrm>
              <a:off x="2884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10" name="Line 106"/>
            <p:cNvSpPr>
              <a:spLocks noChangeShapeType="1"/>
            </p:cNvSpPr>
            <p:nvPr/>
          </p:nvSpPr>
          <p:spPr bwMode="auto">
            <a:xfrm flipV="1">
              <a:off x="2884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11" name="Line 107"/>
            <p:cNvSpPr>
              <a:spLocks noChangeShapeType="1"/>
            </p:cNvSpPr>
            <p:nvPr/>
          </p:nvSpPr>
          <p:spPr bwMode="auto">
            <a:xfrm flipV="1">
              <a:off x="2889" y="2368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12" name="Line 108"/>
            <p:cNvSpPr>
              <a:spLocks noChangeShapeType="1"/>
            </p:cNvSpPr>
            <p:nvPr/>
          </p:nvSpPr>
          <p:spPr bwMode="auto">
            <a:xfrm flipV="1">
              <a:off x="2884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13" name="Line 110"/>
            <p:cNvSpPr>
              <a:spLocks noChangeShapeType="1"/>
            </p:cNvSpPr>
            <p:nvPr/>
          </p:nvSpPr>
          <p:spPr bwMode="auto">
            <a:xfrm>
              <a:off x="4268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14" name="Line 111"/>
            <p:cNvSpPr>
              <a:spLocks noChangeShapeType="1"/>
            </p:cNvSpPr>
            <p:nvPr/>
          </p:nvSpPr>
          <p:spPr bwMode="auto">
            <a:xfrm>
              <a:off x="4731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15" name="Line 112"/>
            <p:cNvSpPr>
              <a:spLocks noChangeShapeType="1"/>
            </p:cNvSpPr>
            <p:nvPr/>
          </p:nvSpPr>
          <p:spPr bwMode="auto">
            <a:xfrm>
              <a:off x="3808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16" name="Line 113"/>
            <p:cNvSpPr>
              <a:spLocks noChangeShapeType="1"/>
            </p:cNvSpPr>
            <p:nvPr/>
          </p:nvSpPr>
          <p:spPr bwMode="auto">
            <a:xfrm flipV="1">
              <a:off x="3808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17" name="Line 115"/>
            <p:cNvSpPr>
              <a:spLocks noChangeShapeType="1"/>
            </p:cNvSpPr>
            <p:nvPr/>
          </p:nvSpPr>
          <p:spPr bwMode="auto">
            <a:xfrm flipV="1">
              <a:off x="3808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18" name="Line 117"/>
            <p:cNvSpPr>
              <a:spLocks noChangeShapeType="1"/>
            </p:cNvSpPr>
            <p:nvPr/>
          </p:nvSpPr>
          <p:spPr bwMode="auto">
            <a:xfrm>
              <a:off x="2420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19" name="Line 118"/>
            <p:cNvSpPr>
              <a:spLocks noChangeShapeType="1"/>
            </p:cNvSpPr>
            <p:nvPr/>
          </p:nvSpPr>
          <p:spPr bwMode="auto">
            <a:xfrm>
              <a:off x="2883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20" name="Line 119"/>
            <p:cNvSpPr>
              <a:spLocks noChangeShapeType="1"/>
            </p:cNvSpPr>
            <p:nvPr/>
          </p:nvSpPr>
          <p:spPr bwMode="auto">
            <a:xfrm>
              <a:off x="1960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21" name="Line 120"/>
            <p:cNvSpPr>
              <a:spLocks noChangeShapeType="1"/>
            </p:cNvSpPr>
            <p:nvPr/>
          </p:nvSpPr>
          <p:spPr bwMode="auto">
            <a:xfrm flipV="1">
              <a:off x="1960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22" name="Line 121"/>
            <p:cNvSpPr>
              <a:spLocks noChangeShapeType="1"/>
            </p:cNvSpPr>
            <p:nvPr/>
          </p:nvSpPr>
          <p:spPr bwMode="auto">
            <a:xfrm flipV="1">
              <a:off x="1965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23" name="Line 124"/>
            <p:cNvSpPr>
              <a:spLocks noChangeShapeType="1"/>
            </p:cNvSpPr>
            <p:nvPr/>
          </p:nvSpPr>
          <p:spPr bwMode="auto">
            <a:xfrm>
              <a:off x="3344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24" name="Line 125"/>
            <p:cNvSpPr>
              <a:spLocks noChangeShapeType="1"/>
            </p:cNvSpPr>
            <p:nvPr/>
          </p:nvSpPr>
          <p:spPr bwMode="auto">
            <a:xfrm>
              <a:off x="3807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25" name="Line 126"/>
            <p:cNvSpPr>
              <a:spLocks noChangeShapeType="1"/>
            </p:cNvSpPr>
            <p:nvPr/>
          </p:nvSpPr>
          <p:spPr bwMode="auto">
            <a:xfrm>
              <a:off x="2884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26" name="Line 127"/>
            <p:cNvSpPr>
              <a:spLocks noChangeShapeType="1"/>
            </p:cNvSpPr>
            <p:nvPr/>
          </p:nvSpPr>
          <p:spPr bwMode="auto">
            <a:xfrm flipV="1">
              <a:off x="2884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27" name="Line 128"/>
            <p:cNvSpPr>
              <a:spLocks noChangeShapeType="1"/>
            </p:cNvSpPr>
            <p:nvPr/>
          </p:nvSpPr>
          <p:spPr bwMode="auto">
            <a:xfrm flipV="1">
              <a:off x="2889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28" name="Line 131"/>
            <p:cNvSpPr>
              <a:spLocks noChangeShapeType="1"/>
            </p:cNvSpPr>
            <p:nvPr/>
          </p:nvSpPr>
          <p:spPr bwMode="auto">
            <a:xfrm>
              <a:off x="4268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29" name="Line 132"/>
            <p:cNvSpPr>
              <a:spLocks noChangeShapeType="1"/>
            </p:cNvSpPr>
            <p:nvPr/>
          </p:nvSpPr>
          <p:spPr bwMode="auto">
            <a:xfrm>
              <a:off x="4731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30" name="Line 133"/>
            <p:cNvSpPr>
              <a:spLocks noChangeShapeType="1"/>
            </p:cNvSpPr>
            <p:nvPr/>
          </p:nvSpPr>
          <p:spPr bwMode="auto">
            <a:xfrm>
              <a:off x="3808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31" name="Line 134"/>
            <p:cNvSpPr>
              <a:spLocks noChangeShapeType="1"/>
            </p:cNvSpPr>
            <p:nvPr/>
          </p:nvSpPr>
          <p:spPr bwMode="auto">
            <a:xfrm flipV="1">
              <a:off x="3808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32" name="Line 135"/>
            <p:cNvSpPr>
              <a:spLocks noChangeShapeType="1"/>
            </p:cNvSpPr>
            <p:nvPr/>
          </p:nvSpPr>
          <p:spPr bwMode="auto">
            <a:xfrm flipV="1">
              <a:off x="3813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33" name="Line 137"/>
            <p:cNvSpPr>
              <a:spLocks noChangeShapeType="1"/>
            </p:cNvSpPr>
            <p:nvPr/>
          </p:nvSpPr>
          <p:spPr bwMode="auto">
            <a:xfrm>
              <a:off x="1029" y="1440"/>
              <a:ext cx="0" cy="18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34" name="Line 138"/>
            <p:cNvSpPr>
              <a:spLocks noChangeShapeType="1"/>
            </p:cNvSpPr>
            <p:nvPr/>
          </p:nvSpPr>
          <p:spPr bwMode="auto">
            <a:xfrm>
              <a:off x="4740" y="1458"/>
              <a:ext cx="0" cy="18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35" name="Line 139"/>
            <p:cNvSpPr>
              <a:spLocks noChangeShapeType="1"/>
            </p:cNvSpPr>
            <p:nvPr/>
          </p:nvSpPr>
          <p:spPr bwMode="auto">
            <a:xfrm>
              <a:off x="996" y="3288"/>
              <a:ext cx="3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36" name="Line 140"/>
            <p:cNvSpPr>
              <a:spLocks noChangeShapeType="1"/>
            </p:cNvSpPr>
            <p:nvPr/>
          </p:nvSpPr>
          <p:spPr bwMode="auto">
            <a:xfrm>
              <a:off x="996" y="1452"/>
              <a:ext cx="3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37" name="Line 141"/>
            <p:cNvSpPr>
              <a:spLocks noChangeShapeType="1"/>
            </p:cNvSpPr>
            <p:nvPr/>
          </p:nvSpPr>
          <p:spPr bwMode="auto">
            <a:xfrm flipV="1">
              <a:off x="1020" y="1440"/>
              <a:ext cx="1848" cy="1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38" name="Line 142"/>
            <p:cNvSpPr>
              <a:spLocks noChangeShapeType="1"/>
            </p:cNvSpPr>
            <p:nvPr/>
          </p:nvSpPr>
          <p:spPr bwMode="auto">
            <a:xfrm flipH="1" flipV="1">
              <a:off x="2892" y="1448"/>
              <a:ext cx="1848" cy="1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39" name="Line 143"/>
            <p:cNvSpPr>
              <a:spLocks noChangeShapeType="1"/>
            </p:cNvSpPr>
            <p:nvPr/>
          </p:nvSpPr>
          <p:spPr bwMode="auto">
            <a:xfrm>
              <a:off x="2880" y="1440"/>
              <a:ext cx="0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2040" name="Text Box 144"/>
            <p:cNvSpPr txBox="1">
              <a:spLocks noChangeArrowheads="1"/>
            </p:cNvSpPr>
            <p:nvPr/>
          </p:nvSpPr>
          <p:spPr bwMode="auto">
            <a:xfrm>
              <a:off x="828" y="1145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2041" name="Text Box 145"/>
            <p:cNvSpPr txBox="1">
              <a:spLocks noChangeArrowheads="1"/>
            </p:cNvSpPr>
            <p:nvPr/>
          </p:nvSpPr>
          <p:spPr bwMode="auto">
            <a:xfrm>
              <a:off x="2784" y="1145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42042" name="Text Box 146"/>
            <p:cNvSpPr txBox="1">
              <a:spLocks noChangeArrowheads="1"/>
            </p:cNvSpPr>
            <p:nvPr/>
          </p:nvSpPr>
          <p:spPr bwMode="auto">
            <a:xfrm>
              <a:off x="4608" y="1145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42043" name="Text Box 147"/>
            <p:cNvSpPr txBox="1">
              <a:spLocks noChangeArrowheads="1"/>
            </p:cNvSpPr>
            <p:nvPr/>
          </p:nvSpPr>
          <p:spPr bwMode="auto">
            <a:xfrm>
              <a:off x="4656" y="3288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2044" name="Text Box 148"/>
            <p:cNvSpPr txBox="1">
              <a:spLocks noChangeArrowheads="1"/>
            </p:cNvSpPr>
            <p:nvPr/>
          </p:nvSpPr>
          <p:spPr bwMode="auto">
            <a:xfrm>
              <a:off x="2748" y="3312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2045" name="Text Box 149"/>
            <p:cNvSpPr txBox="1">
              <a:spLocks noChangeArrowheads="1"/>
            </p:cNvSpPr>
            <p:nvPr/>
          </p:nvSpPr>
          <p:spPr bwMode="auto">
            <a:xfrm>
              <a:off x="948" y="3351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1989" name="Line 100"/>
          <p:cNvSpPr>
            <a:spLocks noChangeShapeType="1"/>
          </p:cNvSpPr>
          <p:nvPr/>
        </p:nvSpPr>
        <p:spPr bwMode="auto">
          <a:xfrm flipV="1">
            <a:off x="7467601" y="4135438"/>
            <a:ext cx="14652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966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2" name="Text Box 52"/>
          <p:cNvSpPr txBox="1">
            <a:spLocks noChangeArrowheads="1"/>
          </p:cNvSpPr>
          <p:nvPr/>
        </p:nvSpPr>
        <p:spPr bwMode="auto">
          <a:xfrm>
            <a:off x="1565564" y="773638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600" b="1" dirty="0" err="1">
                <a:latin typeface="Times New Roman"/>
                <a:cs typeface="Times New Roman" pitchFamily="18" charset="0"/>
              </a:rPr>
              <a:t>Bài</a:t>
            </a:r>
            <a:r>
              <a:rPr lang="en-US" sz="2600" b="1" dirty="0">
                <a:latin typeface="Times New Roman"/>
                <a:cs typeface="Times New Roman" pitchFamily="18" charset="0"/>
              </a:rPr>
              <a:t> 3: </a:t>
            </a:r>
            <a:r>
              <a:rPr lang="en-US" sz="2600" dirty="0">
                <a:latin typeface="Times New Roman"/>
                <a:cs typeface="Times New Roman" pitchFamily="18" charset="0"/>
              </a:rPr>
              <a:t>So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sánh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diện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tích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600" dirty="0">
                <a:latin typeface="Times New Roman"/>
                <a:cs typeface="Times New Roman" pitchFamily="18" charset="0"/>
              </a:rPr>
              <a:t>a)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AED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và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EDH.</a:t>
            </a:r>
          </a:p>
        </p:txBody>
      </p:sp>
      <p:grpSp>
        <p:nvGrpSpPr>
          <p:cNvPr id="43012" name="Group 80"/>
          <p:cNvGrpSpPr>
            <a:grpSpLocks/>
          </p:cNvGrpSpPr>
          <p:nvPr/>
        </p:nvGrpSpPr>
        <p:grpSpPr bwMode="auto">
          <a:xfrm>
            <a:off x="2743200" y="2286000"/>
            <a:ext cx="6648450" cy="3849688"/>
            <a:chOff x="828" y="1145"/>
            <a:chExt cx="4188" cy="2553"/>
          </a:xfrm>
        </p:grpSpPr>
        <p:sp>
          <p:nvSpPr>
            <p:cNvPr id="43040" name="Line 82"/>
            <p:cNvSpPr>
              <a:spLocks noChangeShapeType="1"/>
            </p:cNvSpPr>
            <p:nvPr/>
          </p:nvSpPr>
          <p:spPr bwMode="auto">
            <a:xfrm>
              <a:off x="1496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41" name="Line 83"/>
            <p:cNvSpPr>
              <a:spLocks noChangeShapeType="1"/>
            </p:cNvSpPr>
            <p:nvPr/>
          </p:nvSpPr>
          <p:spPr bwMode="auto">
            <a:xfrm>
              <a:off x="1959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42" name="Line 84"/>
            <p:cNvSpPr>
              <a:spLocks noChangeShapeType="1"/>
            </p:cNvSpPr>
            <p:nvPr/>
          </p:nvSpPr>
          <p:spPr bwMode="auto">
            <a:xfrm>
              <a:off x="1036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43" name="Line 85"/>
            <p:cNvSpPr>
              <a:spLocks noChangeShapeType="1"/>
            </p:cNvSpPr>
            <p:nvPr/>
          </p:nvSpPr>
          <p:spPr bwMode="auto">
            <a:xfrm flipV="1">
              <a:off x="1036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44" name="Line 86"/>
            <p:cNvSpPr>
              <a:spLocks noChangeShapeType="1"/>
            </p:cNvSpPr>
            <p:nvPr/>
          </p:nvSpPr>
          <p:spPr bwMode="auto">
            <a:xfrm flipV="1">
              <a:off x="1041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45" name="Line 87"/>
            <p:cNvSpPr>
              <a:spLocks noChangeShapeType="1"/>
            </p:cNvSpPr>
            <p:nvPr/>
          </p:nvSpPr>
          <p:spPr bwMode="auto">
            <a:xfrm flipV="1">
              <a:off x="1036" y="236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46" name="Line 89"/>
            <p:cNvSpPr>
              <a:spLocks noChangeShapeType="1"/>
            </p:cNvSpPr>
            <p:nvPr/>
          </p:nvSpPr>
          <p:spPr bwMode="auto">
            <a:xfrm>
              <a:off x="1496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47" name="Line 90"/>
            <p:cNvSpPr>
              <a:spLocks noChangeShapeType="1"/>
            </p:cNvSpPr>
            <p:nvPr/>
          </p:nvSpPr>
          <p:spPr bwMode="auto">
            <a:xfrm>
              <a:off x="1959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48" name="Line 91"/>
            <p:cNvSpPr>
              <a:spLocks noChangeShapeType="1"/>
            </p:cNvSpPr>
            <p:nvPr/>
          </p:nvSpPr>
          <p:spPr bwMode="auto">
            <a:xfrm>
              <a:off x="1036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49" name="Line 92"/>
            <p:cNvSpPr>
              <a:spLocks noChangeShapeType="1"/>
            </p:cNvSpPr>
            <p:nvPr/>
          </p:nvSpPr>
          <p:spPr bwMode="auto">
            <a:xfrm flipV="1">
              <a:off x="1036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50" name="Line 94"/>
            <p:cNvSpPr>
              <a:spLocks noChangeShapeType="1"/>
            </p:cNvSpPr>
            <p:nvPr/>
          </p:nvSpPr>
          <p:spPr bwMode="auto">
            <a:xfrm flipV="1">
              <a:off x="1036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51" name="Line 96"/>
            <p:cNvSpPr>
              <a:spLocks noChangeShapeType="1"/>
            </p:cNvSpPr>
            <p:nvPr/>
          </p:nvSpPr>
          <p:spPr bwMode="auto">
            <a:xfrm>
              <a:off x="2420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52" name="Line 97"/>
            <p:cNvSpPr>
              <a:spLocks noChangeShapeType="1"/>
            </p:cNvSpPr>
            <p:nvPr/>
          </p:nvSpPr>
          <p:spPr bwMode="auto">
            <a:xfrm>
              <a:off x="2883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53" name="Line 98"/>
            <p:cNvSpPr>
              <a:spLocks noChangeShapeType="1"/>
            </p:cNvSpPr>
            <p:nvPr/>
          </p:nvSpPr>
          <p:spPr bwMode="auto">
            <a:xfrm>
              <a:off x="1960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54" name="Line 99"/>
            <p:cNvSpPr>
              <a:spLocks noChangeShapeType="1"/>
            </p:cNvSpPr>
            <p:nvPr/>
          </p:nvSpPr>
          <p:spPr bwMode="auto">
            <a:xfrm flipV="1">
              <a:off x="1960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55" name="Line 100"/>
            <p:cNvSpPr>
              <a:spLocks noChangeShapeType="1"/>
            </p:cNvSpPr>
            <p:nvPr/>
          </p:nvSpPr>
          <p:spPr bwMode="auto">
            <a:xfrm flipV="1">
              <a:off x="1965" y="2368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56" name="Line 101"/>
            <p:cNvSpPr>
              <a:spLocks noChangeShapeType="1"/>
            </p:cNvSpPr>
            <p:nvPr/>
          </p:nvSpPr>
          <p:spPr bwMode="auto">
            <a:xfrm flipV="1">
              <a:off x="1960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57" name="Line 103"/>
            <p:cNvSpPr>
              <a:spLocks noChangeShapeType="1"/>
            </p:cNvSpPr>
            <p:nvPr/>
          </p:nvSpPr>
          <p:spPr bwMode="auto">
            <a:xfrm>
              <a:off x="3344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58" name="Line 104"/>
            <p:cNvSpPr>
              <a:spLocks noChangeShapeType="1"/>
            </p:cNvSpPr>
            <p:nvPr/>
          </p:nvSpPr>
          <p:spPr bwMode="auto">
            <a:xfrm>
              <a:off x="3807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59" name="Line 105"/>
            <p:cNvSpPr>
              <a:spLocks noChangeShapeType="1"/>
            </p:cNvSpPr>
            <p:nvPr/>
          </p:nvSpPr>
          <p:spPr bwMode="auto">
            <a:xfrm>
              <a:off x="2884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60" name="Line 106"/>
            <p:cNvSpPr>
              <a:spLocks noChangeShapeType="1"/>
            </p:cNvSpPr>
            <p:nvPr/>
          </p:nvSpPr>
          <p:spPr bwMode="auto">
            <a:xfrm flipV="1">
              <a:off x="2884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61" name="Line 107"/>
            <p:cNvSpPr>
              <a:spLocks noChangeShapeType="1"/>
            </p:cNvSpPr>
            <p:nvPr/>
          </p:nvSpPr>
          <p:spPr bwMode="auto">
            <a:xfrm flipV="1">
              <a:off x="2889" y="2368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62" name="Line 108"/>
            <p:cNvSpPr>
              <a:spLocks noChangeShapeType="1"/>
            </p:cNvSpPr>
            <p:nvPr/>
          </p:nvSpPr>
          <p:spPr bwMode="auto">
            <a:xfrm flipV="1">
              <a:off x="2884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63" name="Line 110"/>
            <p:cNvSpPr>
              <a:spLocks noChangeShapeType="1"/>
            </p:cNvSpPr>
            <p:nvPr/>
          </p:nvSpPr>
          <p:spPr bwMode="auto">
            <a:xfrm>
              <a:off x="4268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64" name="Line 111"/>
            <p:cNvSpPr>
              <a:spLocks noChangeShapeType="1"/>
            </p:cNvSpPr>
            <p:nvPr/>
          </p:nvSpPr>
          <p:spPr bwMode="auto">
            <a:xfrm>
              <a:off x="4731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65" name="Line 112"/>
            <p:cNvSpPr>
              <a:spLocks noChangeShapeType="1"/>
            </p:cNvSpPr>
            <p:nvPr/>
          </p:nvSpPr>
          <p:spPr bwMode="auto">
            <a:xfrm>
              <a:off x="3808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66" name="Line 113"/>
            <p:cNvSpPr>
              <a:spLocks noChangeShapeType="1"/>
            </p:cNvSpPr>
            <p:nvPr/>
          </p:nvSpPr>
          <p:spPr bwMode="auto">
            <a:xfrm flipV="1">
              <a:off x="3808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67" name="Line 115"/>
            <p:cNvSpPr>
              <a:spLocks noChangeShapeType="1"/>
            </p:cNvSpPr>
            <p:nvPr/>
          </p:nvSpPr>
          <p:spPr bwMode="auto">
            <a:xfrm flipV="1">
              <a:off x="3808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68" name="Line 117"/>
            <p:cNvSpPr>
              <a:spLocks noChangeShapeType="1"/>
            </p:cNvSpPr>
            <p:nvPr/>
          </p:nvSpPr>
          <p:spPr bwMode="auto">
            <a:xfrm>
              <a:off x="2420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69" name="Line 118"/>
            <p:cNvSpPr>
              <a:spLocks noChangeShapeType="1"/>
            </p:cNvSpPr>
            <p:nvPr/>
          </p:nvSpPr>
          <p:spPr bwMode="auto">
            <a:xfrm>
              <a:off x="2883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70" name="Line 119"/>
            <p:cNvSpPr>
              <a:spLocks noChangeShapeType="1"/>
            </p:cNvSpPr>
            <p:nvPr/>
          </p:nvSpPr>
          <p:spPr bwMode="auto">
            <a:xfrm>
              <a:off x="1960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71" name="Line 120"/>
            <p:cNvSpPr>
              <a:spLocks noChangeShapeType="1"/>
            </p:cNvSpPr>
            <p:nvPr/>
          </p:nvSpPr>
          <p:spPr bwMode="auto">
            <a:xfrm flipV="1">
              <a:off x="1960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72" name="Line 121"/>
            <p:cNvSpPr>
              <a:spLocks noChangeShapeType="1"/>
            </p:cNvSpPr>
            <p:nvPr/>
          </p:nvSpPr>
          <p:spPr bwMode="auto">
            <a:xfrm flipV="1">
              <a:off x="1965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73" name="Line 124"/>
            <p:cNvSpPr>
              <a:spLocks noChangeShapeType="1"/>
            </p:cNvSpPr>
            <p:nvPr/>
          </p:nvSpPr>
          <p:spPr bwMode="auto">
            <a:xfrm>
              <a:off x="3344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74" name="Line 125"/>
            <p:cNvSpPr>
              <a:spLocks noChangeShapeType="1"/>
            </p:cNvSpPr>
            <p:nvPr/>
          </p:nvSpPr>
          <p:spPr bwMode="auto">
            <a:xfrm>
              <a:off x="3807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75" name="Line 126"/>
            <p:cNvSpPr>
              <a:spLocks noChangeShapeType="1"/>
            </p:cNvSpPr>
            <p:nvPr/>
          </p:nvSpPr>
          <p:spPr bwMode="auto">
            <a:xfrm>
              <a:off x="2884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76" name="Line 127"/>
            <p:cNvSpPr>
              <a:spLocks noChangeShapeType="1"/>
            </p:cNvSpPr>
            <p:nvPr/>
          </p:nvSpPr>
          <p:spPr bwMode="auto">
            <a:xfrm flipV="1">
              <a:off x="2884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77" name="Line 128"/>
            <p:cNvSpPr>
              <a:spLocks noChangeShapeType="1"/>
            </p:cNvSpPr>
            <p:nvPr/>
          </p:nvSpPr>
          <p:spPr bwMode="auto">
            <a:xfrm flipV="1">
              <a:off x="2889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78" name="Line 131"/>
            <p:cNvSpPr>
              <a:spLocks noChangeShapeType="1"/>
            </p:cNvSpPr>
            <p:nvPr/>
          </p:nvSpPr>
          <p:spPr bwMode="auto">
            <a:xfrm>
              <a:off x="4268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79" name="Line 132"/>
            <p:cNvSpPr>
              <a:spLocks noChangeShapeType="1"/>
            </p:cNvSpPr>
            <p:nvPr/>
          </p:nvSpPr>
          <p:spPr bwMode="auto">
            <a:xfrm>
              <a:off x="4731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80" name="Line 133"/>
            <p:cNvSpPr>
              <a:spLocks noChangeShapeType="1"/>
            </p:cNvSpPr>
            <p:nvPr/>
          </p:nvSpPr>
          <p:spPr bwMode="auto">
            <a:xfrm>
              <a:off x="3808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81" name="Line 134"/>
            <p:cNvSpPr>
              <a:spLocks noChangeShapeType="1"/>
            </p:cNvSpPr>
            <p:nvPr/>
          </p:nvSpPr>
          <p:spPr bwMode="auto">
            <a:xfrm flipV="1">
              <a:off x="3808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82" name="Line 135"/>
            <p:cNvSpPr>
              <a:spLocks noChangeShapeType="1"/>
            </p:cNvSpPr>
            <p:nvPr/>
          </p:nvSpPr>
          <p:spPr bwMode="auto">
            <a:xfrm flipV="1">
              <a:off x="3813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83" name="Line 137"/>
            <p:cNvSpPr>
              <a:spLocks noChangeShapeType="1"/>
            </p:cNvSpPr>
            <p:nvPr/>
          </p:nvSpPr>
          <p:spPr bwMode="auto">
            <a:xfrm>
              <a:off x="1029" y="1440"/>
              <a:ext cx="0" cy="18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84" name="Line 138"/>
            <p:cNvSpPr>
              <a:spLocks noChangeShapeType="1"/>
            </p:cNvSpPr>
            <p:nvPr/>
          </p:nvSpPr>
          <p:spPr bwMode="auto">
            <a:xfrm>
              <a:off x="4740" y="1458"/>
              <a:ext cx="0" cy="18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85" name="Line 139"/>
            <p:cNvSpPr>
              <a:spLocks noChangeShapeType="1"/>
            </p:cNvSpPr>
            <p:nvPr/>
          </p:nvSpPr>
          <p:spPr bwMode="auto">
            <a:xfrm>
              <a:off x="996" y="3288"/>
              <a:ext cx="3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86" name="Line 140"/>
            <p:cNvSpPr>
              <a:spLocks noChangeShapeType="1"/>
            </p:cNvSpPr>
            <p:nvPr/>
          </p:nvSpPr>
          <p:spPr bwMode="auto">
            <a:xfrm>
              <a:off x="996" y="1452"/>
              <a:ext cx="3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87" name="Line 141"/>
            <p:cNvSpPr>
              <a:spLocks noChangeShapeType="1"/>
            </p:cNvSpPr>
            <p:nvPr/>
          </p:nvSpPr>
          <p:spPr bwMode="auto">
            <a:xfrm flipV="1">
              <a:off x="1020" y="1440"/>
              <a:ext cx="1848" cy="1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88" name="Line 142"/>
            <p:cNvSpPr>
              <a:spLocks noChangeShapeType="1"/>
            </p:cNvSpPr>
            <p:nvPr/>
          </p:nvSpPr>
          <p:spPr bwMode="auto">
            <a:xfrm flipH="1" flipV="1">
              <a:off x="2892" y="1448"/>
              <a:ext cx="1848" cy="1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89" name="Line 143"/>
            <p:cNvSpPr>
              <a:spLocks noChangeShapeType="1"/>
            </p:cNvSpPr>
            <p:nvPr/>
          </p:nvSpPr>
          <p:spPr bwMode="auto">
            <a:xfrm>
              <a:off x="2880" y="1440"/>
              <a:ext cx="0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3090" name="Text Box 144"/>
            <p:cNvSpPr txBox="1">
              <a:spLocks noChangeArrowheads="1"/>
            </p:cNvSpPr>
            <p:nvPr/>
          </p:nvSpPr>
          <p:spPr bwMode="auto">
            <a:xfrm>
              <a:off x="828" y="1145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3091" name="Text Box 145"/>
            <p:cNvSpPr txBox="1">
              <a:spLocks noChangeArrowheads="1"/>
            </p:cNvSpPr>
            <p:nvPr/>
          </p:nvSpPr>
          <p:spPr bwMode="auto">
            <a:xfrm>
              <a:off x="2784" y="1145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43092" name="Text Box 146"/>
            <p:cNvSpPr txBox="1">
              <a:spLocks noChangeArrowheads="1"/>
            </p:cNvSpPr>
            <p:nvPr/>
          </p:nvSpPr>
          <p:spPr bwMode="auto">
            <a:xfrm>
              <a:off x="4608" y="1145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43093" name="Text Box 147"/>
            <p:cNvSpPr txBox="1">
              <a:spLocks noChangeArrowheads="1"/>
            </p:cNvSpPr>
            <p:nvPr/>
          </p:nvSpPr>
          <p:spPr bwMode="auto">
            <a:xfrm>
              <a:off x="4656" y="3288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3094" name="Text Box 148"/>
            <p:cNvSpPr txBox="1">
              <a:spLocks noChangeArrowheads="1"/>
            </p:cNvSpPr>
            <p:nvPr/>
          </p:nvSpPr>
          <p:spPr bwMode="auto">
            <a:xfrm>
              <a:off x="2748" y="3312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3095" name="Text Box 149"/>
            <p:cNvSpPr txBox="1">
              <a:spLocks noChangeArrowheads="1"/>
            </p:cNvSpPr>
            <p:nvPr/>
          </p:nvSpPr>
          <p:spPr bwMode="auto">
            <a:xfrm>
              <a:off x="948" y="3351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3013" name="Line 100"/>
          <p:cNvSpPr>
            <a:spLocks noChangeShapeType="1"/>
          </p:cNvSpPr>
          <p:nvPr/>
        </p:nvSpPr>
        <p:spPr bwMode="auto">
          <a:xfrm flipV="1">
            <a:off x="7467601" y="4135438"/>
            <a:ext cx="14652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vi-VN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048000" y="2743201"/>
            <a:ext cx="2895600" cy="952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43087" idx="0"/>
          </p:cNvCxnSpPr>
          <p:nvPr/>
        </p:nvCxnSpPr>
        <p:spPr bwMode="auto">
          <a:xfrm flipV="1">
            <a:off x="3048000" y="2752726"/>
            <a:ext cx="2914650" cy="276542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3050" idx="0"/>
            <a:endCxn id="43042" idx="0"/>
          </p:cNvCxnSpPr>
          <p:nvPr/>
        </p:nvCxnSpPr>
        <p:spPr bwMode="auto">
          <a:xfrm flipV="1">
            <a:off x="3073400" y="2755900"/>
            <a:ext cx="0" cy="274320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43062" idx="0"/>
          </p:cNvCxnSpPr>
          <p:nvPr/>
        </p:nvCxnSpPr>
        <p:spPr bwMode="auto">
          <a:xfrm flipV="1">
            <a:off x="6007100" y="2752726"/>
            <a:ext cx="12700" cy="2746375"/>
          </a:xfrm>
          <a:prstGeom prst="line">
            <a:avLst/>
          </a:prstGeom>
          <a:ln w="28575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43087" idx="0"/>
          </p:cNvCxnSpPr>
          <p:nvPr/>
        </p:nvCxnSpPr>
        <p:spPr bwMode="auto">
          <a:xfrm flipH="1">
            <a:off x="3048000" y="5503864"/>
            <a:ext cx="2971800" cy="14287"/>
          </a:xfrm>
          <a:prstGeom prst="line">
            <a:avLst/>
          </a:prstGeom>
          <a:ln w="28575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ectangle 80"/>
          <p:cNvSpPr>
            <a:spLocks noChangeArrowheads="1"/>
          </p:cNvSpPr>
          <p:nvPr/>
        </p:nvSpPr>
        <p:spPr bwMode="auto">
          <a:xfrm>
            <a:off x="1118755" y="2743200"/>
            <a:ext cx="74295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79" name="AutoShape 93"/>
          <p:cNvSpPr>
            <a:spLocks noChangeArrowheads="1"/>
          </p:cNvSpPr>
          <p:nvPr/>
        </p:nvSpPr>
        <p:spPr bwMode="auto">
          <a:xfrm rot="5400000">
            <a:off x="1132248" y="3857924"/>
            <a:ext cx="685800" cy="712787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81" name="AutoShape 93"/>
          <p:cNvSpPr>
            <a:spLocks noChangeArrowheads="1"/>
          </p:cNvSpPr>
          <p:nvPr/>
        </p:nvSpPr>
        <p:spPr bwMode="auto">
          <a:xfrm rot="5400000">
            <a:off x="3848100" y="4076700"/>
            <a:ext cx="685800" cy="762000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82" name="AutoShape 93"/>
          <p:cNvSpPr>
            <a:spLocks noChangeArrowheads="1"/>
          </p:cNvSpPr>
          <p:nvPr/>
        </p:nvSpPr>
        <p:spPr bwMode="auto">
          <a:xfrm rot="5400000">
            <a:off x="4557713" y="3429000"/>
            <a:ext cx="685800" cy="685800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83" name="AutoShape 93"/>
          <p:cNvSpPr>
            <a:spLocks noChangeArrowheads="1"/>
          </p:cNvSpPr>
          <p:nvPr/>
        </p:nvSpPr>
        <p:spPr bwMode="auto">
          <a:xfrm rot="5400000">
            <a:off x="5295900" y="2705100"/>
            <a:ext cx="685800" cy="762000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84" name="Rectangle 80"/>
          <p:cNvSpPr>
            <a:spLocks noChangeArrowheads="1"/>
          </p:cNvSpPr>
          <p:nvPr/>
        </p:nvSpPr>
        <p:spPr bwMode="auto">
          <a:xfrm>
            <a:off x="3810000" y="2743200"/>
            <a:ext cx="74295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85" name="Rectangle 80"/>
          <p:cNvSpPr>
            <a:spLocks noChangeArrowheads="1"/>
          </p:cNvSpPr>
          <p:nvPr/>
        </p:nvSpPr>
        <p:spPr bwMode="auto">
          <a:xfrm>
            <a:off x="3062288" y="3429000"/>
            <a:ext cx="74295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86" name="Rectangle 80"/>
          <p:cNvSpPr>
            <a:spLocks noChangeArrowheads="1"/>
          </p:cNvSpPr>
          <p:nvPr/>
        </p:nvSpPr>
        <p:spPr bwMode="auto">
          <a:xfrm>
            <a:off x="3810000" y="3429000"/>
            <a:ext cx="74295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87" name="Rectangle 80"/>
          <p:cNvSpPr>
            <a:spLocks noChangeArrowheads="1"/>
          </p:cNvSpPr>
          <p:nvPr/>
        </p:nvSpPr>
        <p:spPr bwMode="auto">
          <a:xfrm>
            <a:off x="3062288" y="4121150"/>
            <a:ext cx="74295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88" name="Rectangle 80"/>
          <p:cNvSpPr>
            <a:spLocks noChangeArrowheads="1"/>
          </p:cNvSpPr>
          <p:nvPr/>
        </p:nvSpPr>
        <p:spPr bwMode="auto">
          <a:xfrm>
            <a:off x="4545013" y="2743200"/>
            <a:ext cx="74295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89" name="Rectangle 80"/>
          <p:cNvSpPr>
            <a:spLocks noChangeArrowheads="1"/>
          </p:cNvSpPr>
          <p:nvPr/>
        </p:nvSpPr>
        <p:spPr bwMode="auto">
          <a:xfrm>
            <a:off x="5257800" y="4800600"/>
            <a:ext cx="74295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90" name="Rectangle 80"/>
          <p:cNvSpPr>
            <a:spLocks noChangeArrowheads="1"/>
          </p:cNvSpPr>
          <p:nvPr/>
        </p:nvSpPr>
        <p:spPr bwMode="auto">
          <a:xfrm>
            <a:off x="4564063" y="4800600"/>
            <a:ext cx="74295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91" name="Rectangle 80"/>
          <p:cNvSpPr>
            <a:spLocks noChangeArrowheads="1"/>
          </p:cNvSpPr>
          <p:nvPr/>
        </p:nvSpPr>
        <p:spPr bwMode="auto">
          <a:xfrm>
            <a:off x="3810000" y="4800600"/>
            <a:ext cx="74295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92" name="Rectangle 80"/>
          <p:cNvSpPr>
            <a:spLocks noChangeArrowheads="1"/>
          </p:cNvSpPr>
          <p:nvPr/>
        </p:nvSpPr>
        <p:spPr bwMode="auto">
          <a:xfrm>
            <a:off x="5257800" y="4114800"/>
            <a:ext cx="74295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93" name="Rectangle 80"/>
          <p:cNvSpPr>
            <a:spLocks noChangeArrowheads="1"/>
          </p:cNvSpPr>
          <p:nvPr/>
        </p:nvSpPr>
        <p:spPr bwMode="auto">
          <a:xfrm>
            <a:off x="4545013" y="4114800"/>
            <a:ext cx="74295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94" name="Rectangle 80"/>
          <p:cNvSpPr>
            <a:spLocks noChangeArrowheads="1"/>
          </p:cNvSpPr>
          <p:nvPr/>
        </p:nvSpPr>
        <p:spPr bwMode="auto">
          <a:xfrm>
            <a:off x="5257800" y="3429000"/>
            <a:ext cx="74295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96" name="AutoShape 93"/>
          <p:cNvSpPr>
            <a:spLocks noChangeArrowheads="1"/>
          </p:cNvSpPr>
          <p:nvPr/>
        </p:nvSpPr>
        <p:spPr bwMode="auto">
          <a:xfrm rot="16200000">
            <a:off x="5299076" y="2736851"/>
            <a:ext cx="665162" cy="706437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97" name="AutoShape 93"/>
          <p:cNvSpPr>
            <a:spLocks noChangeArrowheads="1"/>
          </p:cNvSpPr>
          <p:nvPr/>
        </p:nvSpPr>
        <p:spPr bwMode="auto">
          <a:xfrm rot="16200000">
            <a:off x="4592638" y="3422650"/>
            <a:ext cx="665162" cy="706438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98" name="AutoShape 93"/>
          <p:cNvSpPr>
            <a:spLocks noChangeArrowheads="1"/>
          </p:cNvSpPr>
          <p:nvPr/>
        </p:nvSpPr>
        <p:spPr bwMode="auto">
          <a:xfrm rot="16200000">
            <a:off x="3844926" y="4108451"/>
            <a:ext cx="665162" cy="706437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99" name="AutoShape 93"/>
          <p:cNvSpPr>
            <a:spLocks noChangeArrowheads="1"/>
          </p:cNvSpPr>
          <p:nvPr/>
        </p:nvSpPr>
        <p:spPr bwMode="auto">
          <a:xfrm rot="16200000">
            <a:off x="3103563" y="4814888"/>
            <a:ext cx="665163" cy="706438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100" name="Text Box 73"/>
          <p:cNvSpPr txBox="1">
            <a:spLocks noChangeArrowheads="1"/>
          </p:cNvSpPr>
          <p:nvPr/>
        </p:nvSpPr>
        <p:spPr bwMode="auto">
          <a:xfrm>
            <a:off x="1697182" y="1808658"/>
            <a:ext cx="899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AED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EDH.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0277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1806 L 0.16054 0.004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0.1612 0.1349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1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angle song">
            <a:hlinkClick r:id="" action="ppaction://media"/>
            <a:extLst>
              <a:ext uri="{FF2B5EF4-FFF2-40B4-BE49-F238E27FC236}">
                <a16:creationId xmlns:a16="http://schemas.microsoft.com/office/drawing/2014/main" id="{00C545BB-5C21-440D-A85E-082CA7827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E602AA-6CAB-43AC-A294-E52FC333E7EF}"/>
              </a:ext>
            </a:extLst>
          </p:cNvPr>
          <p:cNvSpPr/>
          <p:nvPr/>
        </p:nvSpPr>
        <p:spPr>
          <a:xfrm>
            <a:off x="4142582" y="304800"/>
            <a:ext cx="39068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Phuong Tay" panose="04040805070802020D02" pitchFamily="8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296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2" name="Text Box 52"/>
          <p:cNvSpPr txBox="1">
            <a:spLocks noChangeArrowheads="1"/>
          </p:cNvSpPr>
          <p:nvPr/>
        </p:nvSpPr>
        <p:spPr bwMode="auto">
          <a:xfrm>
            <a:off x="1504950" y="596416"/>
            <a:ext cx="9144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600" b="1" dirty="0" err="1">
                <a:latin typeface="Times New Roman"/>
                <a:cs typeface="Times New Roman" pitchFamily="18" charset="0"/>
              </a:rPr>
              <a:t>Bài</a:t>
            </a:r>
            <a:r>
              <a:rPr lang="en-US" sz="2600" b="1" dirty="0">
                <a:latin typeface="Times New Roman"/>
                <a:cs typeface="Times New Roman" pitchFamily="18" charset="0"/>
              </a:rPr>
              <a:t> 3: </a:t>
            </a:r>
            <a:r>
              <a:rPr lang="en-US" sz="2600" dirty="0">
                <a:latin typeface="Times New Roman"/>
                <a:cs typeface="Times New Roman" pitchFamily="18" charset="0"/>
              </a:rPr>
              <a:t>So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sánh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diện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tích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600" dirty="0">
                <a:latin typeface="Times New Roman"/>
                <a:cs typeface="Times New Roman" pitchFamily="18" charset="0"/>
              </a:rPr>
              <a:t>a)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AED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và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EDH.</a:t>
            </a:r>
          </a:p>
          <a:p>
            <a:pPr>
              <a:defRPr/>
            </a:pPr>
            <a:r>
              <a:rPr lang="en-US" sz="2600" dirty="0">
                <a:latin typeface="Times New Roman"/>
                <a:cs typeface="Times New Roman" pitchFamily="18" charset="0"/>
              </a:rPr>
              <a:t>b)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EBC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và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EHC.</a:t>
            </a:r>
          </a:p>
        </p:txBody>
      </p:sp>
      <p:grpSp>
        <p:nvGrpSpPr>
          <p:cNvPr id="44036" name="Group 80"/>
          <p:cNvGrpSpPr>
            <a:grpSpLocks/>
          </p:cNvGrpSpPr>
          <p:nvPr/>
        </p:nvGrpSpPr>
        <p:grpSpPr bwMode="auto">
          <a:xfrm>
            <a:off x="2743200" y="2286000"/>
            <a:ext cx="6648450" cy="3849688"/>
            <a:chOff x="828" y="1145"/>
            <a:chExt cx="4188" cy="2553"/>
          </a:xfrm>
        </p:grpSpPr>
        <p:sp>
          <p:nvSpPr>
            <p:cNvPr id="44044" name="Line 82"/>
            <p:cNvSpPr>
              <a:spLocks noChangeShapeType="1"/>
            </p:cNvSpPr>
            <p:nvPr/>
          </p:nvSpPr>
          <p:spPr bwMode="auto">
            <a:xfrm>
              <a:off x="1496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45" name="Line 83"/>
            <p:cNvSpPr>
              <a:spLocks noChangeShapeType="1"/>
            </p:cNvSpPr>
            <p:nvPr/>
          </p:nvSpPr>
          <p:spPr bwMode="auto">
            <a:xfrm>
              <a:off x="1959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46" name="Line 84"/>
            <p:cNvSpPr>
              <a:spLocks noChangeShapeType="1"/>
            </p:cNvSpPr>
            <p:nvPr/>
          </p:nvSpPr>
          <p:spPr bwMode="auto">
            <a:xfrm>
              <a:off x="1036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47" name="Line 85"/>
            <p:cNvSpPr>
              <a:spLocks noChangeShapeType="1"/>
            </p:cNvSpPr>
            <p:nvPr/>
          </p:nvSpPr>
          <p:spPr bwMode="auto">
            <a:xfrm flipV="1">
              <a:off x="1036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48" name="Line 86"/>
            <p:cNvSpPr>
              <a:spLocks noChangeShapeType="1"/>
            </p:cNvSpPr>
            <p:nvPr/>
          </p:nvSpPr>
          <p:spPr bwMode="auto">
            <a:xfrm flipV="1">
              <a:off x="1041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49" name="Line 87"/>
            <p:cNvSpPr>
              <a:spLocks noChangeShapeType="1"/>
            </p:cNvSpPr>
            <p:nvPr/>
          </p:nvSpPr>
          <p:spPr bwMode="auto">
            <a:xfrm flipV="1">
              <a:off x="1036" y="236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50" name="Line 89"/>
            <p:cNvSpPr>
              <a:spLocks noChangeShapeType="1"/>
            </p:cNvSpPr>
            <p:nvPr/>
          </p:nvSpPr>
          <p:spPr bwMode="auto">
            <a:xfrm>
              <a:off x="1496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51" name="Line 90"/>
            <p:cNvSpPr>
              <a:spLocks noChangeShapeType="1"/>
            </p:cNvSpPr>
            <p:nvPr/>
          </p:nvSpPr>
          <p:spPr bwMode="auto">
            <a:xfrm>
              <a:off x="1959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52" name="Line 91"/>
            <p:cNvSpPr>
              <a:spLocks noChangeShapeType="1"/>
            </p:cNvSpPr>
            <p:nvPr/>
          </p:nvSpPr>
          <p:spPr bwMode="auto">
            <a:xfrm>
              <a:off x="1036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53" name="Line 92"/>
            <p:cNvSpPr>
              <a:spLocks noChangeShapeType="1"/>
            </p:cNvSpPr>
            <p:nvPr/>
          </p:nvSpPr>
          <p:spPr bwMode="auto">
            <a:xfrm flipV="1">
              <a:off x="1036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54" name="Line 94"/>
            <p:cNvSpPr>
              <a:spLocks noChangeShapeType="1"/>
            </p:cNvSpPr>
            <p:nvPr/>
          </p:nvSpPr>
          <p:spPr bwMode="auto">
            <a:xfrm flipV="1">
              <a:off x="1036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55" name="Line 96"/>
            <p:cNvSpPr>
              <a:spLocks noChangeShapeType="1"/>
            </p:cNvSpPr>
            <p:nvPr/>
          </p:nvSpPr>
          <p:spPr bwMode="auto">
            <a:xfrm>
              <a:off x="2420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56" name="Line 97"/>
            <p:cNvSpPr>
              <a:spLocks noChangeShapeType="1"/>
            </p:cNvSpPr>
            <p:nvPr/>
          </p:nvSpPr>
          <p:spPr bwMode="auto">
            <a:xfrm>
              <a:off x="2883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57" name="Line 98"/>
            <p:cNvSpPr>
              <a:spLocks noChangeShapeType="1"/>
            </p:cNvSpPr>
            <p:nvPr/>
          </p:nvSpPr>
          <p:spPr bwMode="auto">
            <a:xfrm>
              <a:off x="1960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58" name="Line 99"/>
            <p:cNvSpPr>
              <a:spLocks noChangeShapeType="1"/>
            </p:cNvSpPr>
            <p:nvPr/>
          </p:nvSpPr>
          <p:spPr bwMode="auto">
            <a:xfrm flipV="1">
              <a:off x="1960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59" name="Line 100"/>
            <p:cNvSpPr>
              <a:spLocks noChangeShapeType="1"/>
            </p:cNvSpPr>
            <p:nvPr/>
          </p:nvSpPr>
          <p:spPr bwMode="auto">
            <a:xfrm flipV="1">
              <a:off x="1965" y="2368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60" name="Line 101"/>
            <p:cNvSpPr>
              <a:spLocks noChangeShapeType="1"/>
            </p:cNvSpPr>
            <p:nvPr/>
          </p:nvSpPr>
          <p:spPr bwMode="auto">
            <a:xfrm flipV="1">
              <a:off x="1960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61" name="Line 103"/>
            <p:cNvSpPr>
              <a:spLocks noChangeShapeType="1"/>
            </p:cNvSpPr>
            <p:nvPr/>
          </p:nvSpPr>
          <p:spPr bwMode="auto">
            <a:xfrm>
              <a:off x="3344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62" name="Line 104"/>
            <p:cNvSpPr>
              <a:spLocks noChangeShapeType="1"/>
            </p:cNvSpPr>
            <p:nvPr/>
          </p:nvSpPr>
          <p:spPr bwMode="auto">
            <a:xfrm>
              <a:off x="3807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63" name="Line 105"/>
            <p:cNvSpPr>
              <a:spLocks noChangeShapeType="1"/>
            </p:cNvSpPr>
            <p:nvPr/>
          </p:nvSpPr>
          <p:spPr bwMode="auto">
            <a:xfrm>
              <a:off x="2884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64" name="Line 106"/>
            <p:cNvSpPr>
              <a:spLocks noChangeShapeType="1"/>
            </p:cNvSpPr>
            <p:nvPr/>
          </p:nvSpPr>
          <p:spPr bwMode="auto">
            <a:xfrm flipV="1">
              <a:off x="2884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65" name="Line 107"/>
            <p:cNvSpPr>
              <a:spLocks noChangeShapeType="1"/>
            </p:cNvSpPr>
            <p:nvPr/>
          </p:nvSpPr>
          <p:spPr bwMode="auto">
            <a:xfrm flipV="1">
              <a:off x="2889" y="2368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66" name="Line 108"/>
            <p:cNvSpPr>
              <a:spLocks noChangeShapeType="1"/>
            </p:cNvSpPr>
            <p:nvPr/>
          </p:nvSpPr>
          <p:spPr bwMode="auto">
            <a:xfrm flipV="1">
              <a:off x="2884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67" name="Line 110"/>
            <p:cNvSpPr>
              <a:spLocks noChangeShapeType="1"/>
            </p:cNvSpPr>
            <p:nvPr/>
          </p:nvSpPr>
          <p:spPr bwMode="auto">
            <a:xfrm>
              <a:off x="4268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68" name="Line 111"/>
            <p:cNvSpPr>
              <a:spLocks noChangeShapeType="1"/>
            </p:cNvSpPr>
            <p:nvPr/>
          </p:nvSpPr>
          <p:spPr bwMode="auto">
            <a:xfrm>
              <a:off x="4731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69" name="Line 112"/>
            <p:cNvSpPr>
              <a:spLocks noChangeShapeType="1"/>
            </p:cNvSpPr>
            <p:nvPr/>
          </p:nvSpPr>
          <p:spPr bwMode="auto">
            <a:xfrm>
              <a:off x="3808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70" name="Line 113"/>
            <p:cNvSpPr>
              <a:spLocks noChangeShapeType="1"/>
            </p:cNvSpPr>
            <p:nvPr/>
          </p:nvSpPr>
          <p:spPr bwMode="auto">
            <a:xfrm flipV="1">
              <a:off x="3808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71" name="Line 115"/>
            <p:cNvSpPr>
              <a:spLocks noChangeShapeType="1"/>
            </p:cNvSpPr>
            <p:nvPr/>
          </p:nvSpPr>
          <p:spPr bwMode="auto">
            <a:xfrm flipV="1">
              <a:off x="3808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72" name="Line 117"/>
            <p:cNvSpPr>
              <a:spLocks noChangeShapeType="1"/>
            </p:cNvSpPr>
            <p:nvPr/>
          </p:nvSpPr>
          <p:spPr bwMode="auto">
            <a:xfrm>
              <a:off x="2420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73" name="Line 118"/>
            <p:cNvSpPr>
              <a:spLocks noChangeShapeType="1"/>
            </p:cNvSpPr>
            <p:nvPr/>
          </p:nvSpPr>
          <p:spPr bwMode="auto">
            <a:xfrm>
              <a:off x="2883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74" name="Line 119"/>
            <p:cNvSpPr>
              <a:spLocks noChangeShapeType="1"/>
            </p:cNvSpPr>
            <p:nvPr/>
          </p:nvSpPr>
          <p:spPr bwMode="auto">
            <a:xfrm>
              <a:off x="1960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75" name="Line 120"/>
            <p:cNvSpPr>
              <a:spLocks noChangeShapeType="1"/>
            </p:cNvSpPr>
            <p:nvPr/>
          </p:nvSpPr>
          <p:spPr bwMode="auto">
            <a:xfrm flipV="1">
              <a:off x="1960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76" name="Line 121"/>
            <p:cNvSpPr>
              <a:spLocks noChangeShapeType="1"/>
            </p:cNvSpPr>
            <p:nvPr/>
          </p:nvSpPr>
          <p:spPr bwMode="auto">
            <a:xfrm flipV="1">
              <a:off x="1965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77" name="Line 124"/>
            <p:cNvSpPr>
              <a:spLocks noChangeShapeType="1"/>
            </p:cNvSpPr>
            <p:nvPr/>
          </p:nvSpPr>
          <p:spPr bwMode="auto">
            <a:xfrm>
              <a:off x="3344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78" name="Line 125"/>
            <p:cNvSpPr>
              <a:spLocks noChangeShapeType="1"/>
            </p:cNvSpPr>
            <p:nvPr/>
          </p:nvSpPr>
          <p:spPr bwMode="auto">
            <a:xfrm>
              <a:off x="3807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79" name="Line 126"/>
            <p:cNvSpPr>
              <a:spLocks noChangeShapeType="1"/>
            </p:cNvSpPr>
            <p:nvPr/>
          </p:nvSpPr>
          <p:spPr bwMode="auto">
            <a:xfrm>
              <a:off x="2884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80" name="Line 127"/>
            <p:cNvSpPr>
              <a:spLocks noChangeShapeType="1"/>
            </p:cNvSpPr>
            <p:nvPr/>
          </p:nvSpPr>
          <p:spPr bwMode="auto">
            <a:xfrm flipV="1">
              <a:off x="2884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81" name="Line 128"/>
            <p:cNvSpPr>
              <a:spLocks noChangeShapeType="1"/>
            </p:cNvSpPr>
            <p:nvPr/>
          </p:nvSpPr>
          <p:spPr bwMode="auto">
            <a:xfrm flipV="1">
              <a:off x="2889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82" name="Line 131"/>
            <p:cNvSpPr>
              <a:spLocks noChangeShapeType="1"/>
            </p:cNvSpPr>
            <p:nvPr/>
          </p:nvSpPr>
          <p:spPr bwMode="auto">
            <a:xfrm>
              <a:off x="4268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83" name="Line 132"/>
            <p:cNvSpPr>
              <a:spLocks noChangeShapeType="1"/>
            </p:cNvSpPr>
            <p:nvPr/>
          </p:nvSpPr>
          <p:spPr bwMode="auto">
            <a:xfrm>
              <a:off x="4731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84" name="Line 133"/>
            <p:cNvSpPr>
              <a:spLocks noChangeShapeType="1"/>
            </p:cNvSpPr>
            <p:nvPr/>
          </p:nvSpPr>
          <p:spPr bwMode="auto">
            <a:xfrm>
              <a:off x="3808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85" name="Line 134"/>
            <p:cNvSpPr>
              <a:spLocks noChangeShapeType="1"/>
            </p:cNvSpPr>
            <p:nvPr/>
          </p:nvSpPr>
          <p:spPr bwMode="auto">
            <a:xfrm flipV="1">
              <a:off x="3808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86" name="Line 135"/>
            <p:cNvSpPr>
              <a:spLocks noChangeShapeType="1"/>
            </p:cNvSpPr>
            <p:nvPr/>
          </p:nvSpPr>
          <p:spPr bwMode="auto">
            <a:xfrm flipV="1">
              <a:off x="3813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87" name="Line 137"/>
            <p:cNvSpPr>
              <a:spLocks noChangeShapeType="1"/>
            </p:cNvSpPr>
            <p:nvPr/>
          </p:nvSpPr>
          <p:spPr bwMode="auto">
            <a:xfrm>
              <a:off x="1029" y="1440"/>
              <a:ext cx="0" cy="18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88" name="Line 138"/>
            <p:cNvSpPr>
              <a:spLocks noChangeShapeType="1"/>
            </p:cNvSpPr>
            <p:nvPr/>
          </p:nvSpPr>
          <p:spPr bwMode="auto">
            <a:xfrm>
              <a:off x="4740" y="1458"/>
              <a:ext cx="0" cy="18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89" name="Line 139"/>
            <p:cNvSpPr>
              <a:spLocks noChangeShapeType="1"/>
            </p:cNvSpPr>
            <p:nvPr/>
          </p:nvSpPr>
          <p:spPr bwMode="auto">
            <a:xfrm>
              <a:off x="996" y="3288"/>
              <a:ext cx="3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90" name="Line 140"/>
            <p:cNvSpPr>
              <a:spLocks noChangeShapeType="1"/>
            </p:cNvSpPr>
            <p:nvPr/>
          </p:nvSpPr>
          <p:spPr bwMode="auto">
            <a:xfrm>
              <a:off x="996" y="1452"/>
              <a:ext cx="3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91" name="Line 141"/>
            <p:cNvSpPr>
              <a:spLocks noChangeShapeType="1"/>
            </p:cNvSpPr>
            <p:nvPr/>
          </p:nvSpPr>
          <p:spPr bwMode="auto">
            <a:xfrm flipV="1">
              <a:off x="1020" y="1440"/>
              <a:ext cx="1848" cy="1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92" name="Line 142"/>
            <p:cNvSpPr>
              <a:spLocks noChangeShapeType="1"/>
            </p:cNvSpPr>
            <p:nvPr/>
          </p:nvSpPr>
          <p:spPr bwMode="auto">
            <a:xfrm flipH="1" flipV="1">
              <a:off x="2892" y="1448"/>
              <a:ext cx="1848" cy="1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93" name="Line 143"/>
            <p:cNvSpPr>
              <a:spLocks noChangeShapeType="1"/>
            </p:cNvSpPr>
            <p:nvPr/>
          </p:nvSpPr>
          <p:spPr bwMode="auto">
            <a:xfrm>
              <a:off x="2880" y="1440"/>
              <a:ext cx="0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4094" name="Text Box 144"/>
            <p:cNvSpPr txBox="1">
              <a:spLocks noChangeArrowheads="1"/>
            </p:cNvSpPr>
            <p:nvPr/>
          </p:nvSpPr>
          <p:spPr bwMode="auto">
            <a:xfrm>
              <a:off x="828" y="1145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4095" name="Text Box 145"/>
            <p:cNvSpPr txBox="1">
              <a:spLocks noChangeArrowheads="1"/>
            </p:cNvSpPr>
            <p:nvPr/>
          </p:nvSpPr>
          <p:spPr bwMode="auto">
            <a:xfrm>
              <a:off x="2784" y="1145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44096" name="Text Box 146"/>
            <p:cNvSpPr txBox="1">
              <a:spLocks noChangeArrowheads="1"/>
            </p:cNvSpPr>
            <p:nvPr/>
          </p:nvSpPr>
          <p:spPr bwMode="auto">
            <a:xfrm>
              <a:off x="4608" y="1145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44097" name="Text Box 147"/>
            <p:cNvSpPr txBox="1">
              <a:spLocks noChangeArrowheads="1"/>
            </p:cNvSpPr>
            <p:nvPr/>
          </p:nvSpPr>
          <p:spPr bwMode="auto">
            <a:xfrm>
              <a:off x="4656" y="3288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4098" name="Text Box 148"/>
            <p:cNvSpPr txBox="1">
              <a:spLocks noChangeArrowheads="1"/>
            </p:cNvSpPr>
            <p:nvPr/>
          </p:nvSpPr>
          <p:spPr bwMode="auto">
            <a:xfrm>
              <a:off x="2748" y="3312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4099" name="Text Box 149"/>
            <p:cNvSpPr txBox="1">
              <a:spLocks noChangeArrowheads="1"/>
            </p:cNvSpPr>
            <p:nvPr/>
          </p:nvSpPr>
          <p:spPr bwMode="auto">
            <a:xfrm>
              <a:off x="948" y="3351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4037" name="Line 100"/>
          <p:cNvSpPr>
            <a:spLocks noChangeShapeType="1"/>
          </p:cNvSpPr>
          <p:nvPr/>
        </p:nvSpPr>
        <p:spPr bwMode="auto">
          <a:xfrm flipV="1">
            <a:off x="7467601" y="4135438"/>
            <a:ext cx="14652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vi-VN"/>
          </a:p>
        </p:txBody>
      </p:sp>
      <p:cxnSp>
        <p:nvCxnSpPr>
          <p:cNvPr id="62" name="Straight Connector 61"/>
          <p:cNvCxnSpPr/>
          <p:nvPr/>
        </p:nvCxnSpPr>
        <p:spPr bwMode="auto">
          <a:xfrm flipV="1">
            <a:off x="8964613" y="2743200"/>
            <a:ext cx="0" cy="274320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 bwMode="auto">
          <a:xfrm>
            <a:off x="6019800" y="2757488"/>
            <a:ext cx="29718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 bwMode="auto">
          <a:xfrm flipH="1" flipV="1">
            <a:off x="6019800" y="2743200"/>
            <a:ext cx="2895600" cy="274320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 bwMode="auto">
          <a:xfrm flipV="1">
            <a:off x="6019800" y="2743200"/>
            <a:ext cx="0" cy="2743200"/>
          </a:xfrm>
          <a:prstGeom prst="line">
            <a:avLst/>
          </a:prstGeom>
          <a:ln w="28575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endCxn id="44092" idx="0"/>
          </p:cNvCxnSpPr>
          <p:nvPr/>
        </p:nvCxnSpPr>
        <p:spPr bwMode="auto">
          <a:xfrm>
            <a:off x="6019800" y="5486401"/>
            <a:ext cx="2933700" cy="42863"/>
          </a:xfrm>
          <a:prstGeom prst="line">
            <a:avLst/>
          </a:prstGeom>
          <a:ln w="28575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 Box 73"/>
          <p:cNvSpPr txBox="1">
            <a:spLocks noChangeArrowheads="1"/>
          </p:cNvSpPr>
          <p:nvPr/>
        </p:nvSpPr>
        <p:spPr bwMode="auto">
          <a:xfrm>
            <a:off x="1924050" y="1741865"/>
            <a:ext cx="899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EBC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EHC.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8267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2" name="Text Box 52"/>
          <p:cNvSpPr txBox="1">
            <a:spLocks noChangeArrowheads="1"/>
          </p:cNvSpPr>
          <p:nvPr/>
        </p:nvSpPr>
        <p:spPr bwMode="auto">
          <a:xfrm>
            <a:off x="1714500" y="617650"/>
            <a:ext cx="9144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600" b="1" dirty="0" err="1">
                <a:latin typeface="Times New Roman"/>
                <a:cs typeface="Times New Roman" pitchFamily="18" charset="0"/>
              </a:rPr>
              <a:t>Bài</a:t>
            </a:r>
            <a:r>
              <a:rPr lang="en-US" sz="2600" b="1" dirty="0">
                <a:latin typeface="Times New Roman"/>
                <a:cs typeface="Times New Roman" pitchFamily="18" charset="0"/>
              </a:rPr>
              <a:t> 3: </a:t>
            </a:r>
            <a:r>
              <a:rPr lang="en-US" sz="2600" dirty="0">
                <a:latin typeface="Times New Roman"/>
                <a:cs typeface="Times New Roman" pitchFamily="18" charset="0"/>
              </a:rPr>
              <a:t>So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sánh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diện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tích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600" dirty="0">
                <a:latin typeface="Times New Roman"/>
                <a:cs typeface="Times New Roman" pitchFamily="18" charset="0"/>
              </a:rPr>
              <a:t>a)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AED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và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EDH.</a:t>
            </a:r>
          </a:p>
          <a:p>
            <a:pPr>
              <a:defRPr/>
            </a:pPr>
            <a:r>
              <a:rPr lang="en-US" sz="2600" dirty="0">
                <a:latin typeface="Times New Roman"/>
                <a:cs typeface="Times New Roman" pitchFamily="18" charset="0"/>
              </a:rPr>
              <a:t>b)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EBC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và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EHC.</a:t>
            </a:r>
          </a:p>
          <a:p>
            <a:pPr>
              <a:defRPr/>
            </a:pPr>
            <a:r>
              <a:rPr lang="en-US" sz="2600" dirty="0">
                <a:latin typeface="Times New Roman"/>
                <a:cs typeface="Times New Roman" pitchFamily="18" charset="0"/>
              </a:rPr>
              <a:t>c)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chữ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nhật</a:t>
            </a:r>
            <a:r>
              <a:rPr lang="en-US" sz="2600" dirty="0">
                <a:latin typeface="Times New Roman"/>
                <a:cs typeface="Times New Roman" pitchFamily="18" charset="0"/>
              </a:rPr>
              <a:t> ABCD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và</a:t>
            </a:r>
            <a:r>
              <a:rPr lang="en-US" sz="2600" dirty="0">
                <a:latin typeface="Times New Roman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/>
                <a:cs typeface="Times New Roman" pitchFamily="18" charset="0"/>
              </a:rPr>
              <a:t> tam </a:t>
            </a:r>
            <a:r>
              <a:rPr lang="en-US" sz="2600" dirty="0" err="1">
                <a:latin typeface="Times New Roman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/>
                <a:cs typeface="Times New Roman" pitchFamily="18" charset="0"/>
              </a:rPr>
              <a:t> EDC.</a:t>
            </a:r>
          </a:p>
        </p:txBody>
      </p:sp>
      <p:grpSp>
        <p:nvGrpSpPr>
          <p:cNvPr id="45060" name="Group 80"/>
          <p:cNvGrpSpPr>
            <a:grpSpLocks/>
          </p:cNvGrpSpPr>
          <p:nvPr/>
        </p:nvGrpSpPr>
        <p:grpSpPr bwMode="auto">
          <a:xfrm>
            <a:off x="2743200" y="2286000"/>
            <a:ext cx="6648450" cy="3849688"/>
            <a:chOff x="828" y="1145"/>
            <a:chExt cx="4188" cy="2553"/>
          </a:xfrm>
        </p:grpSpPr>
        <p:sp>
          <p:nvSpPr>
            <p:cNvPr id="45070" name="Line 82"/>
            <p:cNvSpPr>
              <a:spLocks noChangeShapeType="1"/>
            </p:cNvSpPr>
            <p:nvPr/>
          </p:nvSpPr>
          <p:spPr bwMode="auto">
            <a:xfrm>
              <a:off x="1496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71" name="Line 83"/>
            <p:cNvSpPr>
              <a:spLocks noChangeShapeType="1"/>
            </p:cNvSpPr>
            <p:nvPr/>
          </p:nvSpPr>
          <p:spPr bwMode="auto">
            <a:xfrm>
              <a:off x="1959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72" name="Line 84"/>
            <p:cNvSpPr>
              <a:spLocks noChangeShapeType="1"/>
            </p:cNvSpPr>
            <p:nvPr/>
          </p:nvSpPr>
          <p:spPr bwMode="auto">
            <a:xfrm>
              <a:off x="1036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73" name="Line 85"/>
            <p:cNvSpPr>
              <a:spLocks noChangeShapeType="1"/>
            </p:cNvSpPr>
            <p:nvPr/>
          </p:nvSpPr>
          <p:spPr bwMode="auto">
            <a:xfrm flipV="1">
              <a:off x="1036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74" name="Line 86"/>
            <p:cNvSpPr>
              <a:spLocks noChangeShapeType="1"/>
            </p:cNvSpPr>
            <p:nvPr/>
          </p:nvSpPr>
          <p:spPr bwMode="auto">
            <a:xfrm flipV="1">
              <a:off x="1041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75" name="Line 87"/>
            <p:cNvSpPr>
              <a:spLocks noChangeShapeType="1"/>
            </p:cNvSpPr>
            <p:nvPr/>
          </p:nvSpPr>
          <p:spPr bwMode="auto">
            <a:xfrm flipV="1">
              <a:off x="1036" y="236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76" name="Line 89"/>
            <p:cNvSpPr>
              <a:spLocks noChangeShapeType="1"/>
            </p:cNvSpPr>
            <p:nvPr/>
          </p:nvSpPr>
          <p:spPr bwMode="auto">
            <a:xfrm>
              <a:off x="1496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77" name="Line 90"/>
            <p:cNvSpPr>
              <a:spLocks noChangeShapeType="1"/>
            </p:cNvSpPr>
            <p:nvPr/>
          </p:nvSpPr>
          <p:spPr bwMode="auto">
            <a:xfrm>
              <a:off x="1959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78" name="Line 91"/>
            <p:cNvSpPr>
              <a:spLocks noChangeShapeType="1"/>
            </p:cNvSpPr>
            <p:nvPr/>
          </p:nvSpPr>
          <p:spPr bwMode="auto">
            <a:xfrm>
              <a:off x="1036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79" name="Line 92"/>
            <p:cNvSpPr>
              <a:spLocks noChangeShapeType="1"/>
            </p:cNvSpPr>
            <p:nvPr/>
          </p:nvSpPr>
          <p:spPr bwMode="auto">
            <a:xfrm flipV="1">
              <a:off x="1036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80" name="Line 94"/>
            <p:cNvSpPr>
              <a:spLocks noChangeShapeType="1"/>
            </p:cNvSpPr>
            <p:nvPr/>
          </p:nvSpPr>
          <p:spPr bwMode="auto">
            <a:xfrm flipV="1">
              <a:off x="1036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81" name="Line 96"/>
            <p:cNvSpPr>
              <a:spLocks noChangeShapeType="1"/>
            </p:cNvSpPr>
            <p:nvPr/>
          </p:nvSpPr>
          <p:spPr bwMode="auto">
            <a:xfrm>
              <a:off x="2420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82" name="Line 97"/>
            <p:cNvSpPr>
              <a:spLocks noChangeShapeType="1"/>
            </p:cNvSpPr>
            <p:nvPr/>
          </p:nvSpPr>
          <p:spPr bwMode="auto">
            <a:xfrm>
              <a:off x="2883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83" name="Line 98"/>
            <p:cNvSpPr>
              <a:spLocks noChangeShapeType="1"/>
            </p:cNvSpPr>
            <p:nvPr/>
          </p:nvSpPr>
          <p:spPr bwMode="auto">
            <a:xfrm>
              <a:off x="1960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84" name="Line 99"/>
            <p:cNvSpPr>
              <a:spLocks noChangeShapeType="1"/>
            </p:cNvSpPr>
            <p:nvPr/>
          </p:nvSpPr>
          <p:spPr bwMode="auto">
            <a:xfrm flipV="1">
              <a:off x="1960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85" name="Line 100"/>
            <p:cNvSpPr>
              <a:spLocks noChangeShapeType="1"/>
            </p:cNvSpPr>
            <p:nvPr/>
          </p:nvSpPr>
          <p:spPr bwMode="auto">
            <a:xfrm flipV="1">
              <a:off x="1965" y="2368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86" name="Line 101"/>
            <p:cNvSpPr>
              <a:spLocks noChangeShapeType="1"/>
            </p:cNvSpPr>
            <p:nvPr/>
          </p:nvSpPr>
          <p:spPr bwMode="auto">
            <a:xfrm flipV="1">
              <a:off x="1960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87" name="Line 103"/>
            <p:cNvSpPr>
              <a:spLocks noChangeShapeType="1"/>
            </p:cNvSpPr>
            <p:nvPr/>
          </p:nvSpPr>
          <p:spPr bwMode="auto">
            <a:xfrm>
              <a:off x="3344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88" name="Line 104"/>
            <p:cNvSpPr>
              <a:spLocks noChangeShapeType="1"/>
            </p:cNvSpPr>
            <p:nvPr/>
          </p:nvSpPr>
          <p:spPr bwMode="auto">
            <a:xfrm>
              <a:off x="3807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89" name="Line 105"/>
            <p:cNvSpPr>
              <a:spLocks noChangeShapeType="1"/>
            </p:cNvSpPr>
            <p:nvPr/>
          </p:nvSpPr>
          <p:spPr bwMode="auto">
            <a:xfrm>
              <a:off x="2884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90" name="Line 106"/>
            <p:cNvSpPr>
              <a:spLocks noChangeShapeType="1"/>
            </p:cNvSpPr>
            <p:nvPr/>
          </p:nvSpPr>
          <p:spPr bwMode="auto">
            <a:xfrm flipV="1">
              <a:off x="2884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91" name="Line 107"/>
            <p:cNvSpPr>
              <a:spLocks noChangeShapeType="1"/>
            </p:cNvSpPr>
            <p:nvPr/>
          </p:nvSpPr>
          <p:spPr bwMode="auto">
            <a:xfrm flipV="1">
              <a:off x="2889" y="2368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92" name="Line 108"/>
            <p:cNvSpPr>
              <a:spLocks noChangeShapeType="1"/>
            </p:cNvSpPr>
            <p:nvPr/>
          </p:nvSpPr>
          <p:spPr bwMode="auto">
            <a:xfrm flipV="1">
              <a:off x="2884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93" name="Line 110"/>
            <p:cNvSpPr>
              <a:spLocks noChangeShapeType="1"/>
            </p:cNvSpPr>
            <p:nvPr/>
          </p:nvSpPr>
          <p:spPr bwMode="auto">
            <a:xfrm>
              <a:off x="4268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94" name="Line 111"/>
            <p:cNvSpPr>
              <a:spLocks noChangeShapeType="1"/>
            </p:cNvSpPr>
            <p:nvPr/>
          </p:nvSpPr>
          <p:spPr bwMode="auto">
            <a:xfrm>
              <a:off x="4731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95" name="Line 112"/>
            <p:cNvSpPr>
              <a:spLocks noChangeShapeType="1"/>
            </p:cNvSpPr>
            <p:nvPr/>
          </p:nvSpPr>
          <p:spPr bwMode="auto">
            <a:xfrm>
              <a:off x="3808" y="236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96" name="Line 113"/>
            <p:cNvSpPr>
              <a:spLocks noChangeShapeType="1"/>
            </p:cNvSpPr>
            <p:nvPr/>
          </p:nvSpPr>
          <p:spPr bwMode="auto">
            <a:xfrm flipV="1">
              <a:off x="3808" y="281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97" name="Line 115"/>
            <p:cNvSpPr>
              <a:spLocks noChangeShapeType="1"/>
            </p:cNvSpPr>
            <p:nvPr/>
          </p:nvSpPr>
          <p:spPr bwMode="auto">
            <a:xfrm flipV="1">
              <a:off x="3808" y="327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98" name="Line 117"/>
            <p:cNvSpPr>
              <a:spLocks noChangeShapeType="1"/>
            </p:cNvSpPr>
            <p:nvPr/>
          </p:nvSpPr>
          <p:spPr bwMode="auto">
            <a:xfrm>
              <a:off x="2420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099" name="Line 118"/>
            <p:cNvSpPr>
              <a:spLocks noChangeShapeType="1"/>
            </p:cNvSpPr>
            <p:nvPr/>
          </p:nvSpPr>
          <p:spPr bwMode="auto">
            <a:xfrm>
              <a:off x="2883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00" name="Line 119"/>
            <p:cNvSpPr>
              <a:spLocks noChangeShapeType="1"/>
            </p:cNvSpPr>
            <p:nvPr/>
          </p:nvSpPr>
          <p:spPr bwMode="auto">
            <a:xfrm>
              <a:off x="1960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01" name="Line 120"/>
            <p:cNvSpPr>
              <a:spLocks noChangeShapeType="1"/>
            </p:cNvSpPr>
            <p:nvPr/>
          </p:nvSpPr>
          <p:spPr bwMode="auto">
            <a:xfrm flipV="1">
              <a:off x="1960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02" name="Line 121"/>
            <p:cNvSpPr>
              <a:spLocks noChangeShapeType="1"/>
            </p:cNvSpPr>
            <p:nvPr/>
          </p:nvSpPr>
          <p:spPr bwMode="auto">
            <a:xfrm flipV="1">
              <a:off x="1965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03" name="Line 124"/>
            <p:cNvSpPr>
              <a:spLocks noChangeShapeType="1"/>
            </p:cNvSpPr>
            <p:nvPr/>
          </p:nvSpPr>
          <p:spPr bwMode="auto">
            <a:xfrm>
              <a:off x="3344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04" name="Line 125"/>
            <p:cNvSpPr>
              <a:spLocks noChangeShapeType="1"/>
            </p:cNvSpPr>
            <p:nvPr/>
          </p:nvSpPr>
          <p:spPr bwMode="auto">
            <a:xfrm>
              <a:off x="3807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05" name="Line 126"/>
            <p:cNvSpPr>
              <a:spLocks noChangeShapeType="1"/>
            </p:cNvSpPr>
            <p:nvPr/>
          </p:nvSpPr>
          <p:spPr bwMode="auto">
            <a:xfrm>
              <a:off x="2884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06" name="Line 127"/>
            <p:cNvSpPr>
              <a:spLocks noChangeShapeType="1"/>
            </p:cNvSpPr>
            <p:nvPr/>
          </p:nvSpPr>
          <p:spPr bwMode="auto">
            <a:xfrm flipV="1">
              <a:off x="2884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07" name="Line 128"/>
            <p:cNvSpPr>
              <a:spLocks noChangeShapeType="1"/>
            </p:cNvSpPr>
            <p:nvPr/>
          </p:nvSpPr>
          <p:spPr bwMode="auto">
            <a:xfrm flipV="1">
              <a:off x="2889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08" name="Line 131"/>
            <p:cNvSpPr>
              <a:spLocks noChangeShapeType="1"/>
            </p:cNvSpPr>
            <p:nvPr/>
          </p:nvSpPr>
          <p:spPr bwMode="auto">
            <a:xfrm>
              <a:off x="4268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09" name="Line 132"/>
            <p:cNvSpPr>
              <a:spLocks noChangeShapeType="1"/>
            </p:cNvSpPr>
            <p:nvPr/>
          </p:nvSpPr>
          <p:spPr bwMode="auto">
            <a:xfrm>
              <a:off x="4731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10" name="Line 133"/>
            <p:cNvSpPr>
              <a:spLocks noChangeShapeType="1"/>
            </p:cNvSpPr>
            <p:nvPr/>
          </p:nvSpPr>
          <p:spPr bwMode="auto">
            <a:xfrm>
              <a:off x="3808" y="145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11" name="Line 134"/>
            <p:cNvSpPr>
              <a:spLocks noChangeShapeType="1"/>
            </p:cNvSpPr>
            <p:nvPr/>
          </p:nvSpPr>
          <p:spPr bwMode="auto">
            <a:xfrm flipV="1">
              <a:off x="3808" y="1904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12" name="Line 135"/>
            <p:cNvSpPr>
              <a:spLocks noChangeShapeType="1"/>
            </p:cNvSpPr>
            <p:nvPr/>
          </p:nvSpPr>
          <p:spPr bwMode="auto">
            <a:xfrm flipV="1">
              <a:off x="3813" y="1456"/>
              <a:ext cx="9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13" name="Line 137"/>
            <p:cNvSpPr>
              <a:spLocks noChangeShapeType="1"/>
            </p:cNvSpPr>
            <p:nvPr/>
          </p:nvSpPr>
          <p:spPr bwMode="auto">
            <a:xfrm>
              <a:off x="1029" y="1440"/>
              <a:ext cx="0" cy="18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14" name="Line 138"/>
            <p:cNvSpPr>
              <a:spLocks noChangeShapeType="1"/>
            </p:cNvSpPr>
            <p:nvPr/>
          </p:nvSpPr>
          <p:spPr bwMode="auto">
            <a:xfrm>
              <a:off x="4740" y="1458"/>
              <a:ext cx="0" cy="18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15" name="Line 139"/>
            <p:cNvSpPr>
              <a:spLocks noChangeShapeType="1"/>
            </p:cNvSpPr>
            <p:nvPr/>
          </p:nvSpPr>
          <p:spPr bwMode="auto">
            <a:xfrm>
              <a:off x="996" y="3288"/>
              <a:ext cx="3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16" name="Line 140"/>
            <p:cNvSpPr>
              <a:spLocks noChangeShapeType="1"/>
            </p:cNvSpPr>
            <p:nvPr/>
          </p:nvSpPr>
          <p:spPr bwMode="auto">
            <a:xfrm>
              <a:off x="996" y="1452"/>
              <a:ext cx="3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17" name="Line 141"/>
            <p:cNvSpPr>
              <a:spLocks noChangeShapeType="1"/>
            </p:cNvSpPr>
            <p:nvPr/>
          </p:nvSpPr>
          <p:spPr bwMode="auto">
            <a:xfrm flipV="1">
              <a:off x="1020" y="1440"/>
              <a:ext cx="1848" cy="1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18" name="Line 142"/>
            <p:cNvSpPr>
              <a:spLocks noChangeShapeType="1"/>
            </p:cNvSpPr>
            <p:nvPr/>
          </p:nvSpPr>
          <p:spPr bwMode="auto">
            <a:xfrm flipH="1" flipV="1">
              <a:off x="2892" y="1448"/>
              <a:ext cx="1848" cy="1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19" name="Line 143"/>
            <p:cNvSpPr>
              <a:spLocks noChangeShapeType="1"/>
            </p:cNvSpPr>
            <p:nvPr/>
          </p:nvSpPr>
          <p:spPr bwMode="auto">
            <a:xfrm>
              <a:off x="2880" y="1440"/>
              <a:ext cx="0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vi-VN"/>
            </a:p>
          </p:txBody>
        </p:sp>
        <p:sp>
          <p:nvSpPr>
            <p:cNvPr id="45120" name="Text Box 144"/>
            <p:cNvSpPr txBox="1">
              <a:spLocks noChangeArrowheads="1"/>
            </p:cNvSpPr>
            <p:nvPr/>
          </p:nvSpPr>
          <p:spPr bwMode="auto">
            <a:xfrm>
              <a:off x="828" y="1145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5121" name="Text Box 145"/>
            <p:cNvSpPr txBox="1">
              <a:spLocks noChangeArrowheads="1"/>
            </p:cNvSpPr>
            <p:nvPr/>
          </p:nvSpPr>
          <p:spPr bwMode="auto">
            <a:xfrm>
              <a:off x="2784" y="1145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45122" name="Text Box 146"/>
            <p:cNvSpPr txBox="1">
              <a:spLocks noChangeArrowheads="1"/>
            </p:cNvSpPr>
            <p:nvPr/>
          </p:nvSpPr>
          <p:spPr bwMode="auto">
            <a:xfrm>
              <a:off x="4608" y="1145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45123" name="Text Box 147"/>
            <p:cNvSpPr txBox="1">
              <a:spLocks noChangeArrowheads="1"/>
            </p:cNvSpPr>
            <p:nvPr/>
          </p:nvSpPr>
          <p:spPr bwMode="auto">
            <a:xfrm>
              <a:off x="4656" y="3288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5124" name="Text Box 148"/>
            <p:cNvSpPr txBox="1">
              <a:spLocks noChangeArrowheads="1"/>
            </p:cNvSpPr>
            <p:nvPr/>
          </p:nvSpPr>
          <p:spPr bwMode="auto">
            <a:xfrm>
              <a:off x="2748" y="3312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5125" name="Text Box 149"/>
            <p:cNvSpPr txBox="1">
              <a:spLocks noChangeArrowheads="1"/>
            </p:cNvSpPr>
            <p:nvPr/>
          </p:nvSpPr>
          <p:spPr bwMode="auto">
            <a:xfrm>
              <a:off x="948" y="3351"/>
              <a:ext cx="36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5061" name="Line 100"/>
          <p:cNvSpPr>
            <a:spLocks noChangeShapeType="1"/>
          </p:cNvSpPr>
          <p:nvPr/>
        </p:nvSpPr>
        <p:spPr bwMode="auto">
          <a:xfrm flipV="1">
            <a:off x="7467601" y="4135438"/>
            <a:ext cx="14652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vi-VN"/>
          </a:p>
        </p:txBody>
      </p:sp>
      <p:sp>
        <p:nvSpPr>
          <p:cNvPr id="62" name="Line 140"/>
          <p:cNvSpPr>
            <a:spLocks noChangeShapeType="1"/>
          </p:cNvSpPr>
          <p:nvPr/>
        </p:nvSpPr>
        <p:spPr bwMode="auto">
          <a:xfrm>
            <a:off x="3062288" y="2743200"/>
            <a:ext cx="5867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vi-VN"/>
          </a:p>
        </p:txBody>
      </p:sp>
      <p:sp>
        <p:nvSpPr>
          <p:cNvPr id="63" name="Line 140"/>
          <p:cNvSpPr>
            <a:spLocks noChangeShapeType="1"/>
          </p:cNvSpPr>
          <p:nvPr/>
        </p:nvSpPr>
        <p:spPr bwMode="auto">
          <a:xfrm>
            <a:off x="3062288" y="5500688"/>
            <a:ext cx="5867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vi-VN"/>
          </a:p>
        </p:txBody>
      </p:sp>
      <p:sp>
        <p:nvSpPr>
          <p:cNvPr id="64" name="Line 140"/>
          <p:cNvSpPr>
            <a:spLocks noChangeShapeType="1"/>
          </p:cNvSpPr>
          <p:nvPr/>
        </p:nvSpPr>
        <p:spPr bwMode="auto">
          <a:xfrm>
            <a:off x="8929688" y="2743200"/>
            <a:ext cx="0" cy="2743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vi-VN"/>
          </a:p>
        </p:txBody>
      </p:sp>
      <p:sp>
        <p:nvSpPr>
          <p:cNvPr id="65" name="Line 140"/>
          <p:cNvSpPr>
            <a:spLocks noChangeShapeType="1"/>
          </p:cNvSpPr>
          <p:nvPr/>
        </p:nvSpPr>
        <p:spPr bwMode="auto">
          <a:xfrm>
            <a:off x="3082925" y="2743200"/>
            <a:ext cx="0" cy="2743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vi-VN"/>
          </a:p>
        </p:txBody>
      </p:sp>
      <p:sp>
        <p:nvSpPr>
          <p:cNvPr id="66" name="Line 141"/>
          <p:cNvSpPr>
            <a:spLocks noChangeShapeType="1"/>
          </p:cNvSpPr>
          <p:nvPr/>
        </p:nvSpPr>
        <p:spPr bwMode="auto">
          <a:xfrm flipV="1">
            <a:off x="3048000" y="2728913"/>
            <a:ext cx="2933700" cy="27860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vi-VN"/>
          </a:p>
        </p:txBody>
      </p:sp>
      <p:sp>
        <p:nvSpPr>
          <p:cNvPr id="67" name="Line 142"/>
          <p:cNvSpPr>
            <a:spLocks noChangeShapeType="1"/>
          </p:cNvSpPr>
          <p:nvPr/>
        </p:nvSpPr>
        <p:spPr bwMode="auto">
          <a:xfrm flipH="1" flipV="1">
            <a:off x="6019800" y="2741613"/>
            <a:ext cx="2933700" cy="27860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vi-VN"/>
          </a:p>
        </p:txBody>
      </p:sp>
      <p:sp>
        <p:nvSpPr>
          <p:cNvPr id="68" name="Line 140"/>
          <p:cNvSpPr>
            <a:spLocks noChangeShapeType="1"/>
          </p:cNvSpPr>
          <p:nvPr/>
        </p:nvSpPr>
        <p:spPr bwMode="auto">
          <a:xfrm>
            <a:off x="3097213" y="5521325"/>
            <a:ext cx="5867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vi-VN"/>
          </a:p>
        </p:txBody>
      </p:sp>
      <p:sp>
        <p:nvSpPr>
          <p:cNvPr id="69" name="Text Box 73"/>
          <p:cNvSpPr txBox="1">
            <a:spLocks noChangeArrowheads="1"/>
          </p:cNvSpPr>
          <p:nvPr/>
        </p:nvSpPr>
        <p:spPr bwMode="auto">
          <a:xfrm>
            <a:off x="1924050" y="5995177"/>
            <a:ext cx="8991600" cy="4921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gấp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600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EDC.</a:t>
            </a:r>
            <a:r>
              <a:rPr lang="en-US" altLang="en-US" sz="2600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0663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C16D2D-07FA-489A-AD57-C52DD859C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9413" y="2295525"/>
            <a:ext cx="2554453" cy="2582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B146-EE79-48CE-A2A7-7D8E3B04D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0304" y="2295525"/>
            <a:ext cx="2554453" cy="258262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16A5A77-F962-4D6F-9226-E0547CA4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91195" y="2295525"/>
            <a:ext cx="2554453" cy="258262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EEF984-76A8-4D16-BF2E-31A186D62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02086" y="2295525"/>
            <a:ext cx="2554453" cy="258262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9F9D00-1B9E-4C36-BB6D-FD1BCD87A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2977" y="2295525"/>
            <a:ext cx="2554453" cy="25826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2EBBEBE-90FC-425D-9AFB-B3F0B4A18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23866" y="2286000"/>
            <a:ext cx="2554453" cy="258262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9652" y="1890864"/>
            <a:ext cx="4115951" cy="4931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068" y="533400"/>
            <a:ext cx="7974259" cy="156680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5DCC5FD-97A5-4082-909C-0A0A1D5FD83E}"/>
              </a:ext>
            </a:extLst>
          </p:cNvPr>
          <p:cNvSpPr/>
          <p:nvPr/>
        </p:nvSpPr>
        <p:spPr>
          <a:xfrm>
            <a:off x="1159813" y="3333750"/>
            <a:ext cx="5850587" cy="2582627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462865412">
                  <a:prstGeom prst="cloudCallout">
                    <a:avLst>
                      <a:gd name="adj1" fmla="val 72658"/>
                      <a:gd name="adj2" fmla="val -1666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sao để xếp 6 que tính thành 1 hình tam giác, 2 hình tam giác?</a:t>
            </a:r>
            <a:endParaRPr lang="en-US" sz="2800" b="1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7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DE3A878-7CD1-4430-9A61-6B4BA5F68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4049026" y="1833753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8B6AE82-6CCA-469E-BDA6-093D75BD8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2344227" y="4400063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A6FD974-3A59-476C-97A1-170FACC46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5016" y="4350838"/>
            <a:ext cx="1524414" cy="154122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5E99F08-B756-44B4-8AEF-C0CFA154A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801079" y="3560041"/>
            <a:ext cx="1524414" cy="154122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8BAE6E8-03E0-4404-887C-3CD358C4C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140028" y="3588827"/>
            <a:ext cx="1524414" cy="154122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EF4EB27-060F-4CE6-98A5-0C450A498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2977654" y="1812572"/>
            <a:ext cx="1524414" cy="154122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7AB7AC2-3F2F-498A-B825-424543180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8B39D-A91F-437C-B1A2-3DA63AC70777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1 hình tam giác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534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E73E0AAC-63B1-438C-B2CB-810A04A4F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2523318" y="2432429"/>
            <a:ext cx="1524414" cy="15412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9268E0A-DA40-4220-A807-20E55B85F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1919959" y="3307109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360D0DD-9937-4523-ADA3-49CE3134A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451946" y="2411248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7469BF6-CB7C-4907-966D-C0EDFBF55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046468" y="2390068"/>
            <a:ext cx="1524414" cy="154122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87B0D8A-7381-4677-A67C-91DD84A51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3109" y="3264748"/>
            <a:ext cx="1524414" cy="154122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6A3E0F7-F1A8-456D-9001-B728E3725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3975096" y="2368887"/>
            <a:ext cx="1524414" cy="154122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407CB7CB-A38C-4E27-AFDE-C3871673A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C00D5E-28E3-49B9-B5BF-684F01012ED2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2 hình tam giác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072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EA0364D-521D-4385-9F86-CCCEC0321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9000" y="19050"/>
            <a:ext cx="8534400" cy="6227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8D0D7-B942-46C3-8262-FDAF0B506559}"/>
              </a:ext>
            </a:extLst>
          </p:cNvPr>
          <p:cNvSpPr txBox="1"/>
          <p:nvPr/>
        </p:nvSpPr>
        <p:spPr>
          <a:xfrm rot="21356560">
            <a:off x="4449120" y="2516880"/>
            <a:ext cx="71733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340360" algn="l"/>
              </a:tabLst>
            </a:pP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Đặc điểm của hình tam giác có: ba cạnh, ba đỉnh, ba góc.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113F1-002F-4131-8EE6-6E9C1CCA41DF}"/>
              </a:ext>
            </a:extLst>
          </p:cNvPr>
          <p:cNvSpPr txBox="1"/>
          <p:nvPr/>
        </p:nvSpPr>
        <p:spPr>
          <a:xfrm rot="21356560">
            <a:off x="4777673" y="3443612"/>
            <a:ext cx="7127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340360" algn="l"/>
              </a:tabLst>
            </a:pPr>
            <a:r>
              <a:rPr lang="pt-BR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Phân biệt 3 dạng hình tam giác (phân loại theo góc)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5B4FD-354A-4EFA-B956-55A29FC564FF}"/>
              </a:ext>
            </a:extLst>
          </p:cNvPr>
          <p:cNvSpPr txBox="1"/>
          <p:nvPr/>
        </p:nvSpPr>
        <p:spPr>
          <a:xfrm rot="21356560">
            <a:off x="4958463" y="4477391"/>
            <a:ext cx="64856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340360" algn="l"/>
              </a:tabLst>
            </a:pPr>
            <a:r>
              <a:rPr lang="pt-BR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Nhận biết đáy và đường cao (tương ứng) của hình tam giác.a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5E87601-A949-42F0-9F19-F29CCE8411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4440" y="3030252"/>
            <a:ext cx="725759" cy="59330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5B8EE0B-9253-406F-9E1D-0F71B3DDC1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110119" y="4028746"/>
            <a:ext cx="725759" cy="593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F8B19-6A76-4E77-B79A-D9D3276E06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262519" y="4999525"/>
            <a:ext cx="725759" cy="593308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136001C-3B2C-4060-A0B7-6DD19379C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4052" y="1700284"/>
            <a:ext cx="3678468" cy="4938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7B0B5F-2B68-4735-A961-62A3F0D15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154" y="788024"/>
            <a:ext cx="384690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33242 -0.0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3362 -0.04792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3362 -0.0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84B946-AA12-4147-86CA-40941BC21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62" t="20667" r="4844" b="3905"/>
          <a:stretch/>
        </p:blipFill>
        <p:spPr>
          <a:xfrm>
            <a:off x="6477000" y="3048000"/>
            <a:ext cx="5715000" cy="3810000"/>
          </a:xfrm>
          <a:prstGeom prst="rect">
            <a:avLst/>
          </a:prstGeom>
        </p:spPr>
      </p:pic>
      <p:sp>
        <p:nvSpPr>
          <p:cNvPr id="4" name="Text Box 11">
            <a:extLst>
              <a:ext uri="{FF2B5EF4-FFF2-40B4-BE49-F238E27FC236}">
                <a16:creationId xmlns:a16="http://schemas.microsoft.com/office/drawing/2014/main" id="{35F42A46-3C9D-42E0-86EF-FE7D08C19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057400"/>
            <a:ext cx="55147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/>
              <a:t>Em hãy nêu các góc đã học ở lớp 4 ?</a:t>
            </a:r>
          </a:p>
        </p:txBody>
      </p:sp>
    </p:spTree>
    <p:extLst>
      <p:ext uri="{BB962C8B-B14F-4D97-AF65-F5344CB8AC3E}">
        <p14:creationId xmlns:p14="http://schemas.microsoft.com/office/powerpoint/2010/main" val="7753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74" name="Text Box 38">
            <a:extLst>
              <a:ext uri="{FF2B5EF4-FFF2-40B4-BE49-F238E27FC236}">
                <a16:creationId xmlns:a16="http://schemas.microsoft.com/office/drawing/2014/main" id="{BB95FF19-C973-45F6-B679-D7CBDF6BC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646362"/>
            <a:ext cx="228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cs typeface="Times New Roman" panose="02020603050405020304" pitchFamily="18" charset="0"/>
              </a:rPr>
              <a:t>Góc vuông</a:t>
            </a:r>
            <a:endParaRPr lang="en-US" altLang="en-US" sz="2800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1175" name="Text Box 39">
            <a:extLst>
              <a:ext uri="{FF2B5EF4-FFF2-40B4-BE49-F238E27FC236}">
                <a16:creationId xmlns:a16="http://schemas.microsoft.com/office/drawing/2014/main" id="{96FC2817-4FD1-4C91-827B-A51E2A6AA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552" y="2590800"/>
            <a:ext cx="44640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cs typeface="Times New Roman" panose="02020603050405020304" pitchFamily="18" charset="0"/>
              </a:rPr>
              <a:t>Góc nhọn</a:t>
            </a:r>
            <a:r>
              <a:rPr lang="en-US" altLang="en-US" sz="2800">
                <a:cs typeface="Times New Roman" panose="02020603050405020304" pitchFamily="18" charset="0"/>
              </a:rPr>
              <a:t> bé hơn góc vuông</a:t>
            </a:r>
          </a:p>
        </p:txBody>
      </p:sp>
      <p:sp>
        <p:nvSpPr>
          <p:cNvPr id="91176" name="Text Box 40">
            <a:extLst>
              <a:ext uri="{FF2B5EF4-FFF2-40B4-BE49-F238E27FC236}">
                <a16:creationId xmlns:a16="http://schemas.microsoft.com/office/drawing/2014/main" id="{BDD5FD56-AFF2-4D14-AE0F-F0C935319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029201"/>
            <a:ext cx="43747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cs typeface="Times New Roman" panose="02020603050405020304" pitchFamily="18" charset="0"/>
              </a:rPr>
              <a:t>Góc tù</a:t>
            </a:r>
            <a:r>
              <a:rPr lang="en-US" altLang="en-US" sz="2800">
                <a:cs typeface="Times New Roman" panose="02020603050405020304" pitchFamily="18" charset="0"/>
              </a:rPr>
              <a:t> lớn hơn góc vuông</a:t>
            </a:r>
          </a:p>
        </p:txBody>
      </p:sp>
      <p:sp>
        <p:nvSpPr>
          <p:cNvPr id="91177" name="Text Box 41">
            <a:extLst>
              <a:ext uri="{FF2B5EF4-FFF2-40B4-BE49-F238E27FC236}">
                <a16:creationId xmlns:a16="http://schemas.microsoft.com/office/drawing/2014/main" id="{E768BA26-22DE-4F49-8C0A-3D89166F3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351" y="4953000"/>
            <a:ext cx="43747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cs typeface="Times New Roman" panose="02020603050405020304" pitchFamily="18" charset="0"/>
              </a:rPr>
              <a:t>Góc bẹt</a:t>
            </a:r>
            <a:r>
              <a:rPr lang="en-US" altLang="en-US" sz="2800">
                <a:cs typeface="Times New Roman" panose="02020603050405020304" pitchFamily="18" charset="0"/>
              </a:rPr>
              <a:t> bằng hai góc vuông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D3006B-9233-41F6-AE4A-9802F66F086C}"/>
              </a:ext>
            </a:extLst>
          </p:cNvPr>
          <p:cNvGrpSpPr/>
          <p:nvPr/>
        </p:nvGrpSpPr>
        <p:grpSpPr>
          <a:xfrm>
            <a:off x="2514600" y="762000"/>
            <a:ext cx="1644650" cy="1655762"/>
            <a:chOff x="2514600" y="762000"/>
            <a:chExt cx="1644650" cy="1655762"/>
          </a:xfrm>
        </p:grpSpPr>
        <p:grpSp>
          <p:nvGrpSpPr>
            <p:cNvPr id="6152" name="Group 18">
              <a:extLst>
                <a:ext uri="{FF2B5EF4-FFF2-40B4-BE49-F238E27FC236}">
                  <a16:creationId xmlns:a16="http://schemas.microsoft.com/office/drawing/2014/main" id="{CDA24031-C8A0-4034-A3CF-A17A0208E8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9525" y="1295400"/>
              <a:ext cx="609600" cy="1066800"/>
              <a:chOff x="3792" y="3264"/>
              <a:chExt cx="384" cy="672"/>
            </a:xfrm>
          </p:grpSpPr>
          <p:sp>
            <p:nvSpPr>
              <p:cNvPr id="6174" name="AutoShape 19">
                <a:extLst>
                  <a:ext uri="{FF2B5EF4-FFF2-40B4-BE49-F238E27FC236}">
                    <a16:creationId xmlns:a16="http://schemas.microsoft.com/office/drawing/2014/main" id="{675E7B78-EE51-4361-A92E-5B7B301A0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75" name="AutoShape 20">
                <a:extLst>
                  <a:ext uri="{FF2B5EF4-FFF2-40B4-BE49-F238E27FC236}">
                    <a16:creationId xmlns:a16="http://schemas.microsoft.com/office/drawing/2014/main" id="{E1B45C04-2A3F-4588-A234-18B70D9B92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3" name="Group 33">
              <a:extLst>
                <a:ext uri="{FF2B5EF4-FFF2-40B4-BE49-F238E27FC236}">
                  <a16:creationId xmlns:a16="http://schemas.microsoft.com/office/drawing/2014/main" id="{3C7B48D5-9B95-4BB1-AC89-359E67E77D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4600" y="762000"/>
              <a:ext cx="1644650" cy="1655762"/>
              <a:chOff x="1248" y="768"/>
              <a:chExt cx="1036" cy="1043"/>
            </a:xfrm>
          </p:grpSpPr>
          <p:sp>
            <p:nvSpPr>
              <p:cNvPr id="6172" name="Line 21">
                <a:extLst>
                  <a:ext uri="{FF2B5EF4-FFF2-40B4-BE49-F238E27FC236}">
                    <a16:creationId xmlns:a16="http://schemas.microsoft.com/office/drawing/2014/main" id="{91AA72E1-12E4-403D-A981-2C37CBB11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811"/>
                <a:ext cx="10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6173" name="Line 22">
                <a:extLst>
                  <a:ext uri="{FF2B5EF4-FFF2-40B4-BE49-F238E27FC236}">
                    <a16:creationId xmlns:a16="http://schemas.microsoft.com/office/drawing/2014/main" id="{B22A14AE-D353-4482-8C48-ABC8519C7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768"/>
                <a:ext cx="0" cy="10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  <p:sp>
          <p:nvSpPr>
            <p:cNvPr id="6162" name="TextBox 1">
              <a:extLst>
                <a:ext uri="{FF2B5EF4-FFF2-40B4-BE49-F238E27FC236}">
                  <a16:creationId xmlns:a16="http://schemas.microsoft.com/office/drawing/2014/main" id="{7CE1EE6C-059E-4B95-AEE1-888550166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9425" y="1120776"/>
              <a:ext cx="6096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40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08B043-6A3E-48E8-B516-EC0D818E3847}"/>
              </a:ext>
            </a:extLst>
          </p:cNvPr>
          <p:cNvGrpSpPr/>
          <p:nvPr/>
        </p:nvGrpSpPr>
        <p:grpSpPr>
          <a:xfrm>
            <a:off x="7118352" y="1274763"/>
            <a:ext cx="1828800" cy="1130301"/>
            <a:chOff x="7118352" y="1274763"/>
            <a:chExt cx="1828800" cy="1130301"/>
          </a:xfrm>
        </p:grpSpPr>
        <p:grpSp>
          <p:nvGrpSpPr>
            <p:cNvPr id="6151" name="Group 15">
              <a:extLst>
                <a:ext uri="{FF2B5EF4-FFF2-40B4-BE49-F238E27FC236}">
                  <a16:creationId xmlns:a16="http://schemas.microsoft.com/office/drawing/2014/main" id="{11F7253F-7C71-4A3A-83DA-B267995F2A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8352" y="1274763"/>
              <a:ext cx="609600" cy="1066800"/>
              <a:chOff x="3792" y="3264"/>
              <a:chExt cx="384" cy="672"/>
            </a:xfrm>
          </p:grpSpPr>
          <p:sp>
            <p:nvSpPr>
              <p:cNvPr id="6176" name="AutoShape 16">
                <a:extLst>
                  <a:ext uri="{FF2B5EF4-FFF2-40B4-BE49-F238E27FC236}">
                    <a16:creationId xmlns:a16="http://schemas.microsoft.com/office/drawing/2014/main" id="{DDDA1684-3CCD-43B7-A778-AB44D4B6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77" name="AutoShape 17">
                <a:extLst>
                  <a:ext uri="{FF2B5EF4-FFF2-40B4-BE49-F238E27FC236}">
                    <a16:creationId xmlns:a16="http://schemas.microsoft.com/office/drawing/2014/main" id="{1F94612C-626A-497D-A11F-13D2E18DD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4" name="Group 24">
              <a:extLst>
                <a:ext uri="{FF2B5EF4-FFF2-40B4-BE49-F238E27FC236}">
                  <a16:creationId xmlns:a16="http://schemas.microsoft.com/office/drawing/2014/main" id="{5D2061F3-E700-4E1E-BD06-517346A265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8352" y="1468438"/>
              <a:ext cx="1828800" cy="893762"/>
              <a:chOff x="1248" y="1213"/>
              <a:chExt cx="1152" cy="563"/>
            </a:xfrm>
          </p:grpSpPr>
          <p:sp>
            <p:nvSpPr>
              <p:cNvPr id="6170" name="Line 25">
                <a:extLst>
                  <a:ext uri="{FF2B5EF4-FFF2-40B4-BE49-F238E27FC236}">
                    <a16:creationId xmlns:a16="http://schemas.microsoft.com/office/drawing/2014/main" id="{5866E424-D846-40A4-AE7C-68C867E1C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776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6171" name="Line 26">
                <a:extLst>
                  <a:ext uri="{FF2B5EF4-FFF2-40B4-BE49-F238E27FC236}">
                    <a16:creationId xmlns:a16="http://schemas.microsoft.com/office/drawing/2014/main" id="{7569FF1A-4701-4188-80D2-6B673715C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1213"/>
                <a:ext cx="1104" cy="55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  <p:sp>
          <p:nvSpPr>
            <p:cNvPr id="6163" name="TextBox 34">
              <a:extLst>
                <a:ext uri="{FF2B5EF4-FFF2-40B4-BE49-F238E27FC236}">
                  <a16:creationId xmlns:a16="http://schemas.microsoft.com/office/drawing/2014/main" id="{3A5C5BCE-6112-469F-B5C0-1A354DF9A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1977" y="1697039"/>
              <a:ext cx="6096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40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F49BB1-70BF-4B00-AFEE-F17089375494}"/>
              </a:ext>
            </a:extLst>
          </p:cNvPr>
          <p:cNvGrpSpPr/>
          <p:nvPr/>
        </p:nvGrpSpPr>
        <p:grpSpPr>
          <a:xfrm>
            <a:off x="1295400" y="3408363"/>
            <a:ext cx="2971800" cy="1336675"/>
            <a:chOff x="1295400" y="3408363"/>
            <a:chExt cx="2971800" cy="1336675"/>
          </a:xfrm>
        </p:grpSpPr>
        <p:grpSp>
          <p:nvGrpSpPr>
            <p:cNvPr id="6149" name="Group 9">
              <a:extLst>
                <a:ext uri="{FF2B5EF4-FFF2-40B4-BE49-F238E27FC236}">
                  <a16:creationId xmlns:a16="http://schemas.microsoft.com/office/drawing/2014/main" id="{8C916018-886F-467A-BE02-09CC583EED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8400" y="3636962"/>
              <a:ext cx="609600" cy="1066800"/>
              <a:chOff x="3792" y="3264"/>
              <a:chExt cx="384" cy="672"/>
            </a:xfrm>
          </p:grpSpPr>
          <p:sp>
            <p:nvSpPr>
              <p:cNvPr id="6180" name="AutoShape 10">
                <a:extLst>
                  <a:ext uri="{FF2B5EF4-FFF2-40B4-BE49-F238E27FC236}">
                    <a16:creationId xmlns:a16="http://schemas.microsoft.com/office/drawing/2014/main" id="{0BDD6977-89C8-4964-999F-DCF7D15BB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81" name="AutoShape 11">
                <a:extLst>
                  <a:ext uri="{FF2B5EF4-FFF2-40B4-BE49-F238E27FC236}">
                    <a16:creationId xmlns:a16="http://schemas.microsoft.com/office/drawing/2014/main" id="{E16B59A0-BCF2-4B2E-9A27-259178E20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5" name="Group 37">
              <a:extLst>
                <a:ext uri="{FF2B5EF4-FFF2-40B4-BE49-F238E27FC236}">
                  <a16:creationId xmlns:a16="http://schemas.microsoft.com/office/drawing/2014/main" id="{6A6630F2-AC3D-4325-A91A-B1B3B6B84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3408363"/>
              <a:ext cx="2971800" cy="1336675"/>
              <a:chOff x="480" y="2557"/>
              <a:chExt cx="1872" cy="842"/>
            </a:xfrm>
          </p:grpSpPr>
          <p:sp>
            <p:nvSpPr>
              <p:cNvPr id="6168" name="Line 28">
                <a:extLst>
                  <a:ext uri="{FF2B5EF4-FFF2-40B4-BE49-F238E27FC236}">
                    <a16:creationId xmlns:a16="http://schemas.microsoft.com/office/drawing/2014/main" id="{B12972A4-F5DA-4DCD-BD62-BFB279EB34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3395"/>
                <a:ext cx="115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6169" name="Line 29">
                <a:extLst>
                  <a:ext uri="{FF2B5EF4-FFF2-40B4-BE49-F238E27FC236}">
                    <a16:creationId xmlns:a16="http://schemas.microsoft.com/office/drawing/2014/main" id="{8E5B3334-5E76-4AE8-BBB0-D2E8C52D77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0" y="2557"/>
                <a:ext cx="720" cy="84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  <p:sp>
          <p:nvSpPr>
            <p:cNvPr id="6164" name="TextBox 35">
              <a:extLst>
                <a:ext uri="{FF2B5EF4-FFF2-40B4-BE49-F238E27FC236}">
                  <a16:creationId xmlns:a16="http://schemas.microsoft.com/office/drawing/2014/main" id="{80A347B0-9181-434F-A781-D0AAA94F3E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7963" y="3767138"/>
              <a:ext cx="6096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40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621D1A-6868-4B12-AD58-05C318C25F39}"/>
              </a:ext>
            </a:extLst>
          </p:cNvPr>
          <p:cNvGrpSpPr/>
          <p:nvPr/>
        </p:nvGrpSpPr>
        <p:grpSpPr>
          <a:xfrm>
            <a:off x="6203953" y="3548064"/>
            <a:ext cx="3656013" cy="1100136"/>
            <a:chOff x="6203953" y="3548064"/>
            <a:chExt cx="3656013" cy="1100136"/>
          </a:xfrm>
        </p:grpSpPr>
        <p:grpSp>
          <p:nvGrpSpPr>
            <p:cNvPr id="6150" name="Group 12">
              <a:extLst>
                <a:ext uri="{FF2B5EF4-FFF2-40B4-BE49-F238E27FC236}">
                  <a16:creationId xmlns:a16="http://schemas.microsoft.com/office/drawing/2014/main" id="{DA766DCB-07B3-4C13-B4E6-B6BB940381E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270752" y="3810000"/>
              <a:ext cx="609600" cy="1066800"/>
              <a:chOff x="3792" y="3264"/>
              <a:chExt cx="384" cy="672"/>
            </a:xfrm>
          </p:grpSpPr>
          <p:sp>
            <p:nvSpPr>
              <p:cNvPr id="6178" name="AutoShape 13">
                <a:extLst>
                  <a:ext uri="{FF2B5EF4-FFF2-40B4-BE49-F238E27FC236}">
                    <a16:creationId xmlns:a16="http://schemas.microsoft.com/office/drawing/2014/main" id="{0D8D14D5-0790-4887-8BEB-8430C267B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79" name="AutoShape 14">
                <a:extLst>
                  <a:ext uri="{FF2B5EF4-FFF2-40B4-BE49-F238E27FC236}">
                    <a16:creationId xmlns:a16="http://schemas.microsoft.com/office/drawing/2014/main" id="{D7098C9B-E966-4FC6-BEA0-B602B6216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6" name="Group 34">
              <a:extLst>
                <a:ext uri="{FF2B5EF4-FFF2-40B4-BE49-F238E27FC236}">
                  <a16:creationId xmlns:a16="http://schemas.microsoft.com/office/drawing/2014/main" id="{7F5B7B22-8BC0-4A79-B21A-FB5B082E6A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08952" y="3560763"/>
              <a:ext cx="609600" cy="1066800"/>
              <a:chOff x="3792" y="3264"/>
              <a:chExt cx="384" cy="672"/>
            </a:xfrm>
          </p:grpSpPr>
          <p:sp>
            <p:nvSpPr>
              <p:cNvPr id="6166" name="AutoShape 35">
                <a:extLst>
                  <a:ext uri="{FF2B5EF4-FFF2-40B4-BE49-F238E27FC236}">
                    <a16:creationId xmlns:a16="http://schemas.microsoft.com/office/drawing/2014/main" id="{10466912-795C-490B-9B4B-913D62AD2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67" name="AutoShape 36">
                <a:extLst>
                  <a:ext uri="{FF2B5EF4-FFF2-40B4-BE49-F238E27FC236}">
                    <a16:creationId xmlns:a16="http://schemas.microsoft.com/office/drawing/2014/main" id="{73A22DA7-58C5-4D2A-ADF1-5205B0A2F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61" name="Line 42">
              <a:extLst>
                <a:ext uri="{FF2B5EF4-FFF2-40B4-BE49-F238E27FC236}">
                  <a16:creationId xmlns:a16="http://schemas.microsoft.com/office/drawing/2014/main" id="{F664B611-ED1F-4A64-AE37-A428BA782F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3953" y="4648200"/>
              <a:ext cx="36560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9999"/>
                      </a:scheme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  <p:sp>
          <p:nvSpPr>
            <p:cNvPr id="6165" name="TextBox 36">
              <a:extLst>
                <a:ext uri="{FF2B5EF4-FFF2-40B4-BE49-F238E27FC236}">
                  <a16:creationId xmlns:a16="http://schemas.microsoft.com/office/drawing/2014/main" id="{D8F49ED5-320A-464A-8703-42E82CD6D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2703" y="3548064"/>
              <a:ext cx="4921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40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7224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1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1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1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74" grpId="0"/>
      <p:bldP spid="91175" grpId="0"/>
      <p:bldP spid="91176" grpId="0"/>
      <p:bldP spid="911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WordArt 4">
            <a:extLst>
              <a:ext uri="{FF2B5EF4-FFF2-40B4-BE49-F238E27FC236}">
                <a16:creationId xmlns:a16="http://schemas.microsoft.com/office/drawing/2014/main" id="{1062A239-71DA-44A6-8AEA-4CA4BD729F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46356" y="1707484"/>
            <a:ext cx="7924800" cy="202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Times New Roman" panose="02020603050405020304" pitchFamily="18" charset="0"/>
              </a:rPr>
              <a:t>HÌNH HỌC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55578-1CDB-4B26-8858-F18842E19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336" y="-230195"/>
            <a:ext cx="8041321" cy="334699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E616252-42C9-4BD4-87A7-A7A116153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3642" y="3437418"/>
            <a:ext cx="6604715" cy="3426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CBA947-B24E-44FF-85E1-A2DC116B1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67909CFC-8688-46A0-B7B2-3AC942EC7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24400" y="1981200"/>
            <a:ext cx="2262688" cy="18582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981181-97FE-4FED-89E3-20806774907D}"/>
              </a:ext>
            </a:extLst>
          </p:cNvPr>
          <p:cNvGrpSpPr/>
          <p:nvPr/>
        </p:nvGrpSpPr>
        <p:grpSpPr>
          <a:xfrm>
            <a:off x="5257800" y="4802424"/>
            <a:ext cx="4267200" cy="762000"/>
            <a:chOff x="5257800" y="4802424"/>
            <a:chExt cx="4267200" cy="7620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BBFCC33-F3E4-4F6B-BE4B-CC67D598CF91}"/>
                </a:ext>
              </a:extLst>
            </p:cNvPr>
            <p:cNvSpPr/>
            <p:nvPr/>
          </p:nvSpPr>
          <p:spPr>
            <a:xfrm>
              <a:off x="5257800" y="4802424"/>
              <a:ext cx="4267200" cy="762000"/>
            </a:xfrm>
            <a:custGeom>
              <a:avLst/>
              <a:gdLst>
                <a:gd name="connsiteX0" fmla="*/ 0 w 4267200"/>
                <a:gd name="connsiteY0" fmla="*/ 127003 h 762000"/>
                <a:gd name="connsiteX1" fmla="*/ 127003 w 4267200"/>
                <a:gd name="connsiteY1" fmla="*/ 0 h 762000"/>
                <a:gd name="connsiteX2" fmla="*/ 740448 w 4267200"/>
                <a:gd name="connsiteY2" fmla="*/ 0 h 762000"/>
                <a:gd name="connsiteX3" fmla="*/ 1233498 w 4267200"/>
                <a:gd name="connsiteY3" fmla="*/ 0 h 762000"/>
                <a:gd name="connsiteX4" fmla="*/ 1846943 w 4267200"/>
                <a:gd name="connsiteY4" fmla="*/ 0 h 762000"/>
                <a:gd name="connsiteX5" fmla="*/ 2420257 w 4267200"/>
                <a:gd name="connsiteY5" fmla="*/ 0 h 762000"/>
                <a:gd name="connsiteX6" fmla="*/ 2993570 w 4267200"/>
                <a:gd name="connsiteY6" fmla="*/ 0 h 762000"/>
                <a:gd name="connsiteX7" fmla="*/ 3486620 w 4267200"/>
                <a:gd name="connsiteY7" fmla="*/ 0 h 762000"/>
                <a:gd name="connsiteX8" fmla="*/ 4140197 w 4267200"/>
                <a:gd name="connsiteY8" fmla="*/ 0 h 762000"/>
                <a:gd name="connsiteX9" fmla="*/ 4267200 w 4267200"/>
                <a:gd name="connsiteY9" fmla="*/ 127003 h 762000"/>
                <a:gd name="connsiteX10" fmla="*/ 4267200 w 4267200"/>
                <a:gd name="connsiteY10" fmla="*/ 634997 h 762000"/>
                <a:gd name="connsiteX11" fmla="*/ 4140197 w 4267200"/>
                <a:gd name="connsiteY11" fmla="*/ 762000 h 762000"/>
                <a:gd name="connsiteX12" fmla="*/ 3687279 w 4267200"/>
                <a:gd name="connsiteY12" fmla="*/ 762000 h 762000"/>
                <a:gd name="connsiteX13" fmla="*/ 3033702 w 4267200"/>
                <a:gd name="connsiteY13" fmla="*/ 762000 h 762000"/>
                <a:gd name="connsiteX14" fmla="*/ 2500521 w 4267200"/>
                <a:gd name="connsiteY14" fmla="*/ 762000 h 762000"/>
                <a:gd name="connsiteX15" fmla="*/ 1927207 w 4267200"/>
                <a:gd name="connsiteY15" fmla="*/ 762000 h 762000"/>
                <a:gd name="connsiteX16" fmla="*/ 1394026 w 4267200"/>
                <a:gd name="connsiteY16" fmla="*/ 762000 h 762000"/>
                <a:gd name="connsiteX17" fmla="*/ 860844 w 4267200"/>
                <a:gd name="connsiteY17" fmla="*/ 762000 h 762000"/>
                <a:gd name="connsiteX18" fmla="*/ 127003 w 4267200"/>
                <a:gd name="connsiteY18" fmla="*/ 762000 h 762000"/>
                <a:gd name="connsiteX19" fmla="*/ 0 w 4267200"/>
                <a:gd name="connsiteY19" fmla="*/ 634997 h 762000"/>
                <a:gd name="connsiteX20" fmla="*/ 0 w 4267200"/>
                <a:gd name="connsiteY20" fmla="*/ 127003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67200" h="762000" fill="none" extrusionOk="0">
                  <a:moveTo>
                    <a:pt x="0" y="127003"/>
                  </a:moveTo>
                  <a:cubicBezTo>
                    <a:pt x="-8802" y="55240"/>
                    <a:pt x="54290" y="4976"/>
                    <a:pt x="127003" y="0"/>
                  </a:cubicBezTo>
                  <a:cubicBezTo>
                    <a:pt x="376208" y="-12461"/>
                    <a:pt x="529707" y="61396"/>
                    <a:pt x="740448" y="0"/>
                  </a:cubicBezTo>
                  <a:cubicBezTo>
                    <a:pt x="951190" y="-61396"/>
                    <a:pt x="1038068" y="49273"/>
                    <a:pt x="1233498" y="0"/>
                  </a:cubicBezTo>
                  <a:cubicBezTo>
                    <a:pt x="1428928" y="-49273"/>
                    <a:pt x="1697996" y="71544"/>
                    <a:pt x="1846943" y="0"/>
                  </a:cubicBezTo>
                  <a:cubicBezTo>
                    <a:pt x="1995891" y="-71544"/>
                    <a:pt x="2268453" y="65810"/>
                    <a:pt x="2420257" y="0"/>
                  </a:cubicBezTo>
                  <a:cubicBezTo>
                    <a:pt x="2572061" y="-65810"/>
                    <a:pt x="2792679" y="65073"/>
                    <a:pt x="2993570" y="0"/>
                  </a:cubicBezTo>
                  <a:cubicBezTo>
                    <a:pt x="3194461" y="-65073"/>
                    <a:pt x="3293148" y="6836"/>
                    <a:pt x="3486620" y="0"/>
                  </a:cubicBezTo>
                  <a:cubicBezTo>
                    <a:pt x="3680092" y="-6836"/>
                    <a:pt x="3831697" y="37773"/>
                    <a:pt x="4140197" y="0"/>
                  </a:cubicBezTo>
                  <a:cubicBezTo>
                    <a:pt x="4217247" y="10531"/>
                    <a:pt x="4268487" y="63270"/>
                    <a:pt x="4267200" y="127003"/>
                  </a:cubicBezTo>
                  <a:cubicBezTo>
                    <a:pt x="4288586" y="275329"/>
                    <a:pt x="4237023" y="485028"/>
                    <a:pt x="4267200" y="634997"/>
                  </a:cubicBezTo>
                  <a:cubicBezTo>
                    <a:pt x="4261792" y="715512"/>
                    <a:pt x="4224656" y="757694"/>
                    <a:pt x="4140197" y="762000"/>
                  </a:cubicBezTo>
                  <a:cubicBezTo>
                    <a:pt x="3952068" y="776856"/>
                    <a:pt x="3889374" y="743213"/>
                    <a:pt x="3687279" y="762000"/>
                  </a:cubicBezTo>
                  <a:cubicBezTo>
                    <a:pt x="3485184" y="780787"/>
                    <a:pt x="3268109" y="719727"/>
                    <a:pt x="3033702" y="762000"/>
                  </a:cubicBezTo>
                  <a:cubicBezTo>
                    <a:pt x="2799295" y="804273"/>
                    <a:pt x="2647407" y="719201"/>
                    <a:pt x="2500521" y="762000"/>
                  </a:cubicBezTo>
                  <a:cubicBezTo>
                    <a:pt x="2353635" y="804799"/>
                    <a:pt x="2139261" y="737418"/>
                    <a:pt x="1927207" y="762000"/>
                  </a:cubicBezTo>
                  <a:cubicBezTo>
                    <a:pt x="1715153" y="786582"/>
                    <a:pt x="1552418" y="699884"/>
                    <a:pt x="1394026" y="762000"/>
                  </a:cubicBezTo>
                  <a:cubicBezTo>
                    <a:pt x="1235634" y="824116"/>
                    <a:pt x="1072009" y="747568"/>
                    <a:pt x="860844" y="762000"/>
                  </a:cubicBezTo>
                  <a:cubicBezTo>
                    <a:pt x="649679" y="776432"/>
                    <a:pt x="380959" y="692593"/>
                    <a:pt x="127003" y="762000"/>
                  </a:cubicBezTo>
                  <a:cubicBezTo>
                    <a:pt x="53238" y="762116"/>
                    <a:pt x="9471" y="710061"/>
                    <a:pt x="0" y="634997"/>
                  </a:cubicBezTo>
                  <a:cubicBezTo>
                    <a:pt x="-57032" y="411449"/>
                    <a:pt x="40501" y="309778"/>
                    <a:pt x="0" y="127003"/>
                  </a:cubicBezTo>
                  <a:close/>
                </a:path>
                <a:path w="4267200" h="762000" stroke="0" extrusionOk="0">
                  <a:moveTo>
                    <a:pt x="0" y="127003"/>
                  </a:moveTo>
                  <a:cubicBezTo>
                    <a:pt x="-12421" y="41367"/>
                    <a:pt x="61259" y="-2497"/>
                    <a:pt x="127003" y="0"/>
                  </a:cubicBezTo>
                  <a:cubicBezTo>
                    <a:pt x="295578" y="-54171"/>
                    <a:pt x="395645" y="51314"/>
                    <a:pt x="579921" y="0"/>
                  </a:cubicBezTo>
                  <a:cubicBezTo>
                    <a:pt x="764197" y="-51314"/>
                    <a:pt x="909051" y="3069"/>
                    <a:pt x="1032838" y="0"/>
                  </a:cubicBezTo>
                  <a:cubicBezTo>
                    <a:pt x="1156625" y="-3069"/>
                    <a:pt x="1337634" y="11102"/>
                    <a:pt x="1525888" y="0"/>
                  </a:cubicBezTo>
                  <a:cubicBezTo>
                    <a:pt x="1714142" y="-11102"/>
                    <a:pt x="1898144" y="2072"/>
                    <a:pt x="2059069" y="0"/>
                  </a:cubicBezTo>
                  <a:cubicBezTo>
                    <a:pt x="2219994" y="-2072"/>
                    <a:pt x="2395737" y="55301"/>
                    <a:pt x="2632383" y="0"/>
                  </a:cubicBezTo>
                  <a:cubicBezTo>
                    <a:pt x="2869029" y="-55301"/>
                    <a:pt x="3033284" y="60959"/>
                    <a:pt x="3165564" y="0"/>
                  </a:cubicBezTo>
                  <a:cubicBezTo>
                    <a:pt x="3297844" y="-60959"/>
                    <a:pt x="3902191" y="47251"/>
                    <a:pt x="4140197" y="0"/>
                  </a:cubicBezTo>
                  <a:cubicBezTo>
                    <a:pt x="4218728" y="-16550"/>
                    <a:pt x="4256953" y="65671"/>
                    <a:pt x="4267200" y="127003"/>
                  </a:cubicBezTo>
                  <a:cubicBezTo>
                    <a:pt x="4310336" y="241997"/>
                    <a:pt x="4241910" y="382571"/>
                    <a:pt x="4267200" y="634997"/>
                  </a:cubicBezTo>
                  <a:cubicBezTo>
                    <a:pt x="4274722" y="701681"/>
                    <a:pt x="4200435" y="766435"/>
                    <a:pt x="4140197" y="762000"/>
                  </a:cubicBezTo>
                  <a:cubicBezTo>
                    <a:pt x="3953437" y="791017"/>
                    <a:pt x="3763853" y="700818"/>
                    <a:pt x="3526752" y="762000"/>
                  </a:cubicBezTo>
                  <a:cubicBezTo>
                    <a:pt x="3289651" y="823182"/>
                    <a:pt x="3181988" y="721191"/>
                    <a:pt x="3033702" y="762000"/>
                  </a:cubicBezTo>
                  <a:cubicBezTo>
                    <a:pt x="2885416" y="802809"/>
                    <a:pt x="2630635" y="694201"/>
                    <a:pt x="2460389" y="762000"/>
                  </a:cubicBezTo>
                  <a:cubicBezTo>
                    <a:pt x="2290143" y="829799"/>
                    <a:pt x="2073992" y="733732"/>
                    <a:pt x="1887075" y="762000"/>
                  </a:cubicBezTo>
                  <a:cubicBezTo>
                    <a:pt x="1700158" y="790268"/>
                    <a:pt x="1491240" y="748146"/>
                    <a:pt x="1273630" y="762000"/>
                  </a:cubicBezTo>
                  <a:cubicBezTo>
                    <a:pt x="1056020" y="775854"/>
                    <a:pt x="1007434" y="735509"/>
                    <a:pt x="780580" y="762000"/>
                  </a:cubicBezTo>
                  <a:cubicBezTo>
                    <a:pt x="553726" y="788491"/>
                    <a:pt x="414644" y="709840"/>
                    <a:pt x="127003" y="762000"/>
                  </a:cubicBezTo>
                  <a:cubicBezTo>
                    <a:pt x="53228" y="753645"/>
                    <a:pt x="4448" y="704745"/>
                    <a:pt x="0" y="634997"/>
                  </a:cubicBezTo>
                  <a:cubicBezTo>
                    <a:pt x="-18109" y="472776"/>
                    <a:pt x="46213" y="240268"/>
                    <a:pt x="0" y="127003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6350" cmpd="sng">
              <a:solidFill>
                <a:srgbClr val="FF8E16"/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236211043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4545D5-FC7F-4548-8B38-910D008FC6BD}"/>
                </a:ext>
              </a:extLst>
            </p:cNvPr>
            <p:cNvSpPr/>
            <p:nvPr/>
          </p:nvSpPr>
          <p:spPr>
            <a:xfrm>
              <a:off x="6409723" y="4856538"/>
              <a:ext cx="196335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Trang</a:t>
              </a:r>
              <a:r>
                <a:rPr lang="en-US" sz="40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85</a:t>
              </a:r>
              <a:endPara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9401E4B-8E5B-4DCE-AAFD-B1A221ED8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0105" y="-117141"/>
            <a:ext cx="476138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A8ACE4-6AAB-46F6-92A0-39BB5C349668}"/>
              </a:ext>
            </a:extLst>
          </p:cNvPr>
          <p:cNvGrpSpPr/>
          <p:nvPr/>
        </p:nvGrpSpPr>
        <p:grpSpPr>
          <a:xfrm>
            <a:off x="2458106" y="1703777"/>
            <a:ext cx="7275787" cy="3823562"/>
            <a:chOff x="2458106" y="1703777"/>
            <a:chExt cx="7275787" cy="3823562"/>
          </a:xfrm>
        </p:grpSpPr>
        <p:sp>
          <p:nvSpPr>
            <p:cNvPr id="14338" name="AutoShape 5">
              <a:extLst>
                <a:ext uri="{FF2B5EF4-FFF2-40B4-BE49-F238E27FC236}">
                  <a16:creationId xmlns:a16="http://schemas.microsoft.com/office/drawing/2014/main" id="{D733AF57-67F2-4237-AA3E-F56E812FE2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40345">
              <a:off x="2458106" y="1703777"/>
              <a:ext cx="7275787" cy="3823562"/>
            </a:xfrm>
            <a:prstGeom prst="irregularSeal2">
              <a:avLst/>
            </a:prstGeom>
            <a:solidFill>
              <a:srgbClr val="FFFF99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.</a:t>
              </a:r>
            </a:p>
          </p:txBody>
        </p:sp>
        <p:sp>
          <p:nvSpPr>
            <p:cNvPr id="14340" name="Text Box 6">
              <a:extLst>
                <a:ext uri="{FF2B5EF4-FFF2-40B4-BE49-F238E27FC236}">
                  <a16:creationId xmlns:a16="http://schemas.microsoft.com/office/drawing/2014/main" id="{A82BDD35-B0CE-415B-A36E-D592F19A1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600" y="3015394"/>
              <a:ext cx="35814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>
                  <a:solidFill>
                    <a:sysClr val="windowText" lastClr="000000"/>
                  </a:solidFill>
                  <a:cs typeface="Times New Roman" panose="02020603050405020304" pitchFamily="18" charset="0"/>
                </a:rPr>
                <a:t>Hình tam giác có đặc điểm gì </a:t>
              </a:r>
              <a:r>
                <a:rPr lang="en-US" altLang="en-US" sz="36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C06837-A064-4EFD-B467-F9543E8B1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84076" y="1600200"/>
            <a:ext cx="3816773" cy="4870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AF6E68-61A3-4FE9-92E2-CB0EA098D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922" y="1973580"/>
            <a:ext cx="4287004" cy="4287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81A325A9-57F6-4593-8519-98CBEB448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15956" y="1938521"/>
            <a:ext cx="5787193" cy="3567015"/>
          </a:xfrm>
          <a:prstGeom prst="rect">
            <a:avLst/>
          </a:prstGeom>
        </p:spPr>
      </p:pic>
      <p:grpSp>
        <p:nvGrpSpPr>
          <p:cNvPr id="71687" name="Group 7">
            <a:extLst>
              <a:ext uri="{FF2B5EF4-FFF2-40B4-BE49-F238E27FC236}">
                <a16:creationId xmlns:a16="http://schemas.microsoft.com/office/drawing/2014/main" id="{AF2E9DB2-BA7A-494A-8A8F-1F9924D0CF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2514600"/>
            <a:ext cx="3886200" cy="3022600"/>
            <a:chOff x="96" y="1200"/>
            <a:chExt cx="2880" cy="1904"/>
          </a:xfrm>
        </p:grpSpPr>
        <p:sp>
          <p:nvSpPr>
            <p:cNvPr id="15379" name="AutoShape 8">
              <a:extLst>
                <a:ext uri="{FF2B5EF4-FFF2-40B4-BE49-F238E27FC236}">
                  <a16:creationId xmlns:a16="http://schemas.microsoft.com/office/drawing/2014/main" id="{819A90BC-1292-4048-8528-C28A8F105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38100">
              <a:solidFill>
                <a:srgbClr val="29292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3200" b="1">
                <a:cs typeface="Times New Roman" panose="02020603050405020304" pitchFamily="18" charset="0"/>
              </a:endParaRPr>
            </a:p>
          </p:txBody>
        </p:sp>
        <p:sp>
          <p:nvSpPr>
            <p:cNvPr id="15380" name="Text Box 9">
              <a:extLst>
                <a:ext uri="{FF2B5EF4-FFF2-40B4-BE49-F238E27FC236}">
                  <a16:creationId xmlns:a16="http://schemas.microsoft.com/office/drawing/2014/main" id="{E670EBE7-C390-43C9-8BA5-BB73F962B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5381" name="Text Box 10">
              <a:extLst>
                <a:ext uri="{FF2B5EF4-FFF2-40B4-BE49-F238E27FC236}">
                  <a16:creationId xmlns:a16="http://schemas.microsoft.com/office/drawing/2014/main" id="{78ADE1B9-2D05-45EA-9854-6D7F8B461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5382" name="Text Box 11">
              <a:extLst>
                <a:ext uri="{FF2B5EF4-FFF2-40B4-BE49-F238E27FC236}">
                  <a16:creationId xmlns:a16="http://schemas.microsoft.com/office/drawing/2014/main" id="{AF052731-AF26-4946-BCF2-76898C0E5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71693" name="Text Box 13">
            <a:extLst>
              <a:ext uri="{FF2B5EF4-FFF2-40B4-BE49-F238E27FC236}">
                <a16:creationId xmlns:a16="http://schemas.microsoft.com/office/drawing/2014/main" id="{5E21501C-0212-4278-AFF1-24B1920B3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956" y="741170"/>
            <a:ext cx="5337021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cs typeface="Times New Roman" panose="02020603050405020304" pitchFamily="18" charset="0"/>
              </a:rPr>
              <a:t>Hình tam giác ABC có:</a:t>
            </a:r>
          </a:p>
        </p:txBody>
      </p:sp>
      <p:sp>
        <p:nvSpPr>
          <p:cNvPr id="71694" name="Text Box 14">
            <a:extLst>
              <a:ext uri="{FF2B5EF4-FFF2-40B4-BE49-F238E27FC236}">
                <a16:creationId xmlns:a16="http://schemas.microsoft.com/office/drawing/2014/main" id="{A9ADE61E-6213-4207-BBBA-EC3C4E5F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763" y="3445030"/>
            <a:ext cx="2251075" cy="585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cs typeface="Times New Roman" panose="02020603050405020304" pitchFamily="18" charset="0"/>
              </a:rPr>
              <a:t>Ba cạnh là:</a:t>
            </a:r>
          </a:p>
        </p:txBody>
      </p:sp>
      <p:sp>
        <p:nvSpPr>
          <p:cNvPr id="71695" name="Text Box 15">
            <a:extLst>
              <a:ext uri="{FF2B5EF4-FFF2-40B4-BE49-F238E27FC236}">
                <a16:creationId xmlns:a16="http://schemas.microsoft.com/office/drawing/2014/main" id="{8400E2C9-3E9F-4D0C-8633-516612FF3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963" y="2968645"/>
            <a:ext cx="27384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cạnh AB</a:t>
            </a:r>
          </a:p>
        </p:txBody>
      </p:sp>
      <p:sp>
        <p:nvSpPr>
          <p:cNvPr id="71698" name="Text Box 18">
            <a:extLst>
              <a:ext uri="{FF2B5EF4-FFF2-40B4-BE49-F238E27FC236}">
                <a16:creationId xmlns:a16="http://schemas.microsoft.com/office/drawing/2014/main" id="{0B0C5C7D-CC8F-46DE-BBFE-29A0E8F00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963" y="3574230"/>
            <a:ext cx="20939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cạnh AC</a:t>
            </a:r>
          </a:p>
        </p:txBody>
      </p:sp>
      <p:sp>
        <p:nvSpPr>
          <p:cNvPr id="71699" name="Text Box 19">
            <a:extLst>
              <a:ext uri="{FF2B5EF4-FFF2-40B4-BE49-F238E27FC236}">
                <a16:creationId xmlns:a16="http://schemas.microsoft.com/office/drawing/2014/main" id="{15DB6410-5044-4025-A447-200091AF3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963" y="4129127"/>
            <a:ext cx="1870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cạnh BC</a:t>
            </a:r>
          </a:p>
        </p:txBody>
      </p:sp>
      <p:sp>
        <p:nvSpPr>
          <p:cNvPr id="71702" name="Line 22">
            <a:extLst>
              <a:ext uri="{FF2B5EF4-FFF2-40B4-BE49-F238E27FC236}">
                <a16:creationId xmlns:a16="http://schemas.microsoft.com/office/drawing/2014/main" id="{90D1716C-BA9D-41A1-890A-8788E3D92896}"/>
              </a:ext>
            </a:extLst>
          </p:cNvPr>
          <p:cNvSpPr>
            <a:spLocks noChangeShapeType="1"/>
          </p:cNvSpPr>
          <p:nvPr/>
        </p:nvSpPr>
        <p:spPr bwMode="auto">
          <a:xfrm rot="21540000" flipH="1">
            <a:off x="1992939" y="3048824"/>
            <a:ext cx="762000" cy="198120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 b="1">
              <a:cs typeface="Times New Roman" pitchFamily="18" charset="0"/>
            </a:endParaRPr>
          </a:p>
        </p:txBody>
      </p:sp>
      <p:sp>
        <p:nvSpPr>
          <p:cNvPr id="71703" name="Line 23">
            <a:extLst>
              <a:ext uri="{FF2B5EF4-FFF2-40B4-BE49-F238E27FC236}">
                <a16:creationId xmlns:a16="http://schemas.microsoft.com/office/drawing/2014/main" id="{7B861C8E-677E-4A18-B09E-072E8E763F80}"/>
              </a:ext>
            </a:extLst>
          </p:cNvPr>
          <p:cNvSpPr>
            <a:spLocks noChangeShapeType="1"/>
          </p:cNvSpPr>
          <p:nvPr/>
        </p:nvSpPr>
        <p:spPr bwMode="auto">
          <a:xfrm rot="21540000">
            <a:off x="2753353" y="3047238"/>
            <a:ext cx="2058987" cy="1982787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 b="1">
              <a:cs typeface="Times New Roman" pitchFamily="18" charset="0"/>
            </a:endParaRPr>
          </a:p>
        </p:txBody>
      </p:sp>
      <p:sp>
        <p:nvSpPr>
          <p:cNvPr id="71704" name="Line 24">
            <a:extLst>
              <a:ext uri="{FF2B5EF4-FFF2-40B4-BE49-F238E27FC236}">
                <a16:creationId xmlns:a16="http://schemas.microsoft.com/office/drawing/2014/main" id="{1EC95E4B-6D55-4437-A3D5-9CCF15858E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07228" y="5026850"/>
            <a:ext cx="2860675" cy="3175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 b="1"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8ED812-4EA9-4CC6-8201-E0CBA41B881E}"/>
              </a:ext>
            </a:extLst>
          </p:cNvPr>
          <p:cNvCxnSpPr>
            <a:cxnSpLocks/>
          </p:cNvCxnSpPr>
          <p:nvPr/>
        </p:nvCxnSpPr>
        <p:spPr>
          <a:xfrm flipV="1">
            <a:off x="8224838" y="3445030"/>
            <a:ext cx="1000125" cy="3004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7E0C64-FCFA-4C24-BEBD-466384700E68}"/>
              </a:ext>
            </a:extLst>
          </p:cNvPr>
          <p:cNvCxnSpPr>
            <a:cxnSpLocks/>
          </p:cNvCxnSpPr>
          <p:nvPr/>
        </p:nvCxnSpPr>
        <p:spPr>
          <a:xfrm>
            <a:off x="8224838" y="3744848"/>
            <a:ext cx="978391" cy="6868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CABD2A-7970-4313-A33F-5E6F5BFC4292}"/>
              </a:ext>
            </a:extLst>
          </p:cNvPr>
          <p:cNvCxnSpPr>
            <a:cxnSpLocks/>
          </p:cNvCxnSpPr>
          <p:nvPr/>
        </p:nvCxnSpPr>
        <p:spPr>
          <a:xfrm>
            <a:off x="8237204" y="3748850"/>
            <a:ext cx="975722" cy="19348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2">
            <a:extLst>
              <a:ext uri="{FF2B5EF4-FFF2-40B4-BE49-F238E27FC236}">
                <a16:creationId xmlns:a16="http://schemas.microsoft.com/office/drawing/2014/main" id="{B06A0472-7952-4015-80CC-85D6E70032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53054" y="3111832"/>
            <a:ext cx="521648" cy="701718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E429AAC8-7B9B-4607-801E-00C005F0CC3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90419" y="5461000"/>
            <a:ext cx="459778" cy="701718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78E0DBB4-4E24-4305-8DF5-B7C87D76FFD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85009" y="3591477"/>
            <a:ext cx="478276" cy="701718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0C8A1FB9-FFEB-41AB-9856-A7DA5499FB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1723582">
            <a:off x="2480449" y="4114152"/>
            <a:ext cx="648211" cy="584200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9602EBC5-25B1-40DF-9351-B8AFB775DD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948024">
            <a:off x="3023330" y="4048962"/>
            <a:ext cx="648211" cy="584200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82978D25-10EF-4AE6-80A6-1CD11472AD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812711">
            <a:off x="2815912" y="4298744"/>
            <a:ext cx="648211" cy="584200"/>
          </a:xfrm>
          <a:prstGeom prst="rect">
            <a:avLst/>
          </a:prstGeom>
        </p:spPr>
      </p:pic>
      <p:sp>
        <p:nvSpPr>
          <p:cNvPr id="43" name="Text Box 6">
            <a:extLst>
              <a:ext uri="{FF2B5EF4-FFF2-40B4-BE49-F238E27FC236}">
                <a16:creationId xmlns:a16="http://schemas.microsoft.com/office/drawing/2014/main" id="{5D61310D-6C3B-4C0E-BDBF-1E9256CFF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9" y="888206"/>
            <a:ext cx="3488242" cy="646113"/>
          </a:xfrm>
          <a:custGeom>
            <a:avLst/>
            <a:gdLst>
              <a:gd name="connsiteX0" fmla="*/ 0 w 3488242"/>
              <a:gd name="connsiteY0" fmla="*/ 0 h 646113"/>
              <a:gd name="connsiteX1" fmla="*/ 651139 w 3488242"/>
              <a:gd name="connsiteY1" fmla="*/ 0 h 646113"/>
              <a:gd name="connsiteX2" fmla="*/ 1127865 w 3488242"/>
              <a:gd name="connsiteY2" fmla="*/ 0 h 646113"/>
              <a:gd name="connsiteX3" fmla="*/ 1674356 w 3488242"/>
              <a:gd name="connsiteY3" fmla="*/ 0 h 646113"/>
              <a:gd name="connsiteX4" fmla="*/ 2151083 w 3488242"/>
              <a:gd name="connsiteY4" fmla="*/ 0 h 646113"/>
              <a:gd name="connsiteX5" fmla="*/ 2732456 w 3488242"/>
              <a:gd name="connsiteY5" fmla="*/ 0 h 646113"/>
              <a:gd name="connsiteX6" fmla="*/ 3488242 w 3488242"/>
              <a:gd name="connsiteY6" fmla="*/ 0 h 646113"/>
              <a:gd name="connsiteX7" fmla="*/ 3488242 w 3488242"/>
              <a:gd name="connsiteY7" fmla="*/ 335979 h 646113"/>
              <a:gd name="connsiteX8" fmla="*/ 3488242 w 3488242"/>
              <a:gd name="connsiteY8" fmla="*/ 646113 h 646113"/>
              <a:gd name="connsiteX9" fmla="*/ 2941751 w 3488242"/>
              <a:gd name="connsiteY9" fmla="*/ 646113 h 646113"/>
              <a:gd name="connsiteX10" fmla="*/ 2395260 w 3488242"/>
              <a:gd name="connsiteY10" fmla="*/ 646113 h 646113"/>
              <a:gd name="connsiteX11" fmla="*/ 1779003 w 3488242"/>
              <a:gd name="connsiteY11" fmla="*/ 646113 h 646113"/>
              <a:gd name="connsiteX12" fmla="*/ 1127865 w 3488242"/>
              <a:gd name="connsiteY12" fmla="*/ 646113 h 646113"/>
              <a:gd name="connsiteX13" fmla="*/ 546491 w 3488242"/>
              <a:gd name="connsiteY13" fmla="*/ 646113 h 646113"/>
              <a:gd name="connsiteX14" fmla="*/ 0 w 3488242"/>
              <a:gd name="connsiteY14" fmla="*/ 646113 h 646113"/>
              <a:gd name="connsiteX15" fmla="*/ 0 w 3488242"/>
              <a:gd name="connsiteY15" fmla="*/ 335979 h 646113"/>
              <a:gd name="connsiteX16" fmla="*/ 0 w 3488242"/>
              <a:gd name="connsiteY16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8242" h="646113" fill="none" extrusionOk="0">
                <a:moveTo>
                  <a:pt x="0" y="0"/>
                </a:moveTo>
                <a:cubicBezTo>
                  <a:pt x="303091" y="-10072"/>
                  <a:pt x="326629" y="14215"/>
                  <a:pt x="651139" y="0"/>
                </a:cubicBezTo>
                <a:cubicBezTo>
                  <a:pt x="975649" y="-14215"/>
                  <a:pt x="1010334" y="35545"/>
                  <a:pt x="1127865" y="0"/>
                </a:cubicBezTo>
                <a:cubicBezTo>
                  <a:pt x="1245396" y="-35545"/>
                  <a:pt x="1498009" y="14849"/>
                  <a:pt x="1674356" y="0"/>
                </a:cubicBezTo>
                <a:cubicBezTo>
                  <a:pt x="1850703" y="-14849"/>
                  <a:pt x="1945791" y="41192"/>
                  <a:pt x="2151083" y="0"/>
                </a:cubicBezTo>
                <a:cubicBezTo>
                  <a:pt x="2356375" y="-41192"/>
                  <a:pt x="2597172" y="35905"/>
                  <a:pt x="2732456" y="0"/>
                </a:cubicBezTo>
                <a:cubicBezTo>
                  <a:pt x="2867740" y="-35905"/>
                  <a:pt x="3149160" y="955"/>
                  <a:pt x="3488242" y="0"/>
                </a:cubicBezTo>
                <a:cubicBezTo>
                  <a:pt x="3517792" y="75424"/>
                  <a:pt x="3458634" y="181410"/>
                  <a:pt x="3488242" y="335979"/>
                </a:cubicBezTo>
                <a:cubicBezTo>
                  <a:pt x="3517850" y="490548"/>
                  <a:pt x="3453081" y="513273"/>
                  <a:pt x="3488242" y="646113"/>
                </a:cubicBezTo>
                <a:cubicBezTo>
                  <a:pt x="3306907" y="652758"/>
                  <a:pt x="3109722" y="635052"/>
                  <a:pt x="2941751" y="646113"/>
                </a:cubicBezTo>
                <a:cubicBezTo>
                  <a:pt x="2773780" y="657174"/>
                  <a:pt x="2513276" y="636925"/>
                  <a:pt x="2395260" y="646113"/>
                </a:cubicBezTo>
                <a:cubicBezTo>
                  <a:pt x="2277244" y="655301"/>
                  <a:pt x="1947667" y="585051"/>
                  <a:pt x="1779003" y="646113"/>
                </a:cubicBezTo>
                <a:cubicBezTo>
                  <a:pt x="1610339" y="707175"/>
                  <a:pt x="1396960" y="597396"/>
                  <a:pt x="1127865" y="646113"/>
                </a:cubicBezTo>
                <a:cubicBezTo>
                  <a:pt x="858770" y="694830"/>
                  <a:pt x="703044" y="599435"/>
                  <a:pt x="546491" y="646113"/>
                </a:cubicBezTo>
                <a:cubicBezTo>
                  <a:pt x="389938" y="692791"/>
                  <a:pt x="213160" y="609388"/>
                  <a:pt x="0" y="646113"/>
                </a:cubicBezTo>
                <a:cubicBezTo>
                  <a:pt x="-13828" y="538989"/>
                  <a:pt x="1535" y="442848"/>
                  <a:pt x="0" y="335979"/>
                </a:cubicBezTo>
                <a:cubicBezTo>
                  <a:pt x="-1535" y="229110"/>
                  <a:pt x="32905" y="103708"/>
                  <a:pt x="0" y="0"/>
                </a:cubicBezTo>
                <a:close/>
              </a:path>
              <a:path w="3488242" h="646113" stroke="0" extrusionOk="0">
                <a:moveTo>
                  <a:pt x="0" y="0"/>
                </a:moveTo>
                <a:cubicBezTo>
                  <a:pt x="184639" y="-46749"/>
                  <a:pt x="402181" y="13108"/>
                  <a:pt x="616256" y="0"/>
                </a:cubicBezTo>
                <a:cubicBezTo>
                  <a:pt x="830331" y="-13108"/>
                  <a:pt x="957511" y="35159"/>
                  <a:pt x="1092982" y="0"/>
                </a:cubicBezTo>
                <a:cubicBezTo>
                  <a:pt x="1228453" y="-35159"/>
                  <a:pt x="1534223" y="17064"/>
                  <a:pt x="1674356" y="0"/>
                </a:cubicBezTo>
                <a:cubicBezTo>
                  <a:pt x="1814489" y="-17064"/>
                  <a:pt x="2096899" y="32311"/>
                  <a:pt x="2325495" y="0"/>
                </a:cubicBezTo>
                <a:cubicBezTo>
                  <a:pt x="2554091" y="-32311"/>
                  <a:pt x="2743716" y="25981"/>
                  <a:pt x="2871986" y="0"/>
                </a:cubicBezTo>
                <a:cubicBezTo>
                  <a:pt x="3000256" y="-25981"/>
                  <a:pt x="3182443" y="15083"/>
                  <a:pt x="3488242" y="0"/>
                </a:cubicBezTo>
                <a:cubicBezTo>
                  <a:pt x="3519540" y="133930"/>
                  <a:pt x="3449563" y="208359"/>
                  <a:pt x="3488242" y="329518"/>
                </a:cubicBezTo>
                <a:cubicBezTo>
                  <a:pt x="3526921" y="450677"/>
                  <a:pt x="3486997" y="569599"/>
                  <a:pt x="3488242" y="646113"/>
                </a:cubicBezTo>
                <a:cubicBezTo>
                  <a:pt x="3277132" y="711394"/>
                  <a:pt x="3176480" y="590643"/>
                  <a:pt x="2906868" y="646113"/>
                </a:cubicBezTo>
                <a:cubicBezTo>
                  <a:pt x="2637256" y="701583"/>
                  <a:pt x="2546977" y="607173"/>
                  <a:pt x="2360377" y="646113"/>
                </a:cubicBezTo>
                <a:cubicBezTo>
                  <a:pt x="2173777" y="685053"/>
                  <a:pt x="1974198" y="639010"/>
                  <a:pt x="1848768" y="646113"/>
                </a:cubicBezTo>
                <a:cubicBezTo>
                  <a:pt x="1723338" y="653216"/>
                  <a:pt x="1556856" y="577538"/>
                  <a:pt x="1267395" y="646113"/>
                </a:cubicBezTo>
                <a:cubicBezTo>
                  <a:pt x="977934" y="714688"/>
                  <a:pt x="937534" y="577738"/>
                  <a:pt x="686021" y="646113"/>
                </a:cubicBezTo>
                <a:cubicBezTo>
                  <a:pt x="434508" y="714488"/>
                  <a:pt x="279379" y="624136"/>
                  <a:pt x="0" y="646113"/>
                </a:cubicBezTo>
                <a:cubicBezTo>
                  <a:pt x="-29683" y="533433"/>
                  <a:pt x="30217" y="424743"/>
                  <a:pt x="0" y="329518"/>
                </a:cubicBezTo>
                <a:cubicBezTo>
                  <a:pt x="-30217" y="234294"/>
                  <a:pt x="35025" y="11615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a) Hình tam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 animBg="1"/>
      <p:bldP spid="71694" grpId="0" animBg="1"/>
      <p:bldP spid="71695" grpId="0"/>
      <p:bldP spid="71698" grpId="0"/>
      <p:bldP spid="716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81A325A9-57F6-4593-8519-98CBEB448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15956" y="1938521"/>
            <a:ext cx="5787193" cy="2633479"/>
          </a:xfrm>
          <a:prstGeom prst="rect">
            <a:avLst/>
          </a:prstGeom>
        </p:spPr>
      </p:pic>
      <p:grpSp>
        <p:nvGrpSpPr>
          <p:cNvPr id="71687" name="Group 7">
            <a:extLst>
              <a:ext uri="{FF2B5EF4-FFF2-40B4-BE49-F238E27FC236}">
                <a16:creationId xmlns:a16="http://schemas.microsoft.com/office/drawing/2014/main" id="{AF2E9DB2-BA7A-494A-8A8F-1F9924D0CF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2514600"/>
            <a:ext cx="3886200" cy="3022600"/>
            <a:chOff x="96" y="1200"/>
            <a:chExt cx="2880" cy="1904"/>
          </a:xfrm>
        </p:grpSpPr>
        <p:sp>
          <p:nvSpPr>
            <p:cNvPr id="15379" name="AutoShape 8">
              <a:extLst>
                <a:ext uri="{FF2B5EF4-FFF2-40B4-BE49-F238E27FC236}">
                  <a16:creationId xmlns:a16="http://schemas.microsoft.com/office/drawing/2014/main" id="{819A90BC-1292-4048-8528-C28A8F105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38100">
              <a:solidFill>
                <a:srgbClr val="29292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3200" b="1">
                <a:cs typeface="Times New Roman" panose="02020603050405020304" pitchFamily="18" charset="0"/>
              </a:endParaRPr>
            </a:p>
          </p:txBody>
        </p:sp>
        <p:sp>
          <p:nvSpPr>
            <p:cNvPr id="15380" name="Text Box 9">
              <a:extLst>
                <a:ext uri="{FF2B5EF4-FFF2-40B4-BE49-F238E27FC236}">
                  <a16:creationId xmlns:a16="http://schemas.microsoft.com/office/drawing/2014/main" id="{E670EBE7-C390-43C9-8BA5-BB73F962B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5381" name="Text Box 10">
              <a:extLst>
                <a:ext uri="{FF2B5EF4-FFF2-40B4-BE49-F238E27FC236}">
                  <a16:creationId xmlns:a16="http://schemas.microsoft.com/office/drawing/2014/main" id="{78ADE1B9-2D05-45EA-9854-6D7F8B461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5382" name="Text Box 11">
              <a:extLst>
                <a:ext uri="{FF2B5EF4-FFF2-40B4-BE49-F238E27FC236}">
                  <a16:creationId xmlns:a16="http://schemas.microsoft.com/office/drawing/2014/main" id="{AF052731-AF26-4946-BCF2-76898C0E5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71694" name="Text Box 14">
            <a:extLst>
              <a:ext uri="{FF2B5EF4-FFF2-40B4-BE49-F238E27FC236}">
                <a16:creationId xmlns:a16="http://schemas.microsoft.com/office/drawing/2014/main" id="{A9ADE61E-6213-4207-BBBA-EC3C4E5F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960" y="2843213"/>
            <a:ext cx="2251075" cy="585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cs typeface="Times New Roman" panose="02020603050405020304" pitchFamily="18" charset="0"/>
              </a:rPr>
              <a:t>Ba đỉnh là:</a:t>
            </a:r>
          </a:p>
        </p:txBody>
      </p:sp>
      <p:sp>
        <p:nvSpPr>
          <p:cNvPr id="71695" name="Text Box 15">
            <a:extLst>
              <a:ext uri="{FF2B5EF4-FFF2-40B4-BE49-F238E27FC236}">
                <a16:creationId xmlns:a16="http://schemas.microsoft.com/office/drawing/2014/main" id="{8400E2C9-3E9F-4D0C-8633-516612FF3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160" y="2366828"/>
            <a:ext cx="27384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Đỉnh A</a:t>
            </a:r>
          </a:p>
        </p:txBody>
      </p:sp>
      <p:sp>
        <p:nvSpPr>
          <p:cNvPr id="71698" name="Text Box 18">
            <a:extLst>
              <a:ext uri="{FF2B5EF4-FFF2-40B4-BE49-F238E27FC236}">
                <a16:creationId xmlns:a16="http://schemas.microsoft.com/office/drawing/2014/main" id="{0B0C5C7D-CC8F-46DE-BBFE-29A0E8F00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160" y="2972413"/>
            <a:ext cx="20939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Đỉnh B</a:t>
            </a:r>
          </a:p>
        </p:txBody>
      </p:sp>
      <p:sp>
        <p:nvSpPr>
          <p:cNvPr id="71699" name="Text Box 19">
            <a:extLst>
              <a:ext uri="{FF2B5EF4-FFF2-40B4-BE49-F238E27FC236}">
                <a16:creationId xmlns:a16="http://schemas.microsoft.com/office/drawing/2014/main" id="{15DB6410-5044-4025-A447-200091AF3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160" y="3527310"/>
            <a:ext cx="1870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Đỉnh 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8ED812-4EA9-4CC6-8201-E0CBA41B881E}"/>
              </a:ext>
            </a:extLst>
          </p:cNvPr>
          <p:cNvCxnSpPr>
            <a:cxnSpLocks/>
          </p:cNvCxnSpPr>
          <p:nvPr/>
        </p:nvCxnSpPr>
        <p:spPr>
          <a:xfrm flipV="1">
            <a:off x="8245035" y="2843213"/>
            <a:ext cx="1000125" cy="3004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7E0C64-FCFA-4C24-BEBD-466384700E68}"/>
              </a:ext>
            </a:extLst>
          </p:cNvPr>
          <p:cNvCxnSpPr>
            <a:cxnSpLocks/>
          </p:cNvCxnSpPr>
          <p:nvPr/>
        </p:nvCxnSpPr>
        <p:spPr>
          <a:xfrm>
            <a:off x="8245035" y="3143031"/>
            <a:ext cx="978391" cy="6868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CABD2A-7970-4313-A33F-5E6F5BFC4292}"/>
              </a:ext>
            </a:extLst>
          </p:cNvPr>
          <p:cNvCxnSpPr>
            <a:cxnSpLocks/>
          </p:cNvCxnSpPr>
          <p:nvPr/>
        </p:nvCxnSpPr>
        <p:spPr>
          <a:xfrm>
            <a:off x="8257401" y="3147033"/>
            <a:ext cx="975722" cy="19348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2">
            <a:extLst>
              <a:ext uri="{FF2B5EF4-FFF2-40B4-BE49-F238E27FC236}">
                <a16:creationId xmlns:a16="http://schemas.microsoft.com/office/drawing/2014/main" id="{B06A0472-7952-4015-80CC-85D6E70032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9030" y="5110141"/>
            <a:ext cx="521648" cy="701718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E429AAC8-7B9B-4607-801E-00C005F0CC3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55122" y="5183991"/>
            <a:ext cx="459778" cy="701718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78E0DBB4-4E24-4305-8DF5-B7C87D76FFD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82477" y="2720283"/>
            <a:ext cx="478276" cy="701718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0C8A1FB9-FFEB-41AB-9856-A7DA5499FB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788814">
            <a:off x="7452366" y="3893481"/>
            <a:ext cx="1478451" cy="1332454"/>
          </a:xfrm>
          <a:prstGeom prst="rect">
            <a:avLst/>
          </a:prstGeom>
        </p:spPr>
      </p:pic>
      <p:sp>
        <p:nvSpPr>
          <p:cNvPr id="25" name="Rectangle 34">
            <a:extLst>
              <a:ext uri="{FF2B5EF4-FFF2-40B4-BE49-F238E27FC236}">
                <a16:creationId xmlns:a16="http://schemas.microsoft.com/office/drawing/2014/main" id="{E25613C5-0A02-46BE-970E-F39EFE62D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753" y="1740237"/>
            <a:ext cx="55335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500" b="1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35">
            <a:extLst>
              <a:ext uri="{FF2B5EF4-FFF2-40B4-BE49-F238E27FC236}">
                <a16:creationId xmlns:a16="http://schemas.microsoft.com/office/drawing/2014/main" id="{29E10280-19F2-439C-9919-3358B544B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1645" y="3654047"/>
            <a:ext cx="366713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500" b="1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Rectangle 36">
            <a:extLst>
              <a:ext uri="{FF2B5EF4-FFF2-40B4-BE49-F238E27FC236}">
                <a16:creationId xmlns:a16="http://schemas.microsoft.com/office/drawing/2014/main" id="{A922C960-AAB8-42F5-9C4B-FE5951119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621" y="3654046"/>
            <a:ext cx="55335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500" b="1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 descr="A picture containing bed, clothes&#10;&#10;Description automatically generated">
            <a:extLst>
              <a:ext uri="{FF2B5EF4-FFF2-40B4-BE49-F238E27FC236}">
                <a16:creationId xmlns:a16="http://schemas.microsoft.com/office/drawing/2014/main" id="{59DFA8B3-FAD7-464A-9571-D20FB60372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72" y="2519003"/>
            <a:ext cx="5374644" cy="4224471"/>
          </a:xfrm>
          <a:prstGeom prst="rect">
            <a:avLst/>
          </a:prstGeom>
        </p:spPr>
      </p:pic>
      <p:sp>
        <p:nvSpPr>
          <p:cNvPr id="36" name="Text Box 13">
            <a:extLst>
              <a:ext uri="{FF2B5EF4-FFF2-40B4-BE49-F238E27FC236}">
                <a16:creationId xmlns:a16="http://schemas.microsoft.com/office/drawing/2014/main" id="{CFB1A3B0-246E-4193-8179-4670682F7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956" y="741170"/>
            <a:ext cx="5337021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cs typeface="Times New Roman" panose="02020603050405020304" pitchFamily="18" charset="0"/>
              </a:rPr>
              <a:t>Hình tam giác ABC có: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BA02F34F-9B8C-4B02-A266-4F7EA99E0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9" y="888206"/>
            <a:ext cx="3488242" cy="646113"/>
          </a:xfrm>
          <a:custGeom>
            <a:avLst/>
            <a:gdLst>
              <a:gd name="connsiteX0" fmla="*/ 0 w 3488242"/>
              <a:gd name="connsiteY0" fmla="*/ 0 h 646113"/>
              <a:gd name="connsiteX1" fmla="*/ 651139 w 3488242"/>
              <a:gd name="connsiteY1" fmla="*/ 0 h 646113"/>
              <a:gd name="connsiteX2" fmla="*/ 1127865 w 3488242"/>
              <a:gd name="connsiteY2" fmla="*/ 0 h 646113"/>
              <a:gd name="connsiteX3" fmla="*/ 1674356 w 3488242"/>
              <a:gd name="connsiteY3" fmla="*/ 0 h 646113"/>
              <a:gd name="connsiteX4" fmla="*/ 2151083 w 3488242"/>
              <a:gd name="connsiteY4" fmla="*/ 0 h 646113"/>
              <a:gd name="connsiteX5" fmla="*/ 2732456 w 3488242"/>
              <a:gd name="connsiteY5" fmla="*/ 0 h 646113"/>
              <a:gd name="connsiteX6" fmla="*/ 3488242 w 3488242"/>
              <a:gd name="connsiteY6" fmla="*/ 0 h 646113"/>
              <a:gd name="connsiteX7" fmla="*/ 3488242 w 3488242"/>
              <a:gd name="connsiteY7" fmla="*/ 335979 h 646113"/>
              <a:gd name="connsiteX8" fmla="*/ 3488242 w 3488242"/>
              <a:gd name="connsiteY8" fmla="*/ 646113 h 646113"/>
              <a:gd name="connsiteX9" fmla="*/ 2941751 w 3488242"/>
              <a:gd name="connsiteY9" fmla="*/ 646113 h 646113"/>
              <a:gd name="connsiteX10" fmla="*/ 2395260 w 3488242"/>
              <a:gd name="connsiteY10" fmla="*/ 646113 h 646113"/>
              <a:gd name="connsiteX11" fmla="*/ 1779003 w 3488242"/>
              <a:gd name="connsiteY11" fmla="*/ 646113 h 646113"/>
              <a:gd name="connsiteX12" fmla="*/ 1127865 w 3488242"/>
              <a:gd name="connsiteY12" fmla="*/ 646113 h 646113"/>
              <a:gd name="connsiteX13" fmla="*/ 546491 w 3488242"/>
              <a:gd name="connsiteY13" fmla="*/ 646113 h 646113"/>
              <a:gd name="connsiteX14" fmla="*/ 0 w 3488242"/>
              <a:gd name="connsiteY14" fmla="*/ 646113 h 646113"/>
              <a:gd name="connsiteX15" fmla="*/ 0 w 3488242"/>
              <a:gd name="connsiteY15" fmla="*/ 335979 h 646113"/>
              <a:gd name="connsiteX16" fmla="*/ 0 w 3488242"/>
              <a:gd name="connsiteY16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8242" h="646113" fill="none" extrusionOk="0">
                <a:moveTo>
                  <a:pt x="0" y="0"/>
                </a:moveTo>
                <a:cubicBezTo>
                  <a:pt x="303091" y="-10072"/>
                  <a:pt x="326629" y="14215"/>
                  <a:pt x="651139" y="0"/>
                </a:cubicBezTo>
                <a:cubicBezTo>
                  <a:pt x="975649" y="-14215"/>
                  <a:pt x="1010334" y="35545"/>
                  <a:pt x="1127865" y="0"/>
                </a:cubicBezTo>
                <a:cubicBezTo>
                  <a:pt x="1245396" y="-35545"/>
                  <a:pt x="1498009" y="14849"/>
                  <a:pt x="1674356" y="0"/>
                </a:cubicBezTo>
                <a:cubicBezTo>
                  <a:pt x="1850703" y="-14849"/>
                  <a:pt x="1945791" y="41192"/>
                  <a:pt x="2151083" y="0"/>
                </a:cubicBezTo>
                <a:cubicBezTo>
                  <a:pt x="2356375" y="-41192"/>
                  <a:pt x="2597172" y="35905"/>
                  <a:pt x="2732456" y="0"/>
                </a:cubicBezTo>
                <a:cubicBezTo>
                  <a:pt x="2867740" y="-35905"/>
                  <a:pt x="3149160" y="955"/>
                  <a:pt x="3488242" y="0"/>
                </a:cubicBezTo>
                <a:cubicBezTo>
                  <a:pt x="3517792" y="75424"/>
                  <a:pt x="3458634" y="181410"/>
                  <a:pt x="3488242" y="335979"/>
                </a:cubicBezTo>
                <a:cubicBezTo>
                  <a:pt x="3517850" y="490548"/>
                  <a:pt x="3453081" y="513273"/>
                  <a:pt x="3488242" y="646113"/>
                </a:cubicBezTo>
                <a:cubicBezTo>
                  <a:pt x="3306907" y="652758"/>
                  <a:pt x="3109722" y="635052"/>
                  <a:pt x="2941751" y="646113"/>
                </a:cubicBezTo>
                <a:cubicBezTo>
                  <a:pt x="2773780" y="657174"/>
                  <a:pt x="2513276" y="636925"/>
                  <a:pt x="2395260" y="646113"/>
                </a:cubicBezTo>
                <a:cubicBezTo>
                  <a:pt x="2277244" y="655301"/>
                  <a:pt x="1947667" y="585051"/>
                  <a:pt x="1779003" y="646113"/>
                </a:cubicBezTo>
                <a:cubicBezTo>
                  <a:pt x="1610339" y="707175"/>
                  <a:pt x="1396960" y="597396"/>
                  <a:pt x="1127865" y="646113"/>
                </a:cubicBezTo>
                <a:cubicBezTo>
                  <a:pt x="858770" y="694830"/>
                  <a:pt x="703044" y="599435"/>
                  <a:pt x="546491" y="646113"/>
                </a:cubicBezTo>
                <a:cubicBezTo>
                  <a:pt x="389938" y="692791"/>
                  <a:pt x="213160" y="609388"/>
                  <a:pt x="0" y="646113"/>
                </a:cubicBezTo>
                <a:cubicBezTo>
                  <a:pt x="-13828" y="538989"/>
                  <a:pt x="1535" y="442848"/>
                  <a:pt x="0" y="335979"/>
                </a:cubicBezTo>
                <a:cubicBezTo>
                  <a:pt x="-1535" y="229110"/>
                  <a:pt x="32905" y="103708"/>
                  <a:pt x="0" y="0"/>
                </a:cubicBezTo>
                <a:close/>
              </a:path>
              <a:path w="3488242" h="646113" stroke="0" extrusionOk="0">
                <a:moveTo>
                  <a:pt x="0" y="0"/>
                </a:moveTo>
                <a:cubicBezTo>
                  <a:pt x="184639" y="-46749"/>
                  <a:pt x="402181" y="13108"/>
                  <a:pt x="616256" y="0"/>
                </a:cubicBezTo>
                <a:cubicBezTo>
                  <a:pt x="830331" y="-13108"/>
                  <a:pt x="957511" y="35159"/>
                  <a:pt x="1092982" y="0"/>
                </a:cubicBezTo>
                <a:cubicBezTo>
                  <a:pt x="1228453" y="-35159"/>
                  <a:pt x="1534223" y="17064"/>
                  <a:pt x="1674356" y="0"/>
                </a:cubicBezTo>
                <a:cubicBezTo>
                  <a:pt x="1814489" y="-17064"/>
                  <a:pt x="2096899" y="32311"/>
                  <a:pt x="2325495" y="0"/>
                </a:cubicBezTo>
                <a:cubicBezTo>
                  <a:pt x="2554091" y="-32311"/>
                  <a:pt x="2743716" y="25981"/>
                  <a:pt x="2871986" y="0"/>
                </a:cubicBezTo>
                <a:cubicBezTo>
                  <a:pt x="3000256" y="-25981"/>
                  <a:pt x="3182443" y="15083"/>
                  <a:pt x="3488242" y="0"/>
                </a:cubicBezTo>
                <a:cubicBezTo>
                  <a:pt x="3519540" y="133930"/>
                  <a:pt x="3449563" y="208359"/>
                  <a:pt x="3488242" y="329518"/>
                </a:cubicBezTo>
                <a:cubicBezTo>
                  <a:pt x="3526921" y="450677"/>
                  <a:pt x="3486997" y="569599"/>
                  <a:pt x="3488242" y="646113"/>
                </a:cubicBezTo>
                <a:cubicBezTo>
                  <a:pt x="3277132" y="711394"/>
                  <a:pt x="3176480" y="590643"/>
                  <a:pt x="2906868" y="646113"/>
                </a:cubicBezTo>
                <a:cubicBezTo>
                  <a:pt x="2637256" y="701583"/>
                  <a:pt x="2546977" y="607173"/>
                  <a:pt x="2360377" y="646113"/>
                </a:cubicBezTo>
                <a:cubicBezTo>
                  <a:pt x="2173777" y="685053"/>
                  <a:pt x="1974198" y="639010"/>
                  <a:pt x="1848768" y="646113"/>
                </a:cubicBezTo>
                <a:cubicBezTo>
                  <a:pt x="1723338" y="653216"/>
                  <a:pt x="1556856" y="577538"/>
                  <a:pt x="1267395" y="646113"/>
                </a:cubicBezTo>
                <a:cubicBezTo>
                  <a:pt x="977934" y="714688"/>
                  <a:pt x="937534" y="577738"/>
                  <a:pt x="686021" y="646113"/>
                </a:cubicBezTo>
                <a:cubicBezTo>
                  <a:pt x="434508" y="714488"/>
                  <a:pt x="279379" y="624136"/>
                  <a:pt x="0" y="646113"/>
                </a:cubicBezTo>
                <a:cubicBezTo>
                  <a:pt x="-29683" y="533433"/>
                  <a:pt x="30217" y="424743"/>
                  <a:pt x="0" y="329518"/>
                </a:cubicBezTo>
                <a:cubicBezTo>
                  <a:pt x="-30217" y="234294"/>
                  <a:pt x="35025" y="11615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a) Hình tam giác</a:t>
            </a:r>
          </a:p>
        </p:txBody>
      </p:sp>
      <p:sp>
        <p:nvSpPr>
          <p:cNvPr id="31" name="Text Box 26">
            <a:extLst>
              <a:ext uri="{FF2B5EF4-FFF2-40B4-BE49-F238E27FC236}">
                <a16:creationId xmlns:a16="http://schemas.microsoft.com/office/drawing/2014/main" id="{21D9C7A9-96A9-4637-ADDF-4D2D78E51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747" y="6188909"/>
            <a:ext cx="682460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đỉnh</a:t>
            </a:r>
            <a:r>
              <a:rPr lang="en-US" altLang="en-US" sz="28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: hình dung đến đỉnh núi là nơi cao nhất.</a:t>
            </a:r>
          </a:p>
        </p:txBody>
      </p:sp>
    </p:spTree>
    <p:extLst>
      <p:ext uri="{BB962C8B-B14F-4D97-AF65-F5344CB8AC3E}">
        <p14:creationId xmlns:p14="http://schemas.microsoft.com/office/powerpoint/2010/main" val="404760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4" grpId="0" animBg="1"/>
      <p:bldP spid="71695" grpId="0"/>
      <p:bldP spid="71698" grpId="0"/>
      <p:bldP spid="71699" grpId="0"/>
      <p:bldP spid="25" grpId="0"/>
      <p:bldP spid="27" grpId="0"/>
      <p:bldP spid="29" grpId="0"/>
      <p:bldP spid="36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16&quot;/&gt;&lt;/object&gt;&lt;object type=&quot;3&quot; unique_id=&quot;10005&quot;&gt;&lt;property id=&quot;20148&quot; value=&quot;5&quot;/&gt;&lt;property id=&quot;20300&quot; value=&quot;Slide 2&quot;/&gt;&lt;property id=&quot;20307&quot; value=&quot;312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7&quot;&gt;&lt;property id=&quot;20148&quot; value=&quot;5&quot;/&gt;&lt;property id=&quot;20300&quot; value=&quot;Slide 4&quot;/&gt;&lt;property id=&quot;20307&quot; value=&quot;301&quot;/&gt;&lt;/object&gt;&lt;object type=&quot;3&quot; unique_id=&quot;10008&quot;&gt;&lt;property id=&quot;20148&quot; value=&quot;5&quot;/&gt;&lt;property id=&quot;20300&quot; value=&quot;Slide 5&quot;/&gt;&lt;property id=&quot;20307&quot; value=&quot;304&quot;/&gt;&lt;/object&gt;&lt;object type=&quot;3&quot; unique_id=&quot;10009&quot;&gt;&lt;property id=&quot;20148&quot; value=&quot;5&quot;/&gt;&lt;property id=&quot;20300&quot; value=&quot;Slide 6&quot;/&gt;&lt;property id=&quot;20307&quot; value=&quot;307&quot;/&gt;&lt;/object&gt;&lt;object type=&quot;3&quot; unique_id=&quot;10010&quot;&gt;&lt;property id=&quot;20148&quot; value=&quot;5&quot;/&gt;&lt;property id=&quot;20300&quot; value=&quot;Slide 7&quot;/&gt;&lt;property id=&quot;20307&quot; value=&quot;322&quot;/&gt;&lt;/object&gt;&lt;object type=&quot;3&quot; unique_id=&quot;10011&quot;&gt;&lt;property id=&quot;20148&quot; value=&quot;5&quot;/&gt;&lt;property id=&quot;20300&quot; value=&quot;Slide 8&quot;/&gt;&lt;property id=&quot;20307&quot; value=&quot;300&quot;/&gt;&lt;/object&gt;&lt;object type=&quot;3&quot; unique_id=&quot;10012&quot;&gt;&lt;property id=&quot;20148&quot; value=&quot;5&quot;/&gt;&lt;property id=&quot;20300&quot; value=&quot;Slide 9&quot;/&gt;&lt;property id=&quot;20307&quot; value=&quot;308&quot;/&gt;&lt;/object&gt;&lt;object type=&quot;3&quot; unique_id=&quot;10013&quot;&gt;&lt;property id=&quot;20148&quot; value=&quot;5&quot;/&gt;&lt;property id=&quot;20300&quot; value=&quot;Slide 10&quot;/&gt;&lt;property id=&quot;20307&quot; value=&quot;323&quot;/&gt;&lt;/object&gt;&lt;object type=&quot;3&quot; unique_id=&quot;10014&quot;&gt;&lt;property id=&quot;20148&quot; value=&quot;5&quot;/&gt;&lt;property id=&quot;20300&quot; value=&quot;Slide 11&quot;/&gt;&lt;property id=&quot;20307&quot; value=&quot;303&quot;/&gt;&lt;/object&gt;&lt;object type=&quot;3&quot; unique_id=&quot;10015&quot;&gt;&lt;property id=&quot;20148&quot; value=&quot;5&quot;/&gt;&lt;property id=&quot;20300&quot; value=&quot;Slide 12&quot;/&gt;&lt;property id=&quot;20307&quot; value=&quot;310&quot;/&gt;&lt;/object&gt;&lt;object type=&quot;3&quot; unique_id=&quot;10016&quot;&gt;&lt;property id=&quot;20148&quot; value=&quot;5&quot;/&gt;&lt;property id=&quot;20300&quot; value=&quot;Slide 13&quot;/&gt;&lt;property id=&quot;20307&quot; value=&quot;318&quot;/&gt;&lt;/object&gt;&lt;object type=&quot;3&quot; unique_id=&quot;10017&quot;&gt;&lt;property id=&quot;20148&quot; value=&quot;5&quot;/&gt;&lt;property id=&quot;20300&quot; value=&quot;Slide 14&quot;/&gt;&lt;property id=&quot;20307&quot; value=&quot;325&quot;/&gt;&lt;/object&gt;&lt;object type=&quot;3&quot; unique_id=&quot;10018&quot;&gt;&lt;property id=&quot;20148&quot; value=&quot;5&quot;/&gt;&lt;property id=&quot;20300&quot; value=&quot;Slide 15&quot;/&gt;&lt;property id=&quot;20307&quot; value=&quot;326&quot;/&gt;&lt;/object&gt;&lt;object type=&quot;3&quot; unique_id=&quot;10019&quot;&gt;&lt;property id=&quot;20148&quot; value=&quot;5&quot;/&gt;&lt;property id=&quot;20300&quot; value=&quot;Slide 16&quot;/&gt;&lt;property id=&quot;20307&quot; value=&quot;327&quot;/&gt;&lt;/object&gt;&lt;object type=&quot;3&quot; unique_id=&quot;10020&quot;&gt;&lt;property id=&quot;20148&quot; value=&quot;5&quot;/&gt;&lt;property id=&quot;20300&quot; value=&quot;Slide 17&quot;/&gt;&lt;property id=&quot;20307&quot; value=&quot;328&quot;/&gt;&lt;/object&gt;&lt;object type=&quot;3&quot; unique_id=&quot;10021&quot;&gt;&lt;property id=&quot;20148&quot; value=&quot;5&quot;/&gt;&lt;property id=&quot;20300&quot; value=&quot;Slide 18&quot;/&gt;&lt;property id=&quot;20307&quot; value=&quot;324&quot;/&gt;&lt;/object&gt;&lt;/object&gt;&lt;/object&gt;&lt;/database&gt;"/>
  <p:tag name="SECTOMILLISECCONVERTED" val="1"/>
  <p:tag name="INKNOELEADERBOARD" val="86901625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4152</TotalTime>
  <Words>857</Words>
  <Application>Microsoft Office PowerPoint</Application>
  <PresentationFormat>Widescreen</PresentationFormat>
  <Paragraphs>184</Paragraphs>
  <Slides>25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.VnArial</vt:lpstr>
      <vt:lpstr>.VnTime</vt:lpstr>
      <vt:lpstr>Arial</vt:lpstr>
      <vt:lpstr>Calibri</vt:lpstr>
      <vt:lpstr>Calibri Light</vt:lpstr>
      <vt:lpstr>Times New Roman</vt:lpstr>
      <vt:lpstr>UTM Thanh Nhac TL</vt:lpstr>
      <vt:lpstr>UVN Phuong Tay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Bac An - Chi Linh - HD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EduFive</dc:creator>
  <cp:keywords>EduFive</cp:keywords>
  <cp:lastModifiedBy>Admin</cp:lastModifiedBy>
  <cp:revision>194</cp:revision>
  <dcterms:created xsi:type="dcterms:W3CDTF">2009-12-25T13:38:18Z</dcterms:created>
  <dcterms:modified xsi:type="dcterms:W3CDTF">2023-12-22T14:40:53Z</dcterms:modified>
</cp:coreProperties>
</file>