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ink/ink1.xml" ContentType="application/inkml+xml"/>
  <Override PartName="/ppt/media/image1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"/>
  </p:notesMasterIdLst>
  <p:sldIdLst>
    <p:sldId id="256" r:id="rId3"/>
    <p:sldId id="259" r:id="rId4"/>
    <p:sldId id="365" r:id="rId6"/>
    <p:sldId id="342" r:id="rId7"/>
    <p:sldId id="353" r:id="rId8"/>
    <p:sldId id="354" r:id="rId9"/>
    <p:sldId id="355" r:id="rId10"/>
    <p:sldId id="356" r:id="rId11"/>
    <p:sldId id="357" r:id="rId12"/>
    <p:sldId id="358" r:id="rId13"/>
    <p:sldId id="359" r:id="rId14"/>
    <p:sldId id="317" r:id="rId15"/>
  </p:sldIdLst>
  <p:sldSz cx="18288000" cy="10287000"/>
  <p:notesSz cx="6858000" cy="9144000"/>
  <p:embeddedFontLst>
    <p:embeddedFont>
      <p:font typeface="Tahoma" panose="020B0604030504040204" pitchFamily="34" charset="0"/>
      <p:regular r:id="rId19"/>
      <p:bold r:id="rId20"/>
    </p:embeddedFont>
    <p:embeddedFont>
      <p:font typeface="#9Slide03 AmpleSoft Bold" panose="02000000000000000000" charset="0"/>
      <p:regular r:id="rId21"/>
    </p:embeddedFont>
    <p:embeddedFont>
      <p:font typeface="Nunito Black" panose="00000A00000000000000" pitchFamily="2" charset="0"/>
      <p:bold r:id="rId22"/>
    </p:embeddedFont>
    <p:embeddedFont>
      <p:font typeface="Open Sans Extrabold" panose="020B0906030804020204" pitchFamily="34" charset="0"/>
      <p:bold r:id="rId23"/>
    </p:embeddedFont>
    <p:embeddedFont>
      <p:font typeface="Calibri" panose="020F0502020204030204"/>
      <p:regular r:id="rId24"/>
      <p:bold r:id="rId25"/>
      <p:italic r:id="rId26"/>
      <p:boldItalic r:id="rId27"/>
    </p:embeddedFont>
    <p:embeddedFont>
      <p:font typeface="Open Sans SemiBold" panose="020B0706030804020204" pitchFamily="34" charset="0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5A"/>
    <a:srgbClr val="FFFF66"/>
    <a:srgbClr val="008000"/>
    <a:srgbClr val="FDEADA"/>
    <a:srgbClr val="F77BA5"/>
    <a:srgbClr val="4B8070"/>
    <a:srgbClr val="6C80BA"/>
    <a:srgbClr val="D9C59C"/>
    <a:srgbClr val="FFFF00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3551" autoAdjust="0"/>
  </p:normalViewPr>
  <p:slideViewPr>
    <p:cSldViewPr showGuides="1">
      <p:cViewPr varScale="1">
        <p:scale>
          <a:sx n="56" d="100"/>
          <a:sy n="56" d="100"/>
        </p:scale>
        <p:origin x="56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10.fntdata"/><Relationship Id="rId27" Type="http://schemas.openxmlformats.org/officeDocument/2006/relationships/font" Target="fonts/font9.fntdata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147480000" min="-2147480000" units="cm"/>
          <inkml:channel name="Y" type="integer" max="2147480000" min="-2147480000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7-02T01:09:33"/>
    </inkml:context>
    <inkml:brush xml:id="br0">
      <inkml:brushProperty name="width" value="0.05" units="cm"/>
      <inkml:brushProperty name="height" value="0.05" units="cm"/>
      <inkml:brushProperty name="color" value="#000000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649C0C-BB17-4AA0-8252-42264B2C3B1E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9C060-03AA-4C03-B1A4-881930BE6EC0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giới thiệu bạn Đoremon đến VN để du lịch, và bạn ấy sẽ là người bạn của các em trong tiết học hôm nay.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9C060-03AA-4C03-B1A4-881930BE6E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2.png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4876800" y="1721810"/>
            <a:ext cx="100143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6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65314" y="710371"/>
            <a:ext cx="1229395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….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11 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2023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3" name="Viết tay 2"/>
              <p14:cNvContentPartPr/>
              <p14:nvPr/>
            </p14:nvContentPartPr>
            <p14:xfrm>
              <a:off x="1757160" y="6329070"/>
              <a:ext cx="360" cy="360"/>
            </p14:xfrm>
          </p:contentPart>
        </mc:Choice>
        <mc:Fallback xmlns="">
          <p:pic>
            <p:nvPicPr>
              <p:cNvPr id="3" name="Viết tay 2"/>
            </p:nvPicPr>
            <p:blipFill>
              <a:blip r:embed="rId3"/>
            </p:blipFill>
            <p:spPr>
              <a:xfrm>
                <a:off x="1757160" y="6329070"/>
                <a:ext cx="360" cy="360"/>
              </a:xfrm>
              <a:prstGeom prst="rect"/>
            </p:spPr>
          </p:pic>
        </mc:Fallback>
      </mc:AlternateContent>
      <p:sp>
        <p:nvSpPr>
          <p:cNvPr id="7" name="Lưu đồ: Hiển thị 6"/>
          <p:cNvSpPr/>
          <p:nvPr/>
        </p:nvSpPr>
        <p:spPr>
          <a:xfrm>
            <a:off x="3472740" y="3958839"/>
            <a:ext cx="12082271" cy="2370231"/>
          </a:xfrm>
          <a:prstGeom prst="flowChartDisplay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00000000000000000" charset="0"/>
              </a:rPr>
              <a:t>HOẠT ĐỘNG SẢN XUẤT </a:t>
            </a:r>
            <a:endParaRPr lang="en-US" sz="4800" b="1" dirty="0">
              <a:solidFill>
                <a:schemeClr val="bg1"/>
              </a:solidFill>
              <a:latin typeface="#9Slide03 AmpleSoft Bold" panose="02000000000000000000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00000000000000000" charset="0"/>
              </a:rPr>
              <a:t>THỦ CÔNG VÀ CÔNG NGHIỆP</a:t>
            </a:r>
            <a:endParaRPr lang="en-US" sz="4800" b="1" dirty="0">
              <a:solidFill>
                <a:schemeClr val="bg1"/>
              </a:solidFill>
              <a:latin typeface="#9Slide03 AmpleSoft Bold" panose="02000000000000000000" charset="0"/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#9Slide03 AmpleSoft Bold" panose="02000000000000000000" charset="0"/>
              </a:rPr>
              <a:t> ( </a:t>
            </a:r>
            <a:r>
              <a:rPr lang="en-US" sz="4800" b="1" dirty="0" smtClean="0">
                <a:solidFill>
                  <a:schemeClr val="bg1"/>
                </a:solidFill>
                <a:latin typeface="#9Slide03 AmpleSoft Bold" panose="02000000000000000000" charset="0"/>
              </a:rPr>
              <a:t>TIẾT 2 )</a:t>
            </a:r>
            <a:endParaRPr lang="vi-VN" sz="4800" b="1" dirty="0">
              <a:solidFill>
                <a:schemeClr val="bg1"/>
              </a:solidFill>
              <a:latin typeface="#9Slide03 AmpleSoft Bold" panose="02000000000000000000" charset="0"/>
            </a:endParaRPr>
          </a:p>
        </p:txBody>
      </p:sp>
      <p:sp>
        <p:nvSpPr>
          <p:cNvPr id="12" name="Hình Bầu dục 11"/>
          <p:cNvSpPr/>
          <p:nvPr/>
        </p:nvSpPr>
        <p:spPr>
          <a:xfrm>
            <a:off x="1905000" y="2737473"/>
            <a:ext cx="2910321" cy="2671174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BÀI  10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7" name="Hình ảnh 16" descr="Ảnh có chứa văn bản, đồ chơi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720" y="6329070"/>
            <a:ext cx="5104679" cy="3803735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6134100"/>
            <a:ext cx="4191000" cy="29426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4297" y="-22899"/>
            <a:ext cx="2057400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66800" y="100443"/>
            <a:ext cx="15316200" cy="2826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em theo </a:t>
            </a:r>
            <a:r>
              <a:rPr lang="vi-VN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sau:</a:t>
            </a:r>
            <a:endParaRPr lang="en-US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text, toy, vector graphics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8" r="1209" b="22742"/>
          <a:stretch>
            <a:fillRect/>
          </a:stretch>
        </p:blipFill>
        <p:spPr>
          <a:xfrm>
            <a:off x="1295400" y="1078199"/>
            <a:ext cx="16992600" cy="9144000"/>
          </a:xfrm>
          <a:prstGeom prst="rect">
            <a:avLst/>
          </a:prstGeom>
        </p:spPr>
      </p:pic>
      <p:graphicFrame>
        <p:nvGraphicFramePr>
          <p:cNvPr id="2" name="Bảng 4"/>
          <p:cNvGraphicFramePr>
            <a:graphicFrameLocks noGrp="1"/>
          </p:cNvGraphicFramePr>
          <p:nvPr/>
        </p:nvGraphicFramePr>
        <p:xfrm>
          <a:off x="1524000" y="3314701"/>
          <a:ext cx="11887200" cy="67055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47532"/>
                <a:gridCol w="3048023"/>
                <a:gridCol w="3391645"/>
              </a:tblGrid>
              <a:tr h="1152151"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Hoạt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động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sản</a:t>
                      </a:r>
                      <a:r>
                        <a:rPr lang="en-US" sz="3200" b="1" kern="120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xuất</a:t>
                      </a:r>
                      <a:endParaRPr lang="en-US" sz="3200" b="1" kern="120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  <a:p>
                      <a:pPr algn="ctr" fontAlgn="t"/>
                      <a:r>
                        <a:rPr lang="en-US" sz="3200" b="1" kern="120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công</a:t>
                      </a:r>
                      <a:r>
                        <a:rPr lang="en-US" sz="3200" b="1" kern="1200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nghiệp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Tên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sản</a:t>
                      </a:r>
                      <a:r>
                        <a:rPr lang="en-US" sz="3200" b="1" dirty="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phẩm</a:t>
                      </a:r>
                      <a:endParaRPr lang="en-US" sz="3200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3200" b="1" kern="1200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Ích </a:t>
                      </a:r>
                      <a:r>
                        <a:rPr lang="en-US" sz="3200" b="1" kern="1200" dirty="0" err="1">
                          <a:solidFill>
                            <a:schemeClr val="bg1"/>
                          </a:solidFill>
                          <a:effectLst/>
                          <a:latin typeface="Nunito Black" panose="00000A00000000000000" pitchFamily="2" charset="0"/>
                        </a:rPr>
                        <a:t>lợi</a:t>
                      </a:r>
                      <a:endParaRPr lang="en-US" sz="3200" b="1" dirty="0">
                        <a:solidFill>
                          <a:schemeClr val="bg1"/>
                        </a:solidFill>
                        <a:effectLst/>
                        <a:latin typeface="Nunito Black" panose="00000A00000000000000" pitchFamily="2" charset="0"/>
                      </a:endParaRPr>
                    </a:p>
                  </a:txBody>
                  <a:tcPr marL="47625" marR="47625" marT="47625" marB="47625" anchor="ctr"/>
                </a:tc>
              </a:tr>
              <a:tr h="1939386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</a:tr>
              <a:tr h="132504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</a:tr>
              <a:tr h="1144510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 anchor="ctr"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5"/>
          <p:cNvSpPr/>
          <p:nvPr/>
        </p:nvSpPr>
        <p:spPr>
          <a:xfrm rot="21221114">
            <a:off x="11784084" y="5506862"/>
            <a:ext cx="3922826" cy="2771327"/>
          </a:xfrm>
          <a:prstGeom prst="cloud">
            <a:avLst/>
          </a:prstGeom>
          <a:pattFill prst="pct60">
            <a:fgClr>
              <a:srgbClr val="FFFF00"/>
            </a:fgClr>
            <a:bgClr>
              <a:schemeClr val="bg1"/>
            </a:bgClr>
          </a:pattFill>
          <a:ln w="28575">
            <a:solidFill>
              <a:schemeClr val="accent2">
                <a:lumMod val="50000"/>
              </a:schemeClr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34297" y="-22899"/>
            <a:ext cx="2057400" cy="1409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66800" y="100443"/>
            <a:ext cx="15316200" cy="282630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công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phương em theo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sau: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Bảng 4"/>
          <p:cNvGraphicFramePr>
            <a:graphicFrameLocks noGrp="1"/>
          </p:cNvGraphicFramePr>
          <p:nvPr/>
        </p:nvGraphicFramePr>
        <p:xfrm>
          <a:off x="316176" y="3238501"/>
          <a:ext cx="14390424" cy="691692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96808"/>
                <a:gridCol w="4347192"/>
                <a:gridCol w="5246424"/>
              </a:tblGrid>
              <a:tr h="1382290">
                <a:tc>
                  <a:txBody>
                    <a:bodyPr/>
                    <a:lstStyle/>
                    <a:p>
                      <a:pPr algn="ctr" fontAlgn="t"/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Hoạt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động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sản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xuất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  <a:latin typeface="#9Slide03 AmpleSoft Bold" panose="02000000000000000000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Tên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sản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phẩm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  <a:latin typeface="#9Slide03 AmpleSoft Bold" panose="02000000000000000000" charset="0"/>
                      </a:endParaRPr>
                    </a:p>
                  </a:txBody>
                  <a:tcPr marL="47625" marR="47625" marT="47625" marB="47625" anchor="ctr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 fontAlgn="t"/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Ích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effectLst/>
                        </a:rPr>
                        <a:t>lợi</a:t>
                      </a:r>
                      <a:endParaRPr lang="en-US" sz="4000" dirty="0">
                        <a:solidFill>
                          <a:schemeClr val="bg1"/>
                        </a:solidFill>
                        <a:effectLst/>
                        <a:latin typeface="#9Slide03 AmpleSoft Bold" panose="02000000000000000000" charset="0"/>
                      </a:endParaRPr>
                    </a:p>
                  </a:txBody>
                  <a:tcPr marL="47625" marR="47625" marT="47625" marB="47625" anchor="ctr"/>
                </a:tc>
              </a:tr>
              <a:tr h="1927987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vi-VN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</a:endParaRPr>
                    </a:p>
                    <a:p>
                      <a:pPr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/>
                </a:tc>
              </a:tr>
              <a:tr h="1823261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/>
                </a:tc>
              </a:tr>
              <a:tr h="1783388"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/>
                </a:tc>
                <a:tc>
                  <a:txBody>
                    <a:bodyPr/>
                    <a:lstStyle/>
                    <a:p>
                      <a:pPr fontAlgn="t"/>
                      <a:endParaRPr lang="en-US" sz="2800" b="1" dirty="0">
                        <a:effectLst/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marL="47625" marR="47625" marT="47625" marB="47625"/>
                </a:tc>
              </a:tr>
            </a:tbl>
          </a:graphicData>
        </a:graphic>
      </p:graphicFrame>
      <p:sp>
        <p:nvSpPr>
          <p:cNvPr id="9" name="Hộp Văn bản 11"/>
          <p:cNvSpPr txBox="1"/>
          <p:nvPr/>
        </p:nvSpPr>
        <p:spPr>
          <a:xfrm>
            <a:off x="1481630" y="5314298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May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mặc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0" name="Hộp Văn bản 12"/>
          <p:cNvSpPr txBox="1"/>
          <p:nvPr/>
        </p:nvSpPr>
        <p:spPr>
          <a:xfrm>
            <a:off x="382236" y="6981559"/>
            <a:ext cx="473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vật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liệu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dựng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Hộp Văn bản 13"/>
          <p:cNvSpPr txBox="1"/>
          <p:nvPr/>
        </p:nvSpPr>
        <p:spPr>
          <a:xfrm>
            <a:off x="450363" y="8724391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Chế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tạo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máy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móc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thiết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bị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Hộp Văn bản 16"/>
          <p:cNvSpPr txBox="1"/>
          <p:nvPr/>
        </p:nvSpPr>
        <p:spPr>
          <a:xfrm>
            <a:off x="5738700" y="5201732"/>
            <a:ext cx="26958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Vải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quần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áo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,…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Hộp Văn bản 17"/>
          <p:cNvSpPr txBox="1"/>
          <p:nvPr/>
        </p:nvSpPr>
        <p:spPr>
          <a:xfrm>
            <a:off x="5741353" y="6981559"/>
            <a:ext cx="1770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Làm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ngói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Hộp Văn bản 18"/>
          <p:cNvSpPr txBox="1"/>
          <p:nvPr/>
        </p:nvSpPr>
        <p:spPr>
          <a:xfrm>
            <a:off x="5610254" y="8866846"/>
            <a:ext cx="2343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Ô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tô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,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xe</a:t>
            </a: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máy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Hộp Văn bản 20"/>
          <p:cNvSpPr txBox="1"/>
          <p:nvPr/>
        </p:nvSpPr>
        <p:spPr>
          <a:xfrm>
            <a:off x="9792120" y="4962336"/>
            <a:ext cx="4914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-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Phục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vụ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nhu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cầu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may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mặc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và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sinh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người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6" name="Hộp Văn bản 21"/>
          <p:cNvSpPr txBox="1"/>
          <p:nvPr/>
        </p:nvSpPr>
        <p:spPr>
          <a:xfrm>
            <a:off x="9810810" y="6708912"/>
            <a:ext cx="4736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Vật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liệu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xây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dựng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phục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vụ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nhu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cầu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xây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dựng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người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dân.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Hộp Văn bản 22"/>
          <p:cNvSpPr txBox="1"/>
          <p:nvPr/>
        </p:nvSpPr>
        <p:spPr>
          <a:xfrm>
            <a:off x="9810811" y="8455488"/>
            <a:ext cx="45280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t">
              <a:defRPr/>
            </a:pPr>
            <a:r>
              <a:rPr lang="en-US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-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Phục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vụ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nhu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cầu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sinh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hoạt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của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người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dân,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xuất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vi-VN" sz="2800" dirty="0" err="1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khẩu</a:t>
            </a:r>
            <a:r>
              <a:rPr lang="vi-VN" sz="2800" dirty="0">
                <a:solidFill>
                  <a:srgbClr val="008000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2" t="18031" r="19173" b="15603"/>
          <a:stretch>
            <a:fillRect/>
          </a:stretch>
        </p:blipFill>
        <p:spPr>
          <a:xfrm>
            <a:off x="14173200" y="3771900"/>
            <a:ext cx="4038600" cy="6526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725400" y="3009900"/>
            <a:ext cx="5084272" cy="35710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8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Tạm</a:t>
            </a:r>
            <a:r>
              <a:rPr lang="en-US" sz="8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biệt</a:t>
            </a:r>
            <a:r>
              <a:rPr lang="en-US" sz="8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hẹn</a:t>
            </a:r>
            <a:r>
              <a:rPr lang="en-US" sz="8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gặp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lại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!</a:t>
            </a:r>
            <a:endParaRPr lang="en-US" sz="88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4" b="1262"/>
          <a:stretch>
            <a:fillRect/>
          </a:stretch>
        </p:blipFill>
        <p:spPr>
          <a:xfrm>
            <a:off x="20" y="1"/>
            <a:ext cx="12725380" cy="10286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/>
          <a:srcRect l="2943" t="27047" r="-24021"/>
          <a:stretch>
            <a:fillRect/>
          </a:stretch>
        </p:blipFill>
        <p:spPr>
          <a:xfrm>
            <a:off x="31955" y="6813"/>
            <a:ext cx="16960645" cy="10273374"/>
          </a:xfrm>
          <a:prstGeom prst="rect">
            <a:avLst/>
          </a:prstGeom>
        </p:spPr>
      </p:pic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344786" y="1"/>
            <a:ext cx="10943215" cy="10280186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1" t="7042" r="15277" b="-6976"/>
          <a:stretch>
            <a:fillRect/>
          </a:stretch>
        </p:blipFill>
        <p:spPr>
          <a:xfrm>
            <a:off x="7772400" y="0"/>
            <a:ext cx="10515600" cy="10273374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solidFill>
            <a:srgbClr val="FFF3DA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01" b="94613" l="5357" r="95330">
                        <a14:foregroundMark x1="24725" y1="23343" x2="42582" y2="56354"/>
                        <a14:foregroundMark x1="42582" y1="56354" x2="42582" y2="56354"/>
                        <a14:foregroundMark x1="39973" y1="23895" x2="39698" y2="55110"/>
                        <a14:foregroundMark x1="13874" y1="38398" x2="57418" y2="61464"/>
                        <a14:foregroundMark x1="57418" y1="61464" x2="63736" y2="71823"/>
                        <a14:foregroundMark x1="63736" y1="71823" x2="65522" y2="80525"/>
                        <a14:foregroundMark x1="91071" y1="55663" x2="91896" y2="69890"/>
                        <a14:foregroundMark x1="90659" y1="57320" x2="95330" y2="56215"/>
                        <a14:foregroundMark x1="91346" y1="64227" x2="95330" y2="62431"/>
                        <a14:foregroundMark x1="37088" y1="11602" x2="21841" y2="27901"/>
                        <a14:foregroundMark x1="21841" y1="27901" x2="21841" y2="27901"/>
                        <a14:foregroundMark x1="35027" y1="13260" x2="43269" y2="28177"/>
                        <a14:foregroundMark x1="39286" y1="2901" x2="40934" y2="24724"/>
                        <a14:foregroundMark x1="40934" y1="24724" x2="47940" y2="46409"/>
                        <a14:foregroundMark x1="33104" y1="28177" x2="36951" y2="43232"/>
                        <a14:foregroundMark x1="28984" y1="30663" x2="28571" y2="47652"/>
                        <a14:foregroundMark x1="8104" y1="91436" x2="49863" y2="85635"/>
                        <a14:foregroundMark x1="49863" y1="85635" x2="56044" y2="82735"/>
                        <a14:foregroundMark x1="40247" y1="49862" x2="47390" y2="72238"/>
                        <a14:foregroundMark x1="47390" y1="72238" x2="38462" y2="58011"/>
                        <a14:foregroundMark x1="38462" y1="58011" x2="36951" y2="58564"/>
                        <a14:foregroundMark x1="45604" y1="46961" x2="51374" y2="62983"/>
                        <a14:foregroundMark x1="51374" y1="62983" x2="37912" y2="68646"/>
                        <a14:foregroundMark x1="37912" y1="68646" x2="32418" y2="63260"/>
                        <a14:foregroundMark x1="32418" y1="63260" x2="48489" y2="74724"/>
                        <a14:foregroundMark x1="48489" y1="74724" x2="52060" y2="79420"/>
                        <a14:foregroundMark x1="47665" y1="75691" x2="25962" y2="53315"/>
                        <a14:foregroundMark x1="48901" y1="83149" x2="42995" y2="80387"/>
                        <a14:foregroundMark x1="66071" y1="70856" x2="53159" y2="71133"/>
                        <a14:foregroundMark x1="38462" y1="83702" x2="28434" y2="77486"/>
                        <a14:foregroundMark x1="33929" y1="92680" x2="6868" y2="94613"/>
                        <a14:foregroundMark x1="6868" y1="94613" x2="5357" y2="92127"/>
                        <a14:foregroundMark x1="22115" y1="25829" x2="18819" y2="33840"/>
                        <a14:foregroundMark x1="18819" y1="33840" x2="18819" y2="33840"/>
                        <a14:foregroundMark x1="20742" y1="26519" x2="18132" y2="320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2480" y="647700"/>
            <a:ext cx="3658352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Bài 9  Chú Chim Nhỏ Dễ Thương  Âm Nhạc Lớp 2  Tập Hát Theo Lời  CD Bộ Giáo Dục_v720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7733" y="190500"/>
            <a:ext cx="17839267" cy="100345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54039" y="0"/>
            <a:ext cx="8179922" cy="28784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0" y="654396"/>
            <a:ext cx="51285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solidFill>
                  <a:srgbClr val="00B0F0"/>
                </a:solidFill>
                <a:effectLst/>
                <a:uLnTx/>
                <a:uFillTx/>
                <a:latin typeface="Nunito Black" panose="00000A00000000000000" pitchFamily="2" charset="0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solidFill>
                  <a:srgbClr val="00B0F0"/>
                </a:solidFill>
                <a:effectLst/>
                <a:uLnTx/>
                <a:uFillTx/>
                <a:latin typeface="Nunito Black" panose="00000A00000000000000" pitchFamily="2" charset="0"/>
              </a:rPr>
              <a:t> </a:t>
            </a:r>
            <a:r>
              <a:rPr lang="en-US" sz="9600" b="1" dirty="0">
                <a:solidFill>
                  <a:srgbClr val="00B0F0"/>
                </a:solidFill>
                <a:latin typeface="Nunito Black" panose="00000A00000000000000" pitchFamily="2" charset="0"/>
              </a:rPr>
              <a:t>2</a:t>
            </a:r>
            <a:endParaRPr kumimoji="0" lang="en-US" sz="9600" b="1" i="0" u="none" strike="noStrike" kern="1200" cap="none" spc="0" normalizeH="0" baseline="0" noProof="0" dirty="0">
              <a:solidFill>
                <a:srgbClr val="00B0F0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73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1085394" cy="10287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342900"/>
            <a:ext cx="13608183" cy="131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Hình ảnh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0" y="57912"/>
            <a:ext cx="2615927" cy="1314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53" y="3095332"/>
            <a:ext cx="4475848" cy="6999384"/>
          </a:xfrm>
          <a:prstGeom prst="rect">
            <a:avLst/>
          </a:prstGeom>
        </p:spPr>
      </p:pic>
      <p:sp>
        <p:nvSpPr>
          <p:cNvPr id="17" name="Cloud 5"/>
          <p:cNvSpPr/>
          <p:nvPr/>
        </p:nvSpPr>
        <p:spPr>
          <a:xfrm rot="21221114">
            <a:off x="661069" y="3757836"/>
            <a:ext cx="4545871" cy="2771327"/>
          </a:xfrm>
          <a:prstGeom prst="cloud">
            <a:avLst/>
          </a:prstGeom>
          <a:solidFill>
            <a:schemeClr val="bg1"/>
          </a:solidFill>
          <a:ln w="28575">
            <a:noFill/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C00000"/>
                </a:solidFill>
                <a:latin typeface="#9Slide03 AmpleSoft Bold" panose="02000000000000000000" charset="0"/>
              </a:rPr>
              <a:t>Thảo</a:t>
            </a:r>
            <a:r>
              <a:rPr lang="en-US" sz="4800" dirty="0">
                <a:solidFill>
                  <a:srgbClr val="C00000"/>
                </a:solidFill>
                <a:latin typeface="#9Slide03 AmpleSoft Bold" panose="02000000000000000000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3 AmpleSoft Bold" panose="02000000000000000000" charset="0"/>
              </a:rPr>
              <a:t>luận</a:t>
            </a:r>
            <a:r>
              <a:rPr lang="en-US" sz="4800" dirty="0">
                <a:solidFill>
                  <a:srgbClr val="C00000"/>
                </a:solidFill>
                <a:latin typeface="#9Slide03 AmpleSoft Bold" panose="02000000000000000000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3 AmpleSoft Bold" panose="02000000000000000000" charset="0"/>
              </a:rPr>
              <a:t>cặp</a:t>
            </a:r>
            <a:r>
              <a:rPr lang="en-US" sz="4800" dirty="0">
                <a:solidFill>
                  <a:srgbClr val="C00000"/>
                </a:solidFill>
                <a:latin typeface="#9Slide03 AmpleSoft Bold" panose="02000000000000000000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#9Slide03 AmpleSoft Bold" panose="02000000000000000000" charset="0"/>
              </a:rPr>
              <a:t>đôi</a:t>
            </a:r>
            <a:endParaRPr lang="en-US" sz="4800" dirty="0">
              <a:solidFill>
                <a:srgbClr val="C00000"/>
              </a:solidFill>
              <a:latin typeface="#9Slide03 AmpleSoft Bold" panose="02000000000000000000" charset="0"/>
            </a:endParaRPr>
          </a:p>
        </p:txBody>
      </p:sp>
      <p:pic>
        <p:nvPicPr>
          <p:cNvPr id="20" name="Picture 19" descr="Shape, squar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408" y="1485900"/>
            <a:ext cx="13532167" cy="8608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Hình ảnh 5"/>
          <p:cNvPicPr>
            <a:picLocks noChangeAspect="1"/>
          </p:cNvPicPr>
          <p:nvPr/>
        </p:nvPicPr>
        <p:blipFill rotWithShape="1">
          <a:blip r:embed="rId4"/>
          <a:srcRect l="2254" r="2729"/>
          <a:stretch>
            <a:fillRect/>
          </a:stretch>
        </p:blipFill>
        <p:spPr>
          <a:xfrm>
            <a:off x="5414437" y="2476499"/>
            <a:ext cx="11120963" cy="7086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"/>
            <a:ext cx="18288000" cy="10286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2"/>
          <p:cNvPicPr>
            <a:picLocks noChangeAspect="1"/>
          </p:cNvPicPr>
          <p:nvPr/>
        </p:nvPicPr>
        <p:blipFill rotWithShape="1">
          <a:blip r:embed="rId1"/>
          <a:srcRect l="189" r="1" b="1"/>
          <a:stretch>
            <a:fillRect/>
          </a:stretch>
        </p:blipFill>
        <p:spPr>
          <a:xfrm>
            <a:off x="20" y="648"/>
            <a:ext cx="18287980" cy="63671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6817234"/>
            <a:ext cx="6019800" cy="1673979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endParaRPr lang="en-US" sz="3000">
              <a:solidFill>
                <a:schemeClr val="bg1"/>
              </a:solidFill>
              <a:latin typeface="Nunito Black" panose="00000A00000000000000" pitchFamily="2" charset="0"/>
            </a:endParaRP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>
                <a:solidFill>
                  <a:schemeClr val="bg1"/>
                </a:solidFill>
                <a:latin typeface="Nunito Black" panose="00000A00000000000000" pitchFamily="2" charset="0"/>
              </a:rPr>
              <a:t>Hình 12: Chế biến thực phẩm. </a:t>
            </a:r>
            <a:endParaRPr lang="en-US" sz="3000">
              <a:solidFill>
                <a:schemeClr val="bg1"/>
              </a:solidFill>
              <a:latin typeface="Nunito Black" panose="00000A00000000000000" pitchFamily="2" charset="0"/>
            </a:endParaRP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>
                <a:solidFill>
                  <a:schemeClr val="bg1"/>
                </a:solidFill>
                <a:latin typeface="Nunito Black" panose="00000A00000000000000" pitchFamily="2" charset="0"/>
              </a:rPr>
              <a:t>Làm ra các sản phẩm đóng hộp</a:t>
            </a:r>
            <a:endParaRPr lang="en-US" sz="3000">
              <a:solidFill>
                <a:schemeClr val="bg1"/>
              </a:solidFill>
              <a:latin typeface="Nunito Black" panose="00000A00000000000000" pitchFamily="2" charset="0"/>
            </a:endParaRPr>
          </a:p>
          <a:p>
            <a:pPr lvl="0" algn="ct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0">
                <a:solidFill>
                  <a:schemeClr val="bg1"/>
                </a:solidFill>
                <a:latin typeface="Nunito Black" panose="00000A00000000000000" pitchFamily="2" charset="0"/>
              </a:rPr>
              <a:t>( tôm,thịt, cá… )</a:t>
            </a:r>
            <a:endParaRPr kumimoji="0" lang="en-US" sz="300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0" y="9601198"/>
            <a:ext cx="18288000" cy="685160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057900" y="9601198"/>
            <a:ext cx="12230097" cy="685158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0604245" y="7124700"/>
            <a:ext cx="7010400" cy="1077218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20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Hình 13: Sản xuất gang thép.</a:t>
            </a:r>
            <a:endParaRPr lang="en-US" sz="3200">
              <a:solidFill>
                <a:schemeClr val="bg1"/>
              </a:solidFill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lvl="0" algn="ctr">
              <a:defRPr/>
            </a:pPr>
            <a:r>
              <a:rPr lang="en-US" sz="3200">
                <a:solidFill>
                  <a:schemeClr val="bg1"/>
                </a:solidFill>
                <a:latin typeface="Nunito Black" panose="00000A00000000000000" pitchFamily="2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Làm ra các sản phẩm sắt ,thép…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96"/>
          <a:stretch>
            <a:fillRect/>
          </a:stretch>
        </p:blipFill>
        <p:spPr>
          <a:xfrm>
            <a:off x="7162800" y="6150263"/>
            <a:ext cx="3264155" cy="3668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B8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1600" y="952500"/>
            <a:ext cx="15341599" cy="510108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Hình chữ nhật: Góc Tròn 7"/>
          <p:cNvSpPr/>
          <p:nvPr/>
        </p:nvSpPr>
        <p:spPr>
          <a:xfrm>
            <a:off x="2286000" y="6896100"/>
            <a:ext cx="4731211" cy="1667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vải,quần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Graphical user interface, applicatio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215852"/>
            <a:ext cx="4634580" cy="4634580"/>
          </a:xfrm>
          <a:prstGeom prst="rect">
            <a:avLst/>
          </a:prstGeom>
        </p:spPr>
      </p:pic>
      <p:sp>
        <p:nvSpPr>
          <p:cNvPr id="6" name="Hình chữ nhật: Góc Tròn 9"/>
          <p:cNvSpPr/>
          <p:nvPr/>
        </p:nvSpPr>
        <p:spPr>
          <a:xfrm>
            <a:off x="10972800" y="6896100"/>
            <a:ext cx="5322366" cy="1667279"/>
          </a:xfrm>
          <a:prstGeom prst="roundRect">
            <a:avLst/>
          </a:prstGeom>
          <a:solidFill>
            <a:srgbClr val="0070C0"/>
          </a:solidFill>
          <a:ln w="3810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15: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Khai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thác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dầu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mỏ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 </a:t>
            </a:r>
            <a:endParaRPr lang="en-US" sz="3200" dirty="0">
              <a:solidFill>
                <a:schemeClr val="bg1"/>
              </a:solidFill>
              <a:latin typeface="#9Slide03 AmpleSoft Bold" panose="0200000000000000000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ra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dầu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thô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mpleSoft Bold" panose="02000000000000000000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3637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915" y="2631827"/>
            <a:ext cx="10125502" cy="626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Hình ảnh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18" y="624428"/>
            <a:ext cx="2639797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429000" y="704370"/>
            <a:ext cx="112014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vi-VN" sz="4000"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2. </a:t>
            </a:r>
            <a:r>
              <a:rPr lang="en-US" sz="4000">
                <a:latin typeface="#9Slide03 AmpleSoft Bold" panose="02000000000000000000" charset="0"/>
              </a:rPr>
              <a:t>Quan sát các hình và nêu ích lợi của hoạt động sản xuất công nghiệp:</a:t>
            </a:r>
            <a:endParaRPr lang="en-US" sz="4000" dirty="0">
              <a:solidFill>
                <a:srgbClr val="002060"/>
              </a:solidFill>
              <a:latin typeface="#9Slide03 AmpleSoft Bold" panose="0200000000000000000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Bong bóng Ý nghĩ: Hình đám mây 12"/>
          <p:cNvSpPr/>
          <p:nvPr/>
        </p:nvSpPr>
        <p:spPr>
          <a:xfrm>
            <a:off x="13912228" y="1407355"/>
            <a:ext cx="4081549" cy="3360940"/>
          </a:xfrm>
          <a:prstGeom prst="cloudCallout">
            <a:avLst>
              <a:gd name="adj1" fmla="val 11954"/>
              <a:gd name="adj2" fmla="val 85423"/>
            </a:avLst>
          </a:prstGeom>
          <a:solidFill>
            <a:srgbClr val="FF665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Những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phẩm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mang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lại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lợi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ích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?</a:t>
            </a:r>
            <a:endParaRPr lang="en-US" sz="3200" dirty="0">
              <a:solidFill>
                <a:schemeClr val="bg1"/>
              </a:solidFill>
              <a:latin typeface="#9Slide03 AmpleSoft Bold" panose="0200000000000000000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7" name="Bong bóng Ý nghĩ: Hình đám mây 3"/>
          <p:cNvSpPr/>
          <p:nvPr/>
        </p:nvSpPr>
        <p:spPr>
          <a:xfrm>
            <a:off x="13860553" y="1338534"/>
            <a:ext cx="4184897" cy="3147991"/>
          </a:xfrm>
          <a:prstGeom prst="cloudCallout">
            <a:avLst>
              <a:gd name="adj1" fmla="val 25794"/>
              <a:gd name="adj2" fmla="val 83578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nêu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phẩm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#9Slide03 AmpleSoft Bold" panose="02000000000000000000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?</a:t>
            </a:r>
            <a:endParaRPr lang="vi-VN" sz="3200" dirty="0">
              <a:solidFill>
                <a:schemeClr val="bg1"/>
              </a:solidFill>
              <a:latin typeface="#9Slide03 AmpleSoft Bold" panose="02000000000000000000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Hình chữ nhật: Góc Tròn 16"/>
          <p:cNvSpPr/>
          <p:nvPr/>
        </p:nvSpPr>
        <p:spPr>
          <a:xfrm>
            <a:off x="10999786" y="3659568"/>
            <a:ext cx="5773209" cy="3226264"/>
          </a:xfrm>
          <a:prstGeom prst="roundRect">
            <a:avLst/>
          </a:prstGeom>
          <a:solidFill>
            <a:schemeClr val="bg1"/>
          </a:solidFill>
          <a:ln w="3175">
            <a:noFill/>
            <a:prstDash val="lgDashDot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F0"/>
                </a:solidFill>
                <a:latin typeface="#9Slide03 AmpleSoft Bold" panose="02000000000000000000" charset="0"/>
              </a:rPr>
              <a:t>      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Hoạt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động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công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nghiệp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tạo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ra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nhiều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sản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phẩm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như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thực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phẩm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,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đồ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dùng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,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dầu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thô,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vật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liệu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,..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phục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vụ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cho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cuộc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sống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 con </a:t>
            </a:r>
            <a:r>
              <a:rPr lang="vi-VN" sz="3200" dirty="0" err="1">
                <a:solidFill>
                  <a:srgbClr val="00B0F0"/>
                </a:solidFill>
                <a:latin typeface="#9Slide03 AmpleSoft Bold" panose="02000000000000000000" charset="0"/>
              </a:rPr>
              <a:t>người</a:t>
            </a:r>
            <a:r>
              <a:rPr lang="vi-VN" sz="3200" dirty="0">
                <a:solidFill>
                  <a:srgbClr val="00B0F0"/>
                </a:solidFill>
                <a:latin typeface="#9Slide03 AmpleSoft Bold" panose="02000000000000000000" charset="0"/>
              </a:rPr>
              <a:t>.</a:t>
            </a:r>
            <a:endParaRPr lang="vi-VN" sz="3200" b="1" dirty="0">
              <a:solidFill>
                <a:srgbClr val="00B0F0"/>
              </a:solidFill>
              <a:latin typeface="#9Slide03 AmpleSoft Bold" panose="02000000000000000000" charset="0"/>
            </a:endParaRPr>
          </a:p>
        </p:txBody>
      </p:sp>
      <p:pic>
        <p:nvPicPr>
          <p:cNvPr id="18" name="Hình ảnh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992" y="5631754"/>
            <a:ext cx="3657656" cy="4724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4325" y="443912"/>
            <a:ext cx="7730488" cy="298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90000"/>
              </a:lnSpc>
              <a:spcAft>
                <a:spcPts val="600"/>
              </a:spcAft>
            </a:pPr>
            <a:r>
              <a:rPr kumimoji="0" lang="en-US" sz="40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 Black" panose="00000A00000000000000" pitchFamily="2" charset="0"/>
              </a:rPr>
              <a:t>3.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Kể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số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hoạt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sản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xuất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công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nghiệp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khác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mà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em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biết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Nói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tên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sản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phẩm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của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các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hoạt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động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sản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xuất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Nunito Black" panose="00000A00000000000000" pitchFamily="2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Nunito Black" panose="00000A00000000000000" pitchFamily="2" charset="0"/>
              </a:rPr>
              <a:t> .</a:t>
            </a:r>
            <a:endParaRPr kumimoji="0" lang="en-US" sz="40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3" name="Picture 2" descr="Đắk Lắk: Thúc đẩy các giải pháp nâng cao chất lượng cà phê chế biến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692"/>
          <a:stretch>
            <a:fillRect/>
          </a:stretch>
        </p:blipFill>
        <p:spPr bwMode="auto">
          <a:xfrm>
            <a:off x="8721090" y="3"/>
            <a:ext cx="9566910" cy="5000623"/>
          </a:xfrm>
          <a:custGeom>
            <a:avLst/>
            <a:gdLst/>
            <a:ahLst/>
            <a:cxnLst/>
            <a:rect l="l" t="t" r="r" b="b"/>
            <a:pathLst>
              <a:path w="6377940" h="3333749">
                <a:moveTo>
                  <a:pt x="0" y="0"/>
                </a:moveTo>
                <a:lnTo>
                  <a:pt x="6377940" y="0"/>
                </a:lnTo>
                <a:lnTo>
                  <a:pt x="6377940" y="3333749"/>
                </a:lnTo>
                <a:lnTo>
                  <a:pt x="174585" y="3333749"/>
                </a:lnTo>
                <a:lnTo>
                  <a:pt x="0" y="2202180"/>
                </a:ln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Hình ảnh 8"/>
          <p:cNvPicPr>
            <a:picLocks noChangeAspect="1"/>
          </p:cNvPicPr>
          <p:nvPr/>
        </p:nvPicPr>
        <p:blipFill rotWithShape="1">
          <a:blip r:embed="rId2"/>
          <a:srcRect t="9018" r="-1" b="14114"/>
          <a:stretch>
            <a:fillRect/>
          </a:stretch>
        </p:blipFill>
        <p:spPr>
          <a:xfrm>
            <a:off x="8721090" y="5286378"/>
            <a:ext cx="9566910" cy="5000622"/>
          </a:xfrm>
          <a:custGeom>
            <a:avLst/>
            <a:gdLst/>
            <a:ahLst/>
            <a:cxnLst/>
            <a:rect l="l" t="t" r="r" b="b"/>
            <a:pathLst>
              <a:path w="6377940" h="3333748">
                <a:moveTo>
                  <a:pt x="203977" y="0"/>
                </a:moveTo>
                <a:lnTo>
                  <a:pt x="6377940" y="0"/>
                </a:lnTo>
                <a:lnTo>
                  <a:pt x="6377940" y="3333748"/>
                </a:lnTo>
                <a:lnTo>
                  <a:pt x="0" y="3333748"/>
                </a:lnTo>
                <a:lnTo>
                  <a:pt x="525780" y="1931668"/>
                </a:lnTo>
                <a:lnTo>
                  <a:pt x="205740" y="11428"/>
                </a:lnTo>
                <a:close/>
              </a:path>
            </a:pathLst>
          </a:custGeom>
        </p:spPr>
      </p:pic>
      <p:grpSp>
        <p:nvGrpSpPr>
          <p:cNvPr id="12" name="Group 11"/>
          <p:cNvGrpSpPr>
            <a:grpSpLocks noGrp="1" noRot="1" noChangeAspect="1" noMove="1" noResize="1" noUngrp="1"/>
          </p:cNvGrpSpPr>
          <p:nvPr/>
        </p:nvGrpSpPr>
        <p:grpSpPr>
          <a:xfrm>
            <a:off x="8448537" y="816"/>
            <a:ext cx="1312074" cy="10286182"/>
            <a:chOff x="5632358" y="544"/>
            <a:chExt cx="874716" cy="6857455"/>
          </a:xfrm>
        </p:grpSpPr>
        <p:sp>
          <p:nvSpPr>
            <p:cNvPr id="13" name="Freeform: Shape 12"/>
            <p:cNvSpPr/>
            <p:nvPr/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/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6" name="Hình ảnh 11"/>
          <p:cNvPicPr>
            <a:picLocks noChangeAspect="1"/>
          </p:cNvPicPr>
          <p:nvPr/>
        </p:nvPicPr>
        <p:blipFill rotWithShape="1">
          <a:blip r:embed="rId4"/>
          <a:srcRect r="62474"/>
          <a:stretch>
            <a:fillRect/>
          </a:stretch>
        </p:blipFill>
        <p:spPr>
          <a:xfrm>
            <a:off x="1" y="-24649"/>
            <a:ext cx="990600" cy="133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Hình chữ nhật: Góc Tròn 3"/>
          <p:cNvSpPr/>
          <p:nvPr/>
        </p:nvSpPr>
        <p:spPr>
          <a:xfrm>
            <a:off x="333655" y="3238500"/>
            <a:ext cx="8252593" cy="54137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FFC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*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Một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số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hoạt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động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sản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xuất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nghiệp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khác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3 AmpleSoft Bold" panose="02000000000000000000" charset="0"/>
              </a:rPr>
              <a:t> :</a:t>
            </a:r>
            <a:endParaRPr kumimoji="0" lang="en-US" sz="3600" b="0" i="0" u="none" strike="noStrike" kern="1200" cap="none" spc="0" normalizeH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#9Slide03 AmpleSoft Bold" panose="02000000000000000000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-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00000000000000000" charset="0"/>
              </a:rPr>
              <a:t>Sản</a:t>
            </a: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00000000000000000" charset="0"/>
              </a:rPr>
              <a:t>xuất</a:t>
            </a: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00000000000000000" charset="0"/>
              </a:rPr>
              <a:t>hàng</a:t>
            </a: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 tiêu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00000000000000000" charset="0"/>
              </a:rPr>
              <a:t>dùng</a:t>
            </a: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: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00000000000000000" charset="0"/>
              </a:rPr>
              <a:t>sản</a:t>
            </a:r>
            <a:r>
              <a:rPr lang="vi-VN" sz="36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00000000000000000" charset="0"/>
              </a:rPr>
              <a:t>xuất</a:t>
            </a:r>
            <a:r>
              <a:rPr lang="vi-VN" sz="36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00000000000000000" charset="0"/>
              </a:rPr>
              <a:t>giày</a:t>
            </a:r>
            <a:r>
              <a:rPr lang="vi-VN" sz="36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00000000000000000" charset="0"/>
              </a:rPr>
              <a:t>dép</a:t>
            </a:r>
            <a:r>
              <a:rPr lang="vi-VN" sz="3600" dirty="0">
                <a:solidFill>
                  <a:srgbClr val="00B0F0"/>
                </a:solidFill>
                <a:latin typeface="#9Slide03 AmpleSoft Bold" panose="02000000000000000000" charset="0"/>
              </a:rPr>
              <a:t>, ….</a:t>
            </a:r>
            <a:endParaRPr lang="vi-VN" sz="3600" dirty="0">
              <a:solidFill>
                <a:srgbClr val="00B0F0"/>
              </a:solidFill>
              <a:latin typeface="#9Slide03 AmpleSoft Bold" panose="02000000000000000000" charset="0"/>
            </a:endParaRPr>
          </a:p>
          <a:p>
            <a:pPr>
              <a:lnSpc>
                <a:spcPct val="150000"/>
              </a:lnSpc>
            </a:pP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-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00000000000000000" charset="0"/>
              </a:rPr>
              <a:t>Chế</a:t>
            </a: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00000000000000000" charset="0"/>
              </a:rPr>
              <a:t>biến</a:t>
            </a: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 lương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00000000000000000" charset="0"/>
              </a:rPr>
              <a:t>thực</a:t>
            </a: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,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00000000000000000" charset="0"/>
              </a:rPr>
              <a:t>thực</a:t>
            </a: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 </a:t>
            </a:r>
            <a:r>
              <a:rPr lang="vi-VN" sz="3600" dirty="0" err="1">
                <a:solidFill>
                  <a:srgbClr val="FF0000"/>
                </a:solidFill>
                <a:latin typeface="#9Slide03 AmpleSoft Bold" panose="02000000000000000000" charset="0"/>
              </a:rPr>
              <a:t>phẩm</a:t>
            </a:r>
            <a:r>
              <a:rPr lang="vi-VN" sz="3600" dirty="0">
                <a:solidFill>
                  <a:srgbClr val="FF0000"/>
                </a:solidFill>
                <a:latin typeface="#9Slide03 AmpleSoft Bold" panose="02000000000000000000" charset="0"/>
              </a:rPr>
              <a:t>: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00000000000000000" charset="0"/>
              </a:rPr>
              <a:t>Chế</a:t>
            </a:r>
            <a:r>
              <a:rPr lang="vi-VN" sz="36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00000000000000000" charset="0"/>
              </a:rPr>
              <a:t>biến</a:t>
            </a:r>
            <a:r>
              <a:rPr lang="vi-VN" sz="3600" dirty="0">
                <a:solidFill>
                  <a:srgbClr val="00B0F0"/>
                </a:solidFill>
                <a:latin typeface="#9Slide03 AmpleSoft Bold" panose="02000000000000000000" charset="0"/>
              </a:rPr>
              <a:t> </a:t>
            </a:r>
            <a:r>
              <a:rPr lang="vi-VN" sz="3600" dirty="0" err="1">
                <a:solidFill>
                  <a:srgbClr val="00B0F0"/>
                </a:solidFill>
                <a:latin typeface="#9Slide03 AmpleSoft Bold" panose="02000000000000000000" charset="0"/>
              </a:rPr>
              <a:t>cà</a:t>
            </a:r>
            <a:r>
              <a:rPr lang="vi-VN" sz="3600" dirty="0">
                <a:solidFill>
                  <a:srgbClr val="00B0F0"/>
                </a:solidFill>
                <a:latin typeface="#9Slide03 AmpleSoft Bold" panose="02000000000000000000" charset="0"/>
              </a:rPr>
              <a:t> phê, </a:t>
            </a:r>
            <a:r>
              <a:rPr lang="vi-VN" sz="3600" err="1">
                <a:solidFill>
                  <a:srgbClr val="00B0F0"/>
                </a:solidFill>
                <a:latin typeface="#9Slide03 AmpleSoft Bold" panose="02000000000000000000" charset="0"/>
              </a:rPr>
              <a:t>chè</a:t>
            </a:r>
            <a:r>
              <a:rPr lang="vi-VN" sz="3600">
                <a:solidFill>
                  <a:srgbClr val="00B0F0"/>
                </a:solidFill>
                <a:latin typeface="#9Slide03 AmpleSoft Bold" panose="02000000000000000000" charset="0"/>
              </a:rPr>
              <a:t>,…</a:t>
            </a:r>
            <a:endParaRPr lang="vi-VN" sz="3600" dirty="0">
              <a:solidFill>
                <a:srgbClr val="00B0F0"/>
              </a:solidFill>
              <a:latin typeface="#9Slide03 AmpleSoft Bold" panose="02000000000000000000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79"/>
          <a:stretch>
            <a:fillRect/>
          </a:stretch>
        </p:blipFill>
        <p:spPr>
          <a:xfrm>
            <a:off x="2745451" y="7147275"/>
            <a:ext cx="3429000" cy="3582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1733</Words>
  <Application>WPS Presentation</Application>
  <PresentationFormat>Custom</PresentationFormat>
  <Paragraphs>94</Paragraphs>
  <Slides>12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SimSun</vt:lpstr>
      <vt:lpstr>Wingdings</vt:lpstr>
      <vt:lpstr>Times New Roman</vt:lpstr>
      <vt:lpstr>Tahoma</vt:lpstr>
      <vt:lpstr>#9Slide03 AmpleSoft Bold</vt:lpstr>
      <vt:lpstr>Nunito Black</vt:lpstr>
      <vt:lpstr>Open Sans Extrabold</vt:lpstr>
      <vt:lpstr>Calibri</vt:lpstr>
      <vt:lpstr>Open Sans SemiBold</vt:lpstr>
      <vt:lpstr>Open Sans Light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KIM PC</cp:lastModifiedBy>
  <cp:revision>57</cp:revision>
  <dcterms:created xsi:type="dcterms:W3CDTF">2006-08-16T00:00:00Z</dcterms:created>
  <dcterms:modified xsi:type="dcterms:W3CDTF">2023-11-29T02:13:41Z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B2BBAE1AC5CA4C318C8F170DBA5DA2DE_12</vt:lpwstr>
  </property>
  <property fmtid="{D5CDD505-2E9C-101B-9397-08002B2CF9AE}" pid="3" name="KSOProductBuildVer">
    <vt:lpwstr>1033-12.2.0.13306</vt:lpwstr>
  </property>
</Properties>
</file>