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96" r:id="rId3"/>
    <p:sldId id="285" r:id="rId4"/>
    <p:sldId id="314" r:id="rId5"/>
    <p:sldId id="340" r:id="rId6"/>
    <p:sldId id="342" r:id="rId7"/>
    <p:sldId id="341" r:id="rId8"/>
    <p:sldId id="343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48247-DD8C-4090-B14A-574B7ACFE42F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7F859-7510-4AAC-A944-C54E7D0DC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8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92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647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115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90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DE1D-DBE6-4A2D-83E3-5E4B8470040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077-C26B-4952-B4AC-6D8F3988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DE1D-DBE6-4A2D-83E3-5E4B8470040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077-C26B-4952-B4AC-6D8F3988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3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DE1D-DBE6-4A2D-83E3-5E4B8470040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077-C26B-4952-B4AC-6D8F3988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9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6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DE1D-DBE6-4A2D-83E3-5E4B8470040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077-C26B-4952-B4AC-6D8F3988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3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DE1D-DBE6-4A2D-83E3-5E4B8470040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077-C26B-4952-B4AC-6D8F3988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DE1D-DBE6-4A2D-83E3-5E4B8470040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077-C26B-4952-B4AC-6D8F3988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7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DE1D-DBE6-4A2D-83E3-5E4B8470040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077-C26B-4952-B4AC-6D8F3988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0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DE1D-DBE6-4A2D-83E3-5E4B8470040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077-C26B-4952-B4AC-6D8F3988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2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DE1D-DBE6-4A2D-83E3-5E4B8470040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077-C26B-4952-B4AC-6D8F3988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4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DE1D-DBE6-4A2D-83E3-5E4B8470040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077-C26B-4952-B4AC-6D8F3988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5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DE1D-DBE6-4A2D-83E3-5E4B8470040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D077-C26B-4952-B4AC-6D8F3988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5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FDE1D-DBE6-4A2D-83E3-5E4B8470040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AD077-C26B-4952-B4AC-6D8F3988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3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0" y="-39185"/>
            <a:ext cx="12452195" cy="7004359"/>
          </a:xfrm>
          <a:prstGeom prst="rect">
            <a:avLst/>
          </a:prstGeom>
        </p:spPr>
      </p:pic>
      <p:pic>
        <p:nvPicPr>
          <p:cNvPr id="3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643" y="-103694"/>
            <a:ext cx="4632157" cy="7004359"/>
          </a:xfrm>
          <a:prstGeom prst="rect">
            <a:avLst/>
          </a:prstGeom>
        </p:spPr>
      </p:pic>
      <p:pic>
        <p:nvPicPr>
          <p:cNvPr id="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772"/>
            <a:ext cx="12452195" cy="4065641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84" y="4758842"/>
            <a:ext cx="6550421" cy="15830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C00CC7-D20B-6054-BCF9-A79CD4AD9C0F}"/>
              </a:ext>
            </a:extLst>
          </p:cNvPr>
          <p:cNvSpPr txBox="1"/>
          <p:nvPr/>
        </p:nvSpPr>
        <p:spPr>
          <a:xfrm>
            <a:off x="3579943" y="784732"/>
            <a:ext cx="7838219" cy="19980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00B050"/>
                </a:solidFill>
                <a:latin typeface="UTM Avo" panose="02040603050506020204" pitchFamily="18" charset="0"/>
              </a:rPr>
              <a:t>ĐẠO ĐỨC 3</a:t>
            </a:r>
            <a:endParaRPr lang="en-US" sz="4400" b="1" dirty="0">
              <a:solidFill>
                <a:srgbClr val="00B05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Tuần</a:t>
            </a:r>
            <a:r>
              <a:rPr lang="en-US" sz="4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smtClean="0">
                <a:solidFill>
                  <a:srgbClr val="00B050"/>
                </a:solidFill>
                <a:latin typeface="UTM Avo" panose="02040603050506020204" pitchFamily="18" charset="0"/>
              </a:rPr>
              <a:t>31</a:t>
            </a:r>
            <a:endParaRPr lang="en-US" sz="440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DDD42F-B258-7E14-93C6-8EBA7F03FC44}"/>
              </a:ext>
            </a:extLst>
          </p:cNvPr>
          <p:cNvSpPr txBox="1"/>
          <p:nvPr/>
        </p:nvSpPr>
        <p:spPr>
          <a:xfrm>
            <a:off x="3369012" y="3252753"/>
            <a:ext cx="826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9: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bộ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an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toàn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(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1)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68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0D7749-942C-2426-5D86-A1F65D78BE51}"/>
              </a:ext>
            </a:extLst>
          </p:cNvPr>
          <p:cNvSpPr txBox="1"/>
          <p:nvPr/>
        </p:nvSpPr>
        <p:spPr>
          <a:xfrm>
            <a:off x="3753233" y="2668700"/>
            <a:ext cx="51112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  <a:endParaRPr lang="en-US" sz="6600" b="1" dirty="0">
              <a:solidFill>
                <a:srgbClr val="00B050"/>
              </a:solidFill>
              <a:latin typeface="UTM Cookies" panose="0204060305050602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67558" y="3866271"/>
            <a:ext cx="619637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Chơi trò chơi “Đi theo đèn tín hiệu giao thông”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3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20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7034" y="-146359"/>
            <a:ext cx="12452195" cy="70043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2167" t="29575" r="33427" b="11197"/>
          <a:stretch/>
        </p:blipFill>
        <p:spPr>
          <a:xfrm>
            <a:off x="6005938" y="627650"/>
            <a:ext cx="6105541" cy="5912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Rectangle 17"/>
          <p:cNvSpPr/>
          <p:nvPr/>
        </p:nvSpPr>
        <p:spPr>
          <a:xfrm>
            <a:off x="175578" y="710316"/>
            <a:ext cx="5374885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Đội chơi </a:t>
            </a:r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gồm từ </a:t>
            </a:r>
            <a:r>
              <a:rPr lang="nl-NL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5-7 </a:t>
            </a:r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HS. </a:t>
            </a:r>
            <a:r>
              <a:rPr lang="nl-NL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HS trong mỗi đội </a:t>
            </a:r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xếp thành 1 hàng dọc và thực hiện theo hiệu lệnh của quản trò như sau</a:t>
            </a:r>
            <a:r>
              <a:rPr lang="nl-NL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0D7749-942C-2426-5D86-A1F65D78BE51}"/>
              </a:ext>
            </a:extLst>
          </p:cNvPr>
          <p:cNvSpPr txBox="1"/>
          <p:nvPr/>
        </p:nvSpPr>
        <p:spPr>
          <a:xfrm>
            <a:off x="307369" y="42875"/>
            <a:ext cx="5111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UTM Cookies" panose="02040603050506020204" pitchFamily="18" charset="0"/>
              </a:rPr>
              <a:t>LUẬT CHƠI</a:t>
            </a:r>
            <a:endParaRPr lang="en-US" sz="3200" b="1" dirty="0">
              <a:solidFill>
                <a:srgbClr val="0070C0"/>
              </a:solidFill>
              <a:latin typeface="UTM Cookies" panose="0204060305050602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8652" y="2154117"/>
            <a:ext cx="5374885" cy="13324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Đèn xanh: Người đứng sau đưa tay lên vai người đúng trước làm thành một đoàn tàu và di chuyển thật nhanh</a:t>
            </a:r>
            <a:r>
              <a:rPr lang="nl-NL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5576" y="5714724"/>
            <a:ext cx="5374885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Bạn nào thực hiện sai so vời hiệu lệnh sẽ bị loại khỏi đội </a:t>
            </a:r>
            <a:r>
              <a:rPr lang="nl-NL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chơi.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8653" y="3643304"/>
            <a:ext cx="5374885" cy="9077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Đèn vàng: Vẫn để tay trên vai người đứng trước và đi chậm lại</a:t>
            </a:r>
            <a:r>
              <a:rPr lang="nl-NL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5576" y="4707759"/>
            <a:ext cx="5374885" cy="907749"/>
          </a:xfrm>
          <a:prstGeom prst="rect">
            <a:avLst/>
          </a:prstGeom>
          <a:solidFill>
            <a:srgbClr val="FF505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Đèn đỏ: Khoanh hai tay trước ngực và dừng lại</a:t>
            </a:r>
            <a:r>
              <a:rPr lang="nl-NL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0D7749-942C-2426-5D86-A1F65D78BE51}"/>
              </a:ext>
            </a:extLst>
          </p:cNvPr>
          <p:cNvSpPr txBox="1"/>
          <p:nvPr/>
        </p:nvSpPr>
        <p:spPr>
          <a:xfrm>
            <a:off x="3753233" y="2648743"/>
            <a:ext cx="51112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50"/>
                </a:solidFill>
                <a:latin typeface="UTM Cookies" panose="02040603050506020204" pitchFamily="18" charset="0"/>
              </a:rPr>
              <a:t>KHÁM PHÁ</a:t>
            </a:r>
            <a:endParaRPr lang="en-US" sz="6600" b="1" dirty="0">
              <a:solidFill>
                <a:srgbClr val="00B05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97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0" y="-146359"/>
            <a:ext cx="12452195" cy="7004359"/>
          </a:xfrm>
          <a:prstGeom prst="rect">
            <a:avLst/>
          </a:prstGeom>
        </p:spPr>
      </p:pic>
      <p:grpSp>
        <p:nvGrpSpPr>
          <p:cNvPr id="34" name="组合 8">
            <a:extLst>
              <a:ext uri="{FF2B5EF4-FFF2-40B4-BE49-F238E27FC236}">
                <a16:creationId xmlns:a16="http://schemas.microsoft.com/office/drawing/2014/main" id="{DC793661-EACC-43A5-95A5-05CC44D61DEC}"/>
              </a:ext>
            </a:extLst>
          </p:cNvPr>
          <p:cNvGrpSpPr/>
          <p:nvPr/>
        </p:nvGrpSpPr>
        <p:grpSpPr>
          <a:xfrm>
            <a:off x="118273" y="101335"/>
            <a:ext cx="1074735" cy="1152029"/>
            <a:chOff x="1773008" y="1581313"/>
            <a:chExt cx="2062279" cy="2327283"/>
          </a:xfrm>
        </p:grpSpPr>
        <p:sp>
          <p:nvSpPr>
            <p:cNvPr id="35" name="椭圆 53"/>
            <p:cNvSpPr/>
            <p:nvPr/>
          </p:nvSpPr>
          <p:spPr>
            <a:xfrm>
              <a:off x="1773008" y="1846318"/>
              <a:ext cx="2062279" cy="2062278"/>
            </a:xfrm>
            <a:prstGeom prst="ellipse">
              <a:avLst/>
            </a:prstGeom>
            <a:noFill/>
            <a:ln w="165100">
              <a:solidFill>
                <a:srgbClr val="A5C0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6" name="图片 2">
              <a:extLst>
                <a:ext uri="{FF2B5EF4-FFF2-40B4-BE49-F238E27FC236}">
                  <a16:creationId xmlns:a16="http://schemas.microsoft.com/office/drawing/2014/main" id="{A62E583B-2245-4916-9BC9-8F0FC2944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907" y="1581313"/>
              <a:ext cx="1588479" cy="2203595"/>
            </a:xfrm>
            <a:custGeom>
              <a:avLst/>
              <a:gdLst>
                <a:gd name="connsiteX0" fmla="*/ 753947 w 1507894"/>
                <a:gd name="connsiteY0" fmla="*/ 0 h 1507894"/>
                <a:gd name="connsiteX1" fmla="*/ 1507894 w 1507894"/>
                <a:gd name="connsiteY1" fmla="*/ 753947 h 1507894"/>
                <a:gd name="connsiteX2" fmla="*/ 753947 w 1507894"/>
                <a:gd name="connsiteY2" fmla="*/ 1507894 h 1507894"/>
                <a:gd name="connsiteX3" fmla="*/ 0 w 1507894"/>
                <a:gd name="connsiteY3" fmla="*/ 753947 h 1507894"/>
                <a:gd name="connsiteX4" fmla="*/ 753947 w 1507894"/>
                <a:gd name="connsiteY4" fmla="*/ 0 h 150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894" h="1507894">
                  <a:moveTo>
                    <a:pt x="753947" y="0"/>
                  </a:moveTo>
                  <a:cubicBezTo>
                    <a:pt x="1170340" y="0"/>
                    <a:pt x="1507894" y="337554"/>
                    <a:pt x="1507894" y="753947"/>
                  </a:cubicBezTo>
                  <a:cubicBezTo>
                    <a:pt x="1507894" y="1170340"/>
                    <a:pt x="1170340" y="1507894"/>
                    <a:pt x="753947" y="1507894"/>
                  </a:cubicBezTo>
                  <a:cubicBezTo>
                    <a:pt x="337554" y="1507894"/>
                    <a:pt x="0" y="1170340"/>
                    <a:pt x="0" y="753947"/>
                  </a:cubicBezTo>
                  <a:cubicBezTo>
                    <a:pt x="0" y="337554"/>
                    <a:pt x="337554" y="0"/>
                    <a:pt x="753947" y="0"/>
                  </a:cubicBezTo>
                  <a:close/>
                </a:path>
              </a:pathLst>
            </a:custGeom>
          </p:spPr>
        </p:pic>
      </p:grpSp>
      <p:sp>
        <p:nvSpPr>
          <p:cNvPr id="7" name="TextBox 12"/>
          <p:cNvSpPr txBox="1"/>
          <p:nvPr/>
        </p:nvSpPr>
        <p:spPr>
          <a:xfrm rot="931">
            <a:off x="1389203" y="293680"/>
            <a:ext cx="3977983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200" b="1" dirty="0" err="1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b="1" dirty="0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3200" b="1" dirty="0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sz="3200" b="1" dirty="0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3200" b="1" dirty="0" err="1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3200" b="1" dirty="0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200" b="1" dirty="0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200" b="1" dirty="0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endParaRPr lang="en-US" sz="3200" b="1" dirty="0">
              <a:solidFill>
                <a:srgbClr val="00B050"/>
              </a:solidFill>
              <a:latin typeface="UTM Avo" panose="0204060305050602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2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-422466" y="4068822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-843272" y="4574872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2"/>
          <p:cNvSpPr txBox="1"/>
          <p:nvPr/>
        </p:nvSpPr>
        <p:spPr>
          <a:xfrm rot="931">
            <a:off x="585322" y="2650794"/>
            <a:ext cx="4640115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en-US" sz="28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28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28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28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28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đảm</a:t>
            </a:r>
            <a:r>
              <a:rPr lang="en-US" sz="28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28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28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8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chưa</a:t>
            </a:r>
            <a:r>
              <a:rPr lang="en-US" sz="28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28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28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28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800" dirty="0" smtClean="0">
              <a:latin typeface="UTM Avo" panose="0204060305050602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2"/>
          <p:cNvSpPr txBox="1"/>
          <p:nvPr/>
        </p:nvSpPr>
        <p:spPr>
          <a:xfrm rot="931">
            <a:off x="632912" y="4431547"/>
            <a:ext cx="4592437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en-US" sz="28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8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28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28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8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8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28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tuân</a:t>
            </a:r>
            <a:r>
              <a:rPr lang="en-US" sz="28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thủ</a:t>
            </a:r>
            <a:r>
              <a:rPr lang="en-US" sz="28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8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28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sz="28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28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8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8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800" dirty="0" smtClean="0">
              <a:latin typeface="UTM Avo" panose="0204060305050602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2"/>
          <p:cNvSpPr txBox="1"/>
          <p:nvPr/>
        </p:nvSpPr>
        <p:spPr>
          <a:xfrm rot="931">
            <a:off x="385329" y="1965538"/>
            <a:ext cx="527822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en-US" sz="2800" i="1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800" i="1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2800" i="1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sz="2800" i="1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i="1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800" i="1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800" i="1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i="1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800" i="1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800" i="1" dirty="0">
              <a:latin typeface="UTM Avo" panose="0204060305050602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2359" t="24290" r="30285" b="10169"/>
          <a:stretch/>
        </p:blipFill>
        <p:spPr>
          <a:xfrm>
            <a:off x="5631237" y="232515"/>
            <a:ext cx="6590526" cy="6504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6472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2" grpId="1" animBg="1"/>
      <p:bldP spid="13" grpId="0" animBg="1"/>
      <p:bldP spid="13" grpId="1" animBg="1"/>
      <p:bldP spid="16" grpId="0"/>
      <p:bldP spid="1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33">
            <a:extLst>
              <a:ext uri="{FF2B5EF4-FFF2-40B4-BE49-F238E27FC236}">
                <a16:creationId xmlns:a16="http://schemas.microsoft.com/office/drawing/2014/main" id="{E4045E8F-4702-FA05-A08F-AC8F30DB76A8}"/>
              </a:ext>
            </a:extLst>
          </p:cNvPr>
          <p:cNvSpPr/>
          <p:nvPr/>
        </p:nvSpPr>
        <p:spPr>
          <a:xfrm>
            <a:off x="3029527" y="609599"/>
            <a:ext cx="8303491" cy="1639205"/>
          </a:xfrm>
          <a:prstGeom prst="roundRect">
            <a:avLst/>
          </a:prstGeom>
          <a:noFill/>
          <a:ln w="38100">
            <a:solidFill>
              <a:srgbClr val="31ADB9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l-NL" sz="2400" dirty="0">
                <a:solidFill>
                  <a:schemeClr val="accent1">
                    <a:lumMod val="75000"/>
                  </a:schemeClr>
                </a:solidFill>
                <a:latin typeface="UTM Avo" panose="02040603050506020204"/>
              </a:rPr>
              <a:t>+ Việc đi bộ của các bạn trong các tranh tình huống đã đảm bảo an toàn cho bản thân và những người xung quanh.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UTM Avo" panose="02040603050506020204"/>
            </a:endParaRPr>
          </a:p>
        </p:txBody>
      </p:sp>
      <p:pic>
        <p:nvPicPr>
          <p:cNvPr id="28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9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382068" y="-460445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-38738" y="45605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2">
            <a:extLst>
              <a:ext uri="{FF2B5EF4-FFF2-40B4-BE49-F238E27FC236}">
                <a16:creationId xmlns:a16="http://schemas.microsoft.com/office/drawing/2014/main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992581"/>
            <a:ext cx="2348053" cy="44570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33">
            <a:extLst>
              <a:ext uri="{FF2B5EF4-FFF2-40B4-BE49-F238E27FC236}">
                <a16:creationId xmlns:a16="http://schemas.microsoft.com/office/drawing/2014/main" id="{E4045E8F-4702-FA05-A08F-AC8F30DB76A8}"/>
              </a:ext>
            </a:extLst>
          </p:cNvPr>
          <p:cNvSpPr/>
          <p:nvPr/>
        </p:nvSpPr>
        <p:spPr>
          <a:xfrm>
            <a:off x="3029527" y="2776343"/>
            <a:ext cx="8303491" cy="3356602"/>
          </a:xfrm>
          <a:prstGeom prst="roundRect">
            <a:avLst/>
          </a:prstGeom>
          <a:noFill/>
          <a:ln w="38100">
            <a:solidFill>
              <a:srgbClr val="31ADB9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l-NL" sz="2400" dirty="0">
                <a:solidFill>
                  <a:schemeClr val="accent1">
                    <a:lumMod val="75000"/>
                  </a:schemeClr>
                </a:solidFill>
                <a:latin typeface="UTM Avo" panose="02040603050506020204"/>
              </a:rPr>
              <a:t>+ Khi đi bộ, chúng ta cần tuân thủ các quy tắc an toàn như: đi trên hè phố, lề đường; trong trường hợp đường không có hè phố, lề đường thì cần đi sát mép đường; qua đường ở ngã tư, đi vào vạch kẻ đường dành cho người đi bộ và tuân thủ đèn tín hiệu giao thông,...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UTM Avo" panose="02040603050506020204"/>
            </a:endParaRPr>
          </a:p>
        </p:txBody>
      </p:sp>
    </p:spTree>
    <p:extLst>
      <p:ext uri="{BB962C8B-B14F-4D97-AF65-F5344CB8AC3E}">
        <p14:creationId xmlns:p14="http://schemas.microsoft.com/office/powerpoint/2010/main" val="32156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29" grpId="1" animBg="1"/>
      <p:bldP spid="30" grpId="0" animBg="1"/>
      <p:bldP spid="30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0" y="-146359"/>
            <a:ext cx="12452195" cy="7004359"/>
          </a:xfrm>
          <a:prstGeom prst="rect">
            <a:avLst/>
          </a:prstGeom>
        </p:spPr>
      </p:pic>
      <p:grpSp>
        <p:nvGrpSpPr>
          <p:cNvPr id="34" name="组合 8">
            <a:extLst>
              <a:ext uri="{FF2B5EF4-FFF2-40B4-BE49-F238E27FC236}">
                <a16:creationId xmlns:a16="http://schemas.microsoft.com/office/drawing/2014/main" id="{DC793661-EACC-43A5-95A5-05CC44D61DEC}"/>
              </a:ext>
            </a:extLst>
          </p:cNvPr>
          <p:cNvGrpSpPr/>
          <p:nvPr/>
        </p:nvGrpSpPr>
        <p:grpSpPr>
          <a:xfrm>
            <a:off x="472568" y="-120590"/>
            <a:ext cx="1440880" cy="1569545"/>
            <a:chOff x="1773008" y="1581313"/>
            <a:chExt cx="2062279" cy="2327283"/>
          </a:xfrm>
        </p:grpSpPr>
        <p:sp>
          <p:nvSpPr>
            <p:cNvPr id="35" name="椭圆 53"/>
            <p:cNvSpPr/>
            <p:nvPr/>
          </p:nvSpPr>
          <p:spPr>
            <a:xfrm>
              <a:off x="1773008" y="1846318"/>
              <a:ext cx="2062279" cy="2062278"/>
            </a:xfrm>
            <a:prstGeom prst="ellipse">
              <a:avLst/>
            </a:prstGeom>
            <a:noFill/>
            <a:ln w="165100">
              <a:solidFill>
                <a:srgbClr val="A5C0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6" name="图片 2">
              <a:extLst>
                <a:ext uri="{FF2B5EF4-FFF2-40B4-BE49-F238E27FC236}">
                  <a16:creationId xmlns:a16="http://schemas.microsoft.com/office/drawing/2014/main" id="{A62E583B-2245-4916-9BC9-8F0FC2944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907" y="1581313"/>
              <a:ext cx="1588479" cy="2203595"/>
            </a:xfrm>
            <a:custGeom>
              <a:avLst/>
              <a:gdLst>
                <a:gd name="connsiteX0" fmla="*/ 753947 w 1507894"/>
                <a:gd name="connsiteY0" fmla="*/ 0 h 1507894"/>
                <a:gd name="connsiteX1" fmla="*/ 1507894 w 1507894"/>
                <a:gd name="connsiteY1" fmla="*/ 753947 h 1507894"/>
                <a:gd name="connsiteX2" fmla="*/ 753947 w 1507894"/>
                <a:gd name="connsiteY2" fmla="*/ 1507894 h 1507894"/>
                <a:gd name="connsiteX3" fmla="*/ 0 w 1507894"/>
                <a:gd name="connsiteY3" fmla="*/ 753947 h 1507894"/>
                <a:gd name="connsiteX4" fmla="*/ 753947 w 1507894"/>
                <a:gd name="connsiteY4" fmla="*/ 0 h 150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894" h="1507894">
                  <a:moveTo>
                    <a:pt x="753947" y="0"/>
                  </a:moveTo>
                  <a:cubicBezTo>
                    <a:pt x="1170340" y="0"/>
                    <a:pt x="1507894" y="337554"/>
                    <a:pt x="1507894" y="753947"/>
                  </a:cubicBezTo>
                  <a:cubicBezTo>
                    <a:pt x="1507894" y="1170340"/>
                    <a:pt x="1170340" y="1507894"/>
                    <a:pt x="753947" y="1507894"/>
                  </a:cubicBezTo>
                  <a:cubicBezTo>
                    <a:pt x="337554" y="1507894"/>
                    <a:pt x="0" y="1170340"/>
                    <a:pt x="0" y="753947"/>
                  </a:cubicBezTo>
                  <a:cubicBezTo>
                    <a:pt x="0" y="337554"/>
                    <a:pt x="337554" y="0"/>
                    <a:pt x="753947" y="0"/>
                  </a:cubicBezTo>
                  <a:close/>
                </a:path>
              </a:pathLst>
            </a:custGeom>
          </p:spPr>
        </p:pic>
      </p:grpSp>
      <p:sp>
        <p:nvSpPr>
          <p:cNvPr id="7" name="TextBox 12"/>
          <p:cNvSpPr txBox="1"/>
          <p:nvPr/>
        </p:nvSpPr>
        <p:spPr>
          <a:xfrm rot="931">
            <a:off x="2275020" y="4201"/>
            <a:ext cx="9574330" cy="1386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200" b="1" dirty="0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200" b="1" dirty="0" err="1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3200" b="1" dirty="0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3200" b="1" dirty="0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3200" b="1" dirty="0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3200" b="1" dirty="0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tuân</a:t>
            </a:r>
            <a:r>
              <a:rPr lang="en-US" sz="3200" b="1" dirty="0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thủ</a:t>
            </a:r>
            <a:r>
              <a:rPr lang="en-US" sz="3200" b="1" dirty="0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3200" b="1" dirty="0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sz="3200" b="1" dirty="0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3200" b="1" dirty="0" err="1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3200" b="1" dirty="0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200" b="1" dirty="0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200" b="1" dirty="0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endParaRPr lang="en-US" sz="3200" b="1" dirty="0">
              <a:solidFill>
                <a:srgbClr val="00B050"/>
              </a:solidFill>
              <a:latin typeface="UTM Avo" panose="0204060305050602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2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-422466" y="4068822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-843272" y="4574872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6972" t="31351" r="24526" b="12422"/>
          <a:stretch/>
        </p:blipFill>
        <p:spPr>
          <a:xfrm>
            <a:off x="4835411" y="2013527"/>
            <a:ext cx="7288510" cy="4752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2"/>
          <p:cNvSpPr txBox="1"/>
          <p:nvPr/>
        </p:nvSpPr>
        <p:spPr>
          <a:xfrm rot="931">
            <a:off x="541270" y="2254449"/>
            <a:ext cx="3818527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en-US" sz="24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4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4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4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xảy</a:t>
            </a:r>
            <a:r>
              <a:rPr lang="en-US" sz="24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24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4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24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4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bức</a:t>
            </a:r>
            <a:r>
              <a:rPr lang="en-US" sz="24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sz="24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4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 smtClean="0">
              <a:latin typeface="UTM Avo" panose="0204060305050602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2"/>
          <p:cNvSpPr txBox="1"/>
          <p:nvPr/>
        </p:nvSpPr>
        <p:spPr>
          <a:xfrm rot="931">
            <a:off x="541271" y="4090343"/>
            <a:ext cx="381830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en-US" sz="24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sz="24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24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24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24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tuân</a:t>
            </a:r>
            <a:r>
              <a:rPr lang="en-US" sz="24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thủ</a:t>
            </a:r>
            <a:r>
              <a:rPr lang="en-US" sz="24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4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24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sz="24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24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4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24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400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 smtClean="0">
              <a:latin typeface="UTM Avo" panose="0204060305050602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2"/>
          <p:cNvSpPr txBox="1"/>
          <p:nvPr/>
        </p:nvSpPr>
        <p:spPr>
          <a:xfrm rot="931">
            <a:off x="6226147" y="1332444"/>
            <a:ext cx="550922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en-US" sz="2400" i="1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400" i="1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2400" i="1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sz="2400" i="1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i="1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400" i="1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400" i="1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400" i="1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400" i="1" dirty="0" smtClean="0">
                <a:latin typeface="UTM Avo" panose="02040603050506020204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400" i="1" dirty="0">
              <a:latin typeface="UTM Avo" panose="0204060305050602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17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2" grpId="1" animBg="1"/>
      <p:bldP spid="13" grpId="0" animBg="1"/>
      <p:bldP spid="13" grpId="1" animBg="1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33">
            <a:extLst>
              <a:ext uri="{FF2B5EF4-FFF2-40B4-BE49-F238E27FC236}">
                <a16:creationId xmlns:a16="http://schemas.microsoft.com/office/drawing/2014/main" id="{E4045E8F-4702-FA05-A08F-AC8F30DB76A8}"/>
              </a:ext>
            </a:extLst>
          </p:cNvPr>
          <p:cNvSpPr/>
          <p:nvPr/>
        </p:nvSpPr>
        <p:spPr>
          <a:xfrm>
            <a:off x="3993378" y="2013527"/>
            <a:ext cx="7339640" cy="2613891"/>
          </a:xfrm>
          <a:prstGeom prst="roundRect">
            <a:avLst/>
          </a:prstGeom>
          <a:noFill/>
          <a:ln w="38100">
            <a:solidFill>
              <a:srgbClr val="31ADB9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l-NL" sz="2800" dirty="0" smtClean="0">
                <a:solidFill>
                  <a:schemeClr val="accent1">
                    <a:lumMod val="75000"/>
                  </a:schemeClr>
                </a:solidFill>
                <a:latin typeface="UTM Avo" panose="02040603050506020204"/>
              </a:rPr>
              <a:t>Tuân thủ quy tắc an toàn khi đi bộ là rất cần thiết nhằm đảm bảo an toàn cho chính chúng ta và những người tham gia giao thông.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UTM Avo" panose="02040603050506020204"/>
            </a:endParaRPr>
          </a:p>
        </p:txBody>
      </p:sp>
      <p:pic>
        <p:nvPicPr>
          <p:cNvPr id="28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9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382068" y="-460445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-38738" y="45605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2">
            <a:extLst>
              <a:ext uri="{FF2B5EF4-FFF2-40B4-BE49-F238E27FC236}">
                <a16:creationId xmlns:a16="http://schemas.microsoft.com/office/drawing/2014/main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477817"/>
            <a:ext cx="3146065" cy="59717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0D7749-942C-2426-5D86-A1F65D78BE51}"/>
              </a:ext>
            </a:extLst>
          </p:cNvPr>
          <p:cNvSpPr txBox="1"/>
          <p:nvPr/>
        </p:nvSpPr>
        <p:spPr>
          <a:xfrm>
            <a:off x="5203342" y="590085"/>
            <a:ext cx="51112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50"/>
                </a:solidFill>
                <a:latin typeface="UTM Cookies" panose="02040603050506020204" pitchFamily="18" charset="0"/>
              </a:rPr>
              <a:t>KẾT LUẬN</a:t>
            </a:r>
            <a:endParaRPr lang="en-US" sz="6600" b="1" dirty="0">
              <a:solidFill>
                <a:srgbClr val="00B05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3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29" grpId="1" animBg="1"/>
      <p:bldP spid="30" grpId="0" animBg="1"/>
      <p:bldP spid="30" grpId="1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0" y="-39185"/>
            <a:ext cx="12452195" cy="7004359"/>
          </a:xfrm>
          <a:prstGeom prst="rect">
            <a:avLst/>
          </a:prstGeom>
        </p:spPr>
      </p:pic>
      <p:pic>
        <p:nvPicPr>
          <p:cNvPr id="7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0" y="-160933"/>
            <a:ext cx="4632157" cy="7004359"/>
          </a:xfrm>
          <a:prstGeom prst="rect">
            <a:avLst/>
          </a:prstGeom>
        </p:spPr>
      </p:pic>
      <p:pic>
        <p:nvPicPr>
          <p:cNvPr id="33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772"/>
            <a:ext cx="12452195" cy="4065641"/>
          </a:xfrm>
          <a:prstGeom prst="rect">
            <a:avLst/>
          </a:prstGeom>
        </p:spPr>
      </p:pic>
      <p:sp>
        <p:nvSpPr>
          <p:cNvPr id="8" name="TextBox 11"/>
          <p:cNvSpPr txBox="1"/>
          <p:nvPr/>
        </p:nvSpPr>
        <p:spPr>
          <a:xfrm>
            <a:off x="4013200" y="1825103"/>
            <a:ext cx="6801247" cy="2128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30"/>
              </a:lnSpc>
              <a:spcBef>
                <a:spcPct val="0"/>
              </a:spcBef>
            </a:pPr>
            <a:r>
              <a:rPr lang="en-US" sz="6667" b="1" spc="178" dirty="0">
                <a:solidFill>
                  <a:srgbClr val="D448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 ƠN ĐÃ THAM DỰ!</a:t>
            </a:r>
          </a:p>
        </p:txBody>
      </p:sp>
      <p:pic>
        <p:nvPicPr>
          <p:cNvPr id="9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84" y="4758842"/>
            <a:ext cx="6550421" cy="158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386</Words>
  <Application>Microsoft Office PowerPoint</Application>
  <PresentationFormat>Widescreen</PresentationFormat>
  <Paragraphs>29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等线</vt:lpstr>
      <vt:lpstr>Tahoma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83</cp:revision>
  <dcterms:created xsi:type="dcterms:W3CDTF">2022-06-23T08:24:14Z</dcterms:created>
  <dcterms:modified xsi:type="dcterms:W3CDTF">2022-07-19T14:04:09Z</dcterms:modified>
</cp:coreProperties>
</file>