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7" r:id="rId4"/>
    <p:sldId id="327" r:id="rId5"/>
    <p:sldId id="261" r:id="rId6"/>
    <p:sldId id="331" r:id="rId7"/>
    <p:sldId id="262" r:id="rId8"/>
    <p:sldId id="332" r:id="rId9"/>
    <p:sldId id="333" r:id="rId10"/>
    <p:sldId id="337" r:id="rId11"/>
    <p:sldId id="326" r:id="rId12"/>
    <p:sldId id="264" r:id="rId13"/>
    <p:sldId id="265" r:id="rId14"/>
    <p:sldId id="334" r:id="rId15"/>
    <p:sldId id="335" r:id="rId16"/>
    <p:sldId id="336" r:id="rId17"/>
    <p:sldId id="33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00"/>
    <a:srgbClr val="EF1DD6"/>
    <a:srgbClr val="E8FBB7"/>
    <a:srgbClr val="F4F8BA"/>
    <a:srgbClr val="F6E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6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19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740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559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307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2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97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19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842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82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8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F08-859F-4B25-820E-9E290F73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2C76-583A-4AC4-BAFC-1FB25C4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6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068-2173-4E72-95DE-A410D32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3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1956-D3BA-4213-9964-0FDFD086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984A-9C76-4E90-AE8A-9E099BEB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6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E672-5071-4445-9ECA-8C58445F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4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C40F-7B61-47B6-BE8D-21CF7FF8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863-AD80-4394-8C0C-556F370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CE76-5743-463B-B192-B9FB0038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71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63E9-60EC-4EEB-92DF-1530C76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3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3ABB-2168-4CEF-8013-FF0CE13E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8F08-859F-4B25-820E-9E290F73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0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2C76-583A-4AC4-BAFC-1FB25C4F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03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72068-2173-4E72-95DE-A410D32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7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31956-D3BA-4213-9964-0FDFD0868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2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984A-9C76-4E90-AE8A-9E099BEB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E672-5071-4445-9ECA-8C58445F5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3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BC40F-7B61-47B6-BE8D-21CF7FF8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0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6F863-AD80-4394-8C0C-556F3700F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7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CCE76-5743-463B-B192-B9FB0038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63E9-60EC-4EEB-92DF-1530C76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6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3ABB-2168-4CEF-8013-FF0CE13E6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89528-0F45-4099-9938-CDB81950B1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89528-0F45-4099-9938-CDB81950B1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jpeg"/><Relationship Id="rId4" Type="http://schemas.openxmlformats.org/officeDocument/2006/relationships/hyperlink" Target="../../../../luu%20huong/But%20chi%20thong%20minh.l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hyperlink" Target="../../../../luu%20huong/But%20chi%20thong%20minh.l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914400" y="37207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smtClean="0">
                <a:solidFill>
                  <a:srgbClr val="990099"/>
                </a:solidFill>
              </a:rPr>
              <a:t> </a:t>
            </a:r>
            <a:r>
              <a:rPr lang="en-US" sz="5400" u="sng" dirty="0" smtClean="0">
                <a:solidFill>
                  <a:srgbClr val="FF0000"/>
                </a:solidFill>
              </a:rPr>
              <a:t>Toán:</a:t>
            </a:r>
            <a:r>
              <a:rPr lang="en-US" sz="5400" dirty="0" smtClean="0">
                <a:solidFill>
                  <a:srgbClr val="FF0000"/>
                </a:solidFill>
              </a:rPr>
              <a:t>          Bài 14	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2988" y="2632006"/>
            <a:ext cx="7186612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 lập phương,</a:t>
            </a:r>
          </a:p>
          <a:p>
            <a:r>
              <a:rPr lang="en-US" sz="5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 hộp chữ nhật</a:t>
            </a:r>
            <a:endParaRPr lang="en-US" sz="5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52400"/>
            <a:ext cx="8762999" cy="1015663"/>
            <a:chOff x="394855" y="152400"/>
            <a:chExt cx="7606145" cy="1015663"/>
          </a:xfrm>
        </p:grpSpPr>
        <p:grpSp>
          <p:nvGrpSpPr>
            <p:cNvPr id="9225" name="Group 4"/>
            <p:cNvGrpSpPr>
              <a:grpSpLocks/>
            </p:cNvGrpSpPr>
            <p:nvPr/>
          </p:nvGrpSpPr>
          <p:grpSpPr bwMode="auto">
            <a:xfrm>
              <a:off x="394855" y="152400"/>
              <a:ext cx="900545" cy="831273"/>
              <a:chOff x="1104" y="2496"/>
              <a:chExt cx="599" cy="625"/>
            </a:xfrm>
          </p:grpSpPr>
          <p:grpSp>
            <p:nvGrpSpPr>
              <p:cNvPr id="9226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5"/>
                <a:chOff x="884" y="2523"/>
                <a:chExt cx="862" cy="862"/>
              </a:xfrm>
            </p:grpSpPr>
            <p:sp>
              <p:nvSpPr>
                <p:cNvPr id="9228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29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0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2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33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5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9236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7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4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9221" name="Text Box 20"/>
            <p:cNvSpPr txBox="1">
              <a:spLocks noChangeArrowheads="1"/>
            </p:cNvSpPr>
            <p:nvPr/>
          </p:nvSpPr>
          <p:spPr bwMode="auto">
            <a:xfrm>
              <a:off x="1410107" y="152400"/>
              <a:ext cx="6590893" cy="1015663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dirty="0" smtClean="0"/>
                <a:t>Bạn Mai xếp được hình dưới đây. Trong hình đó:</a:t>
              </a:r>
              <a:endParaRPr lang="en-US" sz="3000" b="1" dirty="0"/>
            </a:p>
          </p:txBody>
        </p:sp>
      </p:grp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987985" y="1295400"/>
            <a:ext cx="7317815" cy="55399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/>
              <a:t>a) Có bao nhiêu khối lập phương?</a:t>
            </a:r>
            <a:endParaRPr lang="en-US" sz="3000" b="1" dirty="0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987985" y="1981200"/>
            <a:ext cx="7775015" cy="553998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/>
              <a:t>b) </a:t>
            </a:r>
            <a:r>
              <a:rPr lang="en-US" sz="3000" b="1" dirty="0" err="1" smtClean="0"/>
              <a:t>Có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bao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nhiêu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khối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hộp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chữ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nhật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màu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đỏ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24318" r="62500" b="48777"/>
          <a:stretch/>
        </p:blipFill>
        <p:spPr>
          <a:xfrm>
            <a:off x="1322066" y="2596363"/>
            <a:ext cx="6400800" cy="42616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52600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2667000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3750270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4822167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6003382" y="579120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</a:t>
            </a:r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2377362" y="4768745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4653819" y="4754890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13" grpId="0" animBg="1"/>
      <p:bldP spid="13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1" y="12"/>
            <a:ext cx="8612829" cy="1079875"/>
            <a:chOff x="304801" y="12"/>
            <a:chExt cx="8612829" cy="1079875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12"/>
              <a:ext cx="955296" cy="990601"/>
              <a:chOff x="1440" y="3408"/>
              <a:chExt cx="460" cy="331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18"/>
                <a:ext cx="455" cy="321"/>
                <a:chOff x="884" y="2523"/>
                <a:chExt cx="862" cy="862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08"/>
                <a:ext cx="350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5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60097" y="125780"/>
              <a:ext cx="7657533" cy="954107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/>
                <a:t>Dùng các khối lập phương nhỏ như nhau, bạn Việt xếp thành các chữ T, H, C như sau:</a:t>
              </a:r>
              <a:endParaRPr lang="en-US" b="1" dirty="0"/>
            </a:p>
          </p:txBody>
        </p:sp>
      </p:grp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1" y="1112933"/>
            <a:ext cx="9144000" cy="95410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b) Hai chữ nào được xếp bởi số khối lập phương bằng nhau?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1950" y="1268420"/>
            <a:ext cx="8726723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a) Chữ nào được xếp bởi nhiều khối lập phương nhất?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1007" r="55833" b="20649"/>
          <a:stretch/>
        </p:blipFill>
        <p:spPr>
          <a:xfrm>
            <a:off x="489275" y="1939216"/>
            <a:ext cx="8270241" cy="3292148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1149960" y="5545306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4058363" y="5573881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6966766" y="5545306"/>
            <a:ext cx="59313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2895600" y="2057400"/>
            <a:ext cx="3276600" cy="3487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0906" y="1883321"/>
            <a:ext cx="3190483" cy="3348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787715" y="2071687"/>
            <a:ext cx="3175295" cy="3215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4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" grpId="0" animBg="1"/>
      <p:bldP spid="4" grpId="1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3002"/>
            <a:ext cx="8612829" cy="1138441"/>
            <a:chOff x="304801" y="3002"/>
            <a:chExt cx="8612829" cy="1138441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3002"/>
              <a:ext cx="955296" cy="987608"/>
              <a:chOff x="1440" y="3409"/>
              <a:chExt cx="460" cy="33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09"/>
                <a:ext cx="455" cy="330"/>
                <a:chOff x="884" y="2499"/>
                <a:chExt cx="862" cy="886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499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3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49713" y="125780"/>
              <a:ext cx="7667917" cy="1015663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dirty="0" smtClean="0"/>
                <a:t>Các khối lập phương nhỏ như nhau được xếp thành các hình sau:</a:t>
              </a:r>
              <a:endParaRPr lang="en-US" sz="3000" b="1" dirty="0"/>
            </a:p>
          </p:txBody>
        </p:sp>
      </p:grp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152400" y="4979827"/>
            <a:ext cx="5715000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/>
              <a:t>Hình nào là khối lập phương?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13312" r="5833" b="74606"/>
          <a:stretch/>
        </p:blipFill>
        <p:spPr>
          <a:xfrm>
            <a:off x="465244" y="1925589"/>
            <a:ext cx="8363876" cy="1976464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986161" y="4093652"/>
            <a:ext cx="59313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6959140" y="4095085"/>
            <a:ext cx="59313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0130" y="4012661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16484" y="4076719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B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56374" y="4050208"/>
            <a:ext cx="50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C</a:t>
            </a:r>
            <a:endParaRPr lang="en-US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8296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25" grpId="0" animBg="1"/>
      <p:bldP spid="5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1" y="3002"/>
            <a:ext cx="8612829" cy="1199996"/>
            <a:chOff x="304801" y="3002"/>
            <a:chExt cx="8612829" cy="1199996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3002"/>
              <a:ext cx="955296" cy="987608"/>
              <a:chOff x="1440" y="3409"/>
              <a:chExt cx="460" cy="33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09"/>
                <a:ext cx="455" cy="330"/>
                <a:chOff x="884" y="2499"/>
                <a:chExt cx="862" cy="886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499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4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72651" y="125780"/>
              <a:ext cx="7644979" cy="1077218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/>
                <a:t>Hình khối thích hợp điền vào dấu “?” là hình nào?</a:t>
              </a:r>
              <a:endParaRPr lang="en-US" sz="3200" b="1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4156515" y="5027416"/>
            <a:ext cx="820929" cy="902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6187" y="2299775"/>
            <a:ext cx="8450240" cy="1510225"/>
            <a:chOff x="366187" y="2299775"/>
            <a:chExt cx="8450240" cy="1510225"/>
          </a:xfrm>
        </p:grpSpPr>
        <p:sp>
          <p:nvSpPr>
            <p:cNvPr id="39" name="TextBox 38"/>
            <p:cNvSpPr txBox="1"/>
            <p:nvPr/>
          </p:nvSpPr>
          <p:spPr>
            <a:xfrm>
              <a:off x="8275894" y="2794337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000099"/>
                  </a:solidFill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6187" y="2299775"/>
              <a:ext cx="1641027" cy="1281625"/>
              <a:chOff x="533241" y="1371600"/>
              <a:chExt cx="1408569" cy="1066800"/>
            </a:xfrm>
          </p:grpSpPr>
          <p:sp>
            <p:nvSpPr>
              <p:cNvPr id="2" name="Cube 1"/>
              <p:cNvSpPr/>
              <p:nvPr/>
            </p:nvSpPr>
            <p:spPr>
              <a:xfrm>
                <a:off x="533241" y="1371600"/>
                <a:ext cx="726856" cy="1066800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1311301" y="1814513"/>
                <a:ext cx="630509" cy="58578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ube 23"/>
            <p:cNvSpPr/>
            <p:nvPr/>
          </p:nvSpPr>
          <p:spPr>
            <a:xfrm>
              <a:off x="7211343" y="2375974"/>
              <a:ext cx="822228" cy="120542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690944" y="2345547"/>
              <a:ext cx="1648881" cy="1235853"/>
              <a:chOff x="533241" y="1371600"/>
              <a:chExt cx="1408569" cy="1066800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533241" y="1371600"/>
                <a:ext cx="726856" cy="1066800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1311301" y="1814513"/>
                <a:ext cx="630509" cy="58578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857751" y="2365824"/>
              <a:ext cx="1665314" cy="1215576"/>
              <a:chOff x="4857751" y="2365824"/>
              <a:chExt cx="1665314" cy="1215576"/>
            </a:xfrm>
          </p:grpSpPr>
          <p:sp>
            <p:nvSpPr>
              <p:cNvPr id="48" name="Cube 47"/>
              <p:cNvSpPr/>
              <p:nvPr/>
            </p:nvSpPr>
            <p:spPr>
              <a:xfrm>
                <a:off x="4857751" y="2365824"/>
                <a:ext cx="859343" cy="1215576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ube 48"/>
              <p:cNvSpPr/>
              <p:nvPr/>
            </p:nvSpPr>
            <p:spPr>
              <a:xfrm>
                <a:off x="5777631" y="2856043"/>
                <a:ext cx="745434" cy="725357"/>
              </a:xfrm>
              <a:prstGeom prst="cub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420288" y="4484484"/>
            <a:ext cx="1781669" cy="1303726"/>
            <a:chOff x="1420288" y="4484484"/>
            <a:chExt cx="1781669" cy="1303726"/>
          </a:xfrm>
        </p:grpSpPr>
        <p:sp>
          <p:nvSpPr>
            <p:cNvPr id="5" name="TextBox 4"/>
            <p:cNvSpPr txBox="1"/>
            <p:nvPr/>
          </p:nvSpPr>
          <p:spPr>
            <a:xfrm>
              <a:off x="1420288" y="5141879"/>
              <a:ext cx="5920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99"/>
                  </a:solidFill>
                </a:rPr>
                <a:t>A.</a:t>
              </a:r>
              <a:endParaRPr lang="en-US" sz="3600" b="1" dirty="0">
                <a:solidFill>
                  <a:srgbClr val="000099"/>
                </a:solidFill>
              </a:endParaRPr>
            </a:p>
          </p:txBody>
        </p:sp>
        <p:sp>
          <p:nvSpPr>
            <p:cNvPr id="56" name="Cube 55"/>
            <p:cNvSpPr/>
            <p:nvPr/>
          </p:nvSpPr>
          <p:spPr>
            <a:xfrm>
              <a:off x="2379729" y="4484484"/>
              <a:ext cx="822228" cy="130372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83888" y="5027416"/>
            <a:ext cx="1493743" cy="774643"/>
            <a:chOff x="4283888" y="5027416"/>
            <a:chExt cx="1493743" cy="774643"/>
          </a:xfrm>
        </p:grpSpPr>
        <p:sp>
          <p:nvSpPr>
            <p:cNvPr id="40" name="TextBox 39"/>
            <p:cNvSpPr txBox="1"/>
            <p:nvPr/>
          </p:nvSpPr>
          <p:spPr>
            <a:xfrm>
              <a:off x="4283888" y="5155728"/>
              <a:ext cx="566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99"/>
                  </a:solidFill>
                </a:rPr>
                <a:t>B.</a:t>
              </a:r>
              <a:endParaRPr lang="en-US" sz="3600" b="1" dirty="0">
                <a:solidFill>
                  <a:srgbClr val="000099"/>
                </a:solidFill>
              </a:endParaRPr>
            </a:p>
          </p:txBody>
        </p:sp>
        <p:sp>
          <p:nvSpPr>
            <p:cNvPr id="57" name="Cube 56"/>
            <p:cNvSpPr/>
            <p:nvPr/>
          </p:nvSpPr>
          <p:spPr>
            <a:xfrm>
              <a:off x="5032197" y="5027416"/>
              <a:ext cx="745434" cy="72535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52400" y="1371600"/>
            <a:ext cx="916442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767143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3002"/>
            <a:ext cx="8762999" cy="1273527"/>
            <a:chOff x="304801" y="3002"/>
            <a:chExt cx="8762999" cy="1273527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304801" y="3002"/>
              <a:ext cx="955296" cy="987608"/>
              <a:chOff x="1440" y="3409"/>
              <a:chExt cx="460" cy="330"/>
            </a:xfrm>
          </p:grpSpPr>
          <p:grpSp>
            <p:nvGrpSpPr>
              <p:cNvPr id="27" name="Group 9"/>
              <p:cNvGrpSpPr>
                <a:grpSpLocks/>
              </p:cNvGrpSpPr>
              <p:nvPr/>
            </p:nvGrpSpPr>
            <p:grpSpPr bwMode="auto">
              <a:xfrm>
                <a:off x="1440" y="3409"/>
                <a:ext cx="455" cy="330"/>
                <a:chOff x="884" y="2499"/>
                <a:chExt cx="862" cy="886"/>
              </a:xfrm>
            </p:grpSpPr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gray">
                <a:xfrm>
                  <a:off x="884" y="2499"/>
                  <a:ext cx="697" cy="8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1550" y="3436"/>
                <a:ext cx="350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</a:rPr>
                  <a:t>4</a:t>
                </a:r>
                <a:endParaRPr lang="en-US" sz="5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206429" y="76200"/>
              <a:ext cx="7861371" cy="1200329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Hình khối thích hợp điền vào dấu “?” là hình nào?</a:t>
              </a:r>
              <a:endParaRPr lang="en-US" sz="3600" b="1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883002" y="4617513"/>
            <a:ext cx="820929" cy="902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8160" y="4696539"/>
            <a:ext cx="59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A.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93460" y="4745825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B.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0" name="Cube 49"/>
          <p:cNvSpPr/>
          <p:nvPr/>
        </p:nvSpPr>
        <p:spPr>
          <a:xfrm>
            <a:off x="-1056823" y="-900885"/>
            <a:ext cx="745434" cy="725357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1941936" y="4664737"/>
            <a:ext cx="745434" cy="725357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49170" y="4745825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C</a:t>
            </a:r>
            <a:r>
              <a:rPr lang="en-US" sz="3600" b="1" dirty="0" smtClean="0">
                <a:solidFill>
                  <a:srgbClr val="000099"/>
                </a:solidFill>
              </a:rPr>
              <a:t>.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54" name="Cube 53"/>
          <p:cNvSpPr/>
          <p:nvPr/>
        </p:nvSpPr>
        <p:spPr>
          <a:xfrm>
            <a:off x="7315200" y="4532443"/>
            <a:ext cx="745434" cy="725357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1475725" y="7565434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C</a:t>
            </a:r>
            <a:r>
              <a:rPr lang="en-US" sz="3600" b="1" dirty="0" smtClean="0">
                <a:solidFill>
                  <a:srgbClr val="000099"/>
                </a:solidFill>
              </a:rPr>
              <a:t>.</a:t>
            </a:r>
            <a:endParaRPr lang="en-US" sz="3600" b="1" dirty="0">
              <a:solidFill>
                <a:srgbClr val="000099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1959" y="2305319"/>
            <a:ext cx="8092100" cy="789869"/>
            <a:chOff x="431959" y="1753355"/>
            <a:chExt cx="8092100" cy="789869"/>
          </a:xfrm>
        </p:grpSpPr>
        <p:grpSp>
          <p:nvGrpSpPr>
            <p:cNvPr id="3" name="Group 2"/>
            <p:cNvGrpSpPr/>
            <p:nvPr/>
          </p:nvGrpSpPr>
          <p:grpSpPr>
            <a:xfrm>
              <a:off x="431959" y="1797904"/>
              <a:ext cx="2691064" cy="745320"/>
              <a:chOff x="431959" y="1797904"/>
              <a:chExt cx="2691064" cy="745320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1404774" y="1810607"/>
                <a:ext cx="745434" cy="725357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431959" y="1817867"/>
                <a:ext cx="745434" cy="725357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ube 45"/>
              <p:cNvSpPr/>
              <p:nvPr/>
            </p:nvSpPr>
            <p:spPr>
              <a:xfrm>
                <a:off x="2377589" y="1797904"/>
                <a:ext cx="745434" cy="725357"/>
              </a:xfrm>
              <a:prstGeom prst="cub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Cube 51"/>
            <p:cNvSpPr/>
            <p:nvPr/>
          </p:nvSpPr>
          <p:spPr>
            <a:xfrm>
              <a:off x="6813516" y="1796324"/>
              <a:ext cx="745434" cy="725357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352800" y="1782580"/>
              <a:ext cx="2691064" cy="745320"/>
              <a:chOff x="431959" y="1797904"/>
              <a:chExt cx="2691064" cy="745320"/>
            </a:xfrm>
          </p:grpSpPr>
          <p:sp>
            <p:nvSpPr>
              <p:cNvPr id="59" name="Cube 58"/>
              <p:cNvSpPr/>
              <p:nvPr/>
            </p:nvSpPr>
            <p:spPr>
              <a:xfrm>
                <a:off x="1404774" y="1810607"/>
                <a:ext cx="745434" cy="725357"/>
              </a:xfrm>
              <a:prstGeom prst="cub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431959" y="1817867"/>
                <a:ext cx="745434" cy="725357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2377589" y="1797904"/>
                <a:ext cx="745434" cy="725357"/>
              </a:xfrm>
              <a:prstGeom prst="cub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205712" y="1753355"/>
              <a:ext cx="4459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000099"/>
                  </a:solidFill>
                </a:rPr>
                <a:t>?</a:t>
              </a:r>
            </a:p>
          </p:txBody>
        </p:sp>
        <p:sp>
          <p:nvSpPr>
            <p:cNvPr id="63" name="Cube 62"/>
            <p:cNvSpPr/>
            <p:nvPr/>
          </p:nvSpPr>
          <p:spPr>
            <a:xfrm>
              <a:off x="7778625" y="1803321"/>
              <a:ext cx="745434" cy="725357"/>
            </a:xfrm>
            <a:prstGeom prst="cub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Cube 63"/>
          <p:cNvSpPr/>
          <p:nvPr/>
        </p:nvSpPr>
        <p:spPr>
          <a:xfrm>
            <a:off x="4559490" y="4617224"/>
            <a:ext cx="745434" cy="725357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1371600"/>
            <a:ext cx="1130229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457163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" grpId="0"/>
      <p:bldP spid="40" grpId="0"/>
      <p:bldP spid="51" grpId="0" animBg="1"/>
      <p:bldP spid="53" grpId="0"/>
      <p:bldP spid="54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4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95600" y="2362199"/>
            <a:ext cx="3733800" cy="11049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485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05456" y="1754787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02" y="1988811"/>
            <a:ext cx="2079161" cy="212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10521" r="16701" b="11129"/>
          <a:stretch/>
        </p:blipFill>
        <p:spPr>
          <a:xfrm>
            <a:off x="1787602" y="4386903"/>
            <a:ext cx="1885563" cy="1885564"/>
          </a:xfrm>
          <a:prstGeom prst="rect">
            <a:avLst/>
          </a:prstGeom>
        </p:spPr>
      </p:pic>
      <p:sp>
        <p:nvSpPr>
          <p:cNvPr id="10" name="Cube 9"/>
          <p:cNvSpPr/>
          <p:nvPr/>
        </p:nvSpPr>
        <p:spPr>
          <a:xfrm>
            <a:off x="5962650" y="2212941"/>
            <a:ext cx="2171700" cy="1825659"/>
          </a:xfrm>
          <a:prstGeom prst="cub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1" name="Cube 70"/>
          <p:cNvSpPr/>
          <p:nvPr/>
        </p:nvSpPr>
        <p:spPr>
          <a:xfrm>
            <a:off x="6324600" y="4648200"/>
            <a:ext cx="1524000" cy="1424504"/>
          </a:xfrm>
          <a:prstGeom prst="cub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057400" y="879388"/>
            <a:ext cx="541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/>
              <a:t>Khối lập phương</a:t>
            </a:r>
            <a:endParaRPr lang="en-US" sz="48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002" y="17614"/>
            <a:ext cx="350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Khám</a:t>
            </a:r>
            <a:r>
              <a:rPr kumimoji="0" lang="en-US" sz="50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5000" b="1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phá</a:t>
            </a:r>
            <a:endParaRPr kumimoji="0" lang="en-US" sz="50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 animBg="1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05456" y="228600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2362200" y="520987"/>
            <a:ext cx="518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/>
              <a:t>Khối hộp chữ nhật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47174"/>
            <a:ext cx="3173900" cy="1962150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5486400" y="2339562"/>
            <a:ext cx="2819400" cy="15240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2" t="2239" r="11753" b="2239"/>
          <a:stretch/>
        </p:blipFill>
        <p:spPr>
          <a:xfrm>
            <a:off x="1524000" y="4317776"/>
            <a:ext cx="1676400" cy="2209800"/>
          </a:xfrm>
          <a:prstGeom prst="rect">
            <a:avLst/>
          </a:prstGeom>
        </p:spPr>
      </p:pic>
      <p:sp>
        <p:nvSpPr>
          <p:cNvPr id="12" name="Cube 11"/>
          <p:cNvSpPr/>
          <p:nvPr/>
        </p:nvSpPr>
        <p:spPr>
          <a:xfrm>
            <a:off x="5943600" y="4429695"/>
            <a:ext cx="1295400" cy="19859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5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0722" y="1295400"/>
            <a:ext cx="807478" cy="673298"/>
            <a:chOff x="1104" y="2496"/>
            <a:chExt cx="599" cy="626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1104" y="2496"/>
              <a:ext cx="599" cy="626"/>
              <a:chOff x="884" y="2522"/>
              <a:chExt cx="862" cy="863"/>
            </a:xfrm>
          </p:grpSpPr>
          <p:sp>
            <p:nvSpPr>
              <p:cNvPr id="33" name="Oval 6"/>
              <p:cNvSpPr>
                <a:spLocks noChangeArrowheads="1"/>
              </p:cNvSpPr>
              <p:nvPr/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7"/>
              <p:cNvSpPr>
                <a:spLocks noChangeArrowheads="1"/>
              </p:cNvSpPr>
              <p:nvPr/>
            </p:nvSpPr>
            <p:spPr bwMode="gray">
              <a:xfrm>
                <a:off x="884" y="2522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Oval 8"/>
              <p:cNvSpPr>
                <a:spLocks noChangeArrowheads="1"/>
              </p:cNvSpPr>
              <p:nvPr/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10"/>
              <p:cNvSpPr>
                <a:spLocks noChangeArrowheads="1"/>
              </p:cNvSpPr>
              <p:nvPr/>
            </p:nvSpPr>
            <p:spPr bwMode="gray">
              <a:xfrm>
                <a:off x="981" y="2616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" name="Oval 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9" name="Oval 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" name="Oval 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1" name="Oval 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1178" y="2535"/>
              <a:ext cx="461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838200" y="1295400"/>
            <a:ext cx="7775015" cy="64633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/>
              <a:t>Những hình nào là khối lập phương?</a:t>
            </a:r>
            <a:endParaRPr lang="en-US" sz="3600" b="1" dirty="0"/>
          </a:p>
        </p:txBody>
      </p:sp>
      <p:sp>
        <p:nvSpPr>
          <p:cNvPr id="6" name="Cube 5"/>
          <p:cNvSpPr/>
          <p:nvPr/>
        </p:nvSpPr>
        <p:spPr>
          <a:xfrm>
            <a:off x="683636" y="3047999"/>
            <a:ext cx="1347858" cy="1219200"/>
          </a:xfrm>
          <a:prstGeom prst="cube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2756476" y="2561034"/>
            <a:ext cx="1347858" cy="1710927"/>
          </a:xfrm>
          <a:prstGeom prst="cub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4935896" y="2901253"/>
            <a:ext cx="1464904" cy="1312663"/>
          </a:xfrm>
          <a:prstGeom prst="cube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7620000" y="2667001"/>
            <a:ext cx="990600" cy="1595436"/>
          </a:xfrm>
          <a:prstGeom prst="can">
            <a:avLst/>
          </a:prstGeom>
          <a:solidFill>
            <a:srgbClr val="EF1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890" y="470934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A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4200" y="474267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2994" y="474267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74934" y="474922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D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8448" y="4709339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483785" y="4709340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923309" y="17614"/>
            <a:ext cx="3505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505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Hoạt</a:t>
            </a:r>
            <a:r>
              <a:rPr kumimoji="0" lang="en-US" sz="50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5000" b="1" i="1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động</a:t>
            </a:r>
            <a:endParaRPr kumimoji="0" lang="en-US" sz="50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587" y="228600"/>
            <a:ext cx="8489013" cy="691371"/>
            <a:chOff x="121587" y="228600"/>
            <a:chExt cx="8489013" cy="691371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121587" y="228600"/>
              <a:ext cx="807478" cy="673298"/>
              <a:chOff x="1104" y="2496"/>
              <a:chExt cx="599" cy="626"/>
            </a:xfrm>
          </p:grpSpPr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6"/>
                <a:chOff x="884" y="2522"/>
                <a:chExt cx="862" cy="863"/>
              </a:xfrm>
            </p:grpSpPr>
            <p:sp>
              <p:nvSpPr>
                <p:cNvPr id="33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2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6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929065" y="335196"/>
              <a:ext cx="7681535" cy="584775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/>
                <a:t>Những hình nào là khối hộp chữ nhật?</a:t>
              </a:r>
              <a:endParaRPr lang="en-US" sz="3200" b="1" dirty="0"/>
            </a:p>
          </p:txBody>
        </p:sp>
      </p:grpSp>
      <p:sp>
        <p:nvSpPr>
          <p:cNvPr id="6" name="Cube 5"/>
          <p:cNvSpPr/>
          <p:nvPr/>
        </p:nvSpPr>
        <p:spPr>
          <a:xfrm>
            <a:off x="401280" y="3028949"/>
            <a:ext cx="2059564" cy="1219200"/>
          </a:xfrm>
          <a:prstGeom prst="cube">
            <a:avLst/>
          </a:prstGeom>
          <a:solidFill>
            <a:srgbClr val="92D05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2994822" y="2667001"/>
            <a:ext cx="1347858" cy="1710927"/>
          </a:xfrm>
          <a:prstGeom prst="cube">
            <a:avLst/>
          </a:prstGeom>
          <a:solidFill>
            <a:srgbClr val="FF0000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7620000" y="2667001"/>
            <a:ext cx="990600" cy="159543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9890" y="470934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A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4200" y="474267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2994" y="474267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74934" y="474922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D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26926" y="4749225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98229" y="4749225"/>
            <a:ext cx="536015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42772" r="13333" b="48795"/>
          <a:stretch/>
        </p:blipFill>
        <p:spPr>
          <a:xfrm>
            <a:off x="4627822" y="3200400"/>
            <a:ext cx="2611178" cy="11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650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116" y="76200"/>
            <a:ext cx="8739387" cy="743367"/>
            <a:chOff x="30722" y="1347784"/>
            <a:chExt cx="6106824" cy="743367"/>
          </a:xfrm>
        </p:grpSpPr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30722" y="1347784"/>
              <a:ext cx="807478" cy="673298"/>
              <a:chOff x="1104" y="2496"/>
              <a:chExt cx="599" cy="626"/>
            </a:xfrm>
          </p:grpSpPr>
          <p:grpSp>
            <p:nvGrpSpPr>
              <p:cNvPr id="31" name="Group 5"/>
              <p:cNvGrpSpPr>
                <a:grpSpLocks/>
              </p:cNvGrpSpPr>
              <p:nvPr/>
            </p:nvGrpSpPr>
            <p:grpSpPr bwMode="auto">
              <a:xfrm>
                <a:off x="1104" y="2496"/>
                <a:ext cx="599" cy="626"/>
                <a:chOff x="884" y="2522"/>
                <a:chExt cx="862" cy="863"/>
              </a:xfrm>
            </p:grpSpPr>
            <p:sp>
              <p:nvSpPr>
                <p:cNvPr id="33" name="Oval 6"/>
                <p:cNvSpPr>
                  <a:spLocks noChangeArrowheads="1"/>
                </p:cNvSpPr>
                <p:nvPr/>
              </p:nvSpPr>
              <p:spPr bwMode="gray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7"/>
                <p:cNvSpPr>
                  <a:spLocks noChangeArrowheads="1"/>
                </p:cNvSpPr>
                <p:nvPr/>
              </p:nvSpPr>
              <p:spPr bwMode="gray">
                <a:xfrm>
                  <a:off x="884" y="2522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8"/>
                <p:cNvSpPr>
                  <a:spLocks noChangeArrowheads="1"/>
                </p:cNvSpPr>
                <p:nvPr/>
              </p:nvSpPr>
              <p:spPr bwMode="gray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9"/>
                <p:cNvSpPr>
                  <a:spLocks noChangeArrowheads="1"/>
                </p:cNvSpPr>
                <p:nvPr/>
              </p:nvSpPr>
              <p:spPr bwMode="gray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10"/>
                <p:cNvSpPr>
                  <a:spLocks noChangeArrowheads="1"/>
                </p:cNvSpPr>
                <p:nvPr/>
              </p:nvSpPr>
              <p:spPr bwMode="gray">
                <a:xfrm>
                  <a:off x="981" y="2616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gray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12"/>
                <p:cNvSpPr>
                  <a:spLocks noChangeArrowheads="1"/>
                </p:cNvSpPr>
                <p:nvPr/>
              </p:nvSpPr>
              <p:spPr bwMode="gray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3"/>
                <p:cNvSpPr>
                  <a:spLocks noChangeArrowheads="1"/>
                </p:cNvSpPr>
                <p:nvPr/>
              </p:nvSpPr>
              <p:spPr bwMode="gray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41" name="Oval 14"/>
                <p:cNvSpPr>
                  <a:spLocks noChangeArrowheads="1"/>
                </p:cNvSpPr>
                <p:nvPr/>
              </p:nvSpPr>
              <p:spPr bwMode="gray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>
                <a:off x="1178" y="2535"/>
                <a:ext cx="46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877131" y="1444820"/>
              <a:ext cx="5260415" cy="646331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/>
                <a:t>a) Mỗi đồ vật sau có dạng hình gì?</a:t>
              </a:r>
              <a:endParaRPr lang="en-US" sz="36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10290"/>
          <a:stretch/>
        </p:blipFill>
        <p:spPr>
          <a:xfrm>
            <a:off x="7077284" y="762000"/>
            <a:ext cx="1993764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51" y="1295400"/>
            <a:ext cx="1982422" cy="1319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E2C1B8"/>
              </a:clrFrom>
              <a:clrTo>
                <a:srgbClr val="E2C1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52" y="1328310"/>
            <a:ext cx="1974500" cy="1948290"/>
          </a:xfrm>
          <a:prstGeom prst="rect">
            <a:avLst/>
          </a:prstGeom>
        </p:spPr>
      </p:pic>
      <p:sp>
        <p:nvSpPr>
          <p:cNvPr id="29" name="Cube 28"/>
          <p:cNvSpPr/>
          <p:nvPr/>
        </p:nvSpPr>
        <p:spPr>
          <a:xfrm>
            <a:off x="191715" y="1371600"/>
            <a:ext cx="1464904" cy="1312663"/>
          </a:xfrm>
          <a:prstGeom prst="cube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43488" y="3810000"/>
            <a:ext cx="3938658" cy="685800"/>
            <a:chOff x="810177" y="5021049"/>
            <a:chExt cx="3938658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810177" y="5021049"/>
              <a:ext cx="3938658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tx1"/>
                  </a:solidFill>
                </a:rPr>
                <a:t>Khối hộp chữ nhật</a:t>
              </a:r>
            </a:p>
          </p:txBody>
        </p:sp>
        <p:sp>
          <p:nvSpPr>
            <p:cNvPr id="11" name="Cube 10"/>
            <p:cNvSpPr/>
            <p:nvPr/>
          </p:nvSpPr>
          <p:spPr>
            <a:xfrm>
              <a:off x="3810000" y="5105400"/>
              <a:ext cx="685800" cy="457200"/>
            </a:xfrm>
            <a:prstGeom prst="cub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2470" y="3810000"/>
            <a:ext cx="3910044" cy="685800"/>
            <a:chOff x="785742" y="4953000"/>
            <a:chExt cx="3640793" cy="685800"/>
          </a:xfrm>
        </p:grpSpPr>
        <p:sp>
          <p:nvSpPr>
            <p:cNvPr id="47" name="Rounded Rectangle 46"/>
            <p:cNvSpPr/>
            <p:nvPr/>
          </p:nvSpPr>
          <p:spPr>
            <a:xfrm>
              <a:off x="785742" y="4953000"/>
              <a:ext cx="3640793" cy="6858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tx1"/>
                  </a:solidFill>
                </a:rPr>
                <a:t>    Khối lập phương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Cube 47"/>
            <p:cNvSpPr/>
            <p:nvPr/>
          </p:nvSpPr>
          <p:spPr>
            <a:xfrm>
              <a:off x="3810000" y="5105400"/>
              <a:ext cx="434146" cy="457200"/>
            </a:xfrm>
            <a:prstGeom prst="cub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838200" y="2684262"/>
            <a:ext cx="1143000" cy="1125737"/>
          </a:xfrm>
          <a:custGeom>
            <a:avLst/>
            <a:gdLst>
              <a:gd name="connsiteX0" fmla="*/ 0 w 571500"/>
              <a:gd name="connsiteY0" fmla="*/ 0 h 1600200"/>
              <a:gd name="connsiteX1" fmla="*/ 385762 w 571500"/>
              <a:gd name="connsiteY1" fmla="*/ 728663 h 1600200"/>
              <a:gd name="connsiteX2" fmla="*/ 185737 w 571500"/>
              <a:gd name="connsiteY2" fmla="*/ 1171575 h 1600200"/>
              <a:gd name="connsiteX3" fmla="*/ 571500 w 5715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1600200">
                <a:moveTo>
                  <a:pt x="0" y="0"/>
                </a:moveTo>
                <a:cubicBezTo>
                  <a:pt x="177403" y="266700"/>
                  <a:pt x="354806" y="533401"/>
                  <a:pt x="385762" y="728663"/>
                </a:cubicBezTo>
                <a:cubicBezTo>
                  <a:pt x="416718" y="923926"/>
                  <a:pt x="154781" y="1026319"/>
                  <a:pt x="185737" y="1171575"/>
                </a:cubicBezTo>
                <a:cubicBezTo>
                  <a:pt x="216693" y="1316831"/>
                  <a:pt x="571500" y="1600200"/>
                  <a:pt x="571500" y="16002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97562" y="2421082"/>
            <a:ext cx="2967347" cy="1388918"/>
          </a:xfrm>
          <a:custGeom>
            <a:avLst/>
            <a:gdLst>
              <a:gd name="connsiteX0" fmla="*/ 0 w 2967347"/>
              <a:gd name="connsiteY0" fmla="*/ 0 h 1057275"/>
              <a:gd name="connsiteX1" fmla="*/ 528638 w 2967347"/>
              <a:gd name="connsiteY1" fmla="*/ 871538 h 1057275"/>
              <a:gd name="connsiteX2" fmla="*/ 2757488 w 2967347"/>
              <a:gd name="connsiteY2" fmla="*/ 771525 h 1057275"/>
              <a:gd name="connsiteX3" fmla="*/ 2743200 w 2967347"/>
              <a:gd name="connsiteY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347" h="1057275">
                <a:moveTo>
                  <a:pt x="0" y="0"/>
                </a:moveTo>
                <a:cubicBezTo>
                  <a:pt x="34528" y="371475"/>
                  <a:pt x="69057" y="742951"/>
                  <a:pt x="528638" y="871538"/>
                </a:cubicBezTo>
                <a:cubicBezTo>
                  <a:pt x="988219" y="1000125"/>
                  <a:pt x="2388394" y="740569"/>
                  <a:pt x="2757488" y="771525"/>
                </a:cubicBezTo>
                <a:cubicBezTo>
                  <a:pt x="3126582" y="802481"/>
                  <a:pt x="2934891" y="929878"/>
                  <a:pt x="2743200" y="105727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837845" y="2614612"/>
            <a:ext cx="2205643" cy="1195388"/>
          </a:xfrm>
          <a:custGeom>
            <a:avLst/>
            <a:gdLst>
              <a:gd name="connsiteX0" fmla="*/ 2228850 w 2228850"/>
              <a:gd name="connsiteY0" fmla="*/ 179331 h 922281"/>
              <a:gd name="connsiteX1" fmla="*/ 614362 w 2228850"/>
              <a:gd name="connsiteY1" fmla="*/ 50743 h 922281"/>
              <a:gd name="connsiteX2" fmla="*/ 0 w 2228850"/>
              <a:gd name="connsiteY2" fmla="*/ 922281 h 9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850" h="922281">
                <a:moveTo>
                  <a:pt x="2228850" y="179331"/>
                </a:moveTo>
                <a:cubicBezTo>
                  <a:pt x="1607343" y="53124"/>
                  <a:pt x="985837" y="-73082"/>
                  <a:pt x="614362" y="50743"/>
                </a:cubicBezTo>
                <a:cubicBezTo>
                  <a:pt x="242887" y="174568"/>
                  <a:pt x="121443" y="548424"/>
                  <a:pt x="0" y="922281"/>
                </a:cubicBezTo>
              </a:path>
            </a:pathLst>
          </a:custGeom>
          <a:noFill/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399361" y="2421082"/>
            <a:ext cx="674805" cy="1388918"/>
          </a:xfrm>
          <a:custGeom>
            <a:avLst/>
            <a:gdLst>
              <a:gd name="connsiteX0" fmla="*/ 674805 w 674805"/>
              <a:gd name="connsiteY0" fmla="*/ 0 h 1050697"/>
              <a:gd name="connsiteX1" fmla="*/ 3293 w 674805"/>
              <a:gd name="connsiteY1" fmla="*/ 300037 h 1050697"/>
              <a:gd name="connsiteX2" fmla="*/ 403343 w 674805"/>
              <a:gd name="connsiteY2" fmla="*/ 800100 h 1050697"/>
              <a:gd name="connsiteX3" fmla="*/ 60443 w 674805"/>
              <a:gd name="connsiteY3" fmla="*/ 1028700 h 1050697"/>
              <a:gd name="connsiteX4" fmla="*/ 103305 w 674805"/>
              <a:gd name="connsiteY4" fmla="*/ 1028700 h 10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805" h="1050697">
                <a:moveTo>
                  <a:pt x="674805" y="0"/>
                </a:moveTo>
                <a:cubicBezTo>
                  <a:pt x="361671" y="83343"/>
                  <a:pt x="48537" y="166687"/>
                  <a:pt x="3293" y="300037"/>
                </a:cubicBezTo>
                <a:cubicBezTo>
                  <a:pt x="-41951" y="433387"/>
                  <a:pt x="393818" y="678656"/>
                  <a:pt x="403343" y="800100"/>
                </a:cubicBezTo>
                <a:cubicBezTo>
                  <a:pt x="412868" y="921544"/>
                  <a:pt x="110449" y="990600"/>
                  <a:pt x="60443" y="1028700"/>
                </a:cubicBezTo>
                <a:cubicBezTo>
                  <a:pt x="10437" y="1066800"/>
                  <a:pt x="56871" y="1047750"/>
                  <a:pt x="103305" y="1028700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25892" y="5014412"/>
            <a:ext cx="8945156" cy="17543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b</a:t>
            </a:r>
            <a:r>
              <a:rPr lang="en-US" sz="3600" b="1" dirty="0" smtClean="0">
                <a:solidFill>
                  <a:srgbClr val="0000FF"/>
                </a:solidFill>
              </a:rPr>
              <a:t>) Em hãy nêu tên một số đồ vật có dạng khối lập phương hoặc khối hộp chữ nhật ở quanh ta nhé!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84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19" grpId="0" animBg="1"/>
      <p:bldP spid="24" grpId="0" animBg="1"/>
      <p:bldP spid="25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rial"/>
              </a:rPr>
              <a:t>Nhận xét – Dặn dò.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143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48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23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953" y="2172296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</a:t>
            </a:r>
            <a:r>
              <a:rPr lang="en-US" sz="6600" b="1" dirty="0" smtClean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tập</a:t>
            </a:r>
          </a:p>
          <a:p>
            <a:pPr algn="ctr"/>
            <a:r>
              <a:rPr lang="en-US" sz="4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(trang 94) </a:t>
            </a:r>
            <a:endParaRPr lang="en-US" sz="4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9678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298</Words>
  <Application>Microsoft Office PowerPoint</Application>
  <PresentationFormat>On-screen Show (4:3)</PresentationFormat>
  <Paragraphs>83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User</cp:lastModifiedBy>
  <cp:revision>113</cp:revision>
  <dcterms:created xsi:type="dcterms:W3CDTF">2015-09-01T15:22:32Z</dcterms:created>
  <dcterms:modified xsi:type="dcterms:W3CDTF">2020-08-19T06:47:08Z</dcterms:modified>
</cp:coreProperties>
</file>