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327" r:id="rId6"/>
    <p:sldId id="261" r:id="rId7"/>
    <p:sldId id="262" r:id="rId8"/>
    <p:sldId id="320" r:id="rId9"/>
    <p:sldId id="321" r:id="rId10"/>
    <p:sldId id="263" r:id="rId11"/>
    <p:sldId id="333" r:id="rId12"/>
    <p:sldId id="326" r:id="rId13"/>
    <p:sldId id="264" r:id="rId14"/>
    <p:sldId id="334" r:id="rId15"/>
    <p:sldId id="266" r:id="rId16"/>
    <p:sldId id="323" r:id="rId17"/>
    <p:sldId id="332" r:id="rId18"/>
    <p:sldId id="325" r:id="rId19"/>
    <p:sldId id="267" r:id="rId20"/>
    <p:sldId id="328" r:id="rId21"/>
    <p:sldId id="329" r:id="rId22"/>
    <p:sldId id="330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E8FBB7"/>
    <a:srgbClr val="F4F8BA"/>
    <a:srgbClr val="F6EB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33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210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294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19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246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28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70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audio" Target="../media/audio4.wav"/><Relationship Id="rId10" Type="http://schemas.openxmlformats.org/officeDocument/2006/relationships/image" Target="../media/image14.jpg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14400" y="37207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smtClean="0">
                <a:solidFill>
                  <a:srgbClr val="990099"/>
                </a:solidFill>
              </a:rPr>
              <a:t> </a:t>
            </a:r>
            <a:r>
              <a:rPr lang="en-US" sz="5400" u="sng" dirty="0" smtClean="0">
                <a:solidFill>
                  <a:srgbClr val="FF0000"/>
                </a:solidFill>
              </a:rPr>
              <a:t>Toán:</a:t>
            </a:r>
            <a:r>
              <a:rPr lang="en-US" sz="5400" dirty="0" smtClean="0">
                <a:solidFill>
                  <a:srgbClr val="FF0000"/>
                </a:solidFill>
              </a:rPr>
              <a:t>          Bài 13	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0984" y="2810060"/>
            <a:ext cx="6136616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Group 4"/>
          <p:cNvGrpSpPr>
            <a:grpSpLocks/>
          </p:cNvGrpSpPr>
          <p:nvPr/>
        </p:nvGrpSpPr>
        <p:grpSpPr bwMode="auto">
          <a:xfrm>
            <a:off x="394855" y="152400"/>
            <a:ext cx="900545" cy="831273"/>
            <a:chOff x="1104" y="2496"/>
            <a:chExt cx="599" cy="625"/>
          </a:xfrm>
        </p:grpSpPr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1104" y="2496"/>
              <a:ext cx="599" cy="625"/>
              <a:chOff x="884" y="2523"/>
              <a:chExt cx="862" cy="862"/>
            </a:xfrm>
          </p:grpSpPr>
          <p:sp>
            <p:nvSpPr>
              <p:cNvPr id="9228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9" name="Oval 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0" name="Oval 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Oval 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2" name="Oval 10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3" name="Oval 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4" name="Oval 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5" name="Oval 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6" name="Oval 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7" name="Text Box 15"/>
            <p:cNvSpPr txBox="1">
              <a:spLocks noChangeArrowheads="1"/>
            </p:cNvSpPr>
            <p:nvPr/>
          </p:nvSpPr>
          <p:spPr bwMode="auto">
            <a:xfrm>
              <a:off x="1178" y="2535"/>
              <a:ext cx="46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1600200" y="228600"/>
            <a:ext cx="7290367" cy="46196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Những con ong nào chứa phép tính có kết quả bằng 4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921196" y="849192"/>
            <a:ext cx="2780096" cy="1359232"/>
            <a:chOff x="559921" y="1143000"/>
            <a:chExt cx="2780096" cy="1359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21" y="1143000"/>
              <a:ext cx="2780096" cy="135923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1297" y="1288807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4 - 0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4419600" y="762000"/>
            <a:ext cx="2780096" cy="1359232"/>
            <a:chOff x="4724400" y="1177964"/>
            <a:chExt cx="2780096" cy="135923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177964"/>
              <a:ext cx="2780096" cy="135923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16605" y="1347595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5 + 1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6072371" y="2025693"/>
            <a:ext cx="2780096" cy="1359232"/>
            <a:chOff x="5029200" y="2667000"/>
            <a:chExt cx="2780096" cy="135923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667000"/>
              <a:ext cx="2780096" cy="13592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812123" y="2723532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3 + 1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 flipH="1">
            <a:off x="4267200" y="3087699"/>
            <a:ext cx="2780096" cy="1359232"/>
            <a:chOff x="210152" y="2688647"/>
            <a:chExt cx="2780096" cy="13592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3075" y="2867914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4 + 0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39504" y="3087699"/>
            <a:ext cx="2780096" cy="1359232"/>
            <a:chOff x="210152" y="2688647"/>
            <a:chExt cx="2780096" cy="13592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93075" y="2841364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6 - 2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678" y="1725155"/>
            <a:ext cx="2780096" cy="1466419"/>
            <a:chOff x="210152" y="2688647"/>
            <a:chExt cx="2780096" cy="135923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970622" y="2824236"/>
              <a:ext cx="1214249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2 + 4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67" y="5334000"/>
            <a:ext cx="1209675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48" y="5318412"/>
            <a:ext cx="1067072" cy="1067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11" y="5326206"/>
            <a:ext cx="1209675" cy="11525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9" y="5296514"/>
            <a:ext cx="1209675" cy="11525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5334000"/>
            <a:ext cx="120967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64" y="5440460"/>
            <a:ext cx="1023425" cy="10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1" y="12"/>
            <a:ext cx="955296" cy="990601"/>
            <a:chOff x="1440" y="3408"/>
            <a:chExt cx="460" cy="33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488537" y="97232"/>
            <a:ext cx="949863" cy="741168"/>
            <a:chOff x="2304" y="3365"/>
            <a:chExt cx="1503" cy="404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81094" y="2667000"/>
            <a:ext cx="1960655" cy="68580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10 -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2209" y="990613"/>
            <a:ext cx="196065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77169" y="4114800"/>
            <a:ext cx="1960655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5 +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1046044"/>
            <a:ext cx="1960655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4 +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2667000"/>
            <a:ext cx="1960655" cy="68580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8</a:t>
            </a: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 -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57800" y="4114800"/>
            <a:ext cx="1960655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2 +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16-Point Star 24"/>
          <p:cNvSpPr/>
          <p:nvPr/>
        </p:nvSpPr>
        <p:spPr>
          <a:xfrm>
            <a:off x="3962400" y="2438400"/>
            <a:ext cx="1295400" cy="10668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5</a:t>
            </a:r>
            <a:endParaRPr lang="en-US" sz="5400" b="1" dirty="0"/>
          </a:p>
        </p:txBody>
      </p:sp>
      <p:cxnSp>
        <p:nvCxnSpPr>
          <p:cNvPr id="28" name="Straight Arrow Connector 27"/>
          <p:cNvCxnSpPr>
            <a:stCxn id="20" idx="2"/>
            <a:endCxn id="25" idx="13"/>
          </p:cNvCxnSpPr>
          <p:nvPr/>
        </p:nvCxnSpPr>
        <p:spPr>
          <a:xfrm>
            <a:off x="2532537" y="1676413"/>
            <a:ext cx="1829701" cy="802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84937" y="3050989"/>
            <a:ext cx="12774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37824" y="3505200"/>
            <a:ext cx="757976" cy="1007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5" idx="15"/>
          </p:cNvCxnSpPr>
          <p:nvPr/>
        </p:nvCxnSpPr>
        <p:spPr>
          <a:xfrm flipH="1">
            <a:off x="4857962" y="1759065"/>
            <a:ext cx="1445642" cy="719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257800" y="3050989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4"/>
          </p:cNvCxnSpPr>
          <p:nvPr/>
        </p:nvCxnSpPr>
        <p:spPr>
          <a:xfrm flipH="1" flipV="1">
            <a:off x="5068095" y="3348972"/>
            <a:ext cx="1170032" cy="76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57400" y="2667000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2815102" y="990613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3053475" y="4111348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761255" y="1046044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7905706" y="2667000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6534106" y="4111348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2852476" y="990613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00200" y="2667000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71157" y="1046044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66600" y="2670828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90849" y="4114800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62052" y="4125555"/>
            <a:ext cx="609600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33241" y="12"/>
            <a:ext cx="726856" cy="84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04801" y="76199"/>
            <a:ext cx="955296" cy="990601"/>
            <a:chOff x="1440" y="3408"/>
            <a:chExt cx="460" cy="331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635" r="3333" b="26971"/>
          <a:stretch/>
        </p:blipFill>
        <p:spPr>
          <a:xfrm>
            <a:off x="4257150" y="0"/>
            <a:ext cx="4800600" cy="6838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52400" y="1085746"/>
            <a:ext cx="4038600" cy="95410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a) Tìm kết quả phép tính ghi trên mỗi quả bưởi.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903971" y="1278428"/>
            <a:ext cx="673499" cy="775713"/>
            <a:chOff x="2283791" y="5707340"/>
            <a:chExt cx="673499" cy="775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83791" y="5991224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7 - 2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52514" y="3274912"/>
            <a:ext cx="688009" cy="937939"/>
            <a:chOff x="2283791" y="5707340"/>
            <a:chExt cx="688009" cy="77571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283791" y="5991224"/>
              <a:ext cx="688009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 + 3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16869" y="1828800"/>
            <a:ext cx="677835" cy="913941"/>
            <a:chOff x="5370681" y="1943215"/>
            <a:chExt cx="677835" cy="7995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5370681" y="1943215"/>
              <a:ext cx="671290" cy="7995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410200" y="22098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8 - 3</a:t>
              </a:r>
              <a:endParaRPr lang="en-US" sz="20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04874" y="2324050"/>
            <a:ext cx="688009" cy="933450"/>
            <a:chOff x="2269281" y="5707340"/>
            <a:chExt cx="688009" cy="77571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269281" y="6047323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 + 4</a:t>
              </a:r>
              <a:endParaRPr lang="en-US" sz="20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37947" y="2085388"/>
            <a:ext cx="673499" cy="967878"/>
            <a:chOff x="2283791" y="5707340"/>
            <a:chExt cx="673499" cy="7757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283791" y="5991224"/>
              <a:ext cx="638316" cy="320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8 - 4</a:t>
              </a:r>
              <a:endParaRPr lang="en-US" sz="2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6760" y="2742741"/>
            <a:ext cx="688009" cy="969964"/>
            <a:chOff x="2283791" y="5707340"/>
            <a:chExt cx="688009" cy="7757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283791" y="5991224"/>
              <a:ext cx="688009" cy="3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 + 1</a:t>
              </a:r>
              <a:endParaRPr lang="en-US" sz="20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27496" y="2973902"/>
            <a:ext cx="710451" cy="1010669"/>
            <a:chOff x="2283791" y="5707340"/>
            <a:chExt cx="710451" cy="77571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283791" y="5991224"/>
              <a:ext cx="710451" cy="307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10 -4</a:t>
              </a:r>
              <a:endParaRPr lang="en-US" sz="20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17445" y="1762367"/>
            <a:ext cx="688009" cy="921029"/>
            <a:chOff x="2283791" y="5707340"/>
            <a:chExt cx="688009" cy="77571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 + 4</a:t>
              </a:r>
              <a:endParaRPr lang="en-US" sz="20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41391" y="2252664"/>
            <a:ext cx="688009" cy="912265"/>
            <a:chOff x="2283791" y="5707340"/>
            <a:chExt cx="688009" cy="77571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 + 1</a:t>
              </a:r>
              <a:endParaRPr lang="en-US" sz="20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94052" y="1033953"/>
            <a:ext cx="688009" cy="901581"/>
            <a:chOff x="2283791" y="5707340"/>
            <a:chExt cx="688009" cy="77571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 + 3</a:t>
              </a:r>
              <a:endParaRPr lang="en-US" sz="2000" b="1" dirty="0"/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287319" y="2190567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 + 4 = 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90513" y="3006607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 + 3 = 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04801" y="386457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– 4 = 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8706" y="550030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 + 1 = 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55597" y="550030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 – 3 = 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550346" y="380212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7 – 2 = 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45357" y="2993301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 + 4 = 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553475" y="2200685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 – 4 = 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45357" y="465121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 + 3 = 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04801" y="4707536"/>
            <a:ext cx="1563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 + 1 = 4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33241" y="12"/>
            <a:ext cx="726856" cy="84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04801" y="76199"/>
            <a:ext cx="955296" cy="990601"/>
            <a:chOff x="1440" y="3408"/>
            <a:chExt cx="460" cy="331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635" r="3333" b="26971"/>
          <a:stretch/>
        </p:blipFill>
        <p:spPr>
          <a:xfrm>
            <a:off x="4257150" y="0"/>
            <a:ext cx="4800600" cy="6838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39002" y="1192802"/>
            <a:ext cx="4038600" cy="138499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a) Có mấy quả bưởi ghi phép tính có kết quả bằng 5?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903971" y="1278428"/>
            <a:ext cx="673499" cy="775713"/>
            <a:chOff x="2283791" y="5707340"/>
            <a:chExt cx="673499" cy="775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83791" y="5991224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7 - 2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52514" y="3274912"/>
            <a:ext cx="688009" cy="937939"/>
            <a:chOff x="2283791" y="5707340"/>
            <a:chExt cx="688009" cy="77571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283791" y="5991224"/>
              <a:ext cx="688009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 + 3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76340" y="1860290"/>
            <a:ext cx="677835" cy="913941"/>
            <a:chOff x="5370681" y="1943215"/>
            <a:chExt cx="677835" cy="7995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5370681" y="1943215"/>
              <a:ext cx="671290" cy="7995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410200" y="22098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8 - 3</a:t>
              </a:r>
              <a:endParaRPr lang="en-US" sz="20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04874" y="2324050"/>
            <a:ext cx="688009" cy="933450"/>
            <a:chOff x="2269281" y="5707340"/>
            <a:chExt cx="688009" cy="77571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269281" y="6047323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 + 4</a:t>
              </a:r>
              <a:endParaRPr lang="en-US" sz="20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37947" y="2085388"/>
            <a:ext cx="673499" cy="967878"/>
            <a:chOff x="2283791" y="5707340"/>
            <a:chExt cx="673499" cy="7757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283791" y="5991224"/>
              <a:ext cx="638316" cy="320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8 - 4</a:t>
              </a:r>
              <a:endParaRPr lang="en-US" sz="2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6760" y="2742741"/>
            <a:ext cx="688009" cy="969964"/>
            <a:chOff x="2283791" y="5707340"/>
            <a:chExt cx="688009" cy="7757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283791" y="5991224"/>
              <a:ext cx="688009" cy="3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 + 1</a:t>
              </a:r>
              <a:endParaRPr lang="en-US" sz="20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27496" y="2973902"/>
            <a:ext cx="710451" cy="1010669"/>
            <a:chOff x="2283791" y="5707340"/>
            <a:chExt cx="710451" cy="77571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283791" y="5991224"/>
              <a:ext cx="710451" cy="307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10 -4</a:t>
              </a:r>
              <a:endParaRPr lang="en-US" sz="20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17445" y="1762367"/>
            <a:ext cx="688009" cy="921029"/>
            <a:chOff x="2283791" y="5707340"/>
            <a:chExt cx="688009" cy="77571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 + 4</a:t>
              </a:r>
              <a:endParaRPr lang="en-US" sz="20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41391" y="2252664"/>
            <a:ext cx="688009" cy="912265"/>
            <a:chOff x="2283791" y="5707340"/>
            <a:chExt cx="688009" cy="77571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 + 1</a:t>
              </a:r>
              <a:endParaRPr lang="en-US" sz="20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94052" y="1033953"/>
            <a:ext cx="688009" cy="901581"/>
            <a:chOff x="2283791" y="5707340"/>
            <a:chExt cx="688009" cy="77571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283791" y="599122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 + 3</a:t>
              </a:r>
              <a:endParaRPr lang="en-US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0560" y="2790775"/>
            <a:ext cx="3831324" cy="3936203"/>
            <a:chOff x="287319" y="2190567"/>
            <a:chExt cx="3831324" cy="3936203"/>
          </a:xfrm>
        </p:grpSpPr>
        <p:sp>
          <p:nvSpPr>
            <p:cNvPr id="68" name="Rounded Rectangle 67"/>
            <p:cNvSpPr/>
            <p:nvPr/>
          </p:nvSpPr>
          <p:spPr>
            <a:xfrm>
              <a:off x="287319" y="2190567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0 + 4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90513" y="3006607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2 + 3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4801" y="386457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10 – 4 = 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48706" y="550030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4 + 1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555597" y="550030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8 – 3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550346" y="380212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7 – 2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545357" y="2993301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2 + 4 = 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553475" y="2200685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8 – 4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545357" y="465121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3 + 3 = 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04801" y="470753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3 + 1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70990" y="3293263"/>
            <a:ext cx="688009" cy="937939"/>
            <a:chOff x="2283791" y="5707340"/>
            <a:chExt cx="688009" cy="775713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283791" y="5991224"/>
              <a:ext cx="688009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 + 3</a:t>
              </a:r>
              <a:endParaRPr lang="en-US" sz="20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67910" y="1163395"/>
            <a:ext cx="673499" cy="937939"/>
            <a:chOff x="2283791" y="5707340"/>
            <a:chExt cx="673499" cy="77571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283791" y="5991224"/>
              <a:ext cx="638316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7 - 2</a:t>
              </a:r>
              <a:endParaRPr lang="en-US" sz="20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61830" y="1813670"/>
            <a:ext cx="673499" cy="937939"/>
            <a:chOff x="2283791" y="5707340"/>
            <a:chExt cx="673499" cy="77571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83791" y="5991223"/>
              <a:ext cx="638316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8 - 3</a:t>
              </a:r>
              <a:endParaRPr lang="en-US" sz="2000" b="1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85535" y="2774231"/>
            <a:ext cx="688009" cy="937939"/>
            <a:chOff x="2283791" y="5707340"/>
            <a:chExt cx="688009" cy="775713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283791" y="5991224"/>
              <a:ext cx="688009" cy="33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 + 1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2431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23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953" y="2172296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</a:t>
            </a:r>
            <a:r>
              <a:rPr lang="en-US" sz="6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tập</a:t>
            </a:r>
          </a:p>
          <a:p>
            <a:pPr algn="ctr"/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(trang 90) 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0810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459361"/>
            <a:ext cx="5024437" cy="960178"/>
            <a:chOff x="1066800" y="1459361"/>
            <a:chExt cx="5024437" cy="9601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800" y="1521977"/>
              <a:ext cx="909637" cy="8975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9818" y="1483208"/>
              <a:ext cx="948927" cy="9363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2126" y="1459361"/>
              <a:ext cx="939403" cy="9269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2623" y="1459361"/>
              <a:ext cx="958614" cy="9458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08303" y="2712696"/>
            <a:ext cx="7792784" cy="1135400"/>
            <a:chOff x="908303" y="2712696"/>
            <a:chExt cx="7792784" cy="1135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303" y="2743651"/>
              <a:ext cx="1104445" cy="110444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6460" y="2734128"/>
              <a:ext cx="1104445" cy="11044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52099" y="2712696"/>
              <a:ext cx="1104445" cy="110444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0142" y="2712697"/>
              <a:ext cx="1104445" cy="110444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63155" y="2712698"/>
              <a:ext cx="1104445" cy="11044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96642" y="2734128"/>
              <a:ext cx="1104445" cy="110444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90" y="217657"/>
            <a:ext cx="2001641" cy="980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68873" y="4648200"/>
            <a:ext cx="5022703" cy="1020892"/>
            <a:chOff x="1968873" y="4648200"/>
            <a:chExt cx="5022703" cy="1020892"/>
          </a:xfrm>
        </p:grpSpPr>
        <p:sp>
          <p:nvSpPr>
            <p:cNvPr id="34" name="Rounded Rectangle 33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977175" y="4679025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997856" y="4651102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76437" y="4698729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82447" y="4647997"/>
            <a:ext cx="5022703" cy="1020892"/>
            <a:chOff x="1968873" y="4648200"/>
            <a:chExt cx="5022703" cy="1020892"/>
          </a:xfrm>
        </p:grpSpPr>
        <p:sp>
          <p:nvSpPr>
            <p:cNvPr id="56" name="Rounded Rectangle 55"/>
            <p:cNvSpPr/>
            <p:nvPr/>
          </p:nvSpPr>
          <p:spPr>
            <a:xfrm>
              <a:off x="2954674" y="4686399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10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130910" y="274270"/>
            <a:ext cx="949863" cy="741168"/>
            <a:chOff x="2304" y="3365"/>
            <a:chExt cx="1503" cy="404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CBD1CF"/>
              </a:clrFrom>
              <a:clrTo>
                <a:srgbClr val="CBD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3" t="1706" r="11030" b="4176"/>
          <a:stretch/>
        </p:blipFill>
        <p:spPr>
          <a:xfrm rot="5400000">
            <a:off x="2154549" y="-957752"/>
            <a:ext cx="4705968" cy="8366157"/>
          </a:xfrm>
          <a:prstGeom prst="rect">
            <a:avLst/>
          </a:prstGeom>
        </p:spPr>
      </p:pic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96014" y="127154"/>
            <a:ext cx="955296" cy="960673"/>
            <a:chOff x="1440" y="3418"/>
            <a:chExt cx="460" cy="321"/>
          </a:xfrm>
        </p:grpSpPr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550" y="3450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62120" y="5775422"/>
            <a:ext cx="4685474" cy="836937"/>
            <a:chOff x="1968873" y="4648200"/>
            <a:chExt cx="5022703" cy="1020892"/>
          </a:xfrm>
        </p:grpSpPr>
        <p:sp>
          <p:nvSpPr>
            <p:cNvPr id="44" name="Rounded Rectangle 43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1968133" y="5805248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37914" y="5797219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717649" y="5765341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93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30910" y="274269"/>
            <a:ext cx="2450490" cy="645770"/>
            <a:chOff x="2304" y="3365"/>
            <a:chExt cx="1503" cy="35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</a:t>
              </a:r>
              <a:r>
                <a:rPr lang="en-US" sz="3600" b="1" dirty="0"/>
                <a:t> </a:t>
              </a:r>
              <a:r>
                <a:rPr lang="en-US" sz="3600" b="1" dirty="0" smtClean="0"/>
                <a:t>  &gt;; &lt;; =</a:t>
              </a:r>
              <a:endParaRPr lang="en-US" sz="3600" b="1" dirty="0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6014" y="127154"/>
            <a:ext cx="955296" cy="960673"/>
            <a:chOff x="1440" y="3418"/>
            <a:chExt cx="460" cy="321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550" y="3429"/>
              <a:ext cx="35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200" y="1396425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43785" y="1367837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07655" y="3423341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10 - 2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4912" y="778942"/>
            <a:ext cx="54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 9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0926" y="1803851"/>
            <a:ext cx="54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 8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7845" y="3423341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2 + 6  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7655" y="1396425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3 + 4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8071" y="1367836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4</a:t>
            </a:r>
            <a:r>
              <a:rPr lang="en-US" sz="4000" b="1" dirty="0" smtClean="0">
                <a:solidFill>
                  <a:srgbClr val="000099"/>
                </a:solidFill>
              </a:rPr>
              <a:t> + </a:t>
            </a:r>
            <a:r>
              <a:rPr lang="en-US" sz="40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0926" y="3480125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7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9644" y="3397984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7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9644" y="2388563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8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9644" y="1396425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7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78462" y="2396054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10 - 2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7654" y="2388563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7</a:t>
            </a:r>
            <a:r>
              <a:rPr lang="en-US" sz="4000" b="1" dirty="0" smtClean="0">
                <a:solidFill>
                  <a:srgbClr val="000099"/>
                </a:solidFill>
              </a:rPr>
              <a:t> + 2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07300" y="1381410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40122" y="2325027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640122" y="3380653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338709" y="1328326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38710" y="2269795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38709" y="3371128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46879" y="3371127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42594" y="2262882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46879" y="1326175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=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41806" y="3381376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&lt;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29718" y="2321364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=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95534" y="1372655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336137" y="274270"/>
            <a:ext cx="949863" cy="741168"/>
            <a:chOff x="2304" y="3365"/>
            <a:chExt cx="1503" cy="404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40104" y="127154"/>
            <a:ext cx="955296" cy="960673"/>
            <a:chOff x="1440" y="3418"/>
            <a:chExt cx="460" cy="321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550" y="3450"/>
              <a:ext cx="35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8E0DD"/>
              </a:clrFrom>
              <a:clrTo>
                <a:srgbClr val="E8E0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112" r="5834"/>
          <a:stretch/>
        </p:blipFill>
        <p:spPr>
          <a:xfrm rot="5400000">
            <a:off x="2244267" y="-1427286"/>
            <a:ext cx="4445249" cy="891540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54761" y="5775424"/>
            <a:ext cx="4692833" cy="839319"/>
            <a:chOff x="1960984" y="4648200"/>
            <a:chExt cx="5030592" cy="1023797"/>
          </a:xfrm>
        </p:grpSpPr>
        <p:sp>
          <p:nvSpPr>
            <p:cNvPr id="25" name="Rounded Rectangle 24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- 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60984" y="470468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824512" y="5790961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10290" y="5776143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14800" y="2895600"/>
            <a:ext cx="647016" cy="3810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77384" y="3581400"/>
            <a:ext cx="647016" cy="3810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134784" y="4114800"/>
            <a:ext cx="512810" cy="3048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23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smtClean="0"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6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953" y="2172296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</a:t>
            </a:r>
            <a:r>
              <a:rPr lang="en-US" sz="6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tập</a:t>
            </a:r>
          </a:p>
          <a:p>
            <a:pPr algn="ctr"/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(trang 86) 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35485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1752600" y="365483"/>
            <a:ext cx="1219199" cy="701675"/>
            <a:chOff x="2352" y="3548"/>
            <a:chExt cx="1323" cy="442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88" y="3548"/>
              <a:ext cx="7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 smtClean="0"/>
                <a:t>Số</a:t>
              </a:r>
              <a:endParaRPr lang="en-US" sz="4000" b="1" dirty="0"/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304800" y="23812"/>
            <a:ext cx="1143000" cy="1195388"/>
            <a:chOff x="0" y="3695"/>
            <a:chExt cx="618" cy="625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695"/>
              <a:ext cx="599" cy="625"/>
              <a:chOff x="884" y="2523"/>
              <a:chExt cx="862" cy="862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8609" y="1537172"/>
            <a:ext cx="86868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		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			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    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4530" y="2092899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 – 3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3348" y="2660426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 – </a:t>
            </a:r>
            <a:r>
              <a:rPr lang="en-US" sz="3200" b="1" dirty="0" smtClean="0"/>
              <a:t>5 </a:t>
            </a:r>
            <a:r>
              <a:rPr lang="en-US" sz="3200" b="1" dirty="0"/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0774" y="152400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8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30774" y="210127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0774" y="261562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3348" y="1544701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 + 5 </a:t>
            </a:r>
            <a:r>
              <a:rPr lang="en-US" sz="3200" b="1" dirty="0"/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0976" y="2113600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 </a:t>
            </a:r>
            <a:r>
              <a:rPr lang="en-US" sz="3200" b="1" dirty="0"/>
              <a:t>– </a:t>
            </a:r>
            <a:r>
              <a:rPr lang="en-US" sz="3200" b="1" dirty="0" smtClean="0"/>
              <a:t>4 </a:t>
            </a:r>
            <a:r>
              <a:rPr lang="en-US" sz="3200" b="1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00398" y="2652551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 </a:t>
            </a:r>
            <a:r>
              <a:rPr lang="en-US" sz="3200" b="1" dirty="0"/>
              <a:t>– 2</a:t>
            </a:r>
            <a:r>
              <a:rPr lang="en-US" sz="3200" b="1" dirty="0" smtClean="0"/>
              <a:t> </a:t>
            </a:r>
            <a:r>
              <a:rPr lang="en-US" sz="3200" b="1" dirty="0"/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9724" y="154470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6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41678" y="2092899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9724" y="263632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6268" y="1537172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  <a:r>
              <a:rPr lang="en-US" sz="3200" b="1" dirty="0" smtClean="0"/>
              <a:t> + 2 </a:t>
            </a:r>
            <a:r>
              <a:rPr lang="en-US" sz="3200" b="1" dirty="0"/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8877" y="2134301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 </a:t>
            </a:r>
            <a:r>
              <a:rPr lang="en-US" sz="3200" b="1" dirty="0"/>
              <a:t>– </a:t>
            </a:r>
            <a:r>
              <a:rPr lang="en-US" sz="3200" b="1" dirty="0" smtClean="0"/>
              <a:t>2 </a:t>
            </a:r>
            <a:r>
              <a:rPr lang="en-US" sz="3200" b="1" dirty="0"/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7695" y="2701828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 </a:t>
            </a:r>
            <a:r>
              <a:rPr lang="en-US" sz="3200" b="1" dirty="0"/>
              <a:t>–</a:t>
            </a:r>
            <a:r>
              <a:rPr lang="en-US" sz="3200" b="1" dirty="0" smtClean="0"/>
              <a:t> 8 </a:t>
            </a:r>
            <a:r>
              <a:rPr lang="en-US" sz="3200" b="1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15120" y="1565402"/>
            <a:ext cx="74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10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908644" y="214267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08644" y="2657027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7695" y="1586103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</a:t>
            </a:r>
            <a:r>
              <a:rPr lang="en-US" sz="3200" b="1" dirty="0" smtClean="0"/>
              <a:t> + 2 </a:t>
            </a:r>
            <a:r>
              <a:rPr lang="en-US" sz="3200" b="1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3052" y="264876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924236" y="214992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11881" y="1572187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165444" y="263469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53561" y="212024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147802" y="152218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329592" y="263138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359698" y="2061497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37966" y="149663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49" name="Rectangle 48"/>
          <p:cNvSpPr/>
          <p:nvPr/>
        </p:nvSpPr>
        <p:spPr>
          <a:xfrm>
            <a:off x="228600" y="3352800"/>
            <a:ext cx="8686800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482" y="327660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b)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5040" y="149167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51097" y="329900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 + 3 = 7</a:t>
            </a:r>
          </a:p>
          <a:p>
            <a:r>
              <a:rPr lang="en-US" sz="3200" b="1" dirty="0" smtClean="0"/>
              <a:t>3 + 4 = </a:t>
            </a:r>
          </a:p>
          <a:p>
            <a:r>
              <a:rPr lang="en-US" sz="3200" b="1" dirty="0" smtClean="0"/>
              <a:t>7 – 4 = 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046697" y="335280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7 + 1 = 8</a:t>
            </a:r>
          </a:p>
          <a:p>
            <a:r>
              <a:rPr lang="en-US" sz="3200" b="1" dirty="0" smtClean="0"/>
              <a:t>1 + 7 = </a:t>
            </a:r>
          </a:p>
          <a:p>
            <a:r>
              <a:rPr lang="en-US" sz="3200" b="1" dirty="0" smtClean="0"/>
              <a:t>8 </a:t>
            </a:r>
            <a:r>
              <a:rPr lang="en-US" sz="3200" b="1" dirty="0"/>
              <a:t>–</a:t>
            </a:r>
            <a:r>
              <a:rPr lang="en-US" sz="3200" b="1" dirty="0" smtClean="0"/>
              <a:t> 1 = 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761321" y="334616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+ 0 = 5</a:t>
            </a:r>
          </a:p>
          <a:p>
            <a:r>
              <a:rPr lang="en-US" sz="3200" b="1" dirty="0" smtClean="0"/>
              <a:t>5 – 0 = </a:t>
            </a:r>
          </a:p>
          <a:p>
            <a:r>
              <a:rPr lang="en-US" sz="3200" b="1" dirty="0" smtClean="0"/>
              <a:t>5 – 5 = 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09800" y="375187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217457" y="4203299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157787" y="427488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165444" y="380844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848433" y="428002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848433" y="378894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55423" y="427123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65255" y="378015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8323" y="428346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5444" y="377115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17457" y="420607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09800" y="373135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488537" y="97232"/>
            <a:ext cx="949863" cy="741168"/>
            <a:chOff x="2304" y="3365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304801" y="12"/>
            <a:ext cx="955296" cy="990601"/>
            <a:chOff x="1440" y="3408"/>
            <a:chExt cx="460" cy="33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61438" r="54961" b="6036"/>
          <a:stretch/>
        </p:blipFill>
        <p:spPr>
          <a:xfrm>
            <a:off x="356662" y="964740"/>
            <a:ext cx="8634938" cy="56646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6400" y="41148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76400" y="47244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76400" y="530650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76400" y="585028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77237" y="5876678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377237" y="527230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77237" y="47244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82000" y="415508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488537" y="97232"/>
            <a:ext cx="949863" cy="741168"/>
            <a:chOff x="2304" y="3365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304801" y="29934"/>
            <a:ext cx="971910" cy="960673"/>
            <a:chOff x="1440" y="3418"/>
            <a:chExt cx="468" cy="32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8" y="3443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endParaRPr lang="en-US" sz="44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" y="1396425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2341"/>
              </p:ext>
            </p:extLst>
          </p:nvPr>
        </p:nvGraphicFramePr>
        <p:xfrm>
          <a:off x="591088" y="1688813"/>
          <a:ext cx="7943312" cy="1920240"/>
        </p:xfrm>
        <a:graphic>
          <a:graphicData uri="http://schemas.openxmlformats.org/drawingml/2006/table">
            <a:tbl>
              <a:tblPr firstRow="1" firstCol="1" lastCol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992914"/>
                <a:gridCol w="992914"/>
                <a:gridCol w="992914"/>
                <a:gridCol w="992914"/>
                <a:gridCol w="992914"/>
                <a:gridCol w="992914"/>
                <a:gridCol w="992914"/>
                <a:gridCol w="992914"/>
              </a:tblGrid>
              <a:tr h="574741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2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2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855307"/>
            <a:ext cx="50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+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571025" y="2957512"/>
            <a:ext cx="1003738" cy="6372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8943" y="2972108"/>
            <a:ext cx="1006233" cy="60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54700" y="2972005"/>
            <a:ext cx="955888" cy="60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55268" y="2957409"/>
            <a:ext cx="1003738" cy="6372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8868" y="2971800"/>
            <a:ext cx="944318" cy="6084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7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60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488537" y="97232"/>
            <a:ext cx="949863" cy="741168"/>
            <a:chOff x="2304" y="3365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304801" y="29934"/>
            <a:ext cx="971910" cy="960673"/>
            <a:chOff x="1440" y="3418"/>
            <a:chExt cx="468" cy="32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8" y="3443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endParaRPr lang="en-US" sz="44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" y="1396425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379571" y="1686937"/>
            <a:ext cx="2244565" cy="75146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08240"/>
              </p:ext>
            </p:extLst>
          </p:nvPr>
        </p:nvGraphicFramePr>
        <p:xfrm>
          <a:off x="524125" y="2464176"/>
          <a:ext cx="1959956" cy="241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512446" y="246417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0320" y="367048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7885" y="4269164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92663" y="304772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6913" y="306719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6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86185" y="2463758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94964" y="363729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3396" y="427392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9383" y="1843589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06951" y="3083509"/>
            <a:ext cx="984940" cy="56057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86185" y="24637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06353" y="4266727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9845" y="3689434"/>
            <a:ext cx="984940" cy="58211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05362"/>
              </p:ext>
            </p:extLst>
          </p:nvPr>
        </p:nvGraphicFramePr>
        <p:xfrm>
          <a:off x="3393893" y="2463038"/>
          <a:ext cx="1959956" cy="2449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8</a:t>
                      </a:r>
                      <a:endParaRPr lang="en-US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3411908" y="24637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6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09782" y="3670070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17347" y="4268746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92125" y="304730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16375" y="3066778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5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85647" y="2463340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94426" y="3636880"/>
            <a:ext cx="959423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1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09265" y="4287785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06413" y="3083091"/>
            <a:ext cx="953914" cy="5605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85647" y="2463340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95648" y="4265369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0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419307" y="3689016"/>
            <a:ext cx="984940" cy="58211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7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87931"/>
              </p:ext>
            </p:extLst>
          </p:nvPr>
        </p:nvGraphicFramePr>
        <p:xfrm>
          <a:off x="6365771" y="2457858"/>
          <a:ext cx="1959956" cy="241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6354092" y="24578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22630" y="3663772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349276" y="4269053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60570" y="3076257"/>
            <a:ext cx="984940" cy="59989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327831" y="2457440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53854" y="3676569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6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360570" y="4265992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337690" y="3076309"/>
            <a:ext cx="984940" cy="56057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55948" y="4269136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22085" y="3655400"/>
            <a:ext cx="984940" cy="60944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3259186" y="1705747"/>
            <a:ext cx="2244565" cy="751463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30205" y="1815065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8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6221215" y="1705747"/>
            <a:ext cx="2244565" cy="751463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870078" y="1810289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7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22630" y="3052863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55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4" grpId="0" animBg="1"/>
      <p:bldP spid="58" grpId="0" animBg="1"/>
      <p:bldP spid="59" grpId="0" animBg="1"/>
      <p:bldP spid="62" grpId="0" animBg="1"/>
      <p:bldP spid="62" grpId="1" animBg="1"/>
      <p:bldP spid="64" grpId="0" animBg="1"/>
      <p:bldP spid="64" grpId="1" animBg="1"/>
      <p:bldP spid="68" grpId="0" animBg="1"/>
      <p:bldP spid="68" grpId="1" animBg="1"/>
      <p:bldP spid="70" grpId="0" animBg="1"/>
      <p:bldP spid="72" grpId="0" animBg="1"/>
      <p:bldP spid="73" grpId="0" animBg="1"/>
      <p:bldP spid="76" grpId="0" animBg="1"/>
      <p:bldP spid="76" grpId="1" animBg="1"/>
      <p:bldP spid="78" grpId="0" animBg="1"/>
      <p:bldP spid="78" grpId="1" animBg="1"/>
      <p:bldP spid="82" grpId="0" animBg="1"/>
      <p:bldP spid="82" grpId="1" animBg="1"/>
      <p:bldP spid="84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323849" y="138112"/>
            <a:ext cx="990599" cy="914400"/>
            <a:chOff x="199" y="3754"/>
            <a:chExt cx="561" cy="566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787"/>
              <a:ext cx="488" cy="4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787"/>
              <a:ext cx="487" cy="4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09"/>
              <a:ext cx="439" cy="44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51" y="3768"/>
              <a:ext cx="432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481420" y="207775"/>
            <a:ext cx="1301037" cy="907856"/>
            <a:chOff x="2318" y="3396"/>
            <a:chExt cx="1634" cy="40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449" y="3396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 Số</a:t>
              </a:r>
              <a:endParaRPr lang="en-US" sz="36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2" t="73393" r="5833" b="6927"/>
          <a:stretch/>
        </p:blipFill>
        <p:spPr>
          <a:xfrm>
            <a:off x="152400" y="3538558"/>
            <a:ext cx="8763000" cy="3105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203" y="358140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1065605"/>
            <a:ext cx="8763000" cy="2278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3671" y="119546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819148" y="1981200"/>
            <a:ext cx="76657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5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585726" y="2354118"/>
            <a:ext cx="1430280" cy="80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04102" y="2048576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792845" y="2346429"/>
            <a:ext cx="1422091" cy="157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994091" y="2346429"/>
            <a:ext cx="1549709" cy="153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543800" y="2033197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232091" y="2059585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833947" y="4037875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535888" y="2033197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10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24437" y="2056029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26437" y="1673431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+ 4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41062" y="1652197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- 6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19475" y="1652197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+ 7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72963" y="4620136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32136" y="5206728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5748" y="2048576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58179" y="4463562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23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953" y="2172296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</a:t>
            </a:r>
            <a:r>
              <a:rPr lang="en-US" sz="6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tập</a:t>
            </a:r>
          </a:p>
          <a:p>
            <a:pPr algn="ctr"/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(trang 88) 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9678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653</Words>
  <Application>Microsoft Office PowerPoint</Application>
  <PresentationFormat>On-screen Show (4:3)</PresentationFormat>
  <Paragraphs>314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105</cp:revision>
  <dcterms:created xsi:type="dcterms:W3CDTF">2015-09-01T15:22:32Z</dcterms:created>
  <dcterms:modified xsi:type="dcterms:W3CDTF">2020-08-19T06:15:10Z</dcterms:modified>
</cp:coreProperties>
</file>