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72" r:id="rId1"/>
    <p:sldMasterId id="2147483785" r:id="rId2"/>
  </p:sldMasterIdLst>
  <p:notesMasterIdLst>
    <p:notesMasterId r:id="rId16"/>
  </p:notesMasterIdLst>
  <p:sldIdLst>
    <p:sldId id="563" r:id="rId3"/>
    <p:sldId id="558" r:id="rId4"/>
    <p:sldId id="566" r:id="rId5"/>
    <p:sldId id="565" r:id="rId6"/>
    <p:sldId id="568" r:id="rId7"/>
    <p:sldId id="576" r:id="rId8"/>
    <p:sldId id="577" r:id="rId9"/>
    <p:sldId id="578" r:id="rId10"/>
    <p:sldId id="579" r:id="rId11"/>
    <p:sldId id="589" r:id="rId12"/>
    <p:sldId id="590" r:id="rId13"/>
    <p:sldId id="599" r:id="rId14"/>
    <p:sldId id="256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DFPOP1-W9" panose="020B0604020202020204" charset="0"/>
      <p:regular r:id="rId23"/>
    </p:embeddedFont>
  </p:embeddedFontLst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2552"/>
    <a:srgbClr val="1D1D1D"/>
    <a:srgbClr val="F44646"/>
    <a:srgbClr val="4E4E4E"/>
    <a:srgbClr val="FBAB1B"/>
    <a:srgbClr val="FEC63B"/>
    <a:srgbClr val="FFFFFF"/>
    <a:srgbClr val="312454"/>
    <a:srgbClr val="E2D8F7"/>
    <a:srgbClr val="0E6F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82055" autoAdjust="0"/>
  </p:normalViewPr>
  <p:slideViewPr>
    <p:cSldViewPr>
      <p:cViewPr varScale="1">
        <p:scale>
          <a:sx n="59" d="100"/>
          <a:sy n="59" d="100"/>
        </p:scale>
        <p:origin x="928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53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349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066932"/>
      </p:ext>
    </p:extLst>
  </p:cSld>
  <p:clrMapOvr>
    <a:masterClrMapping/>
  </p:clrMapOvr>
  <p:transition advClick="0" advTm="2627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689668"/>
      </p:ext>
    </p:extLst>
  </p:cSld>
  <p:clrMapOvr>
    <a:masterClrMapping/>
  </p:clrMapOvr>
  <p:transition advClick="0" advTm="2627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918789"/>
      </p:ext>
    </p:extLst>
  </p:cSld>
  <p:clrMapOvr>
    <a:masterClrMapping/>
  </p:clrMapOvr>
  <p:transition advClick="0" advTm="2627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409646"/>
      </p:ext>
    </p:extLst>
  </p:cSld>
  <p:clrMapOvr>
    <a:masterClrMapping/>
  </p:clrMapOvr>
  <p:transition advClick="0" advTm="2627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 advTm="2627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 advTm="2627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 advTm="2627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 advTm="2627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 advTm="2627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 advTm="2627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 advTm="2627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287128"/>
      </p:ext>
    </p:extLst>
  </p:cSld>
  <p:clrMapOvr>
    <a:masterClrMapping/>
  </p:clrMapOvr>
  <p:transition advClick="0" advTm="2627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 advTm="2627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 advTm="2627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 advTm="2627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 advTm="2627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 advTm="2627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573479"/>
      </p:ext>
    </p:extLst>
  </p:cSld>
  <p:clrMapOvr>
    <a:masterClrMapping/>
  </p:clrMapOvr>
  <p:transition advClick="0" advTm="2627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48583"/>
      </p:ext>
    </p:extLst>
  </p:cSld>
  <p:clrMapOvr>
    <a:masterClrMapping/>
  </p:clrMapOvr>
  <p:transition advClick="0" advTm="2627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197355"/>
      </p:ext>
    </p:extLst>
  </p:cSld>
  <p:clrMapOvr>
    <a:masterClrMapping/>
  </p:clrMapOvr>
  <p:transition advClick="0" advTm="2627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155923"/>
      </p:ext>
    </p:extLst>
  </p:cSld>
  <p:clrMapOvr>
    <a:masterClrMapping/>
  </p:clrMapOvr>
  <p:transition advClick="0" advTm="2627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6585"/>
      </p:ext>
    </p:extLst>
  </p:cSld>
  <p:clrMapOvr>
    <a:masterClrMapping/>
  </p:clrMapOvr>
  <p:transition advClick="0" advTm="2627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/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/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44779"/>
      </p:ext>
    </p:extLst>
  </p:cSld>
  <p:clrMapOvr>
    <a:masterClrMapping/>
  </p:clrMapOvr>
  <p:transition advClick="0" advTm="2627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879221"/>
      </p:ext>
    </p:extLst>
  </p:cSld>
  <p:clrMapOvr>
    <a:masterClrMapping/>
  </p:clrMapOvr>
  <p:transition advClick="0" advTm="2627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9Slide.vn - 2019">
            <a:extLst>
              <a:ext uri="{FF2B5EF4-FFF2-40B4-BE49-F238E27FC236}">
                <a16:creationId xmlns:a16="http://schemas.microsoft.com/office/drawing/2014/main" id="{A5FF1AF3-48FD-4275-AC12-467B7A3572C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35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ransition advClick="0" advTm="2627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</p:sldLayoutIdLst>
  <p:transition advClick="0" advTm="2627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29.png"/><Relationship Id="rId5" Type="http://schemas.openxmlformats.org/officeDocument/2006/relationships/image" Target="../media/image2.pn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6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15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122858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TP.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DĨ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646547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762000" y="2209800"/>
            <a:ext cx="10744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186" y="4191000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An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130226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2022 - 2023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2954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887" y="491718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182" y="998940"/>
            <a:ext cx="82765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Tìm hiểu về thế giới tự nhiên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2803478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3BC372-2B55-4CDE-BD00-42917DAB7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550" y="2309918"/>
            <a:ext cx="917438" cy="5948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E3DF37-4481-4A8A-BDD7-03345B02CC02}"/>
              </a:ext>
            </a:extLst>
          </p:cNvPr>
          <p:cNvSpPr/>
          <p:nvPr/>
        </p:nvSpPr>
        <p:spPr>
          <a:xfrm>
            <a:off x="554454" y="2377395"/>
            <a:ext cx="10498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 dirty="0">
                <a:solidFill>
                  <a:srgbClr val="FF3399"/>
                </a:solidFill>
                <a:latin typeface="+mj-lt"/>
                <a:cs typeface="Times New Roman" panose="02020603050405020304" pitchFamily="18" charset="0"/>
              </a:rPr>
              <a:t>Bước 1: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 Nháy đúp chuột vào biểu tượng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endParaRPr lang="vi-VN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417976-AF6A-43C5-8E9C-A2DF455E3DCA}"/>
              </a:ext>
            </a:extLst>
          </p:cNvPr>
          <p:cNvSpPr/>
          <p:nvPr/>
        </p:nvSpPr>
        <p:spPr>
          <a:xfrm>
            <a:off x="4267200" y="1572463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KHÁM PHÁ VÒNG ĐỜI CỦA ĐỘNG VẬT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3C4EC5-EDA4-429D-9597-BADCCFEB6F85}"/>
              </a:ext>
            </a:extLst>
          </p:cNvPr>
          <p:cNvGrpSpPr/>
          <p:nvPr/>
        </p:nvGrpSpPr>
        <p:grpSpPr>
          <a:xfrm>
            <a:off x="1905000" y="1568424"/>
            <a:ext cx="2149201" cy="646331"/>
            <a:chOff x="256092" y="1091471"/>
            <a:chExt cx="1980193" cy="64633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2F3F2-221B-4F25-BB36-C2BE63A8FE84}"/>
                </a:ext>
              </a:extLst>
            </p:cNvPr>
            <p:cNvSpPr/>
            <p:nvPr/>
          </p:nvSpPr>
          <p:spPr>
            <a:xfrm>
              <a:off x="1782147" y="1223006"/>
              <a:ext cx="430974" cy="514796"/>
            </a:xfrm>
            <a:prstGeom prst="rect">
              <a:avLst/>
            </a:prstGeom>
            <a:solidFill>
              <a:srgbClr val="F03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F4A4E1-C8A0-4C0F-B20D-1B5D1C4CD82D}"/>
                </a:ext>
              </a:extLst>
            </p:cNvPr>
            <p:cNvSpPr/>
            <p:nvPr/>
          </p:nvSpPr>
          <p:spPr>
            <a:xfrm>
              <a:off x="256092" y="1091471"/>
              <a:ext cx="198019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400" dirty="0">
                  <a:solidFill>
                    <a:srgbClr val="F03C69"/>
                  </a:solidFill>
                  <a:latin typeface="Times New Roman" pitchFamily="18" charset="0"/>
                  <a:cs typeface="Times New Roman" pitchFamily="18" charset="0"/>
                </a:rPr>
                <a:t>NHIỆM VỤ    </a:t>
              </a:r>
              <a:endParaRPr lang="vi-VN" sz="2400" dirty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51BD459-02D5-4CF5-B95B-F53326E6BE1A}"/>
                </a:ext>
              </a:extLst>
            </p:cNvPr>
            <p:cNvSpPr/>
            <p:nvPr/>
          </p:nvSpPr>
          <p:spPr>
            <a:xfrm>
              <a:off x="1754154" y="1152022"/>
              <a:ext cx="458967" cy="504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2</a:t>
              </a:r>
              <a:endParaRPr lang="vi-VN" sz="2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6AA34CA4-3F77-4B4D-A150-8A5930ED9D23}"/>
              </a:ext>
            </a:extLst>
          </p:cNvPr>
          <p:cNvSpPr/>
          <p:nvPr/>
        </p:nvSpPr>
        <p:spPr>
          <a:xfrm>
            <a:off x="1111646" y="2027363"/>
            <a:ext cx="2917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dirty="0">
                <a:solidFill>
                  <a:srgbClr val="3DC3EC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400" dirty="0">
                <a:solidFill>
                  <a:srgbClr val="3DC3EC"/>
                </a:solidFill>
                <a:latin typeface="Times New Roman" pitchFamily="18" charset="0"/>
                <a:cs typeface="Times New Roman" pitchFamily="18" charset="0"/>
              </a:rPr>
              <a:t>ƯỚN</a:t>
            </a:r>
            <a:r>
              <a:rPr lang="en-US" sz="2400" dirty="0">
                <a:solidFill>
                  <a:srgbClr val="3DC3EC"/>
                </a:solidFill>
                <a:latin typeface="Times New Roman" pitchFamily="18" charset="0"/>
                <a:cs typeface="Times New Roman" pitchFamily="18" charset="0"/>
              </a:rPr>
              <a:t>G DẪN</a:t>
            </a:r>
            <a:endParaRPr lang="vi-VN" sz="2400" dirty="0">
              <a:solidFill>
                <a:srgbClr val="3DC3E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E34850-283F-4555-A254-CA3F54F19636}"/>
              </a:ext>
            </a:extLst>
          </p:cNvPr>
          <p:cNvSpPr/>
          <p:nvPr/>
        </p:nvSpPr>
        <p:spPr>
          <a:xfrm>
            <a:off x="554454" y="2866055"/>
            <a:ext cx="43985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 dirty="0">
                <a:solidFill>
                  <a:srgbClr val="FF3399"/>
                </a:solidFill>
                <a:latin typeface="+mj-lt"/>
                <a:cs typeface="Times New Roman" panose="02020603050405020304" pitchFamily="18" charset="0"/>
              </a:rPr>
              <a:t>Bước </a:t>
            </a:r>
            <a:r>
              <a:rPr lang="en-US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>
                <a:solidFill>
                  <a:srgbClr val="FF3399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 Chọn khám phá vòng đời của loài sâu bướm.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FA7BE7-60A7-4ED1-A2E8-4CB42AF5F60D}"/>
              </a:ext>
            </a:extLst>
          </p:cNvPr>
          <p:cNvSpPr/>
          <p:nvPr/>
        </p:nvSpPr>
        <p:spPr>
          <a:xfrm>
            <a:off x="554454" y="3772349"/>
            <a:ext cx="44884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 dirty="0">
                <a:solidFill>
                  <a:srgbClr val="FF3399"/>
                </a:solidFill>
                <a:latin typeface="+mj-lt"/>
                <a:cs typeface="Times New Roman" panose="02020603050405020304" pitchFamily="18" charset="0"/>
              </a:rPr>
              <a:t>Bước </a:t>
            </a:r>
            <a:r>
              <a:rPr lang="en-US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400" dirty="0">
                <a:solidFill>
                  <a:srgbClr val="FF3399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 Chọn hình ảnh và kéo thả vào vị trí tương ứng (Hình 75).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D992FF-E7CB-4B55-A924-0DE974C85E49}"/>
              </a:ext>
            </a:extLst>
          </p:cNvPr>
          <p:cNvSpPr/>
          <p:nvPr/>
        </p:nvSpPr>
        <p:spPr>
          <a:xfrm>
            <a:off x="554454" y="4722674"/>
            <a:ext cx="44884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 dirty="0">
                <a:solidFill>
                  <a:srgbClr val="FF3399"/>
                </a:solidFill>
                <a:latin typeface="+mj-lt"/>
                <a:cs typeface="Times New Roman" panose="02020603050405020304" pitchFamily="18" charset="0"/>
              </a:rPr>
              <a:t>Bước </a:t>
            </a:r>
            <a:r>
              <a:rPr lang="en-US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400" dirty="0">
                <a:solidFill>
                  <a:srgbClr val="FF3399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 Em hãy ghi lại các giai đoạn phát triển của loài sâu bướm vào vở.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5626C55-64D4-458E-B97E-EF6610CE8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550" y="2995594"/>
            <a:ext cx="6421468" cy="384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797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887" y="491718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182" y="998940"/>
            <a:ext cx="82765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Tìm hiểu về thế giới tự nhiên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2803478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7DD10B-7E82-4E5F-992C-F3FB1CF3D4A2}"/>
              </a:ext>
            </a:extLst>
          </p:cNvPr>
          <p:cNvSpPr/>
          <p:nvPr/>
        </p:nvSpPr>
        <p:spPr>
          <a:xfrm>
            <a:off x="685800" y="2754831"/>
            <a:ext cx="11029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 dirty="0">
                <a:latin typeface="+mj-lt"/>
                <a:cs typeface="Times New Roman" panose="02020603050405020304" pitchFamily="18" charset="0"/>
              </a:rPr>
              <a:t>Em hãy trao đổi với bạn và kể cho nhau về thế giới tự nhiên mà em vừa khám phá, cùng nhau trả lời một số câu hỏi sau: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D583E42-7738-4DA3-BE95-2F6C434B95F7}"/>
              </a:ext>
            </a:extLst>
          </p:cNvPr>
          <p:cNvSpPr/>
          <p:nvPr/>
        </p:nvSpPr>
        <p:spPr>
          <a:xfrm>
            <a:off x="3414888" y="1773472"/>
            <a:ext cx="76378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KỂ LẠI NHỮNG GÌ EM QUAN SÁT ĐƯỢC KHI SỬ DỤNG PHẦN MỀM.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7373014-B0D4-4D3E-8540-1B13A9734330}"/>
              </a:ext>
            </a:extLst>
          </p:cNvPr>
          <p:cNvGrpSpPr/>
          <p:nvPr/>
        </p:nvGrpSpPr>
        <p:grpSpPr>
          <a:xfrm>
            <a:off x="1211990" y="1726905"/>
            <a:ext cx="2144388" cy="646731"/>
            <a:chOff x="227882" y="1063101"/>
            <a:chExt cx="1545523" cy="64673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5297926-F46E-4666-8904-B038990C9C20}"/>
                </a:ext>
              </a:extLst>
            </p:cNvPr>
            <p:cNvSpPr/>
            <p:nvPr/>
          </p:nvSpPr>
          <p:spPr>
            <a:xfrm>
              <a:off x="1445411" y="1128868"/>
              <a:ext cx="325415" cy="514796"/>
            </a:xfrm>
            <a:prstGeom prst="rect">
              <a:avLst/>
            </a:prstGeom>
            <a:solidFill>
              <a:srgbClr val="F03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4EE2112-BEF7-4261-82D0-D2CE8F86CA28}"/>
                </a:ext>
              </a:extLst>
            </p:cNvPr>
            <p:cNvSpPr/>
            <p:nvPr/>
          </p:nvSpPr>
          <p:spPr>
            <a:xfrm>
              <a:off x="227882" y="1063501"/>
              <a:ext cx="152627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400" dirty="0">
                  <a:solidFill>
                    <a:srgbClr val="F03C69"/>
                  </a:solidFill>
                  <a:latin typeface="Times New Roman" pitchFamily="18" charset="0"/>
                  <a:cs typeface="Times New Roman" pitchFamily="18" charset="0"/>
                </a:rPr>
                <a:t>NHIỆM VỤ    </a:t>
              </a:r>
              <a:endParaRPr lang="vi-VN" sz="2400" dirty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5C43F3F-5435-4AE7-8E81-8ED54F773F32}"/>
                </a:ext>
              </a:extLst>
            </p:cNvPr>
            <p:cNvSpPr/>
            <p:nvPr/>
          </p:nvSpPr>
          <p:spPr>
            <a:xfrm>
              <a:off x="1419997" y="1063101"/>
              <a:ext cx="35340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81B0C6D-90CA-4F6D-8B34-03A2E0757CA1}"/>
              </a:ext>
            </a:extLst>
          </p:cNvPr>
          <p:cNvSpPr/>
          <p:nvPr/>
        </p:nvSpPr>
        <p:spPr>
          <a:xfrm>
            <a:off x="685800" y="3733800"/>
            <a:ext cx="110294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Nhờ sử dụng máy tính, em đã quan sát được Sao Kim trong Hệ Mặt Trời. Nó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ó đặc điểm gì?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7663" lvl="1" algn="just" defTabSz="342900">
              <a:lnSpc>
                <a:spcPct val="150000"/>
              </a:lnSpc>
            </a:pPr>
            <a:r>
              <a:rPr lang="vi-VN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Sao Kim là hành tinh có kích thước lớn nhất.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7663" lvl="1" algn="just" defTabSz="342900">
              <a:lnSpc>
                <a:spcPct val="150000"/>
              </a:lnSpc>
            </a:pPr>
            <a:r>
              <a:rPr lang="vi-VN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Kim là hành tinh sáng nhất và nóng nhất.</a:t>
            </a:r>
          </a:p>
          <a:p>
            <a:pPr marL="347663" lvl="1" algn="just" defTabSz="342900">
              <a:lnSpc>
                <a:spcPct val="150000"/>
              </a:lnSpc>
            </a:pPr>
            <a:r>
              <a:rPr lang="vi-VN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Sao Kim là hành tinh gần Mặt Trời nhất</a:t>
            </a:r>
          </a:p>
        </p:txBody>
      </p:sp>
      <p:sp>
        <p:nvSpPr>
          <p:cNvPr id="2" name="Oval 1"/>
          <p:cNvSpPr/>
          <p:nvPr/>
        </p:nvSpPr>
        <p:spPr>
          <a:xfrm>
            <a:off x="990600" y="5486400"/>
            <a:ext cx="4572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79782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42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887" y="491718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182" y="998940"/>
            <a:ext cx="82765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Tìm hiểu về thế giới tự nhiên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2803478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7DD10B-7E82-4E5F-992C-F3FB1CF3D4A2}"/>
              </a:ext>
            </a:extLst>
          </p:cNvPr>
          <p:cNvSpPr/>
          <p:nvPr/>
        </p:nvSpPr>
        <p:spPr>
          <a:xfrm>
            <a:off x="685800" y="2754831"/>
            <a:ext cx="11029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 dirty="0">
                <a:latin typeface="+mj-lt"/>
                <a:cs typeface="Times New Roman" panose="02020603050405020304" pitchFamily="18" charset="0"/>
              </a:rPr>
              <a:t>Em hãy trao đổi với bạn và kể cho nhau về thế giới tự nhiên mà em vừa khám phá, cùng nhau trả lời một số câu hỏi sau: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D583E42-7738-4DA3-BE95-2F6C434B95F7}"/>
              </a:ext>
            </a:extLst>
          </p:cNvPr>
          <p:cNvSpPr/>
          <p:nvPr/>
        </p:nvSpPr>
        <p:spPr>
          <a:xfrm>
            <a:off x="3414888" y="1773472"/>
            <a:ext cx="76378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KỂ LẠI NHỮNG GÌ EM QUAN SÁT ĐƯỢC KHI SỬ DỤNG PHẦN MỀM.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7373014-B0D4-4D3E-8540-1B13A9734330}"/>
              </a:ext>
            </a:extLst>
          </p:cNvPr>
          <p:cNvGrpSpPr/>
          <p:nvPr/>
        </p:nvGrpSpPr>
        <p:grpSpPr>
          <a:xfrm>
            <a:off x="1211990" y="1726905"/>
            <a:ext cx="2144388" cy="646731"/>
            <a:chOff x="227882" y="1063101"/>
            <a:chExt cx="1545523" cy="64673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5297926-F46E-4666-8904-B038990C9C20}"/>
                </a:ext>
              </a:extLst>
            </p:cNvPr>
            <p:cNvSpPr/>
            <p:nvPr/>
          </p:nvSpPr>
          <p:spPr>
            <a:xfrm>
              <a:off x="1445411" y="1128868"/>
              <a:ext cx="325415" cy="514796"/>
            </a:xfrm>
            <a:prstGeom prst="rect">
              <a:avLst/>
            </a:prstGeom>
            <a:solidFill>
              <a:srgbClr val="F03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4EE2112-BEF7-4261-82D0-D2CE8F86CA28}"/>
                </a:ext>
              </a:extLst>
            </p:cNvPr>
            <p:cNvSpPr/>
            <p:nvPr/>
          </p:nvSpPr>
          <p:spPr>
            <a:xfrm>
              <a:off x="227882" y="1063501"/>
              <a:ext cx="152627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400" dirty="0">
                  <a:solidFill>
                    <a:srgbClr val="F03C69"/>
                  </a:solidFill>
                  <a:latin typeface="Times New Roman" pitchFamily="18" charset="0"/>
                  <a:cs typeface="Times New Roman" pitchFamily="18" charset="0"/>
                </a:rPr>
                <a:t>NHIỆM VỤ    </a:t>
              </a:r>
              <a:endParaRPr lang="vi-VN" sz="2400" dirty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5C43F3F-5435-4AE7-8E81-8ED54F773F32}"/>
                </a:ext>
              </a:extLst>
            </p:cNvPr>
            <p:cNvSpPr/>
            <p:nvPr/>
          </p:nvSpPr>
          <p:spPr>
            <a:xfrm>
              <a:off x="1419997" y="1063101"/>
              <a:ext cx="35340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914400" y="5638800"/>
            <a:ext cx="4572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2667BF-12E7-400D-A919-BB994939FBBC}"/>
              </a:ext>
            </a:extLst>
          </p:cNvPr>
          <p:cNvSpPr/>
          <p:nvPr/>
        </p:nvSpPr>
        <p:spPr>
          <a:xfrm>
            <a:off x="610860" y="3940076"/>
            <a:ext cx="110294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 b="1" dirty="0">
                <a:latin typeface="+mj-lt"/>
                <a:cs typeface="Times New Roman" panose="02020603050405020304" pitchFamily="18" charset="0"/>
              </a:rPr>
              <a:t>2. 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Vòng đời của bướm gồm mấy giai đoạn phát triển? Đó là những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giai đoạn nào? 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  <a:p>
            <a:pPr marL="347663" algn="just" defTabSz="342900">
              <a:lnSpc>
                <a:spcPct val="150000"/>
              </a:lnSpc>
            </a:pPr>
            <a:r>
              <a:rPr lang="vi-VN" sz="2400" b="1" dirty="0">
                <a:solidFill>
                  <a:srgbClr val="92D050"/>
                </a:solidFill>
                <a:latin typeface="+mj-lt"/>
                <a:cs typeface="Times New Roman" panose="02020603050405020304" pitchFamily="18" charset="0"/>
              </a:rPr>
              <a:t>A.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 Ba giai đoạn trứng, sâu bướm, bướm. 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  <a:p>
            <a:pPr marL="347663" algn="just" defTabSz="342900">
              <a:lnSpc>
                <a:spcPct val="150000"/>
              </a:lnSpc>
            </a:pPr>
            <a:r>
              <a:rPr lang="vi-VN" sz="2400" b="1" dirty="0">
                <a:solidFill>
                  <a:srgbClr val="92D050"/>
                </a:solidFill>
                <a:latin typeface="+mj-lt"/>
                <a:cs typeface="Times New Roman" panose="02020603050405020304" pitchFamily="18" charset="0"/>
              </a:rPr>
              <a:t>B. 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Bốn giai đoạn: trứng, sâu bướm, kén, nhộng. 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  <a:p>
            <a:pPr marL="347663" algn="just" defTabSz="342900">
              <a:lnSpc>
                <a:spcPct val="150000"/>
              </a:lnSpc>
            </a:pPr>
            <a:r>
              <a:rPr lang="vi-VN" sz="2400" b="1" dirty="0">
                <a:solidFill>
                  <a:srgbClr val="92D050"/>
                </a:solidFill>
                <a:latin typeface="+mj-lt"/>
                <a:cs typeface="Times New Roman" panose="02020603050405020304" pitchFamily="18" charset="0"/>
              </a:rPr>
              <a:t>C.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 Bốn giai đoạn: trứng, sâu bướm, nhộng, bướm.</a:t>
            </a:r>
          </a:p>
        </p:txBody>
      </p:sp>
    </p:spTree>
    <p:extLst>
      <p:ext uri="{BB962C8B-B14F-4D97-AF65-F5344CB8AC3E}">
        <p14:creationId xmlns:p14="http://schemas.microsoft.com/office/powerpoint/2010/main" val="533714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457200"/>
            <a:ext cx="13264789" cy="11807346"/>
          </a:xfrm>
          <a:prstGeom prst="rect">
            <a:avLst/>
          </a:prstGeom>
        </p:spPr>
      </p:pic>
      <p:sp>
        <p:nvSpPr>
          <p:cNvPr id="26" name="9"/>
          <p:cNvSpPr/>
          <p:nvPr/>
        </p:nvSpPr>
        <p:spPr>
          <a:xfrm>
            <a:off x="2288825" y="1421653"/>
            <a:ext cx="8038492" cy="4670352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pic>
        <p:nvPicPr>
          <p:cNvPr id="8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/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6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/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3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sp>
        <p:nvSpPr>
          <p:cNvPr id="111" name="2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sp>
        <p:nvSpPr>
          <p:cNvPr id="112" name="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7BCDC-C51E-48B2-A341-98258E174A9D}"/>
              </a:ext>
            </a:extLst>
          </p:cNvPr>
          <p:cNvSpPr txBox="1"/>
          <p:nvPr/>
        </p:nvSpPr>
        <p:spPr>
          <a:xfrm>
            <a:off x="2764477" y="3151242"/>
            <a:ext cx="6868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dồi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dào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2B6A13-FF5C-406C-921A-D25B98564154}"/>
              </a:ext>
            </a:extLst>
          </p:cNvPr>
          <p:cNvSpPr txBox="1"/>
          <p:nvPr/>
        </p:nvSpPr>
        <p:spPr>
          <a:xfrm>
            <a:off x="1978920" y="4096624"/>
            <a:ext cx="8658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giỏi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770759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9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5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1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0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0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6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29" y="171536"/>
            <a:ext cx="616790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8" y="1123847"/>
            <a:ext cx="988558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1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6" y="362999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0" y="683195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75231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842242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2286000" y="2057400"/>
            <a:ext cx="78389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</a:t>
            </a:r>
          </a:p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TIN HỌC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735" y="4087743"/>
            <a:ext cx="10287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THẾ GIỚI TỰ NHIÊN</a:t>
            </a:r>
            <a:endParaRPr lang="en-US" altLang="en-US" sz="4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 advClick="0" advTm="262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01476" y="285519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887" y="491718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182" y="998940"/>
            <a:ext cx="82765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Tìm hiểu về thế giới tự nhiên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973389" y="1913445"/>
            <a:ext cx="8967302" cy="1886515"/>
            <a:chOff x="3048000" y="2227134"/>
            <a:chExt cx="8345599" cy="908655"/>
          </a:xfrm>
        </p:grpSpPr>
        <p:sp>
          <p:nvSpPr>
            <p:cNvPr id="19" name="Oval 18"/>
            <p:cNvSpPr/>
            <p:nvPr/>
          </p:nvSpPr>
          <p:spPr>
            <a:xfrm>
              <a:off x="3048000" y="2360277"/>
              <a:ext cx="687734" cy="64237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704431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718005" y="2227134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457200" indent="-457200" eaLnBrk="1" hangingPunct="1">
                <a:buFontTx/>
                <a:buChar char="-"/>
                <a:defRPr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thấy nhờ sử dụng máy tính mà con người </a:t>
              </a:r>
              <a:b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sát được và biết thêm về thế giới tự nhiên </a:t>
              </a:r>
              <a:b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cách sinh động trực quan</a:t>
              </a:r>
              <a:endParaRPr lang="en-US" sz="4000" b="1" dirty="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594346" y="4089163"/>
            <a:ext cx="8999747" cy="1399211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2803478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08471" y="4311714"/>
            <a:ext cx="74170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Kể lại được những hiểu biết mới đã học được sau khi quan sát</a:t>
            </a: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 advClick="0" advTm="262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1370187" y="1814400"/>
            <a:ext cx="408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A.KHỞI ĐỘNG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67E2E3-81A3-474B-9899-B5B6FFDF583B}"/>
              </a:ext>
            </a:extLst>
          </p:cNvPr>
          <p:cNvSpPr/>
          <p:nvPr/>
        </p:nvSpPr>
        <p:spPr>
          <a:xfrm>
            <a:off x="178128" y="2460731"/>
            <a:ext cx="119043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 b="1" dirty="0">
                <a:latin typeface="+mj-lt"/>
                <a:cs typeface="Times New Roman" panose="02020603050405020304" pitchFamily="18" charset="0"/>
              </a:rPr>
              <a:t>Khoa: 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Cuối tuần này là đến lượt nhóm mình tổ chức trò chơi trong hội vui học tập. </a:t>
            </a:r>
            <a:br>
              <a:rPr lang="en-GB" sz="2400" dirty="0">
                <a:latin typeface="+mj-lt"/>
                <a:cs typeface="Times New Roman" panose="02020603050405020304" pitchFamily="18" charset="0"/>
              </a:rPr>
            </a:br>
            <a:r>
              <a:rPr lang="vi-VN" sz="2400" dirty="0">
                <a:latin typeface="+mj-lt"/>
                <a:cs typeface="Times New Roman" panose="02020603050405020304" pitchFamily="18" charset="0"/>
              </a:rPr>
              <a:t>Chúng mình mượn sách ở thư viện để tìm kiếm thông tin về Hệ Mặt Trời, các loài động vật, thực vật và làm câu hỏi nhé</a:t>
            </a:r>
            <a:r>
              <a:rPr lang="en-GB" sz="2400" dirty="0">
                <a:latin typeface="+mj-lt"/>
                <a:cs typeface="Times New Roman" panose="02020603050405020304" pitchFamily="18" charset="0"/>
              </a:rPr>
              <a:t>.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vi-VN" sz="2400" b="1" dirty="0">
                <a:latin typeface="+mj-lt"/>
                <a:cs typeface="Times New Roman" panose="02020603050405020304" pitchFamily="18" charset="0"/>
              </a:rPr>
              <a:t>Minh: 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Để có tư liệu sinh động mình sẽ mượn bố máy ảnh để quay phim và chụp ảnh. 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vi-VN" sz="2400" b="1" dirty="0">
                <a:latin typeface="+mj-lt"/>
                <a:cs typeface="Times New Roman" panose="02020603050405020304" pitchFamily="18" charset="0"/>
              </a:rPr>
              <a:t>An: 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Máy ảnh chụp được động vật và thực vật nhưng chụp Hệ Mặt Trời thì khó lắm. 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vi-VN" sz="2400" b="1" dirty="0">
                <a:latin typeface="+mj-lt"/>
                <a:cs typeface="Times New Roman" panose="02020603050405020304" pitchFamily="18" charset="0"/>
              </a:rPr>
              <a:t>Khoa: 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Chúng ta hãy nhờ người lớn dùng máy tính có kết nối Internet để tìm kiếm hình ảnh, đoạn phim hoặc phần mềm trò chơi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,…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 Máy tính sẽ giúp chúng ta khám phá thế giới tự nhiên.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887" y="491718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182" y="998940"/>
            <a:ext cx="82765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Tìm hiểu về thế giới tự nhiên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2803478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57759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63716CA-1B0E-4B16-B5B7-81AE36E82D69}"/>
              </a:ext>
            </a:extLst>
          </p:cNvPr>
          <p:cNvGrpSpPr/>
          <p:nvPr/>
        </p:nvGrpSpPr>
        <p:grpSpPr>
          <a:xfrm>
            <a:off x="762000" y="1744545"/>
            <a:ext cx="1980528" cy="622080"/>
            <a:chOff x="402522" y="1091471"/>
            <a:chExt cx="1266171" cy="52443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A25FE6-6ABA-4B90-8D38-91623F37A93D}"/>
                </a:ext>
              </a:extLst>
            </p:cNvPr>
            <p:cNvSpPr/>
            <p:nvPr/>
          </p:nvSpPr>
          <p:spPr>
            <a:xfrm>
              <a:off x="1311782" y="1215245"/>
              <a:ext cx="308625" cy="308625"/>
            </a:xfrm>
            <a:prstGeom prst="rect">
              <a:avLst/>
            </a:prstGeom>
            <a:solidFill>
              <a:srgbClr val="F03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CEBE3B1-6D78-45E0-902F-A199D68DD0BB}"/>
                </a:ext>
              </a:extLst>
            </p:cNvPr>
            <p:cNvSpPr/>
            <p:nvPr/>
          </p:nvSpPr>
          <p:spPr>
            <a:xfrm>
              <a:off x="402522" y="1091471"/>
              <a:ext cx="1266171" cy="492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000" dirty="0">
                  <a:solidFill>
                    <a:srgbClr val="F03C69"/>
                  </a:solidFill>
                  <a:latin typeface="UTM HelvetIns" panose="02040603050506020204" pitchFamily="18" charset="0"/>
                  <a:cs typeface="Times New Roman" panose="02020603050405020304" pitchFamily="18" charset="0"/>
                </a:rPr>
                <a:t>NHIỆM VỤ    </a:t>
              </a:r>
              <a:endParaRPr lang="vi-VN" sz="2000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335B2C7-131E-4774-972F-0A88C1DFA306}"/>
                </a:ext>
              </a:extLst>
            </p:cNvPr>
            <p:cNvSpPr/>
            <p:nvPr/>
          </p:nvSpPr>
          <p:spPr>
            <a:xfrm>
              <a:off x="1282466" y="1123208"/>
              <a:ext cx="353408" cy="492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UTM HelvetIns" panose="02040603050506020204" pitchFamily="18" charset="0"/>
                  <a:cs typeface="Times New Roman" panose="02020603050405020304" pitchFamily="18" charset="0"/>
                </a:rPr>
                <a:t>1</a:t>
              </a:r>
              <a:endParaRPr lang="vi-VN" sz="2000" dirty="0">
                <a:solidFill>
                  <a:schemeClr val="bg1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E9FEF3F-9E04-44CD-86C8-B63C40C1D614}"/>
              </a:ext>
            </a:extLst>
          </p:cNvPr>
          <p:cNvSpPr/>
          <p:nvPr/>
        </p:nvSpPr>
        <p:spPr>
          <a:xfrm>
            <a:off x="876266" y="2257451"/>
            <a:ext cx="26159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000" dirty="0">
                <a:solidFill>
                  <a:srgbClr val="3DC3EC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vi-VN" sz="2000" dirty="0">
                <a:solidFill>
                  <a:srgbClr val="3DC3EC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ƯỚN</a:t>
            </a:r>
            <a:r>
              <a:rPr lang="en-US" sz="2000" dirty="0">
                <a:solidFill>
                  <a:srgbClr val="3DC3EC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G DẪN</a:t>
            </a:r>
            <a:endParaRPr lang="vi-VN" sz="2000" dirty="0">
              <a:solidFill>
                <a:srgbClr val="3DC3EC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9C6AFC-3B14-4BBC-A6F1-AB870A3E40FA}"/>
              </a:ext>
            </a:extLst>
          </p:cNvPr>
          <p:cNvSpPr/>
          <p:nvPr/>
        </p:nvSpPr>
        <p:spPr>
          <a:xfrm>
            <a:off x="2590800" y="1676400"/>
            <a:ext cx="9229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 dirty="0">
                <a:latin typeface="+mj-lt"/>
                <a:cs typeface="Times New Roman" panose="02020603050405020304" pitchFamily="18" charset="0"/>
              </a:rPr>
              <a:t>Mở phần mềm khám phá thế giới tự nhiên và tìm hiểu về Hệ Mặt Trời.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E148C0C-9F4B-4721-8B9A-1CAA1A65F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223332"/>
            <a:ext cx="8229600" cy="463466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930B782-FE7B-45AD-AA97-96F6CD2EE0FF}"/>
              </a:ext>
            </a:extLst>
          </p:cNvPr>
          <p:cNvSpPr/>
          <p:nvPr/>
        </p:nvSpPr>
        <p:spPr>
          <a:xfrm>
            <a:off x="738395" y="2667000"/>
            <a:ext cx="3352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 dirty="0">
                <a:solidFill>
                  <a:srgbClr val="FF3399"/>
                </a:solidFill>
                <a:latin typeface="+mj-lt"/>
                <a:cs typeface="Times New Roman" panose="02020603050405020304" pitchFamily="18" charset="0"/>
              </a:rPr>
              <a:t>Bước 1: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 Nháy đúp chuột vào biểu tượng phần mềm </a:t>
            </a:r>
            <a:r>
              <a:rPr lang="vi-VN" sz="2400" dirty="0">
                <a:solidFill>
                  <a:srgbClr val="0998D7"/>
                </a:solidFill>
                <a:latin typeface="+mj-lt"/>
                <a:cs typeface="Times New Roman" panose="02020603050405020304" pitchFamily="18" charset="0"/>
              </a:rPr>
              <a:t>Kids Games Learning Science </a:t>
            </a:r>
            <a:r>
              <a:rPr lang="en-US" sz="2400" dirty="0">
                <a:solidFill>
                  <a:srgbClr val="0998D7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màn hình của phần mềm mở ra như sau:</a:t>
            </a: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887" y="491718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182" y="998940"/>
            <a:ext cx="82765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Tìm hiểu về thế giới tự nhiên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2803478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8674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12B8D8FD-0B7B-40D9-ADD5-EE85E9C26E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333" y1="30735" x2="40426" y2="34559"/>
                        <a14:foregroundMark x1="40426" y1="34559" x2="49645" y2="33824"/>
                        <a14:foregroundMark x1="49645" y1="33824" x2="50887" y2="30882"/>
                        <a14:foregroundMark x1="39539" y1="86176" x2="39539" y2="86176"/>
                        <a14:foregroundMark x1="45745" y1="87353" x2="45745" y2="87353"/>
                        <a14:foregroundMark x1="46277" y1="84265" x2="46277" y2="84265"/>
                        <a14:foregroundMark x1="46631" y1="83676" x2="46631" y2="83676"/>
                        <a14:foregroundMark x1="40071" y1="82941" x2="40071" y2="82941"/>
                        <a14:foregroundMark x1="38830" y1="83235" x2="38830" y2="83235"/>
                        <a14:foregroundMark x1="44504" y1="84412" x2="44504" y2="84412"/>
                        <a14:foregroundMark x1="44858" y1="83382" x2="44858" y2="83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9745" y="2677230"/>
            <a:ext cx="2299866" cy="28000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5C6EA1-2058-4AC9-B873-41C0D76B6DEF}"/>
              </a:ext>
            </a:extLst>
          </p:cNvPr>
          <p:cNvSpPr/>
          <p:nvPr/>
        </p:nvSpPr>
        <p:spPr>
          <a:xfrm>
            <a:off x="1066800" y="1829658"/>
            <a:ext cx="104982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 dirty="0">
                <a:solidFill>
                  <a:srgbClr val="FF3399"/>
                </a:solidFill>
                <a:latin typeface="+mj-lt"/>
                <a:cs typeface="Times New Roman" panose="02020603050405020304" pitchFamily="18" charset="0"/>
              </a:rPr>
              <a:t>Bước </a:t>
            </a:r>
            <a:r>
              <a:rPr lang="en-US" sz="2400" dirty="0">
                <a:solidFill>
                  <a:srgbClr val="FF3399"/>
                </a:solidFill>
                <a:latin typeface="+mj-lt"/>
                <a:cs typeface="Times New Roman" panose="02020603050405020304" pitchFamily="18" charset="0"/>
              </a:rPr>
              <a:t>2</a:t>
            </a:r>
            <a:r>
              <a:rPr lang="vi-VN" sz="2400" dirty="0">
                <a:solidFill>
                  <a:srgbClr val="FF3399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 Nháy chuột vào biểu tượng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                        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để tìm hiểu Hệ Mặt Trời. 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vi-VN" sz="2400" dirty="0">
                <a:solidFill>
                  <a:srgbClr val="FF3399"/>
                </a:solidFill>
                <a:latin typeface="+mj-lt"/>
                <a:cs typeface="Times New Roman" panose="02020603050405020304" pitchFamily="18" charset="0"/>
              </a:rPr>
              <a:t>Bước 3: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 Nháy chuột vào hình tương ứng để chọn nhân vật (Hình 70). 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vi-VN" sz="2400" dirty="0">
                <a:solidFill>
                  <a:srgbClr val="FF3399"/>
                </a:solidFill>
                <a:latin typeface="+mj-lt"/>
                <a:cs typeface="Times New Roman" panose="02020603050405020304" pitchFamily="18" charset="0"/>
              </a:rPr>
              <a:t>Bước 4: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 Kéo thả các bộ phận vào đúng vị trí để lắp ráp tên lửa (Hình 71)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.</a:t>
            </a:r>
            <a:endParaRPr lang="vi-VN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D8471D-B0CA-465D-A326-F6D02EEAC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238" y="1524000"/>
            <a:ext cx="1426562" cy="10201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72710E-8897-4E41-B25E-121150A79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556" y="3583984"/>
            <a:ext cx="10492444" cy="332690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08506C-C340-4275-B293-22623C28247F}"/>
              </a:ext>
            </a:extLst>
          </p:cNvPr>
          <p:cNvSpPr/>
          <p:nvPr/>
        </p:nvSpPr>
        <p:spPr>
          <a:xfrm>
            <a:off x="6183778" y="3583984"/>
            <a:ext cx="5246222" cy="2816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887" y="491718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182" y="998940"/>
            <a:ext cx="82765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Tìm hiểu về thế giới tự nhiên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2803478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0375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5C6EA1-2058-4AC9-B873-41C0D76B6DEF}"/>
              </a:ext>
            </a:extLst>
          </p:cNvPr>
          <p:cNvSpPr/>
          <p:nvPr/>
        </p:nvSpPr>
        <p:spPr>
          <a:xfrm>
            <a:off x="1447800" y="1669155"/>
            <a:ext cx="10498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 dirty="0">
                <a:solidFill>
                  <a:srgbClr val="FF3399"/>
                </a:solidFill>
                <a:latin typeface="+mj-lt"/>
                <a:cs typeface="Times New Roman" panose="02020603050405020304" pitchFamily="18" charset="0"/>
              </a:rPr>
              <a:t>Bước </a:t>
            </a:r>
            <a:r>
              <a:rPr lang="en-US" sz="2400" dirty="0">
                <a:solidFill>
                  <a:srgbClr val="FF3399"/>
                </a:solidFill>
                <a:latin typeface="+mj-lt"/>
                <a:cs typeface="Times New Roman" panose="02020603050405020304" pitchFamily="18" charset="0"/>
              </a:rPr>
              <a:t>5</a:t>
            </a:r>
            <a:r>
              <a:rPr lang="vi-VN" sz="2400" dirty="0">
                <a:solidFill>
                  <a:srgbClr val="FF3399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 Nháy chuột vào hình Sao Kim trong Hệ Mặt Trời (Hình 72). 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659F48-0BC6-4EB2-8836-5F407BAB4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32" y="2279092"/>
            <a:ext cx="9667160" cy="343590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87BAA42-5703-47EE-A129-412BEA50C889}"/>
              </a:ext>
            </a:extLst>
          </p:cNvPr>
          <p:cNvSpPr/>
          <p:nvPr/>
        </p:nvSpPr>
        <p:spPr>
          <a:xfrm>
            <a:off x="3022568" y="5715000"/>
            <a:ext cx="6393087" cy="533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200" b="1" dirty="0">
                <a:latin typeface="UTM Avo" panose="02040603050506020204" pitchFamily="18" charset="0"/>
                <a:cs typeface="Times New Roman" panose="02020603050405020304" pitchFamily="18" charset="0"/>
              </a:rPr>
              <a:t>Hình 72. </a:t>
            </a:r>
            <a:r>
              <a:rPr 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Chọn hành tinh trong Hệ Mặt Trời</a:t>
            </a:r>
            <a:endParaRPr lang="vi-VN" sz="2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887" y="491718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182" y="998940"/>
            <a:ext cx="82765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Tìm hiểu về thế giới tự nhiên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2803478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646355"/>
      </p:ext>
    </p:extLst>
  </p:cSld>
  <p:clrMapOvr>
    <a:masterClrMapping/>
  </p:clrMapOvr>
  <p:transition advClick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75C6EA1-2058-4AC9-B873-41C0D76B6DEF}"/>
              </a:ext>
            </a:extLst>
          </p:cNvPr>
          <p:cNvSpPr/>
          <p:nvPr/>
        </p:nvSpPr>
        <p:spPr>
          <a:xfrm>
            <a:off x="1089858" y="1524000"/>
            <a:ext cx="101877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en-US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Nháy chuột sang trái hoặc sang phải tên lửa để điều khiển tên lửa lấy sao hoặc tránh các thiên thạch và các vật thể bay khác (Hình 73)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342900">
              <a:lnSpc>
                <a:spcPct val="150000"/>
              </a:lnSpc>
            </a:pPr>
            <a:r>
              <a:rPr lang="vi-VN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en-US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Quan sát hành tinh em đã chọn khi tên lửa về đích (Hình 74)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C937B5-17CB-42E7-87CD-B1E4F53F0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495" y="3352800"/>
            <a:ext cx="8658123" cy="252763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22B4425-E963-4AC8-BDF0-D83A59E23FE0}"/>
              </a:ext>
            </a:extLst>
          </p:cNvPr>
          <p:cNvSpPr/>
          <p:nvPr/>
        </p:nvSpPr>
        <p:spPr>
          <a:xfrm>
            <a:off x="569502" y="5867400"/>
            <a:ext cx="11285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en-US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vi-VN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Em hãy ghi lại một số đặc điểm của Sao Kim mà em quan sát và đọc được vào vở.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029E74-5C13-4E8E-8125-358FF8C11C6B}"/>
              </a:ext>
            </a:extLst>
          </p:cNvPr>
          <p:cNvSpPr/>
          <p:nvPr/>
        </p:nvSpPr>
        <p:spPr>
          <a:xfrm>
            <a:off x="6183729" y="3157572"/>
            <a:ext cx="5064844" cy="2918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887" y="491718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182" y="998940"/>
            <a:ext cx="82765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Tìm hiểu về thế giới tự nhiên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2803478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26308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827"/>
  <p:tag name="ISPRING_CUSTOM_TIMING_USED" val="1"/>
  <p:tag name="GENSWF_SLIDE_UID" val="{957E6C08-DF9D-475A-AECC-A22DB588417D}:256"/>
  <p:tag name="GENSWF_SLIDE_TITLE" val="Lời chúc"/>
  <p:tag name="ISPRING_SLIDE_INDENT_LEVEL" val="0"/>
  <p:tag name="ISPRING_SLIDE_ID_2" val="{EE481861-D94E-4419-9BEE-1020292BBFFD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11214</TotalTime>
  <Words>932</Words>
  <Application>Microsoft Office PowerPoint</Application>
  <PresentationFormat>Widescreen</PresentationFormat>
  <Paragraphs>88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Calibri Light</vt:lpstr>
      <vt:lpstr>UTM HelvetIns</vt:lpstr>
      <vt:lpstr>Times New Roman</vt:lpstr>
      <vt:lpstr>Arial</vt:lpstr>
      <vt:lpstr>UTM Avo</vt:lpstr>
      <vt:lpstr>SVN-SAF</vt:lpstr>
      <vt:lpstr>DFPOP1-W9</vt:lpstr>
      <vt:lpstr>Calibri</vt:lpstr>
      <vt:lpstr>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Hp</cp:lastModifiedBy>
  <cp:revision>1247</cp:revision>
  <dcterms:created xsi:type="dcterms:W3CDTF">2021-09-19T04:33:01Z</dcterms:created>
  <dcterms:modified xsi:type="dcterms:W3CDTF">2022-08-12T14:42:37Z</dcterms:modified>
  <cp:category>9Slide.vn</cp:category>
</cp:coreProperties>
</file>