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0"/>
  </p:notesMasterIdLst>
  <p:sldIdLst>
    <p:sldId id="341" r:id="rId2"/>
    <p:sldId id="342" r:id="rId3"/>
    <p:sldId id="343" r:id="rId4"/>
    <p:sldId id="323" r:id="rId5"/>
    <p:sldId id="331" r:id="rId6"/>
    <p:sldId id="353" r:id="rId7"/>
    <p:sldId id="344" r:id="rId8"/>
    <p:sldId id="345" r:id="rId9"/>
    <p:sldId id="335" r:id="rId10"/>
    <p:sldId id="346" r:id="rId11"/>
    <p:sldId id="347" r:id="rId12"/>
    <p:sldId id="348" r:id="rId13"/>
    <p:sldId id="349" r:id="rId14"/>
    <p:sldId id="350" r:id="rId15"/>
    <p:sldId id="351" r:id="rId16"/>
    <p:sldId id="339" r:id="rId17"/>
    <p:sldId id="340" r:id="rId18"/>
    <p:sldId id="35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9" autoAdjust="0"/>
    <p:restoredTop sz="86441" autoAdjust="0"/>
  </p:normalViewPr>
  <p:slideViewPr>
    <p:cSldViewPr>
      <p:cViewPr varScale="1">
        <p:scale>
          <a:sx n="40" d="100"/>
          <a:sy n="40" d="100"/>
        </p:scale>
        <p:origin x="126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2B2783-B3C7-4A20-9CAB-9D0557AD6F9C}" type="datetimeFigureOut">
              <a:rPr lang="en-US" smtClean="0"/>
              <a:pPr/>
              <a:t>5/5/2024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DB3F93-1CFA-42B7-8D05-1284CBE5C4B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756669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1143000" y="685800"/>
            <a:ext cx="457200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1143000" y="685800"/>
            <a:ext cx="457200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5/5/2024</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10" Type="http://schemas.openxmlformats.org/officeDocument/2006/relationships/image" Target="../media/image9.gif"/><Relationship Id="rId4" Type="http://schemas.openxmlformats.org/officeDocument/2006/relationships/image" Target="../media/image3.wmf"/><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56.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10" Type="http://schemas.openxmlformats.org/officeDocument/2006/relationships/image" Target="../media/image9.gif"/><Relationship Id="rId4" Type="http://schemas.openxmlformats.org/officeDocument/2006/relationships/image" Target="../media/image3.wmf"/><Relationship Id="rId9" Type="http://schemas.openxmlformats.org/officeDocument/2006/relationships/image" Target="../media/image8.gif"/></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5174759" y="1142989"/>
            <a:ext cx="2250297" cy="1623615"/>
          </a:xfrm>
          <a:prstGeom prst="rect">
            <a:avLst/>
          </a:prstGeom>
        </p:spPr>
        <p:txBody>
          <a:bodyPr wrap="none" lIns="91438" tIns="45720" rIns="91438" bIns="45720" numCol="1" fromWordArt="1">
            <a:prstTxWarp prst="textPlain">
              <a:avLst>
                <a:gd name="adj" fmla="val 50000"/>
              </a:avLst>
            </a:prstTxWarp>
          </a:bodyPr>
          <a:lstStyle/>
          <a:p>
            <a:pPr algn="ct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TIẾNG VIỆT</a:t>
            </a:r>
          </a:p>
          <a:p>
            <a:pPr algn="ct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a:t>
            </a:r>
            <a:r>
              <a:rPr lang="en-US" sz="27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3</a:t>
            </a:r>
            <a:endPar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051" name="WordArt 3"/>
          <p:cNvSpPr>
            <a:spLocks noChangeArrowheads="1" noChangeShapeType="1" noTextEdit="1"/>
          </p:cNvSpPr>
          <p:nvPr/>
        </p:nvSpPr>
        <p:spPr bwMode="auto">
          <a:xfrm>
            <a:off x="450376" y="3500443"/>
            <a:ext cx="5126222" cy="1581413"/>
          </a:xfrm>
          <a:prstGeom prst="rect">
            <a:avLst/>
          </a:prstGeom>
        </p:spPr>
        <p:txBody>
          <a:bodyPr wrap="none" lIns="91438" tIns="45720" rIns="91438" bIns="45720" numCol="1" fromWordArt="1">
            <a:prstTxWarp prst="textPlain">
              <a:avLst>
                <a:gd name="adj" fmla="val 50000"/>
              </a:avLst>
            </a:prstTxWarp>
          </a:bodyPr>
          <a:lstStyle/>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ĐỌC: </a:t>
            </a:r>
            <a:r>
              <a:rPr lang="en-US" sz="27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BẦU TRỜI </a:t>
            </a:r>
          </a:p>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3 </a:t>
            </a:r>
            <a:r>
              <a:rPr lang="en-US" sz="27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Tiết</a:t>
            </a:r>
            <a:r>
              <a:rPr lang="en-US" sz="27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endPar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nvGrpSpPr>
          <p:cNvPr id="2" name="Group 18"/>
          <p:cNvGrpSpPr>
            <a:grpSpLocks/>
          </p:cNvGrpSpPr>
          <p:nvPr/>
        </p:nvGrpSpPr>
        <p:grpSpPr bwMode="auto">
          <a:xfrm>
            <a:off x="1650578" y="971554"/>
            <a:ext cx="2133266" cy="1997610"/>
            <a:chOff x="5225" y="9335"/>
            <a:chExt cx="2520" cy="1750"/>
          </a:xfrm>
        </p:grpSpPr>
        <p:sp>
          <p:nvSpPr>
            <p:cNvPr id="2059"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dirty="0">
                <a:latin typeface="VNI-Times" pitchFamily="2" charset="0"/>
              </a:endParaRPr>
            </a:p>
          </p:txBody>
        </p:sp>
        <p:pic>
          <p:nvPicPr>
            <p:cNvPr id="2060" name="Picture 26" descr="cos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5" descr="BOO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4" descr="BOOK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3" descr="QUILLP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600" b="1" dirty="0">
                  <a:latin typeface="Times New Roman" panose="02020603050405020304" pitchFamily="18" charset="0"/>
                  <a:cs typeface="Times New Roman" panose="02020603050405020304" pitchFamily="18" charset="0"/>
                </a:rPr>
                <a:t> </a:t>
              </a:r>
              <a:endParaRPr lang="en-US" altLang="en-US" sz="3600" dirty="0">
                <a:latin typeface="Times New Roman" panose="02020603050405020304" pitchFamily="18" charset="0"/>
                <a:cs typeface="Times New Roman" panose="02020603050405020304" pitchFamily="18" charset="0"/>
              </a:endParaRPr>
            </a:p>
          </p:txBody>
        </p:sp>
        <p:sp>
          <p:nvSpPr>
            <p:cNvPr id="2065"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dirty="0">
                <a:latin typeface="Times New Roman" panose="02020603050405020304" pitchFamily="18" charset="0"/>
                <a:cs typeface="Arial" panose="020B0604020202020204" pitchFamily="34" charset="0"/>
              </a:endParaRPr>
            </a:p>
          </p:txBody>
        </p:sp>
        <p:sp>
          <p:nvSpPr>
            <p:cNvPr id="2066"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1300" b="1" kern="10" dirty="0">
                  <a:solidFill>
                    <a:srgbClr val="FFFFFF"/>
                  </a:solidFill>
                  <a:latin typeface="Times New Roman" panose="02020603050405020304" pitchFamily="18" charset="0"/>
                  <a:cs typeface="Times New Roman" panose="02020603050405020304" pitchFamily="18" charset="0"/>
                </a:rPr>
                <a:t>NĂM </a:t>
              </a:r>
            </a:p>
          </p:txBody>
        </p:sp>
        <p:sp>
          <p:nvSpPr>
            <p:cNvPr id="2067"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dirty="0">
                <a:latin typeface="Times New Roman" panose="02020603050405020304" pitchFamily="18" charset="0"/>
                <a:cs typeface="Arial" panose="020B0604020202020204" pitchFamily="34" charset="0"/>
              </a:endParaRPr>
            </a:p>
          </p:txBody>
        </p:sp>
      </p:grpSp>
      <p:pic>
        <p:nvPicPr>
          <p:cNvPr id="2057"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7" y="83159"/>
            <a:ext cx="568088" cy="18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58"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78969" y="69637"/>
            <a:ext cx="439498" cy="18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04" y="4876799"/>
            <a:ext cx="8572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descr="BƯỚM 5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9961410">
            <a:off x="4211193" y="1078786"/>
            <a:ext cx="621166" cy="144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animal-14[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417220" flipH="1">
            <a:off x="1175888" y="4473183"/>
            <a:ext cx="596673" cy="7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32470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78942" y="4797179"/>
            <a:ext cx="3222059" cy="2060823"/>
            <a:chOff x="0" y="180975"/>
            <a:chExt cx="15274946" cy="4121645"/>
          </a:xfrm>
        </p:grpSpPr>
        <p:sp>
          <p:nvSpPr>
            <p:cNvPr id="3" name="TextBox 3"/>
            <p:cNvSpPr txBox="1"/>
            <p:nvPr/>
          </p:nvSpPr>
          <p:spPr>
            <a:xfrm>
              <a:off x="0" y="180975"/>
              <a:ext cx="15274946" cy="1436290"/>
            </a:xfrm>
            <a:prstGeom prst="rect">
              <a:avLst/>
            </a:prstGeom>
          </p:spPr>
          <p:txBody>
            <a:bodyPr lIns="0" tIns="0" rIns="0" bIns="0" rtlCol="0" anchor="t">
              <a:spAutoFit/>
            </a:bodyPr>
            <a:lstStyle/>
            <a:p>
              <a:pPr algn="ctr" defTabSz="512089">
                <a:lnSpc>
                  <a:spcPts val="5557"/>
                </a:lnSpc>
              </a:pPr>
              <a:endParaRPr>
                <a:solidFill>
                  <a:prstClr val="black"/>
                </a:solidFill>
                <a:latin typeface="Calibri"/>
              </a:endParaRPr>
            </a:p>
          </p:txBody>
        </p:sp>
        <p:pic>
          <p:nvPicPr>
            <p:cNvPr id="4" name="Picture 4"/>
            <p:cNvPicPr>
              <a:picLocks noChangeAspect="1"/>
            </p:cNvPicPr>
            <p:nvPr/>
          </p:nvPicPr>
          <p:blipFill>
            <a:blip r:embed="rId2" cstate="print"/>
            <a:srcRect/>
            <a:stretch>
              <a:fillRect/>
            </a:stretch>
          </p:blipFill>
          <p:spPr>
            <a:xfrm>
              <a:off x="5157066" y="2963200"/>
              <a:ext cx="4960814" cy="1339420"/>
            </a:xfrm>
            <a:prstGeom prst="rect">
              <a:avLst/>
            </a:prstGeom>
          </p:spPr>
        </p:pic>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16250" y="4191000"/>
            <a:ext cx="1187516" cy="1361562"/>
          </a:xfrm>
          <a:prstGeom prst="rect">
            <a:avLst/>
          </a:prstGeom>
        </p:spPr>
      </p:pic>
      <p:pic>
        <p:nvPicPr>
          <p:cNvPr id="9" name="Picture 9"/>
          <p:cNvPicPr>
            <a:picLocks noChangeAspect="1"/>
          </p:cNvPicPr>
          <p:nvPr/>
        </p:nvPicPr>
        <p:blipFill>
          <a:blip r:embed="rId6" cstate="print"/>
          <a:srcRect/>
          <a:stretch>
            <a:fillRect/>
          </a:stretch>
        </p:blipFill>
        <p:spPr>
          <a:xfrm>
            <a:off x="1989412" y="1124886"/>
            <a:ext cx="1135688" cy="1298890"/>
          </a:xfrm>
          <a:prstGeom prst="rect">
            <a:avLst/>
          </a:prstGeom>
        </p:spPr>
      </p:pic>
      <p:sp>
        <p:nvSpPr>
          <p:cNvPr id="18" name="TextBox 17"/>
          <p:cNvSpPr txBox="1"/>
          <p:nvPr/>
        </p:nvSpPr>
        <p:spPr>
          <a:xfrm>
            <a:off x="3643306" y="2031953"/>
            <a:ext cx="5250692" cy="847002"/>
          </a:xfrm>
          <a:prstGeom prst="rect">
            <a:avLst/>
          </a:prstGeom>
          <a:noFill/>
        </p:spPr>
        <p:txBody>
          <a:bodyPr wrap="square" lIns="76810" tIns="38405" rIns="76810" bIns="38405" rtlCol="0">
            <a:spAutoFit/>
          </a:bodyPr>
          <a:lstStyle/>
          <a:p>
            <a:r>
              <a:rPr lang="en-US" sz="5000" b="1" dirty="0">
                <a:solidFill>
                  <a:srgbClr val="0000FF"/>
                </a:solidFill>
                <a:latin typeface="Times New Roman" pitchFamily="18" charset="0"/>
                <a:cs typeface="Times New Roman" pitchFamily="18" charset="0"/>
              </a:rPr>
              <a:t>ĐỌC LẠI BÀI</a:t>
            </a:r>
            <a:endParaRPr lang="vi-VN" sz="5000" b="1" dirty="0">
              <a:solidFill>
                <a:srgbClr val="0000FF"/>
              </a:solidFill>
              <a:latin typeface="Times New Roman" pitchFamily="18" charset="0"/>
              <a:cs typeface="Times New Roman" pitchFamily="18" charset="0"/>
            </a:endParaRPr>
          </a:p>
        </p:txBody>
      </p:sp>
      <p:pic>
        <p:nvPicPr>
          <p:cNvPr id="19" name="Picture 2" descr="Trang chủ - NQ Education">
            <a:extLst>
              <a:ext uri="{FF2B5EF4-FFF2-40B4-BE49-F238E27FC236}">
                <a16:creationId xmlns:a16="http://schemas.microsoft.com/office/drawing/2014/main" id="{CDC375CF-0BBE-D9C1-307F-5E4174E9C8E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 y="2437870"/>
            <a:ext cx="1638206" cy="165640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657600" y="2895600"/>
            <a:ext cx="4357718" cy="508447"/>
          </a:xfrm>
          <a:prstGeom prst="rect">
            <a:avLst/>
          </a:prstGeom>
          <a:noFill/>
        </p:spPr>
        <p:txBody>
          <a:bodyPr wrap="square" lIns="76810" tIns="38405" rIns="76810" bIns="38405" rtlCol="0">
            <a:spAutoFit/>
          </a:bodyPr>
          <a:lstStyle/>
          <a:p>
            <a:pPr algn="ct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Nội</a:t>
            </a:r>
            <a:r>
              <a:rPr lang="en-US" sz="2800" b="1" dirty="0">
                <a:solidFill>
                  <a:srgbClr val="008000"/>
                </a:solidFill>
                <a:latin typeface="Times New Roman" pitchFamily="18" charset="0"/>
                <a:cs typeface="Times New Roman" pitchFamily="18" charset="0"/>
              </a:rPr>
              <a:t> dung </a:t>
            </a:r>
            <a:r>
              <a:rPr lang="en-US" sz="2800" b="1" dirty="0" err="1">
                <a:solidFill>
                  <a:srgbClr val="008000"/>
                </a:solidFill>
                <a:latin typeface="Times New Roman" pitchFamily="18" charset="0"/>
                <a:cs typeface="Times New Roman" pitchFamily="18" charset="0"/>
              </a:rPr>
              <a:t>bài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nói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gì</a:t>
            </a:r>
            <a:r>
              <a:rPr lang="en-US" sz="2800" b="1" dirty="0">
                <a:solidFill>
                  <a:srgbClr val="008000"/>
                </a:solidFill>
                <a:latin typeface="Times New Roman" pitchFamily="18" charset="0"/>
                <a:cs typeface="Times New Roman" pitchFamily="18" charset="0"/>
              </a:rPr>
              <a:t>?</a:t>
            </a:r>
            <a:endParaRPr lang="vi-VN" sz="2800" b="1" dirty="0">
              <a:solidFill>
                <a:srgbClr val="008000"/>
              </a:solidFill>
              <a:latin typeface="Times New Roman" pitchFamily="18" charset="0"/>
              <a:cs typeface="Times New Roman" pitchFamily="18" charset="0"/>
            </a:endParaRPr>
          </a:p>
        </p:txBody>
      </p:sp>
      <p:sp>
        <p:nvSpPr>
          <p:cNvPr id="25" name="TextBox 24"/>
          <p:cNvSpPr txBox="1"/>
          <p:nvPr/>
        </p:nvSpPr>
        <p:spPr>
          <a:xfrm>
            <a:off x="2133600" y="3505200"/>
            <a:ext cx="7010400" cy="2662883"/>
          </a:xfrm>
          <a:prstGeom prst="rect">
            <a:avLst/>
          </a:prstGeom>
          <a:noFill/>
        </p:spPr>
        <p:txBody>
          <a:bodyPr wrap="square" lIns="76810" tIns="38405" rIns="76810" bIns="38405" rtlCol="0">
            <a:spAutoFit/>
          </a:bodyPr>
          <a:lstStyle/>
          <a:p>
            <a:pPr algn="just"/>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Nội</a:t>
            </a:r>
            <a:r>
              <a:rPr lang="en-US" sz="2800" b="1" dirty="0">
                <a:solidFill>
                  <a:srgbClr val="0000FF"/>
                </a:solidFill>
                <a:latin typeface="Times New Roman" pitchFamily="18" charset="0"/>
                <a:cs typeface="Times New Roman" pitchFamily="18" charset="0"/>
              </a:rPr>
              <a:t> dung: </a:t>
            </a:r>
            <a:r>
              <a:rPr lang="vi-VN" sz="2800" b="1" dirty="0" smtClean="0">
                <a:solidFill>
                  <a:srgbClr val="0000FF"/>
                </a:solidFill>
                <a:latin typeface="Times New Roman" pitchFamily="18" charset="0"/>
                <a:cs typeface="Times New Roman" pitchFamily="18" charset="0"/>
              </a:rPr>
              <a:t>Bài đọc “bầu trời” nói về những sự vật chúng ta có thê nhìn thấy trên bầu trời, những màu sắc khác nhau của bầu trời và vai trò quan trọng của nó. Vì vậy, giữ bầu trời trong lành chính là góp phần suy trì sự sống cho muôn loài.</a:t>
            </a:r>
            <a:endParaRPr lang="en-US" sz="2800" b="1" dirty="0" smtClean="0">
              <a:solidFill>
                <a:srgbClr val="0000FF"/>
              </a:solidFill>
              <a:latin typeface="Times New Roman" pitchFamily="18" charset="0"/>
              <a:cs typeface="Times New Roman" pitchFamily="18" charset="0"/>
            </a:endParaRPr>
          </a:p>
        </p:txBody>
      </p:sp>
      <p:sp>
        <p:nvSpPr>
          <p:cNvPr id="29" name="TextBox 28"/>
          <p:cNvSpPr txBox="1"/>
          <p:nvPr/>
        </p:nvSpPr>
        <p:spPr>
          <a:xfrm>
            <a:off x="-34266" y="1752600"/>
            <a:ext cx="2606002" cy="508447"/>
          </a:xfrm>
          <a:prstGeom prst="rect">
            <a:avLst/>
          </a:prstGeom>
          <a:noFill/>
        </p:spPr>
        <p:txBody>
          <a:bodyPr wrap="square" lIns="76810" tIns="38405" rIns="76810" bIns="38405" rtlCol="0">
            <a:spAutoFit/>
          </a:bodyPr>
          <a:lstStyle/>
          <a:p>
            <a:r>
              <a:rPr lang="en-US" sz="2800" b="1" dirty="0">
                <a:solidFill>
                  <a:srgbClr val="008000"/>
                </a:solidFill>
                <a:latin typeface="Times New Roman" panose="02020603050405020304" pitchFamily="18" charset="0"/>
                <a:cs typeface="Times New Roman" panose="02020603050405020304" pitchFamily="18" charset="0"/>
              </a:rPr>
              <a:t>II. </a:t>
            </a:r>
            <a:r>
              <a:rPr lang="en-US" sz="2800" b="1" dirty="0" err="1">
                <a:solidFill>
                  <a:srgbClr val="008000"/>
                </a:solidFill>
                <a:latin typeface="Times New Roman" panose="02020603050405020304" pitchFamily="18" charset="0"/>
                <a:cs typeface="Times New Roman" panose="02020603050405020304" pitchFamily="18" charset="0"/>
              </a:rPr>
              <a:t>Tìm</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hiểu</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bài</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9692" y="6154457"/>
            <a:ext cx="6858000" cy="523220"/>
          </a:xfrm>
          <a:prstGeom prst="rect">
            <a:avLst/>
          </a:prstGeom>
          <a:noFill/>
        </p:spPr>
        <p:txBody>
          <a:bodyPr wrap="square" rtlCol="0">
            <a:spAutoFit/>
          </a:bodyPr>
          <a:lstStyle/>
          <a:p>
            <a:r>
              <a:rPr lang="vi-VN" sz="2800" b="1" dirty="0">
                <a:solidFill>
                  <a:srgbClr val="008000"/>
                </a:solidFill>
                <a:latin typeface="Times New Roman" pitchFamily="18" charset="0"/>
                <a:cs typeface="Times New Roman" pitchFamily="18" charset="0"/>
              </a:rPr>
              <a:t>III. Luyện </a:t>
            </a:r>
            <a:r>
              <a:rPr lang="vi-VN" sz="2800" b="1" dirty="0" smtClean="0">
                <a:solidFill>
                  <a:srgbClr val="008000"/>
                </a:solidFill>
                <a:latin typeface="Times New Roman" pitchFamily="18" charset="0"/>
                <a:cs typeface="Times New Roman" pitchFamily="18" charset="0"/>
              </a:rPr>
              <a:t>đọc</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lại</a:t>
            </a:r>
            <a:r>
              <a:rPr lang="vi-VN" sz="2800" b="1" dirty="0" smtClean="0">
                <a:solidFill>
                  <a:srgbClr val="008000"/>
                </a:solidFill>
                <a:latin typeface="Times New Roman" pitchFamily="18" charset="0"/>
                <a:cs typeface="Times New Roman" pitchFamily="18" charset="0"/>
              </a:rPr>
              <a:t>.</a:t>
            </a:r>
            <a:endParaRPr lang="vi-VN" sz="2800" b="1" dirty="0">
              <a:solidFill>
                <a:srgbClr val="008000"/>
              </a:solidFill>
              <a:latin typeface="Times New Roman" pitchFamily="18" charset="0"/>
              <a:cs typeface="Times New Roman" pitchFamily="18" charset="0"/>
            </a:endParaRPr>
          </a:p>
        </p:txBody>
      </p:sp>
      <p:sp>
        <p:nvSpPr>
          <p:cNvPr id="16" name="TextBox 15"/>
          <p:cNvSpPr txBox="1"/>
          <p:nvPr/>
        </p:nvSpPr>
        <p:spPr>
          <a:xfrm>
            <a:off x="0" y="5"/>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Hai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15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2024</a:t>
            </a:r>
            <a:endParaRPr lang="vi-VN" sz="2800" b="1" dirty="0">
              <a:solidFill>
                <a:srgbClr val="0000CC"/>
              </a:solidFill>
              <a:latin typeface="Times New Roman" pitchFamily="18" charset="0"/>
              <a:cs typeface="Times New Roman" pitchFamily="18" charset="0"/>
            </a:endParaRPr>
          </a:p>
        </p:txBody>
      </p:sp>
      <p:sp>
        <p:nvSpPr>
          <p:cNvPr id="17" name="TextBox 16"/>
          <p:cNvSpPr txBox="1"/>
          <p:nvPr/>
        </p:nvSpPr>
        <p:spPr>
          <a:xfrm>
            <a:off x="1066800" y="457200"/>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1" name="TextBox 20"/>
          <p:cNvSpPr txBox="1"/>
          <p:nvPr/>
        </p:nvSpPr>
        <p:spPr>
          <a:xfrm>
            <a:off x="0" y="838200"/>
            <a:ext cx="9144000" cy="954107"/>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Đọc</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Bầu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trời</a:t>
            </a:r>
            <a:r>
              <a:rPr lang="en-US" sz="2800" b="1" dirty="0" smtClean="0">
                <a:solidFill>
                  <a:srgbClr val="FF0000"/>
                </a:solidFill>
                <a:latin typeface="Times New Roman" pitchFamily="18" charset="0"/>
                <a:cs typeface="Times New Roman" pitchFamily="18" charset="0"/>
              </a:rPr>
              <a:t>.</a:t>
            </a:r>
          </a:p>
          <a:p>
            <a:pPr algn="ctr"/>
            <a:r>
              <a:rPr lang="en-US" sz="2800" b="1" dirty="0" err="1" smtClean="0">
                <a:solidFill>
                  <a:srgbClr val="FF0000"/>
                </a:solidFill>
                <a:latin typeface="Times New Roman" pitchFamily="18" charset="0"/>
                <a:cs typeface="Times New Roman" pitchFamily="18" charset="0"/>
              </a:rPr>
              <a:t>Nói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nghe</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Bầu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trời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trong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mắt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5194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5"/>
                                        </p:tgtEl>
                                        <p:attrNameLst>
                                          <p:attrName>style.visibility</p:attrName>
                                        </p:attrNameLst>
                                      </p:cBhvr>
                                      <p:to>
                                        <p:strVal val="visible"/>
                                      </p:to>
                                    </p:set>
                                    <p:anim calcmode="discrete" valueType="clr">
                                      <p:cBhvr override="childStyle">
                                        <p:cTn id="19"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5"/>
                                        </p:tgtEl>
                                        <p:attrNameLst>
                                          <p:attrName>fillcolor</p:attrName>
                                        </p:attrNameLst>
                                      </p:cBhvr>
                                      <p:tavLst>
                                        <p:tav tm="0">
                                          <p:val>
                                            <p:clrVal>
                                              <a:schemeClr val="accent2"/>
                                            </p:clrVal>
                                          </p:val>
                                        </p:tav>
                                        <p:tav tm="50000">
                                          <p:val>
                                            <p:clrVal>
                                              <a:schemeClr val="hlink"/>
                                            </p:clrVal>
                                          </p:val>
                                        </p:tav>
                                      </p:tavLst>
                                    </p:anim>
                                    <p:set>
                                      <p:cBhvr>
                                        <p:cTn id="21" dur="80"/>
                                        <p:tgtEl>
                                          <p:spTgt spid="25"/>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2286000"/>
            <a:ext cx="9144000" cy="4366986"/>
          </a:xfrm>
          <a:prstGeom prst="rect">
            <a:avLst/>
          </a:prstGeom>
        </p:spPr>
        <p:txBody>
          <a:bodyPr wrap="square" lIns="57552" tIns="28776" rIns="57552" bIns="28776">
            <a:spAutoFit/>
          </a:bodyPr>
          <a:lstStyle/>
          <a:p>
            <a:pPr>
              <a:buNone/>
            </a:pP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Bài</a:t>
            </a:r>
            <a:r>
              <a:rPr lang="en-US" sz="2800" b="1" dirty="0" smtClean="0">
                <a:solidFill>
                  <a:srgbClr val="008000"/>
                </a:solidFill>
                <a:latin typeface="Times New Roman" pitchFamily="18" charset="0"/>
                <a:cs typeface="Times New Roman" pitchFamily="18" charset="0"/>
              </a:rPr>
              <a:t> </a:t>
            </a:r>
            <a:r>
              <a:rPr lang="en-US" sz="2800" b="1" dirty="0">
                <a:solidFill>
                  <a:srgbClr val="008000"/>
                </a:solidFill>
                <a:latin typeface="Times New Roman" pitchFamily="18" charset="0"/>
                <a:cs typeface="Times New Roman" pitchFamily="18" charset="0"/>
              </a:rPr>
              <a:t>1. </a:t>
            </a:r>
            <a:r>
              <a:rPr lang="en-US" sz="2800" b="1" dirty="0" err="1" smtClean="0">
                <a:solidFill>
                  <a:srgbClr val="008000"/>
                </a:solidFill>
                <a:latin typeface="Times New Roman" pitchFamily="18" charset="0"/>
                <a:cs typeface="Times New Roman" pitchFamily="18" charset="0"/>
              </a:rPr>
              <a:t>Hãy</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nhìn</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ngắm</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bầu</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trời</a:t>
            </a:r>
            <a:r>
              <a:rPr lang="en-US" sz="2800" b="1" dirty="0" smtClean="0">
                <a:solidFill>
                  <a:srgbClr val="008000"/>
                </a:solidFill>
                <a:latin typeface="Times New Roman" pitchFamily="18" charset="0"/>
                <a:cs typeface="Times New Roman" pitchFamily="18" charset="0"/>
              </a:rPr>
              <a:t> - </a:t>
            </a:r>
            <a:r>
              <a:rPr lang="en-US" sz="2800" b="1" dirty="0" err="1" smtClean="0">
                <a:solidFill>
                  <a:srgbClr val="008000"/>
                </a:solidFill>
                <a:latin typeface="Times New Roman" pitchFamily="18" charset="0"/>
                <a:cs typeface="Times New Roman" pitchFamily="18" charset="0"/>
              </a:rPr>
              <a:t>Nói</a:t>
            </a:r>
            <a:r>
              <a:rPr lang="en-US" sz="2800" b="1" dirty="0" smtClean="0">
                <a:solidFill>
                  <a:srgbClr val="008000"/>
                </a:solidFill>
                <a:latin typeface="Times New Roman" pitchFamily="18" charset="0"/>
                <a:cs typeface="Times New Roman" pitchFamily="18" charset="0"/>
              </a:rPr>
              <a:t> 3- 5 </a:t>
            </a:r>
            <a:r>
              <a:rPr lang="en-US" sz="2800" b="1" dirty="0" err="1" smtClean="0">
                <a:solidFill>
                  <a:srgbClr val="008000"/>
                </a:solidFill>
                <a:latin typeface="Times New Roman" pitchFamily="18" charset="0"/>
                <a:cs typeface="Times New Roman" pitchFamily="18" charset="0"/>
              </a:rPr>
              <a:t>câu</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về</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bầu</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trời</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trong</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ngày</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hôm</a:t>
            </a:r>
            <a:r>
              <a:rPr lang="en-US" sz="2800" b="1" dirty="0" smtClean="0">
                <a:solidFill>
                  <a:srgbClr val="008000"/>
                </a:solidFill>
                <a:latin typeface="Times New Roman" pitchFamily="18" charset="0"/>
                <a:cs typeface="Times New Roman" pitchFamily="18" charset="0"/>
              </a:rPr>
              <a:t> nay.</a:t>
            </a:r>
          </a:p>
          <a:p>
            <a:pPr algn="just">
              <a:buNone/>
            </a:pPr>
            <a:r>
              <a:rPr lang="en-US" sz="2800" b="1" dirty="0" smtClean="0">
                <a:solidFill>
                  <a:srgbClr val="0070C0"/>
                </a:solidFill>
                <a:latin typeface="Times New Roman" pitchFamily="18" charset="0"/>
                <a:cs typeface="Times New Roman" pitchFamily="18" charset="0"/>
              </a:rPr>
              <a:t>       </a:t>
            </a:r>
            <a:r>
              <a:rPr lang="vi-VN" sz="2800" b="1" dirty="0" smtClean="0">
                <a:solidFill>
                  <a:srgbClr val="0070C0"/>
                </a:solidFill>
                <a:latin typeface="Times New Roman" pitchFamily="18" charset="0"/>
                <a:cs typeface="Times New Roman" pitchFamily="18" charset="0"/>
              </a:rPr>
              <a:t>Bầu trời hôm nay rất trong xanh. Gió nhè nhẹ, ánh nắng chan hòa. Trên bầu trời có những chú chim đang bay lượn hót líu lo. Từng đám mây nhè nhẹ trôi theo chiều gió. Trong ánh nắng phảng phất hương thơm của hoa nhài.</a:t>
            </a:r>
            <a:endParaRPr lang="en-US" sz="2800" b="1" dirty="0" smtClean="0">
              <a:solidFill>
                <a:srgbClr val="0070C0"/>
              </a:solidFill>
              <a:latin typeface="Times New Roman" pitchFamily="18" charset="0"/>
              <a:cs typeface="Times New Roman" pitchFamily="18" charset="0"/>
            </a:endParaRPr>
          </a:p>
          <a:p>
            <a:pPr>
              <a:buNone/>
            </a:pP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Bài</a:t>
            </a:r>
            <a:r>
              <a:rPr lang="en-US" sz="2800" b="1" dirty="0" smtClean="0">
                <a:solidFill>
                  <a:srgbClr val="008000"/>
                </a:solidFill>
                <a:latin typeface="Times New Roman" pitchFamily="18" charset="0"/>
                <a:cs typeface="Times New Roman" pitchFamily="18" charset="0"/>
              </a:rPr>
              <a:t> 2 : </a:t>
            </a:r>
            <a:r>
              <a:rPr lang="en-US" sz="2800" b="1" dirty="0" err="1" smtClean="0">
                <a:solidFill>
                  <a:srgbClr val="008000"/>
                </a:solidFill>
                <a:latin typeface="Times New Roman" pitchFamily="18" charset="0"/>
                <a:cs typeface="Times New Roman" pitchFamily="18" charset="0"/>
              </a:rPr>
              <a:t>Hãy</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khám</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phá</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những</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điều</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thú</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vị</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trên</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bầu</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trời</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Nếu</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vẽ</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tranh</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về</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bầu</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trời</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em</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sẽ</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vẽ</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những</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gì</a:t>
            </a:r>
            <a:r>
              <a:rPr lang="en-US" sz="2800" b="1" dirty="0" smtClean="0">
                <a:solidFill>
                  <a:srgbClr val="008000"/>
                </a:solidFill>
                <a:latin typeface="Times New Roman" pitchFamily="18" charset="0"/>
                <a:cs typeface="Times New Roman" pitchFamily="18" charset="0"/>
              </a:rPr>
              <a:t>?</a:t>
            </a:r>
          </a:p>
          <a:p>
            <a:pPr>
              <a:buNone/>
            </a:pPr>
            <a:r>
              <a:rPr lang="en-US" sz="2800" b="1" dirty="0" smtClean="0">
                <a:solidFill>
                  <a:srgbClr val="0070C0"/>
                </a:solidFill>
                <a:latin typeface="Times New Roman" pitchFamily="18" charset="0"/>
                <a:cs typeface="Times New Roman" pitchFamily="18" charset="0"/>
              </a:rPr>
              <a:t>         </a:t>
            </a:r>
            <a:r>
              <a:rPr lang="vi-VN" sz="2800" b="1" dirty="0" smtClean="0">
                <a:solidFill>
                  <a:srgbClr val="0070C0"/>
                </a:solidFill>
                <a:latin typeface="Times New Roman" pitchFamily="18" charset="0"/>
                <a:cs typeface="Times New Roman" pitchFamily="18" charset="0"/>
              </a:rPr>
              <a:t>Nếu vẽ bầu trời, em sẽ vẽ những đám mây, 1 ông mặt trời, một đàn chim và những vòm cây xanh.</a:t>
            </a:r>
            <a:endParaRPr lang="en-US" sz="28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87400" y="-108347"/>
            <a:ext cx="171233"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7552" tIns="28776" rIns="57552" bIns="28776"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173016" y="5953"/>
            <a:ext cx="171233"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7552" tIns="28776" rIns="57552" bIns="28776" numCol="1" anchor="t" anchorCtr="0" compatLnSpc="1">
            <a:prstTxWarp prst="textNoShape">
              <a:avLst/>
            </a:prstTxWarp>
          </a:bodyPr>
          <a:lstStyle/>
          <a:p>
            <a:endParaRPr lang="en-US"/>
          </a:p>
        </p:txBody>
      </p:sp>
      <p:sp>
        <p:nvSpPr>
          <p:cNvPr id="17" name="TextBox 16"/>
          <p:cNvSpPr txBox="1"/>
          <p:nvPr/>
        </p:nvSpPr>
        <p:spPr>
          <a:xfrm>
            <a:off x="0" y="1752600"/>
            <a:ext cx="4160045"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IV. </a:t>
            </a:r>
            <a:r>
              <a:rPr lang="en-US" sz="2800" b="1" dirty="0" err="1">
                <a:solidFill>
                  <a:srgbClr val="0000FF"/>
                </a:solidFill>
                <a:latin typeface="Times New Roman" pitchFamily="18" charset="0"/>
                <a:cs typeface="Times New Roman" pitchFamily="18" charset="0"/>
              </a:rPr>
              <a:t>Nói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nghe</a:t>
            </a:r>
            <a:r>
              <a:rPr lang="en-US" sz="2800" b="1" dirty="0">
                <a:solidFill>
                  <a:srgbClr val="0000FF"/>
                </a:solidFill>
                <a:latin typeface="Times New Roman" pitchFamily="18" charset="0"/>
                <a:cs typeface="Times New Roman" pitchFamily="18" charset="0"/>
              </a:rPr>
              <a:t>.</a:t>
            </a:r>
            <a:endParaRPr lang="en-US" sz="2800" dirty="0">
              <a:solidFill>
                <a:srgbClr val="0000FF"/>
              </a:solidFill>
            </a:endParaRPr>
          </a:p>
        </p:txBody>
      </p:sp>
      <p:sp>
        <p:nvSpPr>
          <p:cNvPr id="13" name="TextBox 12"/>
          <p:cNvSpPr txBox="1"/>
          <p:nvPr/>
        </p:nvSpPr>
        <p:spPr>
          <a:xfrm>
            <a:off x="0" y="5"/>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Hai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15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2024</a:t>
            </a:r>
            <a:endParaRPr lang="vi-VN" sz="2800" b="1" dirty="0">
              <a:solidFill>
                <a:srgbClr val="0000CC"/>
              </a:solidFill>
              <a:latin typeface="Times New Roman" pitchFamily="18" charset="0"/>
              <a:cs typeface="Times New Roman" pitchFamily="18" charset="0"/>
            </a:endParaRPr>
          </a:p>
        </p:txBody>
      </p:sp>
      <p:sp>
        <p:nvSpPr>
          <p:cNvPr id="14" name="TextBox 13"/>
          <p:cNvSpPr txBox="1"/>
          <p:nvPr/>
        </p:nvSpPr>
        <p:spPr>
          <a:xfrm>
            <a:off x="1066800" y="457200"/>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5" name="TextBox 14"/>
          <p:cNvSpPr txBox="1"/>
          <p:nvPr/>
        </p:nvSpPr>
        <p:spPr>
          <a:xfrm>
            <a:off x="0" y="838200"/>
            <a:ext cx="9144000" cy="954107"/>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Đọc</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Bầu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trời</a:t>
            </a:r>
            <a:r>
              <a:rPr lang="en-US" sz="2800" b="1" dirty="0" smtClean="0">
                <a:solidFill>
                  <a:srgbClr val="FF0000"/>
                </a:solidFill>
                <a:latin typeface="Times New Roman" pitchFamily="18" charset="0"/>
                <a:cs typeface="Times New Roman" pitchFamily="18" charset="0"/>
              </a:rPr>
              <a:t>.</a:t>
            </a:r>
          </a:p>
          <a:p>
            <a:pPr algn="ctr"/>
            <a:r>
              <a:rPr lang="en-US" sz="2800" b="1" dirty="0" err="1" smtClean="0">
                <a:solidFill>
                  <a:srgbClr val="FF0000"/>
                </a:solidFill>
                <a:latin typeface="Times New Roman" pitchFamily="18" charset="0"/>
                <a:cs typeface="Times New Roman" pitchFamily="18" charset="0"/>
              </a:rPr>
              <a:t>Nói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nghe</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Bầu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trời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trong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mắt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13" dur="80"/>
                                        <p:tgtEl>
                                          <p:spTgt spid="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22">
                                            <p:txEl>
                                              <p:pRg st="0" end="0"/>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22">
                                            <p:txEl>
                                              <p:pRg st="2" end="2"/>
                                            </p:txEl>
                                          </p:spTgt>
                                        </p:tgtEl>
                                        <p:attrNameLst>
                                          <p:attrName>style.visibility</p:attrName>
                                        </p:attrNameLst>
                                      </p:cBhvr>
                                      <p:to>
                                        <p:strVal val="visible"/>
                                      </p:to>
                                    </p:set>
                                    <p:anim calcmode="discrete" valueType="clr">
                                      <p:cBhvr override="childStyle">
                                        <p:cTn id="20" dur="80"/>
                                        <p:tgtEl>
                                          <p:spTgt spid="2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2">
                                            <p:txEl>
                                              <p:pRg st="2" end="2"/>
                                            </p:txEl>
                                          </p:spTgt>
                                        </p:tgtEl>
                                        <p:attrNameLst>
                                          <p:attrName>fillcolor</p:attrName>
                                        </p:attrNameLst>
                                      </p:cBhvr>
                                      <p:tavLst>
                                        <p:tav tm="0">
                                          <p:val>
                                            <p:clrVal>
                                              <a:schemeClr val="accent2"/>
                                            </p:clrVal>
                                          </p:val>
                                        </p:tav>
                                        <p:tav tm="50000">
                                          <p:val>
                                            <p:clrVal>
                                              <a:schemeClr val="hlink"/>
                                            </p:clrVal>
                                          </p:val>
                                        </p:tav>
                                      </p:tavLst>
                                    </p:anim>
                                    <p:set>
                                      <p:cBhvr>
                                        <p:cTn id="22" dur="80"/>
                                        <p:tgtEl>
                                          <p:spTgt spid="22">
                                            <p:txEl>
                                              <p:pRg st="2" end="2"/>
                                            </p:txEl>
                                          </p:spTgt>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22">
                                            <p:txEl>
                                              <p:pRg st="1" end="1"/>
                                            </p:txEl>
                                          </p:spTgt>
                                        </p:tgtEl>
                                        <p:attrNameLst>
                                          <p:attrName>style.visibility</p:attrName>
                                        </p:attrNameLst>
                                      </p:cBhvr>
                                      <p:to>
                                        <p:strVal val="visible"/>
                                      </p:to>
                                    </p:set>
                                    <p:anim calcmode="discrete" valueType="clr">
                                      <p:cBhvr override="childStyle">
                                        <p:cTn id="27" dur="80"/>
                                        <p:tgtEl>
                                          <p:spTgt spid="2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2">
                                            <p:txEl>
                                              <p:pRg st="1" end="1"/>
                                            </p:txEl>
                                          </p:spTgt>
                                        </p:tgtEl>
                                        <p:attrNameLst>
                                          <p:attrName>fillcolor</p:attrName>
                                        </p:attrNameLst>
                                      </p:cBhvr>
                                      <p:tavLst>
                                        <p:tav tm="0">
                                          <p:val>
                                            <p:clrVal>
                                              <a:schemeClr val="accent2"/>
                                            </p:clrVal>
                                          </p:val>
                                        </p:tav>
                                        <p:tav tm="50000">
                                          <p:val>
                                            <p:clrVal>
                                              <a:schemeClr val="hlink"/>
                                            </p:clrVal>
                                          </p:val>
                                        </p:tav>
                                      </p:tavLst>
                                    </p:anim>
                                    <p:set>
                                      <p:cBhvr>
                                        <p:cTn id="29" dur="80"/>
                                        <p:tgtEl>
                                          <p:spTgt spid="22">
                                            <p:txEl>
                                              <p:pRg st="1" end="1"/>
                                            </p:txEl>
                                          </p:spTgt>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22">
                                            <p:txEl>
                                              <p:pRg st="3" end="3"/>
                                            </p:txEl>
                                          </p:spTgt>
                                        </p:tgtEl>
                                        <p:attrNameLst>
                                          <p:attrName>style.visibility</p:attrName>
                                        </p:attrNameLst>
                                      </p:cBhvr>
                                      <p:to>
                                        <p:strVal val="visible"/>
                                      </p:to>
                                    </p:set>
                                    <p:anim calcmode="discrete" valueType="clr">
                                      <p:cBhvr override="childStyle">
                                        <p:cTn id="34" dur="80"/>
                                        <p:tgtEl>
                                          <p:spTgt spid="2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22">
                                            <p:txEl>
                                              <p:pRg st="3" end="3"/>
                                            </p:txEl>
                                          </p:spTgt>
                                        </p:tgtEl>
                                        <p:attrNameLst>
                                          <p:attrName>fillcolor</p:attrName>
                                        </p:attrNameLst>
                                      </p:cBhvr>
                                      <p:tavLst>
                                        <p:tav tm="0">
                                          <p:val>
                                            <p:clrVal>
                                              <a:schemeClr val="accent2"/>
                                            </p:clrVal>
                                          </p:val>
                                        </p:tav>
                                        <p:tav tm="50000">
                                          <p:val>
                                            <p:clrVal>
                                              <a:schemeClr val="hlink"/>
                                            </p:clrVal>
                                          </p:val>
                                        </p:tav>
                                      </p:tavLst>
                                    </p:anim>
                                    <p:set>
                                      <p:cBhvr>
                                        <p:cTn id="36" dur="80"/>
                                        <p:tgtEl>
                                          <p:spTgt spid="22">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1785918" y="2285992"/>
            <a:ext cx="5715040" cy="2001452"/>
          </a:xfrm>
          <a:prstGeom prst="rect">
            <a:avLst/>
          </a:prstGeom>
        </p:spPr>
        <p:txBody>
          <a:bodyPr wrap="none" lIns="57552" tIns="28776" rIns="57552" bIns="28776" fromWordArt="1">
            <a:prstTxWarp prst="textPlain">
              <a:avLst>
                <a:gd name="adj" fmla="val 50000"/>
              </a:avLst>
            </a:prstTxWarp>
          </a:bodyPr>
          <a:lstStyle/>
          <a:p>
            <a:pPr algn="ctr"/>
            <a:r>
              <a:rPr lang="vi-VN" sz="3600" b="1" kern="10" dirty="0" smtClean="0">
                <a:ln w="19050">
                  <a:solidFill>
                    <a:srgbClr val="FFFF00"/>
                  </a:solidFill>
                  <a:round/>
                  <a:headEnd/>
                  <a:tailEnd/>
                </a:ln>
                <a:solidFill>
                  <a:srgbClr val="008000"/>
                </a:solidFill>
                <a:effectLst>
                  <a:outerShdw dist="35921" dir="2700000" algn="ctr" rotWithShape="0">
                    <a:srgbClr val="990000"/>
                  </a:outerShdw>
                </a:effectLst>
                <a:latin typeface="Arial"/>
                <a:cs typeface="Arial"/>
              </a:rPr>
              <a:t>CHÀO CÁC EM!</a:t>
            </a:r>
            <a:endParaRPr lang="en-US" sz="3600"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5174759" y="1142989"/>
            <a:ext cx="2250297" cy="1623615"/>
          </a:xfrm>
          <a:prstGeom prst="rect">
            <a:avLst/>
          </a:prstGeom>
        </p:spPr>
        <p:txBody>
          <a:bodyPr wrap="none" lIns="91438" tIns="45720" rIns="91438" bIns="45720" numCol="1" fromWordArt="1">
            <a:prstTxWarp prst="textPlain">
              <a:avLst>
                <a:gd name="adj" fmla="val 50000"/>
              </a:avLst>
            </a:prstTxWarp>
          </a:bodyPr>
          <a:lstStyle/>
          <a:p>
            <a:pPr algn="ct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TIẾNG VIỆT</a:t>
            </a:r>
          </a:p>
          <a:p>
            <a:pPr algn="ct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3A1.</a:t>
            </a:r>
          </a:p>
        </p:txBody>
      </p:sp>
      <p:sp>
        <p:nvSpPr>
          <p:cNvPr id="2051" name="WordArt 3"/>
          <p:cNvSpPr>
            <a:spLocks noChangeArrowheads="1" noChangeShapeType="1" noTextEdit="1"/>
          </p:cNvSpPr>
          <p:nvPr/>
        </p:nvSpPr>
        <p:spPr bwMode="auto">
          <a:xfrm>
            <a:off x="450376" y="3500443"/>
            <a:ext cx="5126222" cy="1581413"/>
          </a:xfrm>
          <a:prstGeom prst="rect">
            <a:avLst/>
          </a:prstGeom>
        </p:spPr>
        <p:txBody>
          <a:bodyPr wrap="none" lIns="91438" tIns="45720" rIns="91438" bIns="45720" numCol="1" fromWordArt="1">
            <a:prstTxWarp prst="textPlain">
              <a:avLst>
                <a:gd name="adj" fmla="val 50000"/>
              </a:avLst>
            </a:prstTxWarp>
          </a:bodyPr>
          <a:lstStyle/>
          <a:p>
            <a:pPr algn="ctr"/>
            <a:r>
              <a:rPr lang="en-US" sz="27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NGHE - VIẾT:</a:t>
            </a:r>
          </a:p>
          <a:p>
            <a:pPr algn="ctr"/>
            <a:r>
              <a:rPr lang="en-US" sz="27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TRONG VƯỜN.</a:t>
            </a:r>
          </a:p>
        </p:txBody>
      </p:sp>
      <p:sp>
        <p:nvSpPr>
          <p:cNvPr id="2052" name="WordArt 4"/>
          <p:cNvSpPr>
            <a:spLocks noChangeArrowheads="1" noChangeShapeType="1" noTextEdit="1"/>
          </p:cNvSpPr>
          <p:nvPr/>
        </p:nvSpPr>
        <p:spPr bwMode="auto">
          <a:xfrm>
            <a:off x="2263825" y="5858672"/>
            <a:ext cx="4675211" cy="833023"/>
          </a:xfrm>
          <a:prstGeom prst="rect">
            <a:avLst/>
          </a:prstGeom>
        </p:spPr>
        <p:txBody>
          <a:bodyPr wrap="none" lIns="91438" tIns="45720" rIns="91438" bIns="45720" numCol="1" fromWordArt="1">
            <a:prstTxWarp prst="textPlain">
              <a:avLst>
                <a:gd name="adj" fmla="val 50000"/>
              </a:avLst>
            </a:prstTxWarp>
          </a:bodyPr>
          <a:lstStyle/>
          <a:p>
            <a:pPr algn="ctr"/>
            <a:r>
              <a:rPr lang="en-US" sz="27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 VIÊN: VŨ THỊ THÚY VINH.</a:t>
            </a:r>
          </a:p>
        </p:txBody>
      </p:sp>
      <p:grpSp>
        <p:nvGrpSpPr>
          <p:cNvPr id="2" name="Group 18"/>
          <p:cNvGrpSpPr>
            <a:grpSpLocks/>
          </p:cNvGrpSpPr>
          <p:nvPr/>
        </p:nvGrpSpPr>
        <p:grpSpPr bwMode="auto">
          <a:xfrm>
            <a:off x="1650578" y="971554"/>
            <a:ext cx="2133266" cy="1997610"/>
            <a:chOff x="5225" y="9335"/>
            <a:chExt cx="2520" cy="1750"/>
          </a:xfrm>
        </p:grpSpPr>
        <p:sp>
          <p:nvSpPr>
            <p:cNvPr id="2059"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dirty="0">
                <a:latin typeface="VNI-Times" pitchFamily="2" charset="0"/>
              </a:endParaRPr>
            </a:p>
          </p:txBody>
        </p:sp>
        <p:pic>
          <p:nvPicPr>
            <p:cNvPr id="2060" name="Picture 26" descr="cos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5" descr="BOO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4" descr="BOOK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3" descr="QUILLP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600" b="1" dirty="0">
                  <a:latin typeface="Times New Roman" panose="02020603050405020304" pitchFamily="18" charset="0"/>
                  <a:cs typeface="Times New Roman" panose="02020603050405020304" pitchFamily="18" charset="0"/>
                </a:rPr>
                <a:t> </a:t>
              </a:r>
              <a:endParaRPr lang="en-US" altLang="en-US" sz="3600" dirty="0">
                <a:latin typeface="Times New Roman" panose="02020603050405020304" pitchFamily="18" charset="0"/>
                <a:cs typeface="Times New Roman" panose="02020603050405020304" pitchFamily="18" charset="0"/>
              </a:endParaRPr>
            </a:p>
          </p:txBody>
        </p:sp>
        <p:sp>
          <p:nvSpPr>
            <p:cNvPr id="2065"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dirty="0">
                <a:latin typeface="Times New Roman" panose="02020603050405020304" pitchFamily="18" charset="0"/>
                <a:cs typeface="Arial" panose="020B0604020202020204" pitchFamily="34" charset="0"/>
              </a:endParaRPr>
            </a:p>
          </p:txBody>
        </p:sp>
        <p:sp>
          <p:nvSpPr>
            <p:cNvPr id="2066"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1300" b="1" kern="10" dirty="0">
                  <a:solidFill>
                    <a:srgbClr val="FFFFFF"/>
                  </a:solidFill>
                  <a:latin typeface="Times New Roman" panose="02020603050405020304" pitchFamily="18" charset="0"/>
                  <a:cs typeface="Times New Roman" panose="02020603050405020304" pitchFamily="18" charset="0"/>
                </a:rPr>
                <a:t>NĂM </a:t>
              </a:r>
            </a:p>
          </p:txBody>
        </p:sp>
        <p:sp>
          <p:nvSpPr>
            <p:cNvPr id="2067"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dirty="0">
                <a:latin typeface="Times New Roman" panose="02020603050405020304" pitchFamily="18" charset="0"/>
                <a:cs typeface="Arial" panose="020B0604020202020204" pitchFamily="34" charset="0"/>
              </a:endParaRPr>
            </a:p>
          </p:txBody>
        </p:sp>
      </p:grpSp>
      <p:sp>
        <p:nvSpPr>
          <p:cNvPr id="2054" name="WordArt 16"/>
          <p:cNvSpPr>
            <a:spLocks noChangeArrowheads="1" noChangeShapeType="1" noTextEdit="1"/>
          </p:cNvSpPr>
          <p:nvPr/>
        </p:nvSpPr>
        <p:spPr bwMode="auto">
          <a:xfrm>
            <a:off x="2145742" y="48578"/>
            <a:ext cx="5223197" cy="519955"/>
          </a:xfrm>
          <a:prstGeom prst="rect">
            <a:avLst/>
          </a:prstGeom>
        </p:spPr>
        <p:txBody>
          <a:bodyPr wrap="none" lIns="91438" tIns="45720" rIns="91438" bIns="45720" numCol="1" fromWordArt="1">
            <a:prstTxWarp prst="textPlain">
              <a:avLst>
                <a:gd name="adj" fmla="val 50000"/>
              </a:avLst>
            </a:prstTxWarp>
          </a:bodyPr>
          <a:lstStyle/>
          <a:p>
            <a:pPr algn="ctr"/>
            <a:r>
              <a:rPr lang="vi-VN"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a:t>
            </a:r>
            <a:r>
              <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TIÊN CÁT</a:t>
            </a:r>
            <a:r>
              <a:rPr lang="vi-VN"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endPar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2057"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7" y="83159"/>
            <a:ext cx="568088" cy="18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58"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78969" y="69637"/>
            <a:ext cx="439498" cy="18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04" y="4876799"/>
            <a:ext cx="8572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descr="BƯỚM 5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9961410">
            <a:off x="4211193" y="1078786"/>
            <a:ext cx="621166" cy="144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animal-14[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417220" flipH="1">
            <a:off x="1175888" y="4473183"/>
            <a:ext cx="596673" cy="7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344713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3862D86-0037-7A04-AF86-53DE148076AE}"/>
              </a:ext>
            </a:extLst>
          </p:cNvPr>
          <p:cNvPicPr>
            <a:picLocks noChangeAspect="1"/>
          </p:cNvPicPr>
          <p:nvPr/>
        </p:nvPicPr>
        <p:blipFill rotWithShape="1">
          <a:blip r:embed="rId2">
            <a:extLst>
              <a:ext uri="{BEBA8EAE-BF5A-486C-A8C5-ECC9F3942E4B}">
                <a14:imgProps xmlns:a14="http://schemas.microsoft.com/office/drawing/2010/main">
                  <a14:imgLayer>
                    <a14:imgEffect>
                      <a14:sharpenSoften amount="-50000"/>
                    </a14:imgEffect>
                    <a14:imgEffect>
                      <a14:saturation sat="400000"/>
                    </a14:imgEffect>
                  </a14:imgLayer>
                </a14:imgProps>
              </a:ext>
              <a:ext uri="{28A0092B-C50C-407E-A947-70E740481C1C}">
                <a14:useLocalDpi xmlns:a14="http://schemas.microsoft.com/office/drawing/2010/main" val="0"/>
              </a:ext>
            </a:extLst>
          </a:blip>
          <a:srcRect t="21803"/>
          <a:stretch/>
        </p:blipFill>
        <p:spPr>
          <a:xfrm>
            <a:off x="0" y="0"/>
            <a:ext cx="9144000" cy="6858000"/>
          </a:xfrm>
          <a:prstGeom prst="rect">
            <a:avLst/>
          </a:prstGeom>
        </p:spPr>
      </p:pic>
      <p:pic>
        <p:nvPicPr>
          <p:cNvPr id="9" name="Picture 8" descr="Icon&#10;&#10;Description automatically generated">
            <a:extLst>
              <a:ext uri="{FF2B5EF4-FFF2-40B4-BE49-F238E27FC236}">
                <a16:creationId xmlns:a16="http://schemas.microsoft.com/office/drawing/2014/main" id="{C070AF2D-236C-1337-3F69-BAEA1FCAFD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2065" y="863822"/>
            <a:ext cx="739232" cy="135077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1B974A38-0CC6-B3A9-5B71-A8A981BF1F8F}"/>
              </a:ext>
            </a:extLst>
          </p:cNvPr>
          <p:cNvPicPr>
            <a:picLocks noChangeAspect="1"/>
          </p:cNvPicPr>
          <p:nvPr/>
        </p:nvPicPr>
        <p:blipFill rotWithShape="1">
          <a:blip r:embed="rId4">
            <a:extLst>
              <a:ext uri="{28A0092B-C50C-407E-A947-70E740481C1C}">
                <a14:useLocalDpi xmlns:a14="http://schemas.microsoft.com/office/drawing/2010/main" val="0"/>
              </a:ext>
            </a:extLst>
          </a:blip>
          <a:srcRect t="3387"/>
          <a:stretch/>
        </p:blipFill>
        <p:spPr>
          <a:xfrm>
            <a:off x="1143000" y="3786190"/>
            <a:ext cx="6858000" cy="3071810"/>
          </a:xfrm>
          <a:prstGeom prst="rect">
            <a:avLst/>
          </a:prstGeom>
        </p:spPr>
      </p:pic>
      <p:sp>
        <p:nvSpPr>
          <p:cNvPr id="5" name="TextBox 4"/>
          <p:cNvSpPr txBox="1"/>
          <p:nvPr/>
        </p:nvSpPr>
        <p:spPr>
          <a:xfrm>
            <a:off x="1143000" y="4"/>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Ba </a:t>
            </a:r>
            <a:r>
              <a:rPr lang="en-US" sz="2800" b="1" dirty="0" err="1" smtClean="0">
                <a:solidFill>
                  <a:srgbClr val="0000CC"/>
                </a:solidFill>
                <a:latin typeface="Times New Roman" pitchFamily="18" charset="0"/>
                <a:cs typeface="Times New Roman" pitchFamily="18" charset="0"/>
              </a:rPr>
              <a:t>ngày</a:t>
            </a:r>
            <a:r>
              <a:rPr lang="en-US" sz="2800" b="1" dirty="0" smtClean="0">
                <a:solidFill>
                  <a:srgbClr val="0000CC"/>
                </a:solidFill>
                <a:latin typeface="Times New Roman" pitchFamily="18" charset="0"/>
                <a:cs typeface="Times New Roman" pitchFamily="18" charset="0"/>
              </a:rPr>
              <a:t> 16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2024</a:t>
            </a:r>
            <a:endParaRPr lang="vi-VN" sz="2800" b="1" dirty="0">
              <a:solidFill>
                <a:srgbClr val="0000CC"/>
              </a:solidFill>
              <a:latin typeface="Times New Roman" pitchFamily="18" charset="0"/>
              <a:cs typeface="Times New Roman" pitchFamily="18" charset="0"/>
            </a:endParaRPr>
          </a:p>
        </p:txBody>
      </p:sp>
      <p:sp>
        <p:nvSpPr>
          <p:cNvPr id="6" name="TextBox 5"/>
          <p:cNvSpPr txBox="1"/>
          <p:nvPr/>
        </p:nvSpPr>
        <p:spPr>
          <a:xfrm>
            <a:off x="1143000" y="642920"/>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pic>
        <p:nvPicPr>
          <p:cNvPr id="8" name="Picture 4" descr="Vẽ Tay Bọ Rùa Bảy điểm Dễ Thương Miễn Phí 抠 Png Hình ảnh | Định dạng hình  ảnh PSD 610663515| vn.lovepik.com">
            <a:extLst>
              <a:ext uri="{FF2B5EF4-FFF2-40B4-BE49-F238E27FC236}">
                <a16:creationId xmlns:a16="http://schemas.microsoft.com/office/drawing/2014/main" id="{A6308E79-2B56-9808-EAFA-1C04BA20DBA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23140" y1="20349" x2="27442" y2="27674"/>
                        <a14:foregroundMark x1="30116" y1="16628" x2="23605" y2="19186"/>
                        <a14:foregroundMark x1="23605" y1="19186" x2="15000" y2="26628"/>
                        <a14:foregroundMark x1="15000" y1="26628" x2="17442" y2="35698"/>
                        <a14:foregroundMark x1="17442" y1="35698" x2="17674" y2="35930"/>
                        <a14:foregroundMark x1="22907" y1="21977" x2="17093" y2="26279"/>
                        <a14:foregroundMark x1="26279" y1="45349" x2="32442" y2="61163"/>
                        <a14:foregroundMark x1="35581" y1="43256" x2="51279" y2="59884"/>
                        <a14:foregroundMark x1="41512" y1="41279" x2="48023" y2="53953"/>
                        <a14:foregroundMark x1="46279" y1="41279" x2="45698" y2="53721"/>
                        <a14:foregroundMark x1="46977" y1="44767" x2="48256" y2="50233"/>
                        <a14:foregroundMark x1="35814" y1="49884" x2="47442" y2="53721"/>
                        <a14:foregroundMark x1="20000" y1="51395" x2="44302" y2="56395"/>
                        <a14:foregroundMark x1="24419" y1="50465" x2="34186" y2="52093"/>
                        <a14:foregroundMark x1="34186" y1="52093" x2="34651" y2="52442"/>
                        <a14:foregroundMark x1="37442" y1="50814" x2="44767" y2="55000"/>
                        <a14:foregroundMark x1="22558" y1="57558" x2="40116" y2="53256"/>
                        <a14:foregroundMark x1="27442" y1="58721" x2="36279" y2="62209"/>
                        <a14:foregroundMark x1="30465" y1="57209" x2="38372" y2="57093"/>
                        <a14:foregroundMark x1="51395" y1="77209" x2="51395" y2="77209"/>
                        <a14:foregroundMark x1="47209" y1="73837" x2="47209" y2="73837"/>
                      </a14:backgroundRemoval>
                    </a14:imgEffect>
                  </a14:imgLayer>
                </a14:imgProps>
              </a:ext>
              <a:ext uri="{28A0092B-C50C-407E-A947-70E740481C1C}">
                <a14:useLocalDpi xmlns:a14="http://schemas.microsoft.com/office/drawing/2010/main" val="0"/>
              </a:ext>
            </a:extLst>
          </a:blip>
          <a:srcRect t="69" r="1" b="11469"/>
          <a:stretch/>
        </p:blipFill>
        <p:spPr bwMode="auto">
          <a:xfrm>
            <a:off x="3071803" y="3071810"/>
            <a:ext cx="1543495" cy="2214578"/>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39B1E0D-B066-0B87-15F3-5E2EECF2D2A2}"/>
              </a:ext>
            </a:extLst>
          </p:cNvPr>
          <p:cNvPicPr>
            <a:picLocks noChangeAspect="1"/>
          </p:cNvPicPr>
          <p:nvPr/>
        </p:nvPicPr>
        <p:blipFill rotWithShape="1">
          <a:blip r:embed="rId7" cstate="print"/>
          <a:srcRect t="1505" r="-1" b="2635"/>
          <a:stretch/>
        </p:blipFill>
        <p:spPr>
          <a:xfrm>
            <a:off x="1250134" y="2357432"/>
            <a:ext cx="1982405" cy="2172239"/>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
        <p:nvSpPr>
          <p:cNvPr id="12" name="TextBox 11">
            <a:extLst>
              <a:ext uri="{FF2B5EF4-FFF2-40B4-BE49-F238E27FC236}">
                <a16:creationId xmlns:a16="http://schemas.microsoft.com/office/drawing/2014/main" id="{133025F6-03E4-F7FE-A115-15A451327F80}"/>
              </a:ext>
            </a:extLst>
          </p:cNvPr>
          <p:cNvSpPr txBox="1"/>
          <p:nvPr/>
        </p:nvSpPr>
        <p:spPr>
          <a:xfrm>
            <a:off x="1857356" y="1500174"/>
            <a:ext cx="4268421" cy="1107996"/>
          </a:xfrm>
          <a:prstGeom prst="rect">
            <a:avLst/>
          </a:prstGeom>
          <a:noFill/>
        </p:spPr>
        <p:txBody>
          <a:bodyPr wrap="square" lIns="91438" tIns="45720" rIns="91438" bIns="45720" rtlCol="0">
            <a:spAutoFit/>
          </a:bodyPr>
          <a:lstStyle/>
          <a:p>
            <a:pPr>
              <a:defRPr/>
            </a:pPr>
            <a:r>
              <a:rPr lang="en-US" sz="6600" b="1" dirty="0" err="1">
                <a:solidFill>
                  <a:srgbClr val="008000"/>
                </a:solidFill>
                <a:latin typeface="Times New Roman" pitchFamily="18" charset="0"/>
                <a:cs typeface="Times New Roman" pitchFamily="18" charset="0"/>
              </a:rPr>
              <a:t>Khởi</a:t>
            </a:r>
            <a:r>
              <a:rPr lang="en-US" sz="6600" b="1" dirty="0">
                <a:solidFill>
                  <a:srgbClr val="008000"/>
                </a:solidFill>
                <a:latin typeface="Times New Roman" pitchFamily="18" charset="0"/>
                <a:cs typeface="Times New Roman" pitchFamily="18" charset="0"/>
              </a:rPr>
              <a:t> </a:t>
            </a:r>
            <a:r>
              <a:rPr lang="en-US" sz="6600" b="1" dirty="0" err="1">
                <a:solidFill>
                  <a:srgbClr val="008000"/>
                </a:solidFill>
                <a:latin typeface="Times New Roman" pitchFamily="18" charset="0"/>
                <a:cs typeface="Times New Roman" pitchFamily="18" charset="0"/>
              </a:rPr>
              <a:t>động</a:t>
            </a:r>
            <a:endParaRPr lang="en-US" sz="6600" b="1"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3215371588"/>
      </p:ext>
    </p:extLst>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495930"/>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5" name="TextBox 4"/>
          <p:cNvSpPr txBox="1"/>
          <p:nvPr/>
        </p:nvSpPr>
        <p:spPr>
          <a:xfrm>
            <a:off x="0" y="991856"/>
            <a:ext cx="914400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Nghe</a:t>
            </a:r>
            <a:r>
              <a:rPr lang="en-US" sz="2800" b="1" dirty="0" smtClean="0">
                <a:solidFill>
                  <a:srgbClr val="FF0000"/>
                </a:solidFill>
                <a:latin typeface="Times New Roman" panose="02020603050405020304" pitchFamily="18" charset="0"/>
                <a:cs typeface="Times New Roman" panose="02020603050405020304" pitchFamily="18" charset="0"/>
              </a:rPr>
              <a:t> - </a:t>
            </a:r>
            <a:r>
              <a:rPr lang="en-US" sz="2800" b="1" dirty="0" err="1" smtClean="0">
                <a:solidFill>
                  <a:srgbClr val="FF0000"/>
                </a:solidFill>
                <a:latin typeface="Times New Roman" panose="02020603050405020304" pitchFamily="18" charset="0"/>
                <a:cs typeface="Times New Roman" panose="02020603050405020304" pitchFamily="18" charset="0"/>
              </a:rPr>
              <a:t>viết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Buổi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sáng</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0" y="6072206"/>
            <a:ext cx="8786842" cy="507831"/>
          </a:xfrm>
          <a:prstGeom prst="rect">
            <a:avLst/>
          </a:prstGeom>
        </p:spPr>
        <p:txBody>
          <a:bodyPr wrap="square">
            <a:spAutoFit/>
          </a:bodyPr>
          <a:lstStyle/>
          <a:p>
            <a:r>
              <a:rPr lang="nl-NL" sz="2700" b="1" dirty="0" smtClean="0">
                <a:solidFill>
                  <a:srgbClr val="0000CC"/>
                </a:solidFill>
                <a:latin typeface="Times New Roman" pitchFamily="18" charset="0"/>
                <a:cs typeface="Times New Roman" pitchFamily="18" charset="0"/>
              </a:rPr>
              <a:t> - </a:t>
            </a:r>
            <a:r>
              <a:rPr lang="vi-VN" sz="2700" b="1" dirty="0" smtClean="0">
                <a:solidFill>
                  <a:srgbClr val="0000CC"/>
                </a:solidFill>
                <a:latin typeface="Times New Roman" pitchFamily="18" charset="0"/>
                <a:cs typeface="Times New Roman" pitchFamily="18" charset="0"/>
              </a:rPr>
              <a:t>giấu,  mặt trời, sóng xanh, sương đêm, chuỗi ngọc,..</a:t>
            </a:r>
            <a:r>
              <a:rPr lang="nl-NL" sz="2700" b="1" dirty="0" smtClean="0">
                <a:solidFill>
                  <a:srgbClr val="0000CC"/>
                </a:solidFill>
                <a:latin typeface="Times New Roman" pitchFamily="18" charset="0"/>
                <a:cs typeface="Times New Roman" pitchFamily="18" charset="0"/>
              </a:rPr>
              <a:t>.</a:t>
            </a:r>
            <a:endParaRPr lang="vi-VN" sz="2700" b="1" dirty="0">
              <a:solidFill>
                <a:srgbClr val="0000CC"/>
              </a:solidFill>
              <a:latin typeface="Times New Roman" pitchFamily="18" charset="0"/>
              <a:cs typeface="Times New Roman" pitchFamily="18" charset="0"/>
            </a:endParaRPr>
          </a:p>
        </p:txBody>
      </p:sp>
      <p:sp>
        <p:nvSpPr>
          <p:cNvPr id="9" name="Rectangle 8"/>
          <p:cNvSpPr/>
          <p:nvPr/>
        </p:nvSpPr>
        <p:spPr>
          <a:xfrm>
            <a:off x="0" y="5572140"/>
            <a:ext cx="4191000" cy="507831"/>
          </a:xfrm>
          <a:prstGeom prst="rect">
            <a:avLst/>
          </a:prstGeom>
        </p:spPr>
        <p:txBody>
          <a:bodyPr wrap="square">
            <a:spAutoFit/>
          </a:bodyPr>
          <a:lstStyle/>
          <a:p>
            <a:r>
              <a:rPr lang="en-US" sz="2700" b="1" dirty="0" smtClean="0">
                <a:solidFill>
                  <a:srgbClr val="008000"/>
                </a:solidFill>
                <a:latin typeface="Times New Roman" pitchFamily="18" charset="0"/>
                <a:cs typeface="Times New Roman" pitchFamily="18" charset="0"/>
              </a:rPr>
              <a:t>* </a:t>
            </a:r>
            <a:r>
              <a:rPr lang="en-US" sz="2700" b="1" dirty="0" err="1" smtClean="0">
                <a:solidFill>
                  <a:srgbClr val="008000"/>
                </a:solidFill>
                <a:latin typeface="Times New Roman" pitchFamily="18" charset="0"/>
                <a:cs typeface="Times New Roman" pitchFamily="18" charset="0"/>
              </a:rPr>
              <a:t>Luyện</a:t>
            </a:r>
            <a:r>
              <a:rPr lang="en-US" sz="2700" b="1" dirty="0" smtClean="0">
                <a:solidFill>
                  <a:srgbClr val="008000"/>
                </a:solidFill>
                <a:latin typeface="Times New Roman" pitchFamily="18" charset="0"/>
                <a:cs typeface="Times New Roman" pitchFamily="18" charset="0"/>
              </a:rPr>
              <a:t> </a:t>
            </a:r>
            <a:r>
              <a:rPr lang="en-US" sz="2700" b="1" dirty="0" err="1" smtClean="0">
                <a:solidFill>
                  <a:srgbClr val="008000"/>
                </a:solidFill>
                <a:latin typeface="Times New Roman" pitchFamily="18" charset="0"/>
                <a:cs typeface="Times New Roman" pitchFamily="18" charset="0"/>
              </a:rPr>
              <a:t>viết</a:t>
            </a:r>
            <a:r>
              <a:rPr lang="en-US" sz="2700" b="1" dirty="0" smtClean="0">
                <a:solidFill>
                  <a:srgbClr val="008000"/>
                </a:solidFill>
                <a:latin typeface="Times New Roman" pitchFamily="18" charset="0"/>
                <a:cs typeface="Times New Roman" pitchFamily="18" charset="0"/>
              </a:rPr>
              <a:t> </a:t>
            </a:r>
            <a:r>
              <a:rPr lang="en-US" sz="2700" b="1" dirty="0" err="1" smtClean="0">
                <a:solidFill>
                  <a:srgbClr val="008000"/>
                </a:solidFill>
                <a:latin typeface="Times New Roman" pitchFamily="18" charset="0"/>
                <a:cs typeface="Times New Roman" pitchFamily="18" charset="0"/>
              </a:rPr>
              <a:t>từ</a:t>
            </a:r>
            <a:r>
              <a:rPr lang="en-US" sz="2700" b="1" dirty="0" smtClean="0">
                <a:solidFill>
                  <a:srgbClr val="008000"/>
                </a:solidFill>
                <a:latin typeface="Times New Roman" pitchFamily="18" charset="0"/>
                <a:cs typeface="Times New Roman" pitchFamily="18" charset="0"/>
              </a:rPr>
              <a:t> </a:t>
            </a:r>
            <a:r>
              <a:rPr lang="en-US" sz="2700" b="1" dirty="0" err="1" smtClean="0">
                <a:solidFill>
                  <a:srgbClr val="008000"/>
                </a:solidFill>
                <a:latin typeface="Times New Roman" pitchFamily="18" charset="0"/>
                <a:cs typeface="Times New Roman" pitchFamily="18" charset="0"/>
              </a:rPr>
              <a:t>khó</a:t>
            </a:r>
            <a:r>
              <a:rPr lang="en-US" sz="2700" b="1" dirty="0" smtClean="0">
                <a:solidFill>
                  <a:srgbClr val="008000"/>
                </a:solidFill>
                <a:latin typeface="Times New Roman" pitchFamily="18" charset="0"/>
                <a:cs typeface="Times New Roman" pitchFamily="18" charset="0"/>
              </a:rPr>
              <a:t>.</a:t>
            </a:r>
            <a:endParaRPr lang="en-US" sz="2700" b="1" dirty="0">
              <a:solidFill>
                <a:srgbClr val="008000"/>
              </a:solidFill>
              <a:latin typeface="Times New Roman" pitchFamily="18" charset="0"/>
              <a:cs typeface="Times New Roman" pitchFamily="18" charset="0"/>
            </a:endParaRPr>
          </a:p>
        </p:txBody>
      </p:sp>
      <p:sp>
        <p:nvSpPr>
          <p:cNvPr id="10" name="TextBox 9"/>
          <p:cNvSpPr txBox="1"/>
          <p:nvPr/>
        </p:nvSpPr>
        <p:spPr>
          <a:xfrm>
            <a:off x="1143000" y="4"/>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Ba </a:t>
            </a:r>
            <a:r>
              <a:rPr lang="en-US" sz="2800" b="1" dirty="0" err="1" smtClean="0">
                <a:solidFill>
                  <a:srgbClr val="0000CC"/>
                </a:solidFill>
                <a:latin typeface="Times New Roman" pitchFamily="18" charset="0"/>
                <a:cs typeface="Times New Roman" pitchFamily="18" charset="0"/>
              </a:rPr>
              <a:t>ngày</a:t>
            </a:r>
            <a:r>
              <a:rPr lang="en-US" sz="2800" b="1" dirty="0" smtClean="0">
                <a:solidFill>
                  <a:srgbClr val="0000CC"/>
                </a:solidFill>
                <a:latin typeface="Times New Roman" pitchFamily="18" charset="0"/>
                <a:cs typeface="Times New Roman" pitchFamily="18" charset="0"/>
              </a:rPr>
              <a:t> 16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2024</a:t>
            </a:r>
            <a:endParaRPr lang="vi-VN" sz="2800" b="1" dirty="0">
              <a:solidFill>
                <a:srgbClr val="0000CC"/>
              </a:solidFill>
              <a:latin typeface="Times New Roman" pitchFamily="18" charset="0"/>
              <a:cs typeface="Times New Roman" pitchFamily="18" charset="0"/>
            </a:endParaRPr>
          </a:p>
        </p:txBody>
      </p:sp>
      <p:sp>
        <p:nvSpPr>
          <p:cNvPr id="11" name="TextBox 10"/>
          <p:cNvSpPr txBox="1"/>
          <p:nvPr/>
        </p:nvSpPr>
        <p:spPr>
          <a:xfrm>
            <a:off x="0" y="1600200"/>
            <a:ext cx="4038600" cy="3970318"/>
          </a:xfrm>
          <a:prstGeom prst="rect">
            <a:avLst/>
          </a:prstGeom>
          <a:noFill/>
        </p:spPr>
        <p:txBody>
          <a:bodyPr wrap="square" rtlCol="0">
            <a:spAutoFit/>
          </a:bodyPr>
          <a:lstStyle/>
          <a:p>
            <a:pPr>
              <a:buNone/>
            </a:pPr>
            <a:r>
              <a:rPr lang="vi-VN" sz="2800" b="1" dirty="0" smtClean="0">
                <a:solidFill>
                  <a:srgbClr val="0000FF"/>
                </a:solidFill>
                <a:latin typeface="Times New Roman" pitchFamily="18" charset="0"/>
                <a:cs typeface="Times New Roman" pitchFamily="18" charset="0"/>
              </a:rPr>
              <a:t>  Biển giấu mặt trời</a:t>
            </a:r>
          </a:p>
          <a:p>
            <a:pPr>
              <a:buNone/>
            </a:pPr>
            <a:r>
              <a:rPr lang="en-US" sz="2800" b="1" dirty="0" smtClean="0">
                <a:solidFill>
                  <a:srgbClr val="0000FF"/>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Sáng ra mới thả</a:t>
            </a:r>
            <a:r>
              <a:rPr lang="en-US" sz="2800" b="1" dirty="0" smtClean="0">
                <a:solidFill>
                  <a:srgbClr val="0000FF"/>
                </a:solidFill>
                <a:latin typeface="Times New Roman" pitchFamily="18" charset="0"/>
                <a:cs typeface="Times New Roman" pitchFamily="18" charset="0"/>
              </a:rPr>
              <a:t>   </a:t>
            </a:r>
            <a:endParaRPr lang="vi-VN" sz="2800" b="1" dirty="0" smtClean="0">
              <a:solidFill>
                <a:srgbClr val="0000FF"/>
              </a:solidFill>
              <a:latin typeface="Times New Roman" pitchFamily="18" charset="0"/>
              <a:cs typeface="Times New Roman" pitchFamily="18" charset="0"/>
            </a:endParaRPr>
          </a:p>
          <a:p>
            <a:pPr>
              <a:buNone/>
            </a:pPr>
            <a:r>
              <a:rPr lang="en-US" sz="2800" b="1" dirty="0" smtClean="0">
                <a:solidFill>
                  <a:srgbClr val="0000FF"/>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Quả cầu bằng lửa</a:t>
            </a:r>
          </a:p>
          <a:p>
            <a:pPr>
              <a:buNone/>
            </a:pPr>
            <a:r>
              <a:rPr lang="en-US" sz="2800" b="1" dirty="0" smtClean="0">
                <a:solidFill>
                  <a:srgbClr val="0000FF"/>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Bay trên sóng xanh.</a:t>
            </a:r>
          </a:p>
          <a:p>
            <a:endParaRPr lang="vi-VN" sz="2800" b="1" dirty="0" smtClean="0">
              <a:solidFill>
                <a:srgbClr val="0000FF"/>
              </a:solidFill>
              <a:latin typeface="Times New Roman" pitchFamily="18" charset="0"/>
              <a:cs typeface="Times New Roman" pitchFamily="18" charset="0"/>
            </a:endParaRPr>
          </a:p>
          <a:p>
            <a:pPr>
              <a:buNone/>
            </a:pPr>
            <a:r>
              <a:rPr lang="en-US" sz="2800" b="1" dirty="0" smtClean="0">
                <a:solidFill>
                  <a:srgbClr val="0000FF"/>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Trời như lồng bàn</a:t>
            </a:r>
          </a:p>
          <a:p>
            <a:pPr>
              <a:buNone/>
            </a:pPr>
            <a:r>
              <a:rPr lang="en-US" sz="2800" b="1" dirty="0" smtClean="0">
                <a:solidFill>
                  <a:srgbClr val="0000FF"/>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Úp trên đồng lúa</a:t>
            </a:r>
          </a:p>
          <a:p>
            <a:pPr>
              <a:buNone/>
            </a:pPr>
            <a:r>
              <a:rPr lang="en-US" sz="2800" b="1" dirty="0" smtClean="0">
                <a:solidFill>
                  <a:srgbClr val="0000FF"/>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Nhốt cả bầy chim</a:t>
            </a:r>
          </a:p>
          <a:p>
            <a:pPr>
              <a:buNone/>
            </a:pPr>
            <a:r>
              <a:rPr lang="en-US" sz="2800" b="1" dirty="0" smtClean="0">
                <a:solidFill>
                  <a:srgbClr val="0000FF"/>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Đang còn mê ngủ.</a:t>
            </a:r>
          </a:p>
        </p:txBody>
      </p:sp>
      <p:sp>
        <p:nvSpPr>
          <p:cNvPr id="12" name="TextBox 11"/>
          <p:cNvSpPr txBox="1"/>
          <p:nvPr/>
        </p:nvSpPr>
        <p:spPr>
          <a:xfrm>
            <a:off x="4267200" y="1600200"/>
            <a:ext cx="4876800" cy="3970318"/>
          </a:xfrm>
          <a:prstGeom prst="rect">
            <a:avLst/>
          </a:prstGeom>
          <a:noFill/>
        </p:spPr>
        <p:txBody>
          <a:bodyPr wrap="square" rtlCol="0">
            <a:spAutoFit/>
          </a:bodyPr>
          <a:lstStyle/>
          <a:p>
            <a:pPr>
              <a:buNone/>
            </a:pPr>
            <a:r>
              <a:rPr lang="vi-VN" sz="2800" b="1" dirty="0" smtClean="0">
                <a:solidFill>
                  <a:srgbClr val="0000FF"/>
                </a:solidFill>
                <a:latin typeface="Times New Roman" pitchFamily="18" charset="0"/>
                <a:cs typeface="Times New Roman" pitchFamily="18" charset="0"/>
              </a:rPr>
              <a:t>Cỏ non sương đêm</a:t>
            </a:r>
          </a:p>
          <a:p>
            <a:pPr>
              <a:buNone/>
            </a:pPr>
            <a:r>
              <a:rPr lang="en-US" sz="2800" b="1" dirty="0" smtClean="0">
                <a:solidFill>
                  <a:srgbClr val="0000FF"/>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Trổ đầy lưỡi mác</a:t>
            </a:r>
          </a:p>
          <a:p>
            <a:pPr>
              <a:buNone/>
            </a:pPr>
            <a:r>
              <a:rPr lang="en-US" sz="2800" b="1" dirty="0" smtClean="0">
                <a:solidFill>
                  <a:srgbClr val="0000FF"/>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Nắng như sợi mềm</a:t>
            </a:r>
          </a:p>
          <a:p>
            <a:pPr>
              <a:buNone/>
            </a:pPr>
            <a:r>
              <a:rPr lang="en-US" sz="2800" b="1" dirty="0" smtClean="0">
                <a:solidFill>
                  <a:srgbClr val="0000FF"/>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Xâu từng chuỗi ngọc.</a:t>
            </a:r>
            <a:endParaRPr lang="en-US" sz="2800" b="1" dirty="0" smtClean="0">
              <a:solidFill>
                <a:srgbClr val="0000FF"/>
              </a:solidFill>
              <a:latin typeface="Times New Roman" pitchFamily="18" charset="0"/>
              <a:cs typeface="Times New Roman" pitchFamily="18" charset="0"/>
            </a:endParaRPr>
          </a:p>
          <a:p>
            <a:endParaRPr lang="en-US" sz="2800" b="1" dirty="0" smtClean="0">
              <a:solidFill>
                <a:srgbClr val="0000FF"/>
              </a:solidFill>
              <a:latin typeface="Times New Roman" pitchFamily="18" charset="0"/>
              <a:cs typeface="Times New Roman" pitchFamily="18" charset="0"/>
            </a:endParaRPr>
          </a:p>
          <a:p>
            <a:pPr>
              <a:buNone/>
            </a:pPr>
            <a:r>
              <a:rPr lang="en-US" sz="2800" b="1" dirty="0" smtClean="0">
                <a:solidFill>
                  <a:srgbClr val="0000FF"/>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Đất vươn vai thở</a:t>
            </a:r>
            <a:endParaRPr lang="en-US" sz="2800" b="1" dirty="0" smtClean="0">
              <a:solidFill>
                <a:srgbClr val="0000FF"/>
              </a:solidFill>
              <a:latin typeface="Times New Roman" pitchFamily="18" charset="0"/>
              <a:cs typeface="Times New Roman" pitchFamily="18" charset="0"/>
            </a:endParaRPr>
          </a:p>
          <a:p>
            <a:pPr>
              <a:buNone/>
            </a:pPr>
            <a:r>
              <a:rPr lang="en-US" sz="2800" b="1" dirty="0" smtClean="0">
                <a:solidFill>
                  <a:srgbClr val="0000FF"/>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Thành khói la đà</a:t>
            </a:r>
          </a:p>
          <a:p>
            <a:pPr>
              <a:buNone/>
            </a:pPr>
            <a:r>
              <a:rPr lang="en-US" sz="2800" b="1" dirty="0" smtClean="0">
                <a:solidFill>
                  <a:srgbClr val="0000FF"/>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Trời hừng bếp lửa</a:t>
            </a:r>
          </a:p>
          <a:p>
            <a:pPr>
              <a:buNone/>
            </a:pPr>
            <a:r>
              <a:rPr lang="en-US" sz="2800" b="1" dirty="0" smtClean="0">
                <a:solidFill>
                  <a:srgbClr val="0000FF"/>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Xóm làng hiện ra.</a:t>
            </a:r>
            <a:endParaRPr lang="vi-VN"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50465823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1447796"/>
          </a:xfrm>
        </p:spPr>
        <p:txBody>
          <a:bodyPr>
            <a:normAutofit/>
          </a:bodyPr>
          <a:lstStyle/>
          <a:p>
            <a:pPr>
              <a:buNone/>
            </a:pPr>
            <a:r>
              <a:rPr lang="en-US" sz="2800" dirty="0" smtClean="0"/>
              <a:t>2: </a:t>
            </a:r>
            <a:r>
              <a:rPr lang="en-US" sz="2800" dirty="0" err="1" smtClean="0"/>
              <a:t>Chọn</a:t>
            </a:r>
            <a:r>
              <a:rPr lang="en-US" sz="2800" dirty="0" smtClean="0"/>
              <a:t> </a:t>
            </a:r>
            <a:r>
              <a:rPr lang="en-US" sz="2800" i="1" dirty="0" err="1" smtClean="0">
                <a:solidFill>
                  <a:srgbClr val="C00000"/>
                </a:solidFill>
              </a:rPr>
              <a:t>chuyền</a:t>
            </a:r>
            <a:r>
              <a:rPr lang="en-US" sz="2800" dirty="0" smtClean="0"/>
              <a:t> </a:t>
            </a:r>
            <a:r>
              <a:rPr lang="en-US" sz="2800" dirty="0" err="1" smtClean="0"/>
              <a:t>hoặc</a:t>
            </a:r>
            <a:r>
              <a:rPr lang="en-US" sz="2800" dirty="0" smtClean="0"/>
              <a:t> </a:t>
            </a:r>
            <a:r>
              <a:rPr lang="en-US" sz="2800" i="1" dirty="0" err="1" smtClean="0">
                <a:solidFill>
                  <a:srgbClr val="C00000"/>
                </a:solidFill>
              </a:rPr>
              <a:t>truyền</a:t>
            </a:r>
            <a:r>
              <a:rPr lang="en-US" sz="2800" dirty="0" smtClean="0"/>
              <a:t> </a:t>
            </a:r>
            <a:r>
              <a:rPr lang="en-US" sz="2800" dirty="0" err="1" smtClean="0"/>
              <a:t>thay</a:t>
            </a:r>
            <a:r>
              <a:rPr lang="en-US" sz="2800" dirty="0" smtClean="0"/>
              <a:t> </a:t>
            </a:r>
            <a:r>
              <a:rPr lang="en-US" sz="2800" dirty="0" err="1" smtClean="0"/>
              <a:t>cho</a:t>
            </a:r>
            <a:r>
              <a:rPr lang="en-US" sz="2800" dirty="0" smtClean="0"/>
              <a:t> </a:t>
            </a:r>
            <a:r>
              <a:rPr lang="en-US" sz="2800" dirty="0" err="1" smtClean="0"/>
              <a:t>chỗ</a:t>
            </a:r>
            <a:r>
              <a:rPr lang="en-US" sz="2800" dirty="0" smtClean="0"/>
              <a:t> </a:t>
            </a:r>
            <a:r>
              <a:rPr lang="en-US" sz="2800" dirty="0" err="1" smtClean="0"/>
              <a:t>chấm</a:t>
            </a:r>
            <a:r>
              <a:rPr lang="en-US" sz="2800" dirty="0" smtClean="0"/>
              <a:t>:</a:t>
            </a:r>
            <a:endParaRPr lang="en-US" sz="2400" dirty="0" smtClean="0"/>
          </a:p>
        </p:txBody>
      </p:sp>
      <p:sp>
        <p:nvSpPr>
          <p:cNvPr id="4" name="TextBox 3"/>
          <p:cNvSpPr txBox="1"/>
          <p:nvPr/>
        </p:nvSpPr>
        <p:spPr>
          <a:xfrm>
            <a:off x="533400" y="2133600"/>
            <a:ext cx="7848600" cy="5278368"/>
          </a:xfrm>
          <a:prstGeom prst="rect">
            <a:avLst/>
          </a:prstGeom>
          <a:noFill/>
        </p:spPr>
        <p:txBody>
          <a:bodyPr wrap="square" rtlCol="0">
            <a:spAutoFit/>
          </a:bodyPr>
          <a:lstStyle/>
          <a:p>
            <a:r>
              <a:rPr lang="en-US" sz="2400" dirty="0" smtClean="0"/>
              <a:t>-  ...       </a:t>
            </a:r>
            <a:r>
              <a:rPr lang="vi-VN" sz="2400" dirty="0" smtClean="0"/>
              <a:t> </a:t>
            </a:r>
            <a:r>
              <a:rPr lang="en-US" sz="2400" dirty="0" smtClean="0"/>
              <a:t>   </a:t>
            </a:r>
            <a:r>
              <a:rPr lang="en-US" sz="2800" dirty="0" err="1" smtClean="0"/>
              <a:t>ti</a:t>
            </a:r>
            <a:r>
              <a:rPr lang="vi-VN" sz="2400" dirty="0" smtClean="0"/>
              <a:t>n</a:t>
            </a:r>
          </a:p>
          <a:p>
            <a:pPr>
              <a:lnSpc>
                <a:spcPct val="150000"/>
              </a:lnSpc>
            </a:pPr>
            <a:r>
              <a:rPr lang="vi-VN" sz="2400" dirty="0" smtClean="0"/>
              <a:t>- dây </a:t>
            </a:r>
            <a:r>
              <a:rPr lang="en-US" sz="2400" dirty="0" smtClean="0"/>
              <a:t>....</a:t>
            </a:r>
            <a:endParaRPr lang="vi-VN" sz="2400" dirty="0" smtClean="0"/>
          </a:p>
          <a:p>
            <a:pPr>
              <a:lnSpc>
                <a:spcPct val="150000"/>
              </a:lnSpc>
            </a:pPr>
            <a:r>
              <a:rPr lang="vi-VN" sz="2400" dirty="0" smtClean="0"/>
              <a:t>- </a:t>
            </a:r>
            <a:r>
              <a:rPr lang="en-US" sz="2400" dirty="0" smtClean="0"/>
              <a:t> ...         </a:t>
            </a:r>
            <a:r>
              <a:rPr lang="vi-VN" sz="2400" dirty="0" smtClean="0"/>
              <a:t> cành</a:t>
            </a:r>
          </a:p>
          <a:p>
            <a:pPr>
              <a:lnSpc>
                <a:spcPct val="150000"/>
              </a:lnSpc>
            </a:pPr>
            <a:r>
              <a:rPr lang="vi-VN" sz="2400" dirty="0" smtClean="0"/>
              <a:t>- </a:t>
            </a:r>
            <a:r>
              <a:rPr lang="en-US" sz="2400" dirty="0" smtClean="0"/>
              <a:t>...         </a:t>
            </a:r>
            <a:r>
              <a:rPr lang="vi-VN" sz="2400" dirty="0" smtClean="0"/>
              <a:t> </a:t>
            </a:r>
            <a:r>
              <a:rPr lang="en-US" sz="2400" dirty="0" smtClean="0"/>
              <a:t> </a:t>
            </a:r>
            <a:r>
              <a:rPr lang="vi-VN" sz="2400" dirty="0" smtClean="0"/>
              <a:t>thống</a:t>
            </a:r>
          </a:p>
          <a:p>
            <a:pPr>
              <a:lnSpc>
                <a:spcPct val="150000"/>
              </a:lnSpc>
            </a:pPr>
            <a:r>
              <a:rPr lang="vi-VN" sz="2400" dirty="0" smtClean="0"/>
              <a:t>- </a:t>
            </a:r>
            <a:r>
              <a:rPr lang="en-US" sz="2400" dirty="0" smtClean="0"/>
              <a:t>...          </a:t>
            </a:r>
            <a:r>
              <a:rPr lang="vi-VN" sz="2400" dirty="0" smtClean="0"/>
              <a:t> hình</a:t>
            </a:r>
          </a:p>
          <a:p>
            <a:pPr>
              <a:lnSpc>
                <a:spcPct val="150000"/>
              </a:lnSpc>
            </a:pPr>
            <a:r>
              <a:rPr lang="vi-VN" sz="2800" dirty="0" smtClean="0"/>
              <a:t>- </a:t>
            </a:r>
            <a:r>
              <a:rPr lang="en-US" sz="3200" dirty="0" err="1" smtClean="0"/>
              <a:t>bóng</a:t>
            </a:r>
            <a:r>
              <a:rPr lang="en-US" sz="3200" dirty="0" smtClean="0"/>
              <a:t> </a:t>
            </a:r>
            <a:r>
              <a:rPr lang="en-US" sz="2800" dirty="0" smtClean="0"/>
              <a:t>  </a:t>
            </a:r>
            <a:r>
              <a:rPr lang="en-US" sz="2400" dirty="0" smtClean="0"/>
              <a:t>...</a:t>
            </a:r>
            <a:endParaRPr lang="vi-VN" sz="2400" dirty="0" smtClean="0"/>
          </a:p>
          <a:p>
            <a:pPr>
              <a:lnSpc>
                <a:spcPct val="150000"/>
              </a:lnSpc>
            </a:pPr>
            <a:r>
              <a:rPr lang="vi-VN" sz="2400" dirty="0" smtClean="0"/>
              <a:t>-</a:t>
            </a:r>
            <a:r>
              <a:rPr lang="vi-VN" sz="3200" dirty="0" smtClean="0"/>
              <a:t> </a:t>
            </a:r>
            <a:r>
              <a:rPr lang="en-US" sz="3200" dirty="0" err="1" smtClean="0"/>
              <a:t>chơi</a:t>
            </a:r>
            <a:r>
              <a:rPr lang="en-US" sz="3200" dirty="0" smtClean="0"/>
              <a:t>  ...</a:t>
            </a:r>
            <a:endParaRPr lang="vi-VN" sz="2400" dirty="0" smtClean="0"/>
          </a:p>
          <a:p>
            <a:pPr>
              <a:lnSpc>
                <a:spcPct val="150000"/>
              </a:lnSpc>
            </a:pPr>
            <a:r>
              <a:rPr lang="vi-VN" sz="2400" dirty="0" smtClean="0"/>
              <a:t>- </a:t>
            </a:r>
            <a:r>
              <a:rPr lang="vi-VN" sz="2800" dirty="0" smtClean="0"/>
              <a:t>Lan</a:t>
            </a:r>
            <a:r>
              <a:rPr lang="vi-VN" sz="2400" dirty="0" smtClean="0"/>
              <a:t> </a:t>
            </a:r>
            <a:r>
              <a:rPr lang="en-US" sz="2400" dirty="0" smtClean="0"/>
              <a:t>... </a:t>
            </a:r>
            <a:endParaRPr lang="vi-VN" sz="2400" dirty="0" smtClean="0"/>
          </a:p>
          <a:p>
            <a:pPr>
              <a:lnSpc>
                <a:spcPct val="150000"/>
              </a:lnSpc>
            </a:pPr>
            <a:endParaRPr lang="en-US" dirty="0"/>
          </a:p>
        </p:txBody>
      </p:sp>
      <p:sp>
        <p:nvSpPr>
          <p:cNvPr id="7" name="TextBox 6"/>
          <p:cNvSpPr txBox="1"/>
          <p:nvPr/>
        </p:nvSpPr>
        <p:spPr>
          <a:xfrm>
            <a:off x="723266" y="2133600"/>
            <a:ext cx="1263487" cy="523220"/>
          </a:xfrm>
          <a:prstGeom prst="rect">
            <a:avLst/>
          </a:prstGeom>
          <a:noFill/>
        </p:spPr>
        <p:txBody>
          <a:bodyPr wrap="none" rtlCol="0">
            <a:spAutoFit/>
          </a:bodyPr>
          <a:lstStyle/>
          <a:p>
            <a:r>
              <a:rPr lang="en-US" dirty="0" smtClean="0"/>
              <a:t> </a:t>
            </a:r>
            <a:r>
              <a:rPr lang="en-US" sz="2800" i="1" dirty="0" err="1" smtClean="0">
                <a:solidFill>
                  <a:srgbClr val="C00000"/>
                </a:solidFill>
              </a:rPr>
              <a:t>truyền</a:t>
            </a:r>
            <a:r>
              <a:rPr lang="en-US" sz="2800" i="1" dirty="0" smtClean="0">
                <a:solidFill>
                  <a:srgbClr val="C00000"/>
                </a:solidFill>
              </a:rPr>
              <a:t> </a:t>
            </a:r>
            <a:endParaRPr lang="en-US" sz="2800" dirty="0">
              <a:solidFill>
                <a:srgbClr val="C00000"/>
              </a:solidFill>
            </a:endParaRPr>
          </a:p>
        </p:txBody>
      </p:sp>
      <p:sp>
        <p:nvSpPr>
          <p:cNvPr id="8" name="TextBox 7"/>
          <p:cNvSpPr txBox="1"/>
          <p:nvPr/>
        </p:nvSpPr>
        <p:spPr>
          <a:xfrm>
            <a:off x="1295400" y="2590800"/>
            <a:ext cx="1218603" cy="523220"/>
          </a:xfrm>
          <a:prstGeom prst="rect">
            <a:avLst/>
          </a:prstGeom>
          <a:noFill/>
        </p:spPr>
        <p:txBody>
          <a:bodyPr wrap="none" rtlCol="0">
            <a:spAutoFit/>
          </a:bodyPr>
          <a:lstStyle/>
          <a:p>
            <a:r>
              <a:rPr lang="en-US" sz="2800" i="1" dirty="0" err="1" smtClean="0">
                <a:solidFill>
                  <a:srgbClr val="C00000"/>
                </a:solidFill>
              </a:rPr>
              <a:t>chuyền</a:t>
            </a:r>
            <a:endParaRPr lang="en-US" sz="2800" dirty="0">
              <a:solidFill>
                <a:srgbClr val="C00000"/>
              </a:solidFill>
            </a:endParaRPr>
          </a:p>
        </p:txBody>
      </p:sp>
      <p:sp>
        <p:nvSpPr>
          <p:cNvPr id="9" name="TextBox 8"/>
          <p:cNvSpPr txBox="1"/>
          <p:nvPr/>
        </p:nvSpPr>
        <p:spPr>
          <a:xfrm>
            <a:off x="609600" y="3134380"/>
            <a:ext cx="1218603" cy="523220"/>
          </a:xfrm>
          <a:prstGeom prst="rect">
            <a:avLst/>
          </a:prstGeom>
          <a:noFill/>
        </p:spPr>
        <p:txBody>
          <a:bodyPr wrap="none" rtlCol="0">
            <a:spAutoFit/>
          </a:bodyPr>
          <a:lstStyle/>
          <a:p>
            <a:r>
              <a:rPr lang="en-US" sz="2800" i="1" dirty="0" err="1" smtClean="0">
                <a:solidFill>
                  <a:srgbClr val="C00000"/>
                </a:solidFill>
              </a:rPr>
              <a:t>chuyền</a:t>
            </a:r>
            <a:endParaRPr lang="en-US" sz="2800" dirty="0">
              <a:solidFill>
                <a:srgbClr val="C00000"/>
              </a:solidFill>
            </a:endParaRPr>
          </a:p>
        </p:txBody>
      </p:sp>
      <p:sp>
        <p:nvSpPr>
          <p:cNvPr id="10" name="TextBox 9"/>
          <p:cNvSpPr txBox="1"/>
          <p:nvPr/>
        </p:nvSpPr>
        <p:spPr>
          <a:xfrm>
            <a:off x="685800" y="3657600"/>
            <a:ext cx="1128835" cy="523220"/>
          </a:xfrm>
          <a:prstGeom prst="rect">
            <a:avLst/>
          </a:prstGeom>
          <a:noFill/>
        </p:spPr>
        <p:txBody>
          <a:bodyPr wrap="none" rtlCol="0">
            <a:spAutoFit/>
          </a:bodyPr>
          <a:lstStyle/>
          <a:p>
            <a:r>
              <a:rPr lang="en-US" sz="2800" i="1" dirty="0" err="1" smtClean="0">
                <a:solidFill>
                  <a:srgbClr val="C00000"/>
                </a:solidFill>
              </a:rPr>
              <a:t>truyền</a:t>
            </a:r>
            <a:endParaRPr lang="en-US" sz="2800" dirty="0"/>
          </a:p>
        </p:txBody>
      </p:sp>
      <p:sp>
        <p:nvSpPr>
          <p:cNvPr id="11" name="TextBox 10"/>
          <p:cNvSpPr txBox="1"/>
          <p:nvPr/>
        </p:nvSpPr>
        <p:spPr>
          <a:xfrm>
            <a:off x="699965" y="4277380"/>
            <a:ext cx="1128835" cy="523220"/>
          </a:xfrm>
          <a:prstGeom prst="rect">
            <a:avLst/>
          </a:prstGeom>
          <a:noFill/>
        </p:spPr>
        <p:txBody>
          <a:bodyPr wrap="none" rtlCol="0">
            <a:spAutoFit/>
          </a:bodyPr>
          <a:lstStyle/>
          <a:p>
            <a:r>
              <a:rPr lang="en-US" sz="2800" i="1" dirty="0" err="1" smtClean="0">
                <a:solidFill>
                  <a:srgbClr val="C00000"/>
                </a:solidFill>
              </a:rPr>
              <a:t>truyền</a:t>
            </a:r>
            <a:endParaRPr lang="en-US" sz="2800" dirty="0"/>
          </a:p>
        </p:txBody>
      </p:sp>
      <p:sp>
        <p:nvSpPr>
          <p:cNvPr id="12" name="TextBox 11"/>
          <p:cNvSpPr txBox="1"/>
          <p:nvPr/>
        </p:nvSpPr>
        <p:spPr>
          <a:xfrm>
            <a:off x="1677112" y="4876800"/>
            <a:ext cx="1218603" cy="523220"/>
          </a:xfrm>
          <a:prstGeom prst="rect">
            <a:avLst/>
          </a:prstGeom>
          <a:noFill/>
        </p:spPr>
        <p:txBody>
          <a:bodyPr wrap="none" rtlCol="0">
            <a:spAutoFit/>
          </a:bodyPr>
          <a:lstStyle/>
          <a:p>
            <a:r>
              <a:rPr lang="en-US" sz="2800" i="1" dirty="0" err="1" smtClean="0">
                <a:solidFill>
                  <a:srgbClr val="C00000"/>
                </a:solidFill>
              </a:rPr>
              <a:t>chuyền</a:t>
            </a:r>
            <a:endParaRPr lang="en-US" sz="2800" dirty="0" smtClean="0">
              <a:solidFill>
                <a:srgbClr val="C00000"/>
              </a:solidFill>
            </a:endParaRPr>
          </a:p>
        </p:txBody>
      </p:sp>
      <p:sp>
        <p:nvSpPr>
          <p:cNvPr id="13" name="TextBox 12"/>
          <p:cNvSpPr txBox="1"/>
          <p:nvPr/>
        </p:nvSpPr>
        <p:spPr>
          <a:xfrm>
            <a:off x="1600200" y="5725180"/>
            <a:ext cx="1218603" cy="523220"/>
          </a:xfrm>
          <a:prstGeom prst="rect">
            <a:avLst/>
          </a:prstGeom>
          <a:noFill/>
        </p:spPr>
        <p:txBody>
          <a:bodyPr wrap="none" rtlCol="0">
            <a:spAutoFit/>
          </a:bodyPr>
          <a:lstStyle/>
          <a:p>
            <a:r>
              <a:rPr lang="en-US" sz="2800" i="1" dirty="0" err="1" smtClean="0">
                <a:solidFill>
                  <a:srgbClr val="C00000"/>
                </a:solidFill>
              </a:rPr>
              <a:t>chuyền</a:t>
            </a:r>
            <a:endParaRPr lang="en-US" sz="2800" dirty="0" smtClean="0">
              <a:solidFill>
                <a:srgbClr val="C00000"/>
              </a:solidFill>
            </a:endParaRPr>
          </a:p>
        </p:txBody>
      </p:sp>
      <p:sp>
        <p:nvSpPr>
          <p:cNvPr id="14" name="TextBox 13"/>
          <p:cNvSpPr txBox="1"/>
          <p:nvPr/>
        </p:nvSpPr>
        <p:spPr>
          <a:xfrm>
            <a:off x="1447800" y="6334780"/>
            <a:ext cx="1128835" cy="523220"/>
          </a:xfrm>
          <a:prstGeom prst="rect">
            <a:avLst/>
          </a:prstGeom>
          <a:noFill/>
        </p:spPr>
        <p:txBody>
          <a:bodyPr wrap="none" rtlCol="0">
            <a:spAutoFit/>
          </a:bodyPr>
          <a:lstStyle/>
          <a:p>
            <a:r>
              <a:rPr lang="en-US" sz="2800" i="1" dirty="0" err="1" smtClean="0">
                <a:solidFill>
                  <a:srgbClr val="C00000"/>
                </a:solidFill>
              </a:rPr>
              <a:t>truyền</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ox(i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heckerboard(across)">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p:bldP spid="8" grpId="0"/>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err="1" smtClean="0"/>
              <a:t>Câu</a:t>
            </a:r>
            <a:r>
              <a:rPr lang="en-US" sz="2800" b="1" dirty="0" smtClean="0"/>
              <a:t> 3:</a:t>
            </a:r>
            <a:r>
              <a:rPr lang="en-US" sz="2800" dirty="0" smtClean="0"/>
              <a:t> </a:t>
            </a:r>
            <a:r>
              <a:rPr lang="en-US" sz="2800" dirty="0" err="1" smtClean="0"/>
              <a:t>Làm</a:t>
            </a:r>
            <a:r>
              <a:rPr lang="en-US" sz="2800" dirty="0" smtClean="0"/>
              <a:t> </a:t>
            </a:r>
            <a:r>
              <a:rPr lang="en-US" sz="2800" dirty="0" err="1" smtClean="0"/>
              <a:t>bài</a:t>
            </a:r>
            <a:r>
              <a:rPr lang="en-US" sz="2800" dirty="0" smtClean="0"/>
              <a:t> </a:t>
            </a:r>
            <a:r>
              <a:rPr lang="en-US" sz="2800" dirty="0" err="1" smtClean="0"/>
              <a:t>tập</a:t>
            </a:r>
            <a:r>
              <a:rPr lang="en-US" sz="2800" dirty="0" smtClean="0"/>
              <a:t> a </a:t>
            </a:r>
            <a:r>
              <a:rPr lang="en-US" sz="2800" dirty="0" err="1" smtClean="0"/>
              <a:t>hoặc</a:t>
            </a:r>
            <a:r>
              <a:rPr lang="en-US" sz="2800" dirty="0" smtClean="0"/>
              <a:t> b.</a:t>
            </a:r>
            <a:br>
              <a:rPr lang="en-US" sz="2800" dirty="0" smtClean="0"/>
            </a:br>
            <a:r>
              <a:rPr lang="en-US" sz="2800" dirty="0" smtClean="0"/>
              <a:t>a. </a:t>
            </a:r>
            <a:r>
              <a:rPr lang="en-US" sz="2800" dirty="0" err="1" smtClean="0"/>
              <a:t>Chọn</a:t>
            </a:r>
            <a:r>
              <a:rPr lang="en-US" sz="2800" dirty="0" smtClean="0"/>
              <a:t> </a:t>
            </a:r>
            <a:r>
              <a:rPr lang="en-US" sz="2800" dirty="0" err="1" smtClean="0"/>
              <a:t>ch</a:t>
            </a:r>
            <a:r>
              <a:rPr lang="en-US" sz="2800" dirty="0" smtClean="0"/>
              <a:t> </a:t>
            </a:r>
            <a:r>
              <a:rPr lang="en-US" sz="2800" dirty="0" err="1" smtClean="0"/>
              <a:t>hoặc</a:t>
            </a:r>
            <a:r>
              <a:rPr lang="en-US" sz="2800" dirty="0" smtClean="0"/>
              <a:t> </a:t>
            </a:r>
            <a:r>
              <a:rPr lang="en-US" sz="2800" dirty="0" err="1" smtClean="0"/>
              <a:t>tr</a:t>
            </a:r>
            <a:r>
              <a:rPr lang="en-US" sz="2800" dirty="0" smtClean="0"/>
              <a:t> </a:t>
            </a:r>
            <a:r>
              <a:rPr lang="en-US" sz="2800" dirty="0" err="1" smtClean="0"/>
              <a:t>thay</a:t>
            </a:r>
            <a:r>
              <a:rPr lang="en-US" sz="2800" dirty="0" smtClean="0"/>
              <a:t> </a:t>
            </a:r>
            <a:r>
              <a:rPr lang="en-US" sz="2800" dirty="0" err="1" smtClean="0"/>
              <a:t>cho</a:t>
            </a:r>
            <a:r>
              <a:rPr lang="en-US" sz="2800" dirty="0" smtClean="0"/>
              <a:t> </a:t>
            </a:r>
            <a:r>
              <a:rPr lang="en-US" sz="2800" dirty="0" err="1" smtClean="0"/>
              <a:t>chỗ</a:t>
            </a:r>
            <a:r>
              <a:rPr lang="en-US" sz="2800" dirty="0" smtClean="0"/>
              <a:t> </a:t>
            </a:r>
            <a:r>
              <a:rPr lang="en-US" sz="2800" dirty="0" err="1" smtClean="0"/>
              <a:t>chấm</a:t>
            </a:r>
            <a:r>
              <a:rPr lang="en-US" sz="2800" dirty="0" smtClean="0"/>
              <a:t>.</a:t>
            </a:r>
            <a:br>
              <a:rPr lang="en-US" sz="2800" dirty="0" smtClean="0"/>
            </a:br>
            <a:endParaRPr lang="en-US" sz="2800" dirty="0"/>
          </a:p>
        </p:txBody>
      </p:sp>
      <p:sp>
        <p:nvSpPr>
          <p:cNvPr id="3" name="Content Placeholder 2"/>
          <p:cNvSpPr>
            <a:spLocks noGrp="1"/>
          </p:cNvSpPr>
          <p:nvPr>
            <p:ph idx="1"/>
          </p:nvPr>
        </p:nvSpPr>
        <p:spPr>
          <a:xfrm>
            <a:off x="152400" y="1143000"/>
            <a:ext cx="8382000" cy="2362200"/>
          </a:xfrm>
        </p:spPr>
        <p:txBody>
          <a:bodyPr/>
          <a:lstStyle/>
          <a:p>
            <a:pPr algn="just">
              <a:buNone/>
            </a:pPr>
            <a:r>
              <a:rPr lang="en-US" sz="2400" dirty="0" smtClean="0"/>
              <a:t>           </a:t>
            </a:r>
            <a:r>
              <a:rPr lang="vi-VN" sz="2400" dirty="0" smtClean="0"/>
              <a:t>Chúng ta không thể nhìn thấy </a:t>
            </a:r>
            <a:r>
              <a:rPr lang="en-US" sz="2400" dirty="0" smtClean="0"/>
              <a:t>.....</a:t>
            </a:r>
            <a:r>
              <a:rPr lang="vi-VN" sz="2400" dirty="0" smtClean="0"/>
              <a:t>ân cầu vồng. Chúng ta cũng không thể </a:t>
            </a:r>
            <a:r>
              <a:rPr lang="en-US" sz="2400" dirty="0" smtClean="0"/>
              <a:t>..... </a:t>
            </a:r>
            <a:r>
              <a:rPr lang="vi-VN" sz="2400" dirty="0" smtClean="0"/>
              <a:t>ạm vào cầu vồng. Vì cầu vồng chỉ là ánh sáng lơ lửng </a:t>
            </a:r>
            <a:r>
              <a:rPr lang="en-US" sz="2400" dirty="0" smtClean="0"/>
              <a:t>..... </a:t>
            </a:r>
            <a:r>
              <a:rPr lang="vi-VN" sz="2400" dirty="0" smtClean="0"/>
              <a:t>ong không </a:t>
            </a:r>
            <a:r>
              <a:rPr lang="en-US" sz="2400" dirty="0" smtClean="0"/>
              <a:t>... </a:t>
            </a:r>
            <a:r>
              <a:rPr lang="vi-VN" sz="2400" dirty="0" smtClean="0"/>
              <a:t>ung. Khi mặc trời</a:t>
            </a:r>
            <a:r>
              <a:rPr lang="en-US" sz="2400" dirty="0" smtClean="0"/>
              <a:t> </a:t>
            </a:r>
            <a:r>
              <a:rPr lang="vi-VN" sz="2400" dirty="0" smtClean="0"/>
              <a:t> </a:t>
            </a:r>
            <a:r>
              <a:rPr lang="en-US" sz="2400" dirty="0" smtClean="0"/>
              <a:t>...</a:t>
            </a:r>
            <a:r>
              <a:rPr lang="vi-VN" sz="2400" dirty="0" smtClean="0"/>
              <a:t>iếu vào bầu không khí còn nhiều hơi nước sau cơn mưa, cầu vồng sẽ xuất hiện.</a:t>
            </a:r>
          </a:p>
          <a:p>
            <a:endParaRPr lang="en-US" dirty="0"/>
          </a:p>
        </p:txBody>
      </p:sp>
      <p:sp>
        <p:nvSpPr>
          <p:cNvPr id="4" name="TextBox 3"/>
          <p:cNvSpPr txBox="1"/>
          <p:nvPr/>
        </p:nvSpPr>
        <p:spPr>
          <a:xfrm>
            <a:off x="5181600" y="1066800"/>
            <a:ext cx="526106" cy="523220"/>
          </a:xfrm>
          <a:prstGeom prst="rect">
            <a:avLst/>
          </a:prstGeom>
          <a:noFill/>
        </p:spPr>
        <p:txBody>
          <a:bodyPr wrap="none" rtlCol="0">
            <a:spAutoFit/>
          </a:bodyPr>
          <a:lstStyle/>
          <a:p>
            <a:r>
              <a:rPr lang="en-US" sz="2800" dirty="0" err="1" smtClean="0">
                <a:solidFill>
                  <a:srgbClr val="C00000"/>
                </a:solidFill>
              </a:rPr>
              <a:t>ch</a:t>
            </a:r>
            <a:endParaRPr lang="en-US" sz="2800" dirty="0">
              <a:solidFill>
                <a:srgbClr val="C00000"/>
              </a:solidFill>
            </a:endParaRPr>
          </a:p>
        </p:txBody>
      </p:sp>
      <p:sp>
        <p:nvSpPr>
          <p:cNvPr id="5" name="TextBox 4"/>
          <p:cNvSpPr txBox="1"/>
          <p:nvPr/>
        </p:nvSpPr>
        <p:spPr>
          <a:xfrm>
            <a:off x="3124200" y="1457980"/>
            <a:ext cx="526106" cy="523220"/>
          </a:xfrm>
          <a:prstGeom prst="rect">
            <a:avLst/>
          </a:prstGeom>
          <a:noFill/>
        </p:spPr>
        <p:txBody>
          <a:bodyPr wrap="none" rtlCol="0">
            <a:spAutoFit/>
          </a:bodyPr>
          <a:lstStyle/>
          <a:p>
            <a:r>
              <a:rPr lang="en-US" sz="2800" dirty="0" err="1" smtClean="0">
                <a:solidFill>
                  <a:srgbClr val="C00000"/>
                </a:solidFill>
              </a:rPr>
              <a:t>ch</a:t>
            </a:r>
            <a:endParaRPr lang="en-US" sz="2800" dirty="0">
              <a:solidFill>
                <a:srgbClr val="C00000"/>
              </a:solidFill>
            </a:endParaRPr>
          </a:p>
        </p:txBody>
      </p:sp>
      <p:sp>
        <p:nvSpPr>
          <p:cNvPr id="6" name="TextBox 5"/>
          <p:cNvSpPr txBox="1"/>
          <p:nvPr/>
        </p:nvSpPr>
        <p:spPr>
          <a:xfrm>
            <a:off x="3048000" y="1838980"/>
            <a:ext cx="429926" cy="523220"/>
          </a:xfrm>
          <a:prstGeom prst="rect">
            <a:avLst/>
          </a:prstGeom>
          <a:noFill/>
        </p:spPr>
        <p:txBody>
          <a:bodyPr wrap="none" rtlCol="0">
            <a:spAutoFit/>
          </a:bodyPr>
          <a:lstStyle/>
          <a:p>
            <a:r>
              <a:rPr lang="en-US" sz="2800" dirty="0" err="1" smtClean="0">
                <a:solidFill>
                  <a:srgbClr val="C00000"/>
                </a:solidFill>
              </a:rPr>
              <a:t>tr</a:t>
            </a:r>
            <a:endParaRPr lang="en-US" sz="2800" dirty="0">
              <a:solidFill>
                <a:srgbClr val="C00000"/>
              </a:solidFill>
            </a:endParaRPr>
          </a:p>
        </p:txBody>
      </p:sp>
      <p:sp>
        <p:nvSpPr>
          <p:cNvPr id="7" name="TextBox 6"/>
          <p:cNvSpPr txBox="1"/>
          <p:nvPr/>
        </p:nvSpPr>
        <p:spPr>
          <a:xfrm>
            <a:off x="4953000" y="1838980"/>
            <a:ext cx="429926" cy="523220"/>
          </a:xfrm>
          <a:prstGeom prst="rect">
            <a:avLst/>
          </a:prstGeom>
          <a:noFill/>
        </p:spPr>
        <p:txBody>
          <a:bodyPr wrap="none" rtlCol="0">
            <a:spAutoFit/>
          </a:bodyPr>
          <a:lstStyle/>
          <a:p>
            <a:r>
              <a:rPr lang="en-US" sz="2800" dirty="0" err="1" smtClean="0">
                <a:solidFill>
                  <a:srgbClr val="C00000"/>
                </a:solidFill>
              </a:rPr>
              <a:t>tr</a:t>
            </a:r>
            <a:endParaRPr lang="en-US" sz="2800" dirty="0">
              <a:solidFill>
                <a:srgbClr val="C00000"/>
              </a:solidFill>
            </a:endParaRPr>
          </a:p>
        </p:txBody>
      </p:sp>
      <p:sp>
        <p:nvSpPr>
          <p:cNvPr id="8" name="TextBox 7"/>
          <p:cNvSpPr txBox="1"/>
          <p:nvPr/>
        </p:nvSpPr>
        <p:spPr>
          <a:xfrm>
            <a:off x="7543800" y="1838980"/>
            <a:ext cx="526106" cy="523220"/>
          </a:xfrm>
          <a:prstGeom prst="rect">
            <a:avLst/>
          </a:prstGeom>
          <a:noFill/>
        </p:spPr>
        <p:txBody>
          <a:bodyPr wrap="square" rtlCol="0">
            <a:spAutoFit/>
          </a:bodyPr>
          <a:lstStyle/>
          <a:p>
            <a:r>
              <a:rPr lang="en-US" sz="2800" dirty="0" err="1" smtClean="0">
                <a:solidFill>
                  <a:srgbClr val="C00000"/>
                </a:solidFill>
              </a:rPr>
              <a:t>ch</a:t>
            </a:r>
            <a:endParaRPr lang="en-US" sz="28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linds(horizont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checkerboard(across)">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checkerboard(across)">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checkerboard(across)">
                                      <p:cBhvr>
                                        <p:cTn id="3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1785918" y="2285992"/>
            <a:ext cx="5715040" cy="2001452"/>
          </a:xfrm>
          <a:prstGeom prst="rect">
            <a:avLst/>
          </a:prstGeom>
        </p:spPr>
        <p:txBody>
          <a:bodyPr wrap="none" lIns="57552" tIns="28776" rIns="57552" bIns="28776" fromWordArt="1">
            <a:prstTxWarp prst="textPlain">
              <a:avLst>
                <a:gd name="adj" fmla="val 50000"/>
              </a:avLst>
            </a:prstTxWarp>
          </a:bodyPr>
          <a:lstStyle/>
          <a:p>
            <a:pPr algn="ctr"/>
            <a:r>
              <a:rPr lang="vi-VN" sz="3600" b="1" kern="10" dirty="0" smtClean="0">
                <a:ln w="19050">
                  <a:solidFill>
                    <a:srgbClr val="FFFF00"/>
                  </a:solidFill>
                  <a:round/>
                  <a:headEnd/>
                  <a:tailEnd/>
                </a:ln>
                <a:solidFill>
                  <a:srgbClr val="008000"/>
                </a:solidFill>
                <a:effectLst>
                  <a:outerShdw dist="35921" dir="2700000" algn="ctr" rotWithShape="0">
                    <a:srgbClr val="990000"/>
                  </a:outerShdw>
                </a:effectLst>
                <a:latin typeface="Arial"/>
                <a:cs typeface="Arial"/>
              </a:rPr>
              <a:t>CHÀO CÁC EM!</a:t>
            </a:r>
            <a:endParaRPr lang="en-US" sz="3600"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3862D86-0037-7A04-AF86-53DE148076AE}"/>
              </a:ext>
            </a:extLst>
          </p:cNvPr>
          <p:cNvPicPr>
            <a:picLocks noChangeAspect="1"/>
          </p:cNvPicPr>
          <p:nvPr/>
        </p:nvPicPr>
        <p:blipFill rotWithShape="1">
          <a:blip r:embed="rId2">
            <a:extLst>
              <a:ext uri="{BEBA8EAE-BF5A-486C-A8C5-ECC9F3942E4B}">
                <a14:imgProps xmlns:a14="http://schemas.microsoft.com/office/drawing/2010/main">
                  <a14:imgLayer>
                    <a14:imgEffect>
                      <a14:sharpenSoften amount="-50000"/>
                    </a14:imgEffect>
                    <a14:imgEffect>
                      <a14:saturation sat="400000"/>
                    </a14:imgEffect>
                  </a14:imgLayer>
                </a14:imgProps>
              </a:ext>
              <a:ext uri="{28A0092B-C50C-407E-A947-70E740481C1C}">
                <a14:useLocalDpi xmlns:a14="http://schemas.microsoft.com/office/drawing/2010/main" val="0"/>
              </a:ext>
            </a:extLst>
          </a:blip>
          <a:srcRect t="21803"/>
          <a:stretch/>
        </p:blipFill>
        <p:spPr>
          <a:xfrm>
            <a:off x="0" y="0"/>
            <a:ext cx="9144000" cy="6858000"/>
          </a:xfrm>
          <a:prstGeom prst="rect">
            <a:avLst/>
          </a:prstGeom>
        </p:spPr>
      </p:pic>
      <p:pic>
        <p:nvPicPr>
          <p:cNvPr id="9" name="Picture 8" descr="Icon&#10;&#10;Description automatically generated">
            <a:extLst>
              <a:ext uri="{FF2B5EF4-FFF2-40B4-BE49-F238E27FC236}">
                <a16:creationId xmlns:a16="http://schemas.microsoft.com/office/drawing/2014/main" id="{C070AF2D-236C-1337-3F69-BAEA1FCAFD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2065" y="863822"/>
            <a:ext cx="739232" cy="135077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1B974A38-0CC6-B3A9-5B71-A8A981BF1F8F}"/>
              </a:ext>
            </a:extLst>
          </p:cNvPr>
          <p:cNvPicPr>
            <a:picLocks noChangeAspect="1"/>
          </p:cNvPicPr>
          <p:nvPr/>
        </p:nvPicPr>
        <p:blipFill rotWithShape="1">
          <a:blip r:embed="rId4">
            <a:extLst>
              <a:ext uri="{28A0092B-C50C-407E-A947-70E740481C1C}">
                <a14:useLocalDpi xmlns:a14="http://schemas.microsoft.com/office/drawing/2010/main" val="0"/>
              </a:ext>
            </a:extLst>
          </a:blip>
          <a:srcRect t="3387"/>
          <a:stretch/>
        </p:blipFill>
        <p:spPr>
          <a:xfrm>
            <a:off x="1143000" y="3786190"/>
            <a:ext cx="6858000" cy="3071810"/>
          </a:xfrm>
          <a:prstGeom prst="rect">
            <a:avLst/>
          </a:prstGeom>
        </p:spPr>
      </p:pic>
      <p:sp>
        <p:nvSpPr>
          <p:cNvPr id="5" name="TextBox 4"/>
          <p:cNvSpPr txBox="1"/>
          <p:nvPr/>
        </p:nvSpPr>
        <p:spPr>
          <a:xfrm>
            <a:off x="0" y="5"/>
            <a:ext cx="9144000" cy="584775"/>
          </a:xfrm>
          <a:prstGeom prst="rect">
            <a:avLst/>
          </a:prstGeom>
          <a:noFill/>
        </p:spPr>
        <p:txBody>
          <a:bodyPr wrap="square" lIns="91438" tIns="45720" rIns="91438" bIns="45720" rtlCol="0">
            <a:spAutoFit/>
          </a:bodyPr>
          <a:lstStyle/>
          <a:p>
            <a:pPr algn="ctr"/>
            <a:r>
              <a:rPr lang="en-US" sz="3200" b="1" dirty="0" err="1">
                <a:solidFill>
                  <a:srgbClr val="0000CC"/>
                </a:solidFill>
                <a:latin typeface="Times New Roman" pitchFamily="18" charset="0"/>
                <a:cs typeface="Times New Roman" pitchFamily="18" charset="0"/>
              </a:rPr>
              <a:t>Thứ</a:t>
            </a:r>
            <a:r>
              <a:rPr lang="en-US" sz="3200" b="1" dirty="0">
                <a:solidFill>
                  <a:srgbClr val="0000CC"/>
                </a:solidFill>
                <a:latin typeface="Times New Roman" pitchFamily="18" charset="0"/>
                <a:cs typeface="Times New Roman" pitchFamily="18" charset="0"/>
              </a:rPr>
              <a:t>  Hai </a:t>
            </a:r>
            <a:r>
              <a:rPr lang="en-US" sz="3200" b="1" dirty="0" err="1">
                <a:solidFill>
                  <a:srgbClr val="0000CC"/>
                </a:solidFill>
                <a:latin typeface="Times New Roman" pitchFamily="18" charset="0"/>
                <a:cs typeface="Times New Roman" pitchFamily="18" charset="0"/>
              </a:rPr>
              <a:t>ngày</a:t>
            </a:r>
            <a:r>
              <a:rPr lang="en-US" sz="3200" b="1" dirty="0">
                <a:solidFill>
                  <a:srgbClr val="0000CC"/>
                </a:solidFill>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15 </a:t>
            </a:r>
            <a:r>
              <a:rPr lang="en-US" sz="3200" b="1" dirty="0" err="1">
                <a:solidFill>
                  <a:srgbClr val="0000CC"/>
                </a:solidFill>
                <a:latin typeface="Times New Roman" pitchFamily="18" charset="0"/>
                <a:cs typeface="Times New Roman" pitchFamily="18" charset="0"/>
              </a:rPr>
              <a:t>tháng</a:t>
            </a:r>
            <a:r>
              <a:rPr lang="en-US" sz="3200" b="1" dirty="0">
                <a:solidFill>
                  <a:srgbClr val="0000CC"/>
                </a:solidFill>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1 </a:t>
            </a:r>
            <a:r>
              <a:rPr lang="en-US" sz="3200" b="1" dirty="0" err="1">
                <a:solidFill>
                  <a:srgbClr val="0000CC"/>
                </a:solidFill>
                <a:latin typeface="Times New Roman" pitchFamily="18" charset="0"/>
                <a:cs typeface="Times New Roman" pitchFamily="18" charset="0"/>
              </a:rPr>
              <a:t>năm</a:t>
            </a:r>
            <a:r>
              <a:rPr lang="en-US" sz="3200" b="1" dirty="0">
                <a:solidFill>
                  <a:srgbClr val="0000CC"/>
                </a:solidFill>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2024</a:t>
            </a:r>
            <a:endParaRPr lang="vi-VN" sz="3200" b="1" dirty="0">
              <a:solidFill>
                <a:srgbClr val="0000CC"/>
              </a:solidFill>
              <a:latin typeface="Times New Roman" pitchFamily="18" charset="0"/>
              <a:cs typeface="Times New Roman" pitchFamily="18" charset="0"/>
            </a:endParaRPr>
          </a:p>
        </p:txBody>
      </p:sp>
      <p:sp>
        <p:nvSpPr>
          <p:cNvPr id="6" name="TextBox 5"/>
          <p:cNvSpPr txBox="1"/>
          <p:nvPr/>
        </p:nvSpPr>
        <p:spPr>
          <a:xfrm>
            <a:off x="1071538" y="500042"/>
            <a:ext cx="6858000" cy="584775"/>
          </a:xfrm>
          <a:prstGeom prst="rect">
            <a:avLst/>
          </a:prstGeom>
          <a:noFill/>
        </p:spPr>
        <p:txBody>
          <a:bodyPr wrap="square" lIns="91438" tIns="45720" rIns="91438" bIns="45720" rtlCol="0">
            <a:spAutoFit/>
          </a:bodyPr>
          <a:lstStyle/>
          <a:p>
            <a:pPr algn="ctr"/>
            <a:r>
              <a:rPr lang="en-US" sz="3200" b="1" dirty="0" err="1">
                <a:solidFill>
                  <a:srgbClr val="0000CC"/>
                </a:solidFill>
                <a:latin typeface="Times New Roman" pitchFamily="18" charset="0"/>
                <a:cs typeface="Times New Roman" pitchFamily="18" charset="0"/>
              </a:rPr>
              <a:t>Tiếng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Việt</a:t>
            </a:r>
            <a:endParaRPr lang="vi-VN" sz="3200" b="1" dirty="0">
              <a:solidFill>
                <a:srgbClr val="0000CC"/>
              </a:solidFill>
              <a:latin typeface="Times New Roman" pitchFamily="18" charset="0"/>
              <a:cs typeface="Times New Roman" pitchFamily="18" charset="0"/>
            </a:endParaRPr>
          </a:p>
        </p:txBody>
      </p:sp>
      <p:pic>
        <p:nvPicPr>
          <p:cNvPr id="8" name="Picture 4" descr="Vẽ Tay Bọ Rùa Bảy điểm Dễ Thương Miễn Phí 抠 Png Hình ảnh | Định dạng hình  ảnh PSD 610663515| vn.lovepik.com">
            <a:extLst>
              <a:ext uri="{FF2B5EF4-FFF2-40B4-BE49-F238E27FC236}">
                <a16:creationId xmlns:a16="http://schemas.microsoft.com/office/drawing/2014/main" id="{A6308E79-2B56-9808-EAFA-1C04BA20DBA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23140" y1="20349" x2="27442" y2="27674"/>
                        <a14:foregroundMark x1="30116" y1="16628" x2="23605" y2="19186"/>
                        <a14:foregroundMark x1="23605" y1="19186" x2="15000" y2="26628"/>
                        <a14:foregroundMark x1="15000" y1="26628" x2="17442" y2="35698"/>
                        <a14:foregroundMark x1="17442" y1="35698" x2="17674" y2="35930"/>
                        <a14:foregroundMark x1="22907" y1="21977" x2="17093" y2="26279"/>
                        <a14:foregroundMark x1="26279" y1="45349" x2="32442" y2="61163"/>
                        <a14:foregroundMark x1="35581" y1="43256" x2="51279" y2="59884"/>
                        <a14:foregroundMark x1="41512" y1="41279" x2="48023" y2="53953"/>
                        <a14:foregroundMark x1="46279" y1="41279" x2="45698" y2="53721"/>
                        <a14:foregroundMark x1="46977" y1="44767" x2="48256" y2="50233"/>
                        <a14:foregroundMark x1="35814" y1="49884" x2="47442" y2="53721"/>
                        <a14:foregroundMark x1="20000" y1="51395" x2="44302" y2="56395"/>
                        <a14:foregroundMark x1="24419" y1="50465" x2="34186" y2="52093"/>
                        <a14:foregroundMark x1="34186" y1="52093" x2="34651" y2="52442"/>
                        <a14:foregroundMark x1="37442" y1="50814" x2="44767" y2="55000"/>
                        <a14:foregroundMark x1="22558" y1="57558" x2="40116" y2="53256"/>
                        <a14:foregroundMark x1="27442" y1="58721" x2="36279" y2="62209"/>
                        <a14:foregroundMark x1="30465" y1="57209" x2="38372" y2="57093"/>
                        <a14:foregroundMark x1="51395" y1="77209" x2="51395" y2="77209"/>
                        <a14:foregroundMark x1="47209" y1="73837" x2="47209" y2="73837"/>
                      </a14:backgroundRemoval>
                    </a14:imgEffect>
                  </a14:imgLayer>
                </a14:imgProps>
              </a:ext>
              <a:ext uri="{28A0092B-C50C-407E-A947-70E740481C1C}">
                <a14:useLocalDpi xmlns:a14="http://schemas.microsoft.com/office/drawing/2010/main" val="0"/>
              </a:ext>
            </a:extLst>
          </a:blip>
          <a:srcRect t="69" r="1" b="11469"/>
          <a:stretch/>
        </p:blipFill>
        <p:spPr bwMode="auto">
          <a:xfrm>
            <a:off x="3071803" y="3071810"/>
            <a:ext cx="1543495" cy="2214578"/>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39B1E0D-B066-0B87-15F3-5E2EECF2D2A2}"/>
              </a:ext>
            </a:extLst>
          </p:cNvPr>
          <p:cNvPicPr>
            <a:picLocks noChangeAspect="1"/>
          </p:cNvPicPr>
          <p:nvPr/>
        </p:nvPicPr>
        <p:blipFill rotWithShape="1">
          <a:blip r:embed="rId7" cstate="print"/>
          <a:srcRect t="1505" r="-1" b="2635"/>
          <a:stretch/>
        </p:blipFill>
        <p:spPr>
          <a:xfrm>
            <a:off x="1250134" y="2357432"/>
            <a:ext cx="1982405" cy="2172239"/>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
        <p:nvSpPr>
          <p:cNvPr id="12" name="TextBox 11">
            <a:extLst>
              <a:ext uri="{FF2B5EF4-FFF2-40B4-BE49-F238E27FC236}">
                <a16:creationId xmlns:a16="http://schemas.microsoft.com/office/drawing/2014/main" id="{133025F6-03E4-F7FE-A115-15A451327F80}"/>
              </a:ext>
            </a:extLst>
          </p:cNvPr>
          <p:cNvSpPr txBox="1"/>
          <p:nvPr/>
        </p:nvSpPr>
        <p:spPr>
          <a:xfrm>
            <a:off x="1828800" y="1500174"/>
            <a:ext cx="4296977" cy="1107996"/>
          </a:xfrm>
          <a:prstGeom prst="rect">
            <a:avLst/>
          </a:prstGeom>
          <a:noFill/>
        </p:spPr>
        <p:txBody>
          <a:bodyPr wrap="square" lIns="91438" tIns="45720" rIns="91438" bIns="45720" rtlCol="0">
            <a:spAutoFit/>
          </a:bodyPr>
          <a:lstStyle/>
          <a:p>
            <a:pPr>
              <a:defRPr/>
            </a:pPr>
            <a:r>
              <a:rPr lang="en-US" sz="6600" b="1" dirty="0" err="1">
                <a:solidFill>
                  <a:srgbClr val="008000"/>
                </a:solidFill>
                <a:latin typeface="Times New Roman" pitchFamily="18" charset="0"/>
                <a:cs typeface="Times New Roman" pitchFamily="18" charset="0"/>
              </a:rPr>
              <a:t>Khởi</a:t>
            </a:r>
            <a:r>
              <a:rPr lang="en-US" sz="6600" b="1" dirty="0">
                <a:solidFill>
                  <a:srgbClr val="008000"/>
                </a:solidFill>
                <a:latin typeface="Times New Roman" pitchFamily="18" charset="0"/>
                <a:cs typeface="Times New Roman" pitchFamily="18" charset="0"/>
              </a:rPr>
              <a:t> </a:t>
            </a:r>
            <a:r>
              <a:rPr lang="en-US" sz="6600" b="1" dirty="0" err="1">
                <a:solidFill>
                  <a:srgbClr val="008000"/>
                </a:solidFill>
                <a:latin typeface="Times New Roman" pitchFamily="18" charset="0"/>
                <a:cs typeface="Times New Roman" pitchFamily="18" charset="0"/>
              </a:rPr>
              <a:t>động</a:t>
            </a:r>
            <a:endParaRPr lang="en-US" sz="6600" b="1"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517259610"/>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Hai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15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2024</a:t>
            </a:r>
            <a:endParaRPr lang="vi-VN" sz="2800" b="1" dirty="0">
              <a:solidFill>
                <a:srgbClr val="0000CC"/>
              </a:solidFill>
              <a:latin typeface="Times New Roman" pitchFamily="18" charset="0"/>
              <a:cs typeface="Times New Roman" pitchFamily="18" charset="0"/>
            </a:endParaRPr>
          </a:p>
        </p:txBody>
      </p:sp>
      <p:sp>
        <p:nvSpPr>
          <p:cNvPr id="7" name="TextBox 6"/>
          <p:cNvSpPr txBox="1"/>
          <p:nvPr/>
        </p:nvSpPr>
        <p:spPr>
          <a:xfrm>
            <a:off x="1066800" y="457200"/>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8" name="TextBox 7"/>
          <p:cNvSpPr txBox="1"/>
          <p:nvPr/>
        </p:nvSpPr>
        <p:spPr>
          <a:xfrm>
            <a:off x="0" y="914400"/>
            <a:ext cx="9144000" cy="954107"/>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Đọc</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Bầu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trời</a:t>
            </a:r>
            <a:r>
              <a:rPr lang="en-US" sz="2800" b="1" dirty="0" smtClean="0">
                <a:solidFill>
                  <a:srgbClr val="FF0000"/>
                </a:solidFill>
                <a:latin typeface="Times New Roman" pitchFamily="18" charset="0"/>
                <a:cs typeface="Times New Roman" pitchFamily="18" charset="0"/>
              </a:rPr>
              <a:t>.</a:t>
            </a:r>
          </a:p>
          <a:p>
            <a:pPr algn="ctr"/>
            <a:r>
              <a:rPr lang="en-US" sz="2800" b="1" dirty="0" err="1" smtClean="0">
                <a:solidFill>
                  <a:srgbClr val="FF0000"/>
                </a:solidFill>
                <a:latin typeface="Times New Roman" pitchFamily="18" charset="0"/>
                <a:cs typeface="Times New Roman" pitchFamily="18" charset="0"/>
              </a:rPr>
              <a:t>Nói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nghe</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Bầu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trời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trong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mắt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pic>
        <p:nvPicPr>
          <p:cNvPr id="9" name="Picture 2" descr="Đọc: Bầu trời trang 8, 9 Tiếng Việt lớp 3 Tập 2 | Kết nối tri thức"/>
          <p:cNvPicPr>
            <a:picLocks noGrp="1" noChangeAspect="1" noChangeArrowheads="1"/>
          </p:cNvPicPr>
          <p:nvPr>
            <p:ph idx="1"/>
          </p:nvPr>
        </p:nvPicPr>
        <p:blipFill>
          <a:blip r:embed="rId2"/>
          <a:srcRect/>
          <a:stretch>
            <a:fillRect/>
          </a:stretch>
        </p:blipFill>
        <p:spPr bwMode="auto">
          <a:xfrm>
            <a:off x="0" y="1905000"/>
            <a:ext cx="9144000" cy="4953000"/>
          </a:xfrm>
          <a:prstGeom prst="rect">
            <a:avLst/>
          </a:prstGeom>
          <a:noFill/>
        </p:spPr>
      </p:pic>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8"/>
                                        </p:tgtEl>
                                        <p:attrNameLst>
                                          <p:attrName>style.visibility</p:attrName>
                                        </p:attrNameLst>
                                      </p:cBhvr>
                                      <p:to>
                                        <p:strVal val="visible"/>
                                      </p:to>
                                    </p:set>
                                    <p:anim calcmode="discrete" valueType="clr">
                                      <p:cBhvr override="childStyle">
                                        <p:cTn id="13"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
                                        </p:tgtEl>
                                        <p:attrNameLst>
                                          <p:attrName>fillcolor</p:attrName>
                                        </p:attrNameLst>
                                      </p:cBhvr>
                                      <p:tavLst>
                                        <p:tav tm="0">
                                          <p:val>
                                            <p:clrVal>
                                              <a:schemeClr val="accent2"/>
                                            </p:clrVal>
                                          </p:val>
                                        </p:tav>
                                        <p:tav tm="50000">
                                          <p:val>
                                            <p:clrVal>
                                              <a:schemeClr val="hlink"/>
                                            </p:clrVal>
                                          </p:val>
                                        </p:tav>
                                      </p:tavLst>
                                    </p:anim>
                                    <p:set>
                                      <p:cBhvr>
                                        <p:cTn id="15"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600200"/>
            <a:ext cx="9144000" cy="5478423"/>
          </a:xfrm>
          <a:prstGeom prst="rect">
            <a:avLst/>
          </a:prstGeom>
          <a:noFill/>
        </p:spPr>
        <p:txBody>
          <a:bodyPr wrap="square" rtlCol="0">
            <a:spAutoFit/>
          </a:bodyPr>
          <a:lstStyle/>
          <a:p>
            <a:pPr fontAlgn="t"/>
            <a:r>
              <a:rPr lang="vi-VN" sz="2500" b="1" dirty="0" smtClean="0">
                <a:solidFill>
                  <a:srgbClr val="0000FF"/>
                </a:solidFill>
                <a:latin typeface="+mj-lt"/>
              </a:rPr>
              <a:t>        Ngẩng đầu nhìn lên trời, bạn thấy gì nào? Bạn có thể thấy những con chim đang bay, những vòm cây xanh biếc, những tia nắng xuyên qua đám mây trắng muốt như bông. Đôi khi bạn còn thấy những giọt mưa đang rơi xuống hay đàn bướm dập dờn trong gió nhẹ.</a:t>
            </a:r>
          </a:p>
          <a:p>
            <a:pPr fontAlgn="t"/>
            <a:r>
              <a:rPr lang="en-US" sz="2500" b="1" dirty="0" smtClean="0">
                <a:solidFill>
                  <a:srgbClr val="0000FF"/>
                </a:solidFill>
                <a:latin typeface="+mj-lt"/>
              </a:rPr>
              <a:t>            </a:t>
            </a:r>
            <a:r>
              <a:rPr lang="vi-VN" sz="2500" b="1" dirty="0" smtClean="0">
                <a:solidFill>
                  <a:srgbClr val="0000FF"/>
                </a:solidFill>
                <a:latin typeface="+mj-lt"/>
              </a:rPr>
              <a:t>Bầu trời có màu gì nhỉ? Bầu trời thường có màu xanh lơ vào ban ngày, màu đen vào ban đêm. Tuy vậy, tùy vào thời tiết mà bầu trời có những sắc màu khác nhau. Khi mặt trời chiếu vào bầu không khí chứa nhiều hơi nước sau cơn mưa, bạn sẽ nhìn thấy bảy sắc màu rực rỡ của cầu vồng.</a:t>
            </a:r>
          </a:p>
          <a:p>
            <a:pPr fontAlgn="t"/>
            <a:r>
              <a:rPr lang="en-US" sz="2500" b="1" dirty="0" smtClean="0">
                <a:solidFill>
                  <a:srgbClr val="0000FF"/>
                </a:solidFill>
                <a:latin typeface="+mj-lt"/>
              </a:rPr>
              <a:t>             </a:t>
            </a:r>
            <a:r>
              <a:rPr lang="vi-VN" sz="2500" b="1" dirty="0" smtClean="0">
                <a:solidFill>
                  <a:srgbClr val="0000FF"/>
                </a:solidFill>
                <a:latin typeface="+mj-lt"/>
              </a:rPr>
              <a:t>Bầu trời bao quanh Trái Đất và cung cấp không khí cho con người, loài vật và cây cối. Vì vậy, giữ bầu trời được trong lành chính là góp phần duy trì sự sống cho muôn loài.</a:t>
            </a:r>
            <a:r>
              <a:rPr lang="en-US" sz="2500" b="1" dirty="0" smtClean="0">
                <a:solidFill>
                  <a:srgbClr val="0000FF"/>
                </a:solidFill>
                <a:latin typeface="+mj-lt"/>
              </a:rPr>
              <a:t>          </a:t>
            </a:r>
          </a:p>
          <a:p>
            <a:pPr fontAlgn="t"/>
            <a:r>
              <a:rPr lang="en-US" sz="2500" b="1" dirty="0" smtClean="0">
                <a:solidFill>
                  <a:srgbClr val="0000FF"/>
                </a:solidFill>
                <a:latin typeface="+mj-lt"/>
              </a:rPr>
              <a:t>                          </a:t>
            </a:r>
            <a:r>
              <a:rPr lang="vi-VN" sz="2500" b="1" dirty="0" smtClean="0">
                <a:solidFill>
                  <a:srgbClr val="0000FF"/>
                </a:solidFill>
                <a:latin typeface="+mj-lt"/>
              </a:rPr>
              <a:t>(Theo </a:t>
            </a:r>
            <a:r>
              <a:rPr lang="vi-VN" sz="2500" b="1" i="1" dirty="0" smtClean="0">
                <a:solidFill>
                  <a:srgbClr val="0000FF"/>
                </a:solidFill>
                <a:latin typeface="+mj-lt"/>
              </a:rPr>
              <a:t>Từ điển bách khoa toàn thư đầu tiên của tôi</a:t>
            </a:r>
            <a:r>
              <a:rPr lang="vi-VN" sz="2500" b="1" dirty="0" smtClean="0">
                <a:solidFill>
                  <a:srgbClr val="0000FF"/>
                </a:solidFill>
                <a:latin typeface="+mj-lt"/>
              </a:rPr>
              <a:t>)</a:t>
            </a:r>
            <a:endParaRPr lang="en-US" sz="2500" b="1" dirty="0">
              <a:solidFill>
                <a:srgbClr val="0000FF"/>
              </a:solidFill>
              <a:latin typeface="+mj-lt"/>
            </a:endParaRPr>
          </a:p>
        </p:txBody>
      </p:sp>
      <p:sp>
        <p:nvSpPr>
          <p:cNvPr id="4" name="TextBox 3"/>
          <p:cNvSpPr txBox="1"/>
          <p:nvPr/>
        </p:nvSpPr>
        <p:spPr>
          <a:xfrm>
            <a:off x="0" y="5"/>
            <a:ext cx="9144000" cy="477054"/>
          </a:xfrm>
          <a:prstGeom prst="rect">
            <a:avLst/>
          </a:prstGeom>
          <a:noFill/>
        </p:spPr>
        <p:txBody>
          <a:bodyPr wrap="square" lIns="91438" tIns="45720" rIns="91438" bIns="45720" rtlCol="0">
            <a:spAutoFit/>
          </a:bodyPr>
          <a:lstStyle/>
          <a:p>
            <a:pPr algn="ctr"/>
            <a:r>
              <a:rPr lang="en-US" sz="2500" b="1" dirty="0" err="1">
                <a:solidFill>
                  <a:srgbClr val="0000CC"/>
                </a:solidFill>
                <a:latin typeface="Times New Roman" pitchFamily="18" charset="0"/>
                <a:cs typeface="Times New Roman" pitchFamily="18" charset="0"/>
              </a:rPr>
              <a:t>Thứ</a:t>
            </a:r>
            <a:r>
              <a:rPr lang="en-US" sz="2500" b="1" dirty="0">
                <a:solidFill>
                  <a:srgbClr val="0000CC"/>
                </a:solidFill>
                <a:latin typeface="Times New Roman" pitchFamily="18" charset="0"/>
                <a:cs typeface="Times New Roman" pitchFamily="18" charset="0"/>
              </a:rPr>
              <a:t>  Hai </a:t>
            </a:r>
            <a:r>
              <a:rPr lang="en-US" sz="2500" b="1" dirty="0" err="1">
                <a:solidFill>
                  <a:srgbClr val="0000CC"/>
                </a:solidFill>
                <a:latin typeface="Times New Roman" pitchFamily="18" charset="0"/>
                <a:cs typeface="Times New Roman" pitchFamily="18" charset="0"/>
              </a:rPr>
              <a:t>ngày</a:t>
            </a:r>
            <a:r>
              <a:rPr lang="en-US" sz="2500" b="1" dirty="0">
                <a:solidFill>
                  <a:srgbClr val="0000CC"/>
                </a:solidFill>
                <a:latin typeface="Times New Roman" pitchFamily="18" charset="0"/>
                <a:cs typeface="Times New Roman" pitchFamily="18" charset="0"/>
              </a:rPr>
              <a:t> </a:t>
            </a:r>
            <a:r>
              <a:rPr lang="en-US" sz="2500" b="1" dirty="0" smtClean="0">
                <a:solidFill>
                  <a:srgbClr val="0000CC"/>
                </a:solidFill>
                <a:latin typeface="Times New Roman" pitchFamily="18" charset="0"/>
                <a:cs typeface="Times New Roman" pitchFamily="18" charset="0"/>
              </a:rPr>
              <a:t>15 </a:t>
            </a:r>
            <a:r>
              <a:rPr lang="en-US" sz="2500" b="1" dirty="0" err="1">
                <a:solidFill>
                  <a:srgbClr val="0000CC"/>
                </a:solidFill>
                <a:latin typeface="Times New Roman" pitchFamily="18" charset="0"/>
                <a:cs typeface="Times New Roman" pitchFamily="18" charset="0"/>
              </a:rPr>
              <a:t>tháng</a:t>
            </a:r>
            <a:r>
              <a:rPr lang="en-US" sz="2500" b="1" dirty="0">
                <a:solidFill>
                  <a:srgbClr val="0000CC"/>
                </a:solidFill>
                <a:latin typeface="Times New Roman" pitchFamily="18" charset="0"/>
                <a:cs typeface="Times New Roman" pitchFamily="18" charset="0"/>
              </a:rPr>
              <a:t> </a:t>
            </a:r>
            <a:r>
              <a:rPr lang="en-US" sz="2500" b="1" dirty="0" smtClean="0">
                <a:solidFill>
                  <a:srgbClr val="0000CC"/>
                </a:solidFill>
                <a:latin typeface="Times New Roman" pitchFamily="18" charset="0"/>
                <a:cs typeface="Times New Roman" pitchFamily="18" charset="0"/>
              </a:rPr>
              <a:t>1 </a:t>
            </a:r>
            <a:r>
              <a:rPr lang="en-US" sz="2500" b="1" dirty="0" err="1">
                <a:solidFill>
                  <a:srgbClr val="0000CC"/>
                </a:solidFill>
                <a:latin typeface="Times New Roman" pitchFamily="18" charset="0"/>
                <a:cs typeface="Times New Roman" pitchFamily="18" charset="0"/>
              </a:rPr>
              <a:t>năm</a:t>
            </a:r>
            <a:r>
              <a:rPr lang="en-US" sz="2500" b="1" dirty="0">
                <a:solidFill>
                  <a:srgbClr val="0000CC"/>
                </a:solidFill>
                <a:latin typeface="Times New Roman" pitchFamily="18" charset="0"/>
                <a:cs typeface="Times New Roman" pitchFamily="18" charset="0"/>
              </a:rPr>
              <a:t> </a:t>
            </a:r>
            <a:r>
              <a:rPr lang="en-US" sz="2500" b="1" dirty="0" smtClean="0">
                <a:solidFill>
                  <a:srgbClr val="0000CC"/>
                </a:solidFill>
                <a:latin typeface="Times New Roman" pitchFamily="18" charset="0"/>
                <a:cs typeface="Times New Roman" pitchFamily="18" charset="0"/>
              </a:rPr>
              <a:t>2024</a:t>
            </a:r>
            <a:endParaRPr lang="vi-VN" sz="2500" b="1" dirty="0">
              <a:solidFill>
                <a:srgbClr val="0000CC"/>
              </a:solidFill>
              <a:latin typeface="Times New Roman" pitchFamily="18" charset="0"/>
              <a:cs typeface="Times New Roman" pitchFamily="18" charset="0"/>
            </a:endParaRPr>
          </a:p>
        </p:txBody>
      </p:sp>
      <p:sp>
        <p:nvSpPr>
          <p:cNvPr id="5" name="TextBox 4"/>
          <p:cNvSpPr txBox="1"/>
          <p:nvPr/>
        </p:nvSpPr>
        <p:spPr>
          <a:xfrm>
            <a:off x="1143000" y="381000"/>
            <a:ext cx="6858000" cy="477054"/>
          </a:xfrm>
          <a:prstGeom prst="rect">
            <a:avLst/>
          </a:prstGeom>
          <a:noFill/>
        </p:spPr>
        <p:txBody>
          <a:bodyPr wrap="square" lIns="91438" tIns="45720" rIns="91438" bIns="45720" rtlCol="0">
            <a:spAutoFit/>
          </a:bodyPr>
          <a:lstStyle/>
          <a:p>
            <a:pPr algn="ctr"/>
            <a:r>
              <a:rPr lang="en-US" sz="2500" b="1" dirty="0" err="1">
                <a:solidFill>
                  <a:srgbClr val="0000CC"/>
                </a:solidFill>
                <a:latin typeface="Times New Roman" pitchFamily="18" charset="0"/>
                <a:cs typeface="Times New Roman" pitchFamily="18" charset="0"/>
              </a:rPr>
              <a:t>Tiếng</a:t>
            </a:r>
            <a:r>
              <a:rPr lang="en-US" sz="2500" b="1" dirty="0">
                <a:solidFill>
                  <a:srgbClr val="0000CC"/>
                </a:solidFill>
                <a:latin typeface="Times New Roman" pitchFamily="18" charset="0"/>
                <a:cs typeface="Times New Roman" pitchFamily="18" charset="0"/>
              </a:rPr>
              <a:t> </a:t>
            </a:r>
            <a:r>
              <a:rPr lang="en-US" sz="2500" b="1" dirty="0" err="1">
                <a:solidFill>
                  <a:srgbClr val="0000CC"/>
                </a:solidFill>
                <a:latin typeface="Times New Roman" pitchFamily="18" charset="0"/>
                <a:cs typeface="Times New Roman" pitchFamily="18" charset="0"/>
              </a:rPr>
              <a:t>Việt</a:t>
            </a:r>
            <a:endParaRPr lang="vi-VN" sz="2500" b="1" dirty="0">
              <a:solidFill>
                <a:srgbClr val="0000CC"/>
              </a:solidFill>
              <a:latin typeface="Times New Roman" pitchFamily="18" charset="0"/>
              <a:cs typeface="Times New Roman" pitchFamily="18" charset="0"/>
            </a:endParaRPr>
          </a:p>
        </p:txBody>
      </p:sp>
      <p:sp>
        <p:nvSpPr>
          <p:cNvPr id="6" name="TextBox 5"/>
          <p:cNvSpPr txBox="1"/>
          <p:nvPr/>
        </p:nvSpPr>
        <p:spPr>
          <a:xfrm>
            <a:off x="0" y="762000"/>
            <a:ext cx="9144000" cy="861774"/>
          </a:xfrm>
          <a:prstGeom prst="rect">
            <a:avLst/>
          </a:prstGeom>
          <a:noFill/>
        </p:spPr>
        <p:txBody>
          <a:bodyPr wrap="square" rtlCol="0">
            <a:spAutoFit/>
          </a:bodyPr>
          <a:lstStyle/>
          <a:p>
            <a:pPr algn="ctr"/>
            <a:r>
              <a:rPr lang="en-US" sz="2500" b="1" dirty="0" err="1" smtClean="0">
                <a:solidFill>
                  <a:srgbClr val="FF0000"/>
                </a:solidFill>
                <a:latin typeface="Times New Roman" pitchFamily="18" charset="0"/>
                <a:cs typeface="Times New Roman" pitchFamily="18" charset="0"/>
              </a:rPr>
              <a:t>Đọc</a:t>
            </a:r>
            <a:r>
              <a:rPr lang="en-US" sz="2500" b="1" dirty="0" smtClean="0">
                <a:solidFill>
                  <a:srgbClr val="FF0000"/>
                </a:solidFill>
                <a:latin typeface="Times New Roman" pitchFamily="18" charset="0"/>
                <a:cs typeface="Times New Roman" pitchFamily="18" charset="0"/>
              </a:rPr>
              <a:t> : </a:t>
            </a:r>
            <a:r>
              <a:rPr lang="en-US" sz="2500" b="1" dirty="0" err="1" smtClean="0">
                <a:solidFill>
                  <a:srgbClr val="FF0000"/>
                </a:solidFill>
                <a:latin typeface="Times New Roman" pitchFamily="18" charset="0"/>
                <a:cs typeface="Times New Roman" pitchFamily="18" charset="0"/>
              </a:rPr>
              <a:t>Bầu</a:t>
            </a:r>
            <a:r>
              <a:rPr lang="en-US" sz="2500" b="1" dirty="0" smtClean="0">
                <a:solidFill>
                  <a:srgbClr val="FF0000"/>
                </a:solidFill>
                <a:latin typeface="Times New Roman" pitchFamily="18" charset="0"/>
                <a:cs typeface="Times New Roman" pitchFamily="18" charset="0"/>
              </a:rPr>
              <a:t> </a:t>
            </a:r>
            <a:r>
              <a:rPr lang="en-US" sz="2500" b="1" dirty="0" err="1" smtClean="0">
                <a:solidFill>
                  <a:srgbClr val="FF0000"/>
                </a:solidFill>
                <a:latin typeface="Times New Roman" pitchFamily="18" charset="0"/>
                <a:cs typeface="Times New Roman" pitchFamily="18" charset="0"/>
              </a:rPr>
              <a:t>trời</a:t>
            </a:r>
            <a:r>
              <a:rPr lang="en-US" sz="2500" b="1" dirty="0" smtClean="0">
                <a:solidFill>
                  <a:srgbClr val="FF0000"/>
                </a:solidFill>
                <a:latin typeface="Times New Roman" pitchFamily="18" charset="0"/>
                <a:cs typeface="Times New Roman" pitchFamily="18" charset="0"/>
              </a:rPr>
              <a:t>.</a:t>
            </a:r>
          </a:p>
          <a:p>
            <a:pPr algn="ctr"/>
            <a:r>
              <a:rPr lang="en-US" sz="2500" b="1" dirty="0" err="1" smtClean="0">
                <a:solidFill>
                  <a:srgbClr val="FF0000"/>
                </a:solidFill>
                <a:latin typeface="Times New Roman" pitchFamily="18" charset="0"/>
                <a:cs typeface="Times New Roman" pitchFamily="18" charset="0"/>
              </a:rPr>
              <a:t>Nói</a:t>
            </a:r>
            <a:r>
              <a:rPr lang="en-US" sz="2500" b="1" dirty="0" smtClean="0">
                <a:solidFill>
                  <a:srgbClr val="FF0000"/>
                </a:solidFill>
                <a:latin typeface="Times New Roman" pitchFamily="18" charset="0"/>
                <a:cs typeface="Times New Roman" pitchFamily="18" charset="0"/>
              </a:rPr>
              <a:t> </a:t>
            </a:r>
            <a:r>
              <a:rPr lang="en-US" sz="2500" b="1" dirty="0" err="1" smtClean="0">
                <a:solidFill>
                  <a:srgbClr val="FF0000"/>
                </a:solidFill>
                <a:latin typeface="Times New Roman" pitchFamily="18" charset="0"/>
                <a:cs typeface="Times New Roman" pitchFamily="18" charset="0"/>
              </a:rPr>
              <a:t>và</a:t>
            </a:r>
            <a:r>
              <a:rPr lang="en-US" sz="2500" b="1" dirty="0" smtClean="0">
                <a:solidFill>
                  <a:srgbClr val="FF0000"/>
                </a:solidFill>
                <a:latin typeface="Times New Roman" pitchFamily="18" charset="0"/>
                <a:cs typeface="Times New Roman" pitchFamily="18" charset="0"/>
              </a:rPr>
              <a:t> </a:t>
            </a:r>
            <a:r>
              <a:rPr lang="en-US" sz="2500" b="1" dirty="0" err="1" smtClean="0">
                <a:solidFill>
                  <a:srgbClr val="FF0000"/>
                </a:solidFill>
                <a:latin typeface="Times New Roman" pitchFamily="18" charset="0"/>
                <a:cs typeface="Times New Roman" pitchFamily="18" charset="0"/>
              </a:rPr>
              <a:t>nghe</a:t>
            </a:r>
            <a:r>
              <a:rPr lang="en-US" sz="2500" b="1" dirty="0" smtClean="0">
                <a:solidFill>
                  <a:srgbClr val="FF0000"/>
                </a:solidFill>
                <a:latin typeface="Times New Roman" pitchFamily="18" charset="0"/>
                <a:cs typeface="Times New Roman" pitchFamily="18" charset="0"/>
              </a:rPr>
              <a:t>: </a:t>
            </a:r>
            <a:r>
              <a:rPr lang="en-US" sz="2500" b="1" dirty="0" err="1" smtClean="0">
                <a:solidFill>
                  <a:srgbClr val="FF0000"/>
                </a:solidFill>
                <a:latin typeface="Times New Roman" pitchFamily="18" charset="0"/>
                <a:cs typeface="Times New Roman" pitchFamily="18" charset="0"/>
              </a:rPr>
              <a:t>Bầu</a:t>
            </a:r>
            <a:r>
              <a:rPr lang="en-US" sz="2500" b="1" dirty="0" smtClean="0">
                <a:solidFill>
                  <a:srgbClr val="FF0000"/>
                </a:solidFill>
                <a:latin typeface="Times New Roman" pitchFamily="18" charset="0"/>
                <a:cs typeface="Times New Roman" pitchFamily="18" charset="0"/>
              </a:rPr>
              <a:t> </a:t>
            </a:r>
            <a:r>
              <a:rPr lang="en-US" sz="2500" b="1" dirty="0" err="1" smtClean="0">
                <a:solidFill>
                  <a:srgbClr val="FF0000"/>
                </a:solidFill>
                <a:latin typeface="Times New Roman" pitchFamily="18" charset="0"/>
                <a:cs typeface="Times New Roman" pitchFamily="18" charset="0"/>
              </a:rPr>
              <a:t>trời</a:t>
            </a:r>
            <a:r>
              <a:rPr lang="en-US" sz="2500" b="1" dirty="0" smtClean="0">
                <a:solidFill>
                  <a:srgbClr val="FF0000"/>
                </a:solidFill>
                <a:latin typeface="Times New Roman" pitchFamily="18" charset="0"/>
                <a:cs typeface="Times New Roman" pitchFamily="18" charset="0"/>
              </a:rPr>
              <a:t> </a:t>
            </a:r>
            <a:r>
              <a:rPr lang="en-US" sz="2500" b="1" dirty="0" err="1" smtClean="0">
                <a:solidFill>
                  <a:srgbClr val="FF0000"/>
                </a:solidFill>
                <a:latin typeface="Times New Roman" pitchFamily="18" charset="0"/>
                <a:cs typeface="Times New Roman" pitchFamily="18" charset="0"/>
              </a:rPr>
              <a:t>trong</a:t>
            </a:r>
            <a:r>
              <a:rPr lang="en-US" sz="2500" b="1" dirty="0" smtClean="0">
                <a:solidFill>
                  <a:srgbClr val="FF0000"/>
                </a:solidFill>
                <a:latin typeface="Times New Roman" pitchFamily="18" charset="0"/>
                <a:cs typeface="Times New Roman" pitchFamily="18" charset="0"/>
              </a:rPr>
              <a:t> </a:t>
            </a:r>
            <a:r>
              <a:rPr lang="en-US" sz="2500" b="1" dirty="0" err="1" smtClean="0">
                <a:solidFill>
                  <a:srgbClr val="FF0000"/>
                </a:solidFill>
                <a:latin typeface="Times New Roman" pitchFamily="18" charset="0"/>
                <a:cs typeface="Times New Roman" pitchFamily="18" charset="0"/>
              </a:rPr>
              <a:t>mắt</a:t>
            </a:r>
            <a:r>
              <a:rPr lang="en-US" sz="2500" b="1" dirty="0" smtClean="0">
                <a:solidFill>
                  <a:srgbClr val="FF0000"/>
                </a:solidFill>
                <a:latin typeface="Times New Roman" pitchFamily="18" charset="0"/>
                <a:cs typeface="Times New Roman" pitchFamily="18" charset="0"/>
              </a:rPr>
              <a:t> </a:t>
            </a:r>
            <a:r>
              <a:rPr lang="en-US" sz="2500" b="1" dirty="0" err="1" smtClean="0">
                <a:solidFill>
                  <a:srgbClr val="FF0000"/>
                </a:solidFill>
                <a:latin typeface="Times New Roman" pitchFamily="18" charset="0"/>
                <a:cs typeface="Times New Roman" pitchFamily="18" charset="0"/>
              </a:rPr>
              <a:t>em</a:t>
            </a:r>
            <a:r>
              <a:rPr lang="en-US" sz="2500" b="1" dirty="0" smtClean="0">
                <a:solidFill>
                  <a:srgbClr val="FF0000"/>
                </a:solidFill>
                <a:latin typeface="Times New Roman" pitchFamily="18" charset="0"/>
                <a:cs typeface="Times New Roman" pitchFamily="18" charset="0"/>
              </a:rPr>
              <a:t>.</a:t>
            </a:r>
            <a:endParaRPr lang="vi-VN" sz="25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5"/>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Hai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15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2024</a:t>
            </a:r>
            <a:endParaRPr lang="vi-VN" sz="2800" b="1" dirty="0">
              <a:solidFill>
                <a:srgbClr val="0000CC"/>
              </a:solidFill>
              <a:latin typeface="Times New Roman" pitchFamily="18" charset="0"/>
              <a:cs typeface="Times New Roman" pitchFamily="18" charset="0"/>
            </a:endParaRPr>
          </a:p>
        </p:txBody>
      </p:sp>
      <p:sp>
        <p:nvSpPr>
          <p:cNvPr id="10" name="TextBox 9"/>
          <p:cNvSpPr txBox="1"/>
          <p:nvPr/>
        </p:nvSpPr>
        <p:spPr>
          <a:xfrm>
            <a:off x="1066800" y="457200"/>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1" name="TextBox 10"/>
          <p:cNvSpPr txBox="1"/>
          <p:nvPr/>
        </p:nvSpPr>
        <p:spPr>
          <a:xfrm>
            <a:off x="0" y="914400"/>
            <a:ext cx="9144000" cy="954107"/>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Đọc</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Bầu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trời</a:t>
            </a:r>
            <a:r>
              <a:rPr lang="en-US" sz="2800" b="1" dirty="0" smtClean="0">
                <a:solidFill>
                  <a:srgbClr val="FF0000"/>
                </a:solidFill>
                <a:latin typeface="Times New Roman" pitchFamily="18" charset="0"/>
                <a:cs typeface="Times New Roman" pitchFamily="18" charset="0"/>
              </a:rPr>
              <a:t>.</a:t>
            </a:r>
          </a:p>
          <a:p>
            <a:pPr algn="ctr"/>
            <a:r>
              <a:rPr lang="en-US" sz="2800" b="1" dirty="0" err="1" smtClean="0">
                <a:solidFill>
                  <a:srgbClr val="FF0000"/>
                </a:solidFill>
                <a:latin typeface="Times New Roman" pitchFamily="18" charset="0"/>
                <a:cs typeface="Times New Roman" pitchFamily="18" charset="0"/>
              </a:rPr>
              <a:t>Nói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nghe</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Bầu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trời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trong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mắt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
        <p:nvSpPr>
          <p:cNvPr id="12" name="TextBox 11"/>
          <p:cNvSpPr txBox="1"/>
          <p:nvPr/>
        </p:nvSpPr>
        <p:spPr>
          <a:xfrm>
            <a:off x="0" y="1752600"/>
            <a:ext cx="3071802" cy="523220"/>
          </a:xfrm>
          <a:prstGeom prst="rect">
            <a:avLst/>
          </a:prstGeom>
          <a:noFill/>
        </p:spPr>
        <p:txBody>
          <a:bodyPr wrap="square" lIns="91438" tIns="45720" rIns="91438" bIns="45720"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Đọc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bản</a:t>
            </a:r>
            <a:r>
              <a:rPr lang="en-US" sz="2800" b="1" dirty="0">
                <a:solidFill>
                  <a:srgbClr val="0000FF"/>
                </a:solidFill>
                <a:latin typeface="Times New Roman" pitchFamily="18" charset="0"/>
                <a:cs typeface="Times New Roman" pitchFamily="18" charset="0"/>
              </a:rPr>
              <a:t>.</a:t>
            </a:r>
            <a:endParaRPr lang="vi-VN" sz="2800" b="1" dirty="0">
              <a:solidFill>
                <a:srgbClr val="0000FF"/>
              </a:solidFill>
              <a:latin typeface="Times New Roman" pitchFamily="18" charset="0"/>
              <a:cs typeface="Times New Roman" pitchFamily="18" charset="0"/>
            </a:endParaRPr>
          </a:p>
        </p:txBody>
      </p:sp>
      <p:sp>
        <p:nvSpPr>
          <p:cNvPr id="13" name="TextBox 12"/>
          <p:cNvSpPr txBox="1"/>
          <p:nvPr/>
        </p:nvSpPr>
        <p:spPr>
          <a:xfrm>
            <a:off x="0" y="3262322"/>
            <a:ext cx="3500430" cy="523220"/>
          </a:xfrm>
          <a:prstGeom prst="rect">
            <a:avLst/>
          </a:prstGeom>
          <a:noFill/>
        </p:spPr>
        <p:txBody>
          <a:bodyPr wrap="square" lIns="91438" tIns="45720" rIns="91438" bIns="45720" rtlCol="0">
            <a:spAutoFit/>
          </a:bodyPr>
          <a:lstStyle/>
          <a:p>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Luyện</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đọc</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câu</a:t>
            </a:r>
            <a:r>
              <a:rPr lang="en-US" sz="2800" b="1" dirty="0">
                <a:solidFill>
                  <a:srgbClr val="008000"/>
                </a:solidFill>
                <a:latin typeface="Times New Roman" pitchFamily="18" charset="0"/>
                <a:ea typeface="Tahoma" panose="020B0604030504040204" pitchFamily="34" charset="0"/>
                <a:cs typeface="Times New Roman" pitchFamily="18" charset="0"/>
              </a:rPr>
              <a:t>: </a:t>
            </a:r>
          </a:p>
        </p:txBody>
      </p:sp>
      <p:sp>
        <p:nvSpPr>
          <p:cNvPr id="14" name="TextBox 13"/>
          <p:cNvSpPr txBox="1"/>
          <p:nvPr/>
        </p:nvSpPr>
        <p:spPr>
          <a:xfrm>
            <a:off x="0" y="2209800"/>
            <a:ext cx="4987102" cy="523220"/>
          </a:xfrm>
          <a:prstGeom prst="rect">
            <a:avLst/>
          </a:prstGeom>
          <a:noFill/>
        </p:spPr>
        <p:txBody>
          <a:bodyPr wrap="square" lIns="91438" tIns="45720" rIns="91438" bIns="45720" rtlCol="0">
            <a:spAutoFit/>
          </a:bodyPr>
          <a:lstStyle/>
          <a:p>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Luyện</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đọc</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đúng</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từ</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ngữ</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khó</a:t>
            </a:r>
            <a:r>
              <a:rPr lang="en-US" sz="2800" b="1" dirty="0">
                <a:solidFill>
                  <a:srgbClr val="008000"/>
                </a:solidFill>
                <a:latin typeface="Times New Roman" pitchFamily="18" charset="0"/>
                <a:ea typeface="Tahoma" panose="020B0604030504040204" pitchFamily="34" charset="0"/>
                <a:cs typeface="Times New Roman" pitchFamily="18" charset="0"/>
              </a:rPr>
              <a:t>: </a:t>
            </a:r>
            <a:endParaRPr lang="en-US" sz="2800" b="1" dirty="0">
              <a:solidFill>
                <a:srgbClr val="008000"/>
              </a:solidFill>
              <a:latin typeface="Times New Roman" pitchFamily="18" charset="0"/>
              <a:cs typeface="Times New Roman" pitchFamily="18" charset="0"/>
            </a:endParaRPr>
          </a:p>
        </p:txBody>
      </p:sp>
      <p:sp>
        <p:nvSpPr>
          <p:cNvPr id="15" name="Rectangle 14"/>
          <p:cNvSpPr/>
          <p:nvPr/>
        </p:nvSpPr>
        <p:spPr>
          <a:xfrm>
            <a:off x="0" y="2762256"/>
            <a:ext cx="9144000" cy="523220"/>
          </a:xfrm>
          <a:prstGeom prst="rect">
            <a:avLst/>
          </a:prstGeom>
        </p:spPr>
        <p:txBody>
          <a:bodyPr wrap="square">
            <a:spAutoFit/>
          </a:bodyPr>
          <a:lstStyle/>
          <a:p>
            <a:r>
              <a:rPr lang="en-US" sz="2800" b="1" i="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Xuyên</a:t>
            </a:r>
            <a:r>
              <a:rPr lang="en-US" sz="2800" b="1" dirty="0" smtClean="0">
                <a:solidFill>
                  <a:srgbClr val="0000FF"/>
                </a:solidFill>
                <a:latin typeface="Times New Roman" pitchFamily="18" charset="0"/>
                <a:cs typeface="Times New Roman" pitchFamily="18" charset="0"/>
              </a:rPr>
              <a:t>  qua, </a:t>
            </a:r>
            <a:r>
              <a:rPr lang="en-US" sz="2800" b="1" dirty="0" err="1" smtClean="0">
                <a:solidFill>
                  <a:srgbClr val="0000FF"/>
                </a:solidFill>
                <a:latin typeface="Times New Roman" pitchFamily="18" charset="0"/>
                <a:cs typeface="Times New Roman" pitchFamily="18" charset="0"/>
              </a:rPr>
              <a:t>trắng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muốt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dập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dờn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rực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rỡ</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16" name="Rectangle 15"/>
          <p:cNvSpPr/>
          <p:nvPr/>
        </p:nvSpPr>
        <p:spPr>
          <a:xfrm>
            <a:off x="1" y="3690950"/>
            <a:ext cx="9143999" cy="1415131"/>
          </a:xfrm>
          <a:prstGeom prst="rect">
            <a:avLst/>
          </a:prstGeom>
        </p:spPr>
        <p:txBody>
          <a:bodyPr wrap="square">
            <a:spAutoFit/>
          </a:bodyPr>
          <a:lstStyle/>
          <a:p>
            <a:pPr algn="just"/>
            <a:r>
              <a:rPr lang="en-US" sz="2800" b="1" dirty="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 B</a:t>
            </a:r>
            <a:r>
              <a:rPr lang="vi-VN" sz="2800" b="1" dirty="0" smtClean="0">
                <a:solidFill>
                  <a:srgbClr val="0000FF"/>
                </a:solidFill>
                <a:latin typeface="Times New Roman" pitchFamily="18" charset="0"/>
                <a:cs typeface="Times New Roman" pitchFamily="18" charset="0"/>
              </a:rPr>
              <a:t>ạn có thể thấy những con chim đang bay,/ những vòm cây xanh biếc,/ những tia nắng xuyên qua đám mây trắng muốt như bông. //</a:t>
            </a:r>
            <a:endParaRPr lang="en-US" sz="2800" b="1" dirty="0" smtClean="0">
              <a:solidFill>
                <a:srgbClr val="0000FF"/>
              </a:solidFill>
              <a:latin typeface="Times New Roman" pitchFamily="18" charset="0"/>
              <a:cs typeface="Times New Roman" pitchFamily="18" charset="0"/>
            </a:endParaRPr>
          </a:p>
        </p:txBody>
      </p:sp>
      <p:sp>
        <p:nvSpPr>
          <p:cNvPr id="17" name="TextBox 16"/>
          <p:cNvSpPr txBox="1"/>
          <p:nvPr/>
        </p:nvSpPr>
        <p:spPr>
          <a:xfrm>
            <a:off x="0" y="5048272"/>
            <a:ext cx="5578523" cy="523220"/>
          </a:xfrm>
          <a:prstGeom prst="rect">
            <a:avLst/>
          </a:prstGeom>
          <a:noFill/>
        </p:spPr>
        <p:txBody>
          <a:bodyPr wrap="square" rtlCol="0">
            <a:spAutoFit/>
          </a:bodyPr>
          <a:lstStyle/>
          <a:p>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Giải</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nghĩa</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từ</a:t>
            </a:r>
            <a:r>
              <a:rPr lang="en-US" sz="2800" b="1" dirty="0" smtClean="0">
                <a:solidFill>
                  <a:srgbClr val="008000"/>
                </a:solidFill>
                <a:latin typeface="Times New Roman" panose="02020603050405020304" pitchFamily="18" charset="0"/>
                <a:cs typeface="Times New Roman" panose="02020603050405020304" pitchFamily="18" charset="0"/>
              </a:rPr>
              <a:t>:</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 y="5476900"/>
            <a:ext cx="1828799"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dập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dờn</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sp>
        <p:nvSpPr>
          <p:cNvPr id="20" name="TextBox 19"/>
          <p:cNvSpPr txBox="1"/>
          <p:nvPr/>
        </p:nvSpPr>
        <p:spPr>
          <a:xfrm>
            <a:off x="1752600" y="5486400"/>
            <a:ext cx="7391400" cy="954107"/>
          </a:xfrm>
          <a:prstGeom prst="rect">
            <a:avLst/>
          </a:prstGeom>
          <a:noFill/>
        </p:spPr>
        <p:txBody>
          <a:bodyPr wrap="square" rtlCol="0">
            <a:spAutoFit/>
          </a:bodyPr>
          <a:lstStyle/>
          <a:p>
            <a:r>
              <a:rPr lang="en-US" sz="2800" b="1" dirty="0" err="1" smtClean="0">
                <a:solidFill>
                  <a:srgbClr val="0000FF"/>
                </a:solidFill>
                <a:latin typeface="Times New Roman" pitchFamily="18" charset="0"/>
                <a:cs typeface="Times New Roman" pitchFamily="18" charset="0"/>
              </a:rPr>
              <a:t>Chuyển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động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nhịp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nhàng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xuống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ẩn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a:t>
            </a:r>
          </a:p>
        </p:txBody>
      </p:sp>
      <p:sp>
        <p:nvSpPr>
          <p:cNvPr id="2" name="TextBox 1"/>
          <p:cNvSpPr txBox="1"/>
          <p:nvPr/>
        </p:nvSpPr>
        <p:spPr>
          <a:xfrm>
            <a:off x="0" y="6380439"/>
            <a:ext cx="20574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cầu</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vồng</a:t>
            </a:r>
            <a:r>
              <a:rPr lang="en-US" sz="2800" b="1" dirty="0" smtClean="0">
                <a:solidFill>
                  <a:srgbClr val="0000FF"/>
                </a:solidFill>
                <a:latin typeface="Times New Roman" panose="02020603050405020304" pitchFamily="18" charset="0"/>
                <a:cs typeface="Times New Roman" panose="02020603050405020304" pitchFamily="18" charset="0"/>
              </a:rPr>
              <a:t> : </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20"/>
                                        </p:tgtEl>
                                        <p:attrNameLst>
                                          <p:attrName>style.visibility</p:attrName>
                                        </p:attrNameLst>
                                      </p:cBhvr>
                                      <p:to>
                                        <p:strVal val="visible"/>
                                      </p:to>
                                    </p:set>
                                    <p:anim calcmode="discrete" valueType="clr">
                                      <p:cBhvr override="childStyle">
                                        <p:cTn id="49"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0"/>
                                        </p:tgtEl>
                                        <p:attrNameLst>
                                          <p:attrName>fillcolor</p:attrName>
                                        </p:attrNameLst>
                                      </p:cBhvr>
                                      <p:tavLst>
                                        <p:tav tm="0">
                                          <p:val>
                                            <p:clrVal>
                                              <a:schemeClr val="accent2"/>
                                            </p:clrVal>
                                          </p:val>
                                        </p:tav>
                                        <p:tav tm="50000">
                                          <p:val>
                                            <p:clrVal>
                                              <a:schemeClr val="hlink"/>
                                            </p:clrVal>
                                          </p:val>
                                        </p:tav>
                                      </p:tavLst>
                                    </p:anim>
                                    <p:set>
                                      <p:cBhvr>
                                        <p:cTn id="51" dur="80"/>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999 hình ảnh cầu vồng sau mưa đẹp nhất, tải ảnh cầu vồng cu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3" y="0"/>
            <a:ext cx="4624137"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ình ảnh cầu vồng đẹp, hình ảnh cầu vồng sau cơn mưa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ình ảnh cầu vồng đẹp, hình ảnh cầu vồng sau cơn mưa ý nghĩ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0053"/>
            <a:ext cx="4495800" cy="34089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999 hình ảnh cầu vồng sau mưa đẹp nhất, tải ảnh cầu vồng cu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49053"/>
            <a:ext cx="4648200" cy="34089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haycafe.vn/wp-content/uploads/2022/03/Hinh-anh-cau-vong-sau-mua-dep-n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199" y="3449052"/>
            <a:ext cx="4495801" cy="340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736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ubrics | Teacher Sandra">
            <a:extLst>
              <a:ext uri="{FF2B5EF4-FFF2-40B4-BE49-F238E27FC236}">
                <a16:creationId xmlns:a16="http://schemas.microsoft.com/office/drawing/2014/main" id="{6F06AC14-0DC1-0A2E-0441-C8CA27FA7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9993" y="2141208"/>
            <a:ext cx="2711258" cy="21205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85852" y="2498395"/>
            <a:ext cx="4089827" cy="847002"/>
          </a:xfrm>
          <a:prstGeom prst="rect">
            <a:avLst/>
          </a:prstGeom>
          <a:noFill/>
        </p:spPr>
        <p:txBody>
          <a:bodyPr wrap="square" lIns="76810" tIns="38405" rIns="76810" bIns="38405" rtlCol="0">
            <a:spAutoFit/>
          </a:bodyPr>
          <a:lstStyle/>
          <a:p>
            <a:r>
              <a:rPr lang="en-US" sz="5000" b="1" dirty="0">
                <a:solidFill>
                  <a:srgbClr val="0000FF"/>
                </a:solidFill>
                <a:latin typeface="Times New Roman" pitchFamily="18" charset="0"/>
                <a:cs typeface="Times New Roman" pitchFamily="18" charset="0"/>
              </a:rPr>
              <a:t>ĐỌC NHÓM</a:t>
            </a:r>
            <a:endParaRPr lang="vi-VN" sz="5000" b="1" dirty="0">
              <a:solidFill>
                <a:srgbClr val="0000FF"/>
              </a:solidFill>
              <a:latin typeface="Times New Roman" pitchFamily="18" charset="0"/>
              <a:cs typeface="Times New Roman" pitchFamily="18" charset="0"/>
            </a:endParaRPr>
          </a:p>
        </p:txBody>
      </p:sp>
      <p:pic>
        <p:nvPicPr>
          <p:cNvPr id="8" name="Picture 2" descr="Math Kangaroo – Bright Education Consultant and Travel Company">
            <a:extLst>
              <a:ext uri="{FF2B5EF4-FFF2-40B4-BE49-F238E27FC236}">
                <a16:creationId xmlns:a16="http://schemas.microsoft.com/office/drawing/2014/main" id="{DCF6D6CF-5832-61E2-43F4-6F1C26063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111" y="2910621"/>
            <a:ext cx="2306310" cy="20527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th Kangaroo – Bright Education Consultant and Travel Company">
            <a:extLst>
              <a:ext uri="{FF2B5EF4-FFF2-40B4-BE49-F238E27FC236}">
                <a16:creationId xmlns:a16="http://schemas.microsoft.com/office/drawing/2014/main" id="{14AC9D61-0794-0693-C71D-94282B103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7326" y="3337338"/>
            <a:ext cx="2306310" cy="20527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th Kangaroo – Bright Education Consultant and Travel Company">
            <a:extLst>
              <a:ext uri="{FF2B5EF4-FFF2-40B4-BE49-F238E27FC236}">
                <a16:creationId xmlns:a16="http://schemas.microsoft.com/office/drawing/2014/main" id="{C8F837C1-DAD1-B72A-3D52-A10861101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18" y="3337338"/>
            <a:ext cx="2306310" cy="205277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428728" y="5641667"/>
            <a:ext cx="3571902" cy="1216333"/>
          </a:xfrm>
          <a:prstGeom prst="rect">
            <a:avLst/>
          </a:prstGeom>
          <a:noFill/>
        </p:spPr>
        <p:txBody>
          <a:bodyPr wrap="square" lIns="76810" tIns="38405" rIns="76810" bIns="38405" rtlCol="0">
            <a:spAutoFit/>
          </a:bodyPr>
          <a:lstStyle/>
          <a:p>
            <a:pPr algn="ctr"/>
            <a:r>
              <a:rPr lang="en-US" sz="3700" b="1" dirty="0">
                <a:solidFill>
                  <a:srgbClr val="008000"/>
                </a:solidFill>
                <a:latin typeface="Times New Roman" pitchFamily="18" charset="0"/>
                <a:cs typeface="Times New Roman" pitchFamily="18" charset="0"/>
              </a:rPr>
              <a:t>ĐỌC NỐI TIẾP TRƯỚC LỚP</a:t>
            </a:r>
            <a:endParaRPr lang="vi-VN" sz="3700" b="1" dirty="0">
              <a:solidFill>
                <a:srgbClr val="008000"/>
              </a:solidFill>
              <a:latin typeface="Times New Roman" pitchFamily="18" charset="0"/>
              <a:cs typeface="Times New Roman" pitchFamily="18" charset="0"/>
            </a:endParaRPr>
          </a:p>
        </p:txBody>
      </p:sp>
      <p:sp>
        <p:nvSpPr>
          <p:cNvPr id="16" name="TextBox 15"/>
          <p:cNvSpPr txBox="1"/>
          <p:nvPr/>
        </p:nvSpPr>
        <p:spPr>
          <a:xfrm>
            <a:off x="6111424" y="5390108"/>
            <a:ext cx="2486665" cy="1308666"/>
          </a:xfrm>
          <a:prstGeom prst="rect">
            <a:avLst/>
          </a:prstGeom>
          <a:noFill/>
        </p:spPr>
        <p:txBody>
          <a:bodyPr wrap="square" lIns="76810" tIns="38405" rIns="76810" bIns="38405" rtlCol="0">
            <a:spAutoFit/>
          </a:bodyPr>
          <a:lstStyle/>
          <a:p>
            <a:pPr algn="ctr"/>
            <a:r>
              <a:rPr lang="en-US" sz="4000" b="1" dirty="0">
                <a:solidFill>
                  <a:srgbClr val="FF0000"/>
                </a:solidFill>
                <a:latin typeface="Times New Roman" pitchFamily="18" charset="0"/>
                <a:cs typeface="Times New Roman" pitchFamily="18" charset="0"/>
              </a:rPr>
              <a:t>ĐỌC LẠI </a:t>
            </a:r>
          </a:p>
          <a:p>
            <a:pPr algn="ctr"/>
            <a:r>
              <a:rPr lang="en-US" sz="4000" b="1" dirty="0">
                <a:solidFill>
                  <a:srgbClr val="FF0000"/>
                </a:solidFill>
                <a:latin typeface="Times New Roman" pitchFamily="18" charset="0"/>
                <a:cs typeface="Times New Roman" pitchFamily="18" charset="0"/>
              </a:rPr>
              <a:t>CẢ BÀI</a:t>
            </a:r>
            <a:endParaRPr lang="vi-VN" sz="4000" b="1" dirty="0">
              <a:solidFill>
                <a:srgbClr val="FF0000"/>
              </a:solidFill>
              <a:latin typeface="Times New Roman" pitchFamily="18" charset="0"/>
              <a:cs typeface="Times New Roman" pitchFamily="18" charset="0"/>
            </a:endParaRPr>
          </a:p>
        </p:txBody>
      </p:sp>
      <p:sp>
        <p:nvSpPr>
          <p:cNvPr id="20" name="TextBox 19"/>
          <p:cNvSpPr txBox="1"/>
          <p:nvPr/>
        </p:nvSpPr>
        <p:spPr>
          <a:xfrm>
            <a:off x="0" y="1905000"/>
            <a:ext cx="2571750" cy="482593"/>
          </a:xfrm>
          <a:prstGeom prst="rect">
            <a:avLst/>
          </a:prstGeom>
          <a:noFill/>
        </p:spPr>
        <p:txBody>
          <a:bodyPr wrap="square" lIns="51206" tIns="25603" rIns="51206" bIns="25603"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Đọc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bản</a:t>
            </a:r>
            <a:endParaRPr lang="en-US" sz="2800" b="1" dirty="0">
              <a:solidFill>
                <a:srgbClr val="0000FF"/>
              </a:solidFill>
              <a:latin typeface="Times New Roman" pitchFamily="18" charset="0"/>
              <a:cs typeface="Times New Roman" pitchFamily="18" charset="0"/>
            </a:endParaRPr>
          </a:p>
        </p:txBody>
      </p:sp>
      <p:sp>
        <p:nvSpPr>
          <p:cNvPr id="14" name="TextBox 13"/>
          <p:cNvSpPr txBox="1"/>
          <p:nvPr/>
        </p:nvSpPr>
        <p:spPr>
          <a:xfrm>
            <a:off x="0" y="5"/>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Hai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15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2024</a:t>
            </a:r>
            <a:endParaRPr lang="vi-VN" sz="2800" b="1" dirty="0">
              <a:solidFill>
                <a:srgbClr val="0000CC"/>
              </a:solidFill>
              <a:latin typeface="Times New Roman" pitchFamily="18" charset="0"/>
              <a:cs typeface="Times New Roman" pitchFamily="18" charset="0"/>
            </a:endParaRPr>
          </a:p>
        </p:txBody>
      </p:sp>
      <p:sp>
        <p:nvSpPr>
          <p:cNvPr id="17" name="TextBox 16"/>
          <p:cNvSpPr txBox="1"/>
          <p:nvPr/>
        </p:nvSpPr>
        <p:spPr>
          <a:xfrm>
            <a:off x="1066800" y="457200"/>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9" name="TextBox 18"/>
          <p:cNvSpPr txBox="1"/>
          <p:nvPr/>
        </p:nvSpPr>
        <p:spPr>
          <a:xfrm>
            <a:off x="0" y="914400"/>
            <a:ext cx="9144000" cy="954107"/>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Đọc</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Bầu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trời</a:t>
            </a:r>
            <a:r>
              <a:rPr lang="en-US" sz="2800" b="1" dirty="0" smtClean="0">
                <a:solidFill>
                  <a:srgbClr val="FF0000"/>
                </a:solidFill>
                <a:latin typeface="Times New Roman" pitchFamily="18" charset="0"/>
                <a:cs typeface="Times New Roman" pitchFamily="18" charset="0"/>
              </a:rPr>
              <a:t>.</a:t>
            </a:r>
          </a:p>
          <a:p>
            <a:pPr algn="ctr"/>
            <a:r>
              <a:rPr lang="en-US" sz="2800" b="1" dirty="0" err="1" smtClean="0">
                <a:solidFill>
                  <a:srgbClr val="FF0000"/>
                </a:solidFill>
                <a:latin typeface="Times New Roman" pitchFamily="18" charset="0"/>
                <a:cs typeface="Times New Roman" pitchFamily="18" charset="0"/>
              </a:rPr>
              <a:t>Nói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nghe</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Bầu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trời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trong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mắt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3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676400"/>
            <a:ext cx="3429000" cy="482593"/>
          </a:xfrm>
          <a:prstGeom prst="rect">
            <a:avLst/>
          </a:prstGeom>
          <a:noFill/>
        </p:spPr>
        <p:txBody>
          <a:bodyPr wrap="square" lIns="51206" tIns="25603" rIns="51206" bIns="25603"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Tìm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hiểu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endParaRPr lang="en-US" sz="2800" b="1" dirty="0">
              <a:solidFill>
                <a:srgbClr val="0000FF"/>
              </a:solidFill>
              <a:latin typeface="Times New Roman" pitchFamily="18" charset="0"/>
              <a:cs typeface="Times New Roman" pitchFamily="18" charset="0"/>
            </a:endParaRPr>
          </a:p>
        </p:txBody>
      </p:sp>
      <p:sp>
        <p:nvSpPr>
          <p:cNvPr id="16" name="TextBox 15"/>
          <p:cNvSpPr txBox="1"/>
          <p:nvPr/>
        </p:nvSpPr>
        <p:spPr>
          <a:xfrm>
            <a:off x="0" y="5"/>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Hai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15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2024</a:t>
            </a:r>
            <a:endParaRPr lang="vi-VN" sz="2800" b="1" dirty="0">
              <a:solidFill>
                <a:srgbClr val="0000CC"/>
              </a:solidFill>
              <a:latin typeface="Times New Roman" pitchFamily="18" charset="0"/>
              <a:cs typeface="Times New Roman" pitchFamily="18" charset="0"/>
            </a:endParaRPr>
          </a:p>
        </p:txBody>
      </p:sp>
      <p:sp>
        <p:nvSpPr>
          <p:cNvPr id="17" name="TextBox 16"/>
          <p:cNvSpPr txBox="1"/>
          <p:nvPr/>
        </p:nvSpPr>
        <p:spPr>
          <a:xfrm>
            <a:off x="1066800" y="457200"/>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8" name="TextBox 17"/>
          <p:cNvSpPr txBox="1"/>
          <p:nvPr/>
        </p:nvSpPr>
        <p:spPr>
          <a:xfrm>
            <a:off x="0" y="838200"/>
            <a:ext cx="9144000" cy="954107"/>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Đọc</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Bầu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trời</a:t>
            </a:r>
            <a:r>
              <a:rPr lang="en-US" sz="2800" b="1" dirty="0" smtClean="0">
                <a:solidFill>
                  <a:srgbClr val="FF0000"/>
                </a:solidFill>
                <a:latin typeface="Times New Roman" pitchFamily="18" charset="0"/>
                <a:cs typeface="Times New Roman" pitchFamily="18" charset="0"/>
              </a:rPr>
              <a:t>.</a:t>
            </a:r>
          </a:p>
          <a:p>
            <a:pPr algn="ctr"/>
            <a:r>
              <a:rPr lang="en-US" sz="2800" b="1" dirty="0" err="1" smtClean="0">
                <a:solidFill>
                  <a:srgbClr val="FF0000"/>
                </a:solidFill>
                <a:latin typeface="Times New Roman" pitchFamily="18" charset="0"/>
                <a:cs typeface="Times New Roman" pitchFamily="18" charset="0"/>
              </a:rPr>
              <a:t>Nói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nghe</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Bầu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trời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trong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mắt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
        <p:nvSpPr>
          <p:cNvPr id="25" name="TextBox 24"/>
          <p:cNvSpPr txBox="1"/>
          <p:nvPr/>
        </p:nvSpPr>
        <p:spPr>
          <a:xfrm>
            <a:off x="0" y="2209800"/>
            <a:ext cx="7772400" cy="492443"/>
          </a:xfrm>
          <a:prstGeom prst="rect">
            <a:avLst/>
          </a:prstGeom>
          <a:noFill/>
        </p:spPr>
        <p:txBody>
          <a:bodyPr wrap="square" rtlCol="0">
            <a:spAutoFit/>
          </a:bodyPr>
          <a:lstStyle/>
          <a:p>
            <a:r>
              <a:rPr lang="vi-VN" sz="2600" b="1" dirty="0" smtClean="0">
                <a:solidFill>
                  <a:srgbClr val="008000"/>
                </a:solidFill>
                <a:latin typeface="Times New Roman" pitchFamily="18" charset="0"/>
                <a:cs typeface="Times New Roman" pitchFamily="18" charset="0"/>
              </a:rPr>
              <a:t>1. </a:t>
            </a:r>
            <a:r>
              <a:rPr lang="en-US" sz="2600" b="1" dirty="0" err="1" smtClean="0">
                <a:solidFill>
                  <a:srgbClr val="008000"/>
                </a:solidFill>
                <a:latin typeface="Times New Roman" pitchFamily="18" charset="0"/>
                <a:cs typeface="Times New Roman" pitchFamily="18" charset="0"/>
              </a:rPr>
              <a:t>Nhìn</a:t>
            </a:r>
            <a:r>
              <a:rPr lang="en-US" sz="2600" b="1" dirty="0" smtClean="0">
                <a:solidFill>
                  <a:srgbClr val="008000"/>
                </a:solidFill>
                <a:latin typeface="Times New Roman" pitchFamily="18" charset="0"/>
                <a:cs typeface="Times New Roman" pitchFamily="18" charset="0"/>
              </a:rPr>
              <a:t> </a:t>
            </a:r>
            <a:r>
              <a:rPr lang="en-US" sz="2600" b="1" dirty="0" err="1" smtClean="0">
                <a:solidFill>
                  <a:srgbClr val="008000"/>
                </a:solidFill>
                <a:latin typeface="Times New Roman" pitchFamily="18" charset="0"/>
                <a:cs typeface="Times New Roman" pitchFamily="18" charset="0"/>
              </a:rPr>
              <a:t>lên</a:t>
            </a:r>
            <a:r>
              <a:rPr lang="en-US" sz="2600" b="1" dirty="0" smtClean="0">
                <a:solidFill>
                  <a:srgbClr val="008000"/>
                </a:solidFill>
                <a:latin typeface="Times New Roman" pitchFamily="18" charset="0"/>
                <a:cs typeface="Times New Roman" pitchFamily="18" charset="0"/>
              </a:rPr>
              <a:t> </a:t>
            </a:r>
            <a:r>
              <a:rPr lang="en-US" sz="2600" b="1" dirty="0" err="1" smtClean="0">
                <a:solidFill>
                  <a:srgbClr val="008000"/>
                </a:solidFill>
                <a:latin typeface="Times New Roman" pitchFamily="18" charset="0"/>
                <a:cs typeface="Times New Roman" pitchFamily="18" charset="0"/>
              </a:rPr>
              <a:t>bầu</a:t>
            </a:r>
            <a:r>
              <a:rPr lang="en-US" sz="2600" b="1" dirty="0" smtClean="0">
                <a:solidFill>
                  <a:srgbClr val="008000"/>
                </a:solidFill>
                <a:latin typeface="Times New Roman" pitchFamily="18" charset="0"/>
                <a:cs typeface="Times New Roman" pitchFamily="18" charset="0"/>
              </a:rPr>
              <a:t> </a:t>
            </a:r>
            <a:r>
              <a:rPr lang="en-US" sz="2600" b="1" dirty="0" err="1" smtClean="0">
                <a:solidFill>
                  <a:srgbClr val="008000"/>
                </a:solidFill>
                <a:latin typeface="Times New Roman" pitchFamily="18" charset="0"/>
                <a:cs typeface="Times New Roman" pitchFamily="18" charset="0"/>
              </a:rPr>
              <a:t>trời</a:t>
            </a:r>
            <a:r>
              <a:rPr lang="en-US" sz="2600" b="1" dirty="0" smtClean="0">
                <a:solidFill>
                  <a:srgbClr val="008000"/>
                </a:solidFill>
                <a:latin typeface="Times New Roman" pitchFamily="18" charset="0"/>
                <a:cs typeface="Times New Roman" pitchFamily="18" charset="0"/>
              </a:rPr>
              <a:t> </a:t>
            </a:r>
            <a:r>
              <a:rPr lang="en-US" sz="2600" b="1" dirty="0" err="1" smtClean="0">
                <a:solidFill>
                  <a:srgbClr val="008000"/>
                </a:solidFill>
                <a:latin typeface="Times New Roman" pitchFamily="18" charset="0"/>
                <a:cs typeface="Times New Roman" pitchFamily="18" charset="0"/>
              </a:rPr>
              <a:t>có</a:t>
            </a:r>
            <a:r>
              <a:rPr lang="en-US" sz="2600" b="1" dirty="0" smtClean="0">
                <a:solidFill>
                  <a:srgbClr val="008000"/>
                </a:solidFill>
                <a:latin typeface="Times New Roman" pitchFamily="18" charset="0"/>
                <a:cs typeface="Times New Roman" pitchFamily="18" charset="0"/>
              </a:rPr>
              <a:t> </a:t>
            </a:r>
            <a:r>
              <a:rPr lang="en-US" sz="2600" b="1" dirty="0" err="1" smtClean="0">
                <a:solidFill>
                  <a:srgbClr val="008000"/>
                </a:solidFill>
                <a:latin typeface="Times New Roman" pitchFamily="18" charset="0"/>
                <a:cs typeface="Times New Roman" pitchFamily="18" charset="0"/>
              </a:rPr>
              <a:t>thể</a:t>
            </a:r>
            <a:r>
              <a:rPr lang="en-US" sz="2600" b="1" dirty="0" smtClean="0">
                <a:solidFill>
                  <a:srgbClr val="008000"/>
                </a:solidFill>
                <a:latin typeface="Times New Roman" pitchFamily="18" charset="0"/>
                <a:cs typeface="Times New Roman" pitchFamily="18" charset="0"/>
              </a:rPr>
              <a:t> </a:t>
            </a:r>
            <a:r>
              <a:rPr lang="en-US" sz="2600" b="1" dirty="0" err="1" smtClean="0">
                <a:solidFill>
                  <a:srgbClr val="008000"/>
                </a:solidFill>
                <a:latin typeface="Times New Roman" pitchFamily="18" charset="0"/>
                <a:cs typeface="Times New Roman" pitchFamily="18" charset="0"/>
              </a:rPr>
              <a:t>thấy</a:t>
            </a:r>
            <a:r>
              <a:rPr lang="en-US" sz="2600" b="1" dirty="0" smtClean="0">
                <a:solidFill>
                  <a:srgbClr val="008000"/>
                </a:solidFill>
                <a:latin typeface="Times New Roman" pitchFamily="18" charset="0"/>
                <a:cs typeface="Times New Roman" pitchFamily="18" charset="0"/>
              </a:rPr>
              <a:t> </a:t>
            </a:r>
            <a:r>
              <a:rPr lang="en-US" sz="2600" b="1" dirty="0" err="1" smtClean="0">
                <a:solidFill>
                  <a:srgbClr val="008000"/>
                </a:solidFill>
                <a:latin typeface="Times New Roman" pitchFamily="18" charset="0"/>
                <a:cs typeface="Times New Roman" pitchFamily="18" charset="0"/>
              </a:rPr>
              <a:t>những</a:t>
            </a:r>
            <a:r>
              <a:rPr lang="en-US" sz="2600" b="1" dirty="0" smtClean="0">
                <a:solidFill>
                  <a:srgbClr val="008000"/>
                </a:solidFill>
                <a:latin typeface="Times New Roman" pitchFamily="18" charset="0"/>
                <a:cs typeface="Times New Roman" pitchFamily="18" charset="0"/>
              </a:rPr>
              <a:t> </a:t>
            </a:r>
            <a:r>
              <a:rPr lang="en-US" sz="2600" b="1" dirty="0" err="1" smtClean="0">
                <a:solidFill>
                  <a:srgbClr val="008000"/>
                </a:solidFill>
                <a:latin typeface="Times New Roman" pitchFamily="18" charset="0"/>
                <a:cs typeface="Times New Roman" pitchFamily="18" charset="0"/>
              </a:rPr>
              <a:t>gì</a:t>
            </a:r>
            <a:r>
              <a:rPr lang="en-US" sz="2600" b="1" dirty="0" smtClean="0">
                <a:solidFill>
                  <a:srgbClr val="008000"/>
                </a:solidFill>
                <a:latin typeface="Times New Roman" pitchFamily="18" charset="0"/>
                <a:cs typeface="Times New Roman" pitchFamily="18" charset="0"/>
              </a:rPr>
              <a:t>?</a:t>
            </a:r>
            <a:endParaRPr lang="en-US" sz="2600" b="1" dirty="0">
              <a:solidFill>
                <a:srgbClr val="008000"/>
              </a:solidFill>
              <a:latin typeface="Times New Roman" pitchFamily="18" charset="0"/>
              <a:cs typeface="Times New Roman" pitchFamily="18" charset="0"/>
            </a:endParaRPr>
          </a:p>
        </p:txBody>
      </p:sp>
      <p:sp>
        <p:nvSpPr>
          <p:cNvPr id="26" name="TextBox 25"/>
          <p:cNvSpPr txBox="1"/>
          <p:nvPr/>
        </p:nvSpPr>
        <p:spPr>
          <a:xfrm>
            <a:off x="0" y="2667000"/>
            <a:ext cx="9144000" cy="1692771"/>
          </a:xfrm>
          <a:prstGeom prst="rect">
            <a:avLst/>
          </a:prstGeom>
          <a:noFill/>
        </p:spPr>
        <p:txBody>
          <a:bodyPr wrap="square" rtlCol="0">
            <a:spAutoFit/>
          </a:bodyPr>
          <a:lstStyle/>
          <a:p>
            <a:r>
              <a:rPr lang="vi-VN" sz="2600" b="1" dirty="0" smtClean="0">
                <a:solidFill>
                  <a:srgbClr val="0000FF"/>
                </a:solidFill>
                <a:latin typeface="Times New Roman" pitchFamily="18" charset="0"/>
                <a:cs typeface="Times New Roman" pitchFamily="18" charset="0"/>
              </a:rPr>
              <a:t> - Những con chim đang bay, những vòm cây xanh biếc, những tia nắng xuyên qua đám mây trắng buốt như bông. </a:t>
            </a:r>
          </a:p>
          <a:p>
            <a:r>
              <a:rPr lang="vi-VN" sz="2600" b="1" dirty="0" smtClean="0">
                <a:solidFill>
                  <a:srgbClr val="0000FF"/>
                </a:solidFill>
                <a:latin typeface="Times New Roman" pitchFamily="18" charset="0"/>
                <a:cs typeface="Times New Roman" pitchFamily="18" charset="0"/>
              </a:rPr>
              <a:t>- Những giọt mưa đang rơi xuống hay đàn bướm dập đờn trong gió nhẹ.</a:t>
            </a:r>
            <a:endParaRPr lang="en-US" sz="2600" b="1" dirty="0">
              <a:solidFill>
                <a:srgbClr val="0000FF"/>
              </a:solidFill>
              <a:latin typeface="Times New Roman" pitchFamily="18" charset="0"/>
              <a:cs typeface="Times New Roman" pitchFamily="18" charset="0"/>
            </a:endParaRPr>
          </a:p>
        </p:txBody>
      </p:sp>
      <p:sp>
        <p:nvSpPr>
          <p:cNvPr id="27" name="TextBox 26"/>
          <p:cNvSpPr txBox="1"/>
          <p:nvPr/>
        </p:nvSpPr>
        <p:spPr>
          <a:xfrm>
            <a:off x="0" y="4343400"/>
            <a:ext cx="8317044" cy="492443"/>
          </a:xfrm>
          <a:prstGeom prst="rect">
            <a:avLst/>
          </a:prstGeom>
          <a:noFill/>
        </p:spPr>
        <p:txBody>
          <a:bodyPr wrap="square" rtlCol="0">
            <a:spAutoFit/>
          </a:bodyPr>
          <a:lstStyle/>
          <a:p>
            <a:r>
              <a:rPr lang="vi-VN" sz="2600" b="1" dirty="0" smtClean="0">
                <a:solidFill>
                  <a:srgbClr val="008000"/>
                </a:solidFill>
                <a:latin typeface="Times New Roman" pitchFamily="18" charset="0"/>
                <a:cs typeface="Times New Roman" pitchFamily="18" charset="0"/>
              </a:rPr>
              <a:t>2. Màu sắc của bầu trời như thế nào?</a:t>
            </a:r>
            <a:endParaRPr lang="en-US" sz="2600" b="1" dirty="0">
              <a:solidFill>
                <a:srgbClr val="008000"/>
              </a:solidFill>
              <a:latin typeface="Times New Roman" pitchFamily="18" charset="0"/>
              <a:cs typeface="Times New Roman" pitchFamily="18" charset="0"/>
            </a:endParaRPr>
          </a:p>
        </p:txBody>
      </p:sp>
      <p:sp>
        <p:nvSpPr>
          <p:cNvPr id="28" name="TextBox 27"/>
          <p:cNvSpPr txBox="1"/>
          <p:nvPr/>
        </p:nvSpPr>
        <p:spPr>
          <a:xfrm>
            <a:off x="0" y="4800600"/>
            <a:ext cx="9144000" cy="892552"/>
          </a:xfrm>
          <a:prstGeom prst="rect">
            <a:avLst/>
          </a:prstGeom>
          <a:noFill/>
        </p:spPr>
        <p:txBody>
          <a:bodyPr wrap="square" rtlCol="0">
            <a:spAutoFit/>
          </a:bodyPr>
          <a:lstStyle/>
          <a:p>
            <a:pPr>
              <a:buFontTx/>
              <a:buChar char="-"/>
            </a:pPr>
            <a:r>
              <a:rPr lang="vi-VN" sz="2600" b="1" dirty="0" smtClean="0">
                <a:solidFill>
                  <a:srgbClr val="0000FF"/>
                </a:solidFill>
                <a:latin typeface="Times New Roman" pitchFamily="18" charset="0"/>
                <a:cs typeface="Times New Roman" pitchFamily="18" charset="0"/>
              </a:rPr>
              <a:t> Có màu xanh lơ vào ban ngày, màu đen vào ban đêm. </a:t>
            </a:r>
          </a:p>
          <a:p>
            <a:r>
              <a:rPr lang="vi-VN" sz="2600" b="1" dirty="0" smtClean="0">
                <a:solidFill>
                  <a:srgbClr val="0000FF"/>
                </a:solidFill>
                <a:latin typeface="Times New Roman" pitchFamily="18" charset="0"/>
                <a:cs typeface="Times New Roman" pitchFamily="18" charset="0"/>
              </a:rPr>
              <a:t>- Tùy vào thời tiết mà bầy trời có những sắc màu khác nhau.</a:t>
            </a:r>
            <a:endParaRPr lang="en-US" sz="2600" b="1" dirty="0">
              <a:solidFill>
                <a:srgbClr val="0000FF"/>
              </a:solidFill>
              <a:latin typeface="Times New Roman" pitchFamily="18" charset="0"/>
              <a:cs typeface="Times New Roman" pitchFamily="18" charset="0"/>
            </a:endParaRPr>
          </a:p>
        </p:txBody>
      </p:sp>
      <p:sp>
        <p:nvSpPr>
          <p:cNvPr id="29" name="TextBox 28"/>
          <p:cNvSpPr txBox="1"/>
          <p:nvPr/>
        </p:nvSpPr>
        <p:spPr>
          <a:xfrm>
            <a:off x="0" y="5638800"/>
            <a:ext cx="8444941" cy="492443"/>
          </a:xfrm>
          <a:prstGeom prst="rect">
            <a:avLst/>
          </a:prstGeom>
          <a:noFill/>
        </p:spPr>
        <p:txBody>
          <a:bodyPr wrap="none" rtlCol="0">
            <a:spAutoFit/>
          </a:bodyPr>
          <a:lstStyle/>
          <a:p>
            <a:r>
              <a:rPr lang="en-US" sz="2600" b="1" dirty="0" smtClean="0">
                <a:solidFill>
                  <a:srgbClr val="008000"/>
                </a:solidFill>
                <a:latin typeface="Times New Roman" pitchFamily="18" charset="0"/>
                <a:cs typeface="Times New Roman" pitchFamily="18" charset="0"/>
              </a:rPr>
              <a:t>3. </a:t>
            </a:r>
            <a:r>
              <a:rPr lang="vi-VN" sz="2600" b="1" dirty="0" smtClean="0">
                <a:solidFill>
                  <a:srgbClr val="008000"/>
                </a:solidFill>
                <a:latin typeface="Times New Roman" pitchFamily="18" charset="0"/>
                <a:cs typeface="Times New Roman" pitchFamily="18" charset="0"/>
              </a:rPr>
              <a:t>Bầu trời quan trọng thế nào đối với con người, vạn vật?</a:t>
            </a:r>
            <a:endParaRPr lang="en-US" sz="2600" b="1" dirty="0">
              <a:solidFill>
                <a:srgbClr val="008000"/>
              </a:solidFill>
              <a:latin typeface="Times New Roman" pitchFamily="18" charset="0"/>
              <a:cs typeface="Times New Roman" pitchFamily="18" charset="0"/>
            </a:endParaRPr>
          </a:p>
        </p:txBody>
      </p:sp>
      <p:sp>
        <p:nvSpPr>
          <p:cNvPr id="30" name="TextBox 29"/>
          <p:cNvSpPr txBox="1"/>
          <p:nvPr/>
        </p:nvSpPr>
        <p:spPr>
          <a:xfrm>
            <a:off x="0" y="6027003"/>
            <a:ext cx="8839200" cy="892552"/>
          </a:xfrm>
          <a:prstGeom prst="rect">
            <a:avLst/>
          </a:prstGeom>
          <a:noFill/>
        </p:spPr>
        <p:txBody>
          <a:bodyPr wrap="square" rtlCol="0">
            <a:spAutoFit/>
          </a:bodyPr>
          <a:lstStyle/>
          <a:p>
            <a:r>
              <a:rPr lang="vi-VN" sz="2600" b="1" dirty="0" smtClean="0">
                <a:solidFill>
                  <a:srgbClr val="0000FF"/>
                </a:solidFill>
                <a:latin typeface="Times New Roman" pitchFamily="18" charset="0"/>
                <a:cs typeface="Times New Roman" pitchFamily="18" charset="0"/>
              </a:rPr>
              <a:t>- Bầu trời bao quanh Trái Đất và cung cấp không khí cho con người, loài vật và cây cối.</a:t>
            </a:r>
            <a:endParaRPr lang="en-US" sz="26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26">
                                            <p:txEl>
                                              <p:pRg st="0" end="0"/>
                                            </p:txEl>
                                          </p:spTgt>
                                        </p:tgtEl>
                                        <p:attrNameLst>
                                          <p:attrName>style.visibility</p:attrName>
                                        </p:attrNameLst>
                                      </p:cBhvr>
                                      <p:to>
                                        <p:strVal val="visible"/>
                                      </p:to>
                                    </p:set>
                                    <p:anim calcmode="discrete" valueType="clr">
                                      <p:cBhvr override="childStyle">
                                        <p:cTn id="18" dur="80"/>
                                        <p:tgtEl>
                                          <p:spTgt spid="2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6">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26">
                                            <p:txEl>
                                              <p:pRg st="0" end="0"/>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26">
                                            <p:txEl>
                                              <p:pRg st="1" end="1"/>
                                            </p:txEl>
                                          </p:spTgt>
                                        </p:tgtEl>
                                        <p:attrNameLst>
                                          <p:attrName>style.visibility</p:attrName>
                                        </p:attrNameLst>
                                      </p:cBhvr>
                                      <p:to>
                                        <p:strVal val="visible"/>
                                      </p:to>
                                    </p:set>
                                    <p:anim calcmode="discrete" valueType="clr">
                                      <p:cBhvr override="childStyle">
                                        <p:cTn id="25" dur="80"/>
                                        <p:tgtEl>
                                          <p:spTgt spid="2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6">
                                            <p:txEl>
                                              <p:pRg st="1" end="1"/>
                                            </p:txEl>
                                          </p:spTgt>
                                        </p:tgtEl>
                                        <p:attrNameLst>
                                          <p:attrName>fillcolor</p:attrName>
                                        </p:attrNameLst>
                                      </p:cBhvr>
                                      <p:tavLst>
                                        <p:tav tm="0">
                                          <p:val>
                                            <p:clrVal>
                                              <a:schemeClr val="accent2"/>
                                            </p:clrVal>
                                          </p:val>
                                        </p:tav>
                                        <p:tav tm="50000">
                                          <p:val>
                                            <p:clrVal>
                                              <a:schemeClr val="hlink"/>
                                            </p:clrVal>
                                          </p:val>
                                        </p:tav>
                                      </p:tavLst>
                                    </p:anim>
                                    <p:set>
                                      <p:cBhvr>
                                        <p:cTn id="27" dur="80"/>
                                        <p:tgtEl>
                                          <p:spTgt spid="26">
                                            <p:txEl>
                                              <p:pRg st="1" end="1"/>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27"/>
                                        </p:tgtEl>
                                        <p:attrNameLst>
                                          <p:attrName>style.visibility</p:attrName>
                                        </p:attrNameLst>
                                      </p:cBhvr>
                                      <p:to>
                                        <p:strVal val="visible"/>
                                      </p:to>
                                    </p:set>
                                    <p:anim calcmode="discrete" valueType="clr">
                                      <p:cBhvr override="childStyle">
                                        <p:cTn id="32"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7"/>
                                        </p:tgtEl>
                                        <p:attrNameLst>
                                          <p:attrName>fillcolor</p:attrName>
                                        </p:attrNameLst>
                                      </p:cBhvr>
                                      <p:tavLst>
                                        <p:tav tm="0">
                                          <p:val>
                                            <p:clrVal>
                                              <a:schemeClr val="accent2"/>
                                            </p:clrVal>
                                          </p:val>
                                        </p:tav>
                                        <p:tav tm="50000">
                                          <p:val>
                                            <p:clrVal>
                                              <a:schemeClr val="hlink"/>
                                            </p:clrVal>
                                          </p:val>
                                        </p:tav>
                                      </p:tavLst>
                                    </p:anim>
                                    <p:set>
                                      <p:cBhvr>
                                        <p:cTn id="34" dur="80"/>
                                        <p:tgtEl>
                                          <p:spTgt spid="27"/>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nodeType="clickEffect">
                                  <p:stCondLst>
                                    <p:cond delay="0"/>
                                  </p:stCondLst>
                                  <p:iterate type="lt">
                                    <p:tmPct val="50000"/>
                                  </p:iterate>
                                  <p:childTnLst>
                                    <p:set>
                                      <p:cBhvr>
                                        <p:cTn id="38" dur="1" fill="hold">
                                          <p:stCondLst>
                                            <p:cond delay="0"/>
                                          </p:stCondLst>
                                        </p:cTn>
                                        <p:tgtEl>
                                          <p:spTgt spid="28">
                                            <p:txEl>
                                              <p:pRg st="0" end="0"/>
                                            </p:txEl>
                                          </p:spTgt>
                                        </p:tgtEl>
                                        <p:attrNameLst>
                                          <p:attrName>style.visibility</p:attrName>
                                        </p:attrNameLst>
                                      </p:cBhvr>
                                      <p:to>
                                        <p:strVal val="visible"/>
                                      </p:to>
                                    </p:set>
                                    <p:anim calcmode="discrete" valueType="clr">
                                      <p:cBhvr override="childStyle">
                                        <p:cTn id="39" dur="80"/>
                                        <p:tgtEl>
                                          <p:spTgt spid="2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28">
                                            <p:txEl>
                                              <p:pRg st="0" end="0"/>
                                            </p:txEl>
                                          </p:spTgt>
                                        </p:tgtEl>
                                        <p:attrNameLst>
                                          <p:attrName>fillcolor</p:attrName>
                                        </p:attrNameLst>
                                      </p:cBhvr>
                                      <p:tavLst>
                                        <p:tav tm="0">
                                          <p:val>
                                            <p:clrVal>
                                              <a:schemeClr val="accent2"/>
                                            </p:clrVal>
                                          </p:val>
                                        </p:tav>
                                        <p:tav tm="50000">
                                          <p:val>
                                            <p:clrVal>
                                              <a:schemeClr val="hlink"/>
                                            </p:clrVal>
                                          </p:val>
                                        </p:tav>
                                      </p:tavLst>
                                    </p:anim>
                                    <p:set>
                                      <p:cBhvr>
                                        <p:cTn id="41" dur="80"/>
                                        <p:tgtEl>
                                          <p:spTgt spid="28">
                                            <p:txEl>
                                              <p:pRg st="0" end="0"/>
                                            </p:txEl>
                                          </p:spTgt>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nodeType="clickEffect">
                                  <p:stCondLst>
                                    <p:cond delay="0"/>
                                  </p:stCondLst>
                                  <p:iterate type="lt">
                                    <p:tmPct val="50000"/>
                                  </p:iterate>
                                  <p:childTnLst>
                                    <p:set>
                                      <p:cBhvr>
                                        <p:cTn id="45" dur="1" fill="hold">
                                          <p:stCondLst>
                                            <p:cond delay="0"/>
                                          </p:stCondLst>
                                        </p:cTn>
                                        <p:tgtEl>
                                          <p:spTgt spid="28">
                                            <p:txEl>
                                              <p:pRg st="1" end="1"/>
                                            </p:txEl>
                                          </p:spTgt>
                                        </p:tgtEl>
                                        <p:attrNameLst>
                                          <p:attrName>style.visibility</p:attrName>
                                        </p:attrNameLst>
                                      </p:cBhvr>
                                      <p:to>
                                        <p:strVal val="visible"/>
                                      </p:to>
                                    </p:set>
                                    <p:anim calcmode="discrete" valueType="clr">
                                      <p:cBhvr override="childStyle">
                                        <p:cTn id="46" dur="80"/>
                                        <p:tgtEl>
                                          <p:spTgt spid="2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28">
                                            <p:txEl>
                                              <p:pRg st="1" end="1"/>
                                            </p:txEl>
                                          </p:spTgt>
                                        </p:tgtEl>
                                        <p:attrNameLst>
                                          <p:attrName>fillcolor</p:attrName>
                                        </p:attrNameLst>
                                      </p:cBhvr>
                                      <p:tavLst>
                                        <p:tav tm="0">
                                          <p:val>
                                            <p:clrVal>
                                              <a:schemeClr val="accent2"/>
                                            </p:clrVal>
                                          </p:val>
                                        </p:tav>
                                        <p:tav tm="50000">
                                          <p:val>
                                            <p:clrVal>
                                              <a:schemeClr val="hlink"/>
                                            </p:clrVal>
                                          </p:val>
                                        </p:tav>
                                      </p:tavLst>
                                    </p:anim>
                                    <p:set>
                                      <p:cBhvr>
                                        <p:cTn id="48" dur="80"/>
                                        <p:tgtEl>
                                          <p:spTgt spid="28">
                                            <p:txEl>
                                              <p:pRg st="1" end="1"/>
                                            </p:txEl>
                                          </p:spTgt>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29"/>
                                        </p:tgtEl>
                                        <p:attrNameLst>
                                          <p:attrName>style.visibility</p:attrName>
                                        </p:attrNameLst>
                                      </p:cBhvr>
                                      <p:to>
                                        <p:strVal val="visible"/>
                                      </p:to>
                                    </p:set>
                                    <p:anim calcmode="discrete" valueType="clr">
                                      <p:cBhvr override="childStyle">
                                        <p:cTn id="53"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29"/>
                                        </p:tgtEl>
                                        <p:attrNameLst>
                                          <p:attrName>fillcolor</p:attrName>
                                        </p:attrNameLst>
                                      </p:cBhvr>
                                      <p:tavLst>
                                        <p:tav tm="0">
                                          <p:val>
                                            <p:clrVal>
                                              <a:schemeClr val="accent2"/>
                                            </p:clrVal>
                                          </p:val>
                                        </p:tav>
                                        <p:tav tm="50000">
                                          <p:val>
                                            <p:clrVal>
                                              <a:schemeClr val="hlink"/>
                                            </p:clrVal>
                                          </p:val>
                                        </p:tav>
                                      </p:tavLst>
                                    </p:anim>
                                    <p:set>
                                      <p:cBhvr>
                                        <p:cTn id="55" dur="80"/>
                                        <p:tgtEl>
                                          <p:spTgt spid="29"/>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grpId="0" nodeType="clickEffect">
                                  <p:stCondLst>
                                    <p:cond delay="0"/>
                                  </p:stCondLst>
                                  <p:iterate type="lt">
                                    <p:tmPct val="50000"/>
                                  </p:iterate>
                                  <p:childTnLst>
                                    <p:set>
                                      <p:cBhvr>
                                        <p:cTn id="59" dur="1" fill="hold">
                                          <p:stCondLst>
                                            <p:cond delay="0"/>
                                          </p:stCondLst>
                                        </p:cTn>
                                        <p:tgtEl>
                                          <p:spTgt spid="30"/>
                                        </p:tgtEl>
                                        <p:attrNameLst>
                                          <p:attrName>style.visibility</p:attrName>
                                        </p:attrNameLst>
                                      </p:cBhvr>
                                      <p:to>
                                        <p:strVal val="visible"/>
                                      </p:to>
                                    </p:set>
                                    <p:anim calcmode="discrete" valueType="clr">
                                      <p:cBhvr override="childStyle">
                                        <p:cTn id="60" dur="8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30"/>
                                        </p:tgtEl>
                                        <p:attrNameLst>
                                          <p:attrName>fillcolor</p:attrName>
                                        </p:attrNameLst>
                                      </p:cBhvr>
                                      <p:tavLst>
                                        <p:tav tm="0">
                                          <p:val>
                                            <p:clrVal>
                                              <a:schemeClr val="accent2"/>
                                            </p:clrVal>
                                          </p:val>
                                        </p:tav>
                                        <p:tav tm="50000">
                                          <p:val>
                                            <p:clrVal>
                                              <a:schemeClr val="hlink"/>
                                            </p:clrVal>
                                          </p:val>
                                        </p:tav>
                                      </p:tavLst>
                                    </p:anim>
                                    <p:set>
                                      <p:cBhvr>
                                        <p:cTn id="62" dur="80"/>
                                        <p:tgtEl>
                                          <p:spTgt spid="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p:bldP spid="27"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828800"/>
            <a:ext cx="8001000" cy="461665"/>
          </a:xfrm>
          <a:prstGeom prst="rect">
            <a:avLst/>
          </a:prstGeom>
          <a:noFill/>
        </p:spPr>
        <p:txBody>
          <a:bodyPr wrap="square" numCol="2" rtlCol="0">
            <a:spAutoFit/>
          </a:bodyPr>
          <a:lstStyle/>
          <a:p>
            <a:pPr fontAlgn="t"/>
            <a:endParaRPr lang="en-US" sz="2400" dirty="0"/>
          </a:p>
        </p:txBody>
      </p:sp>
      <p:sp>
        <p:nvSpPr>
          <p:cNvPr id="7" name="TextBox 6"/>
          <p:cNvSpPr txBox="1"/>
          <p:nvPr/>
        </p:nvSpPr>
        <p:spPr>
          <a:xfrm>
            <a:off x="381000" y="2362200"/>
            <a:ext cx="266420" cy="523220"/>
          </a:xfrm>
          <a:prstGeom prst="rect">
            <a:avLst/>
          </a:prstGeom>
          <a:noFill/>
        </p:spPr>
        <p:txBody>
          <a:bodyPr wrap="none" rtlCol="0">
            <a:spAutoFit/>
          </a:bodyPr>
          <a:lstStyle/>
          <a:p>
            <a:r>
              <a:rPr lang="en-US" sz="2800" dirty="0" smtClean="0">
                <a:solidFill>
                  <a:srgbClr val="FF0000"/>
                </a:solidFill>
              </a:rPr>
              <a:t> </a:t>
            </a:r>
            <a:endParaRPr lang="en-US" sz="3200" dirty="0">
              <a:solidFill>
                <a:srgbClr val="FF0000"/>
              </a:solidFill>
            </a:endParaRPr>
          </a:p>
        </p:txBody>
      </p:sp>
      <p:sp>
        <p:nvSpPr>
          <p:cNvPr id="10" name="TextBox 9"/>
          <p:cNvSpPr txBox="1"/>
          <p:nvPr/>
        </p:nvSpPr>
        <p:spPr>
          <a:xfrm>
            <a:off x="0" y="1676400"/>
            <a:ext cx="3429000" cy="482593"/>
          </a:xfrm>
          <a:prstGeom prst="rect">
            <a:avLst/>
          </a:prstGeom>
          <a:noFill/>
        </p:spPr>
        <p:txBody>
          <a:bodyPr wrap="square" lIns="51206" tIns="25603" rIns="51206" bIns="25603"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Tìm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hiểu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endParaRPr lang="en-US" sz="2800" b="1" dirty="0">
              <a:solidFill>
                <a:srgbClr val="0000FF"/>
              </a:solidFill>
              <a:latin typeface="Times New Roman" pitchFamily="18" charset="0"/>
              <a:cs typeface="Times New Roman" pitchFamily="18" charset="0"/>
            </a:endParaRPr>
          </a:p>
        </p:txBody>
      </p:sp>
      <p:sp>
        <p:nvSpPr>
          <p:cNvPr id="11" name="TextBox 10"/>
          <p:cNvSpPr txBox="1"/>
          <p:nvPr/>
        </p:nvSpPr>
        <p:spPr>
          <a:xfrm>
            <a:off x="0" y="5"/>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Hai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15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2024</a:t>
            </a:r>
            <a:endParaRPr lang="vi-VN" sz="2800" b="1" dirty="0">
              <a:solidFill>
                <a:srgbClr val="0000CC"/>
              </a:solidFill>
              <a:latin typeface="Times New Roman" pitchFamily="18" charset="0"/>
              <a:cs typeface="Times New Roman" pitchFamily="18" charset="0"/>
            </a:endParaRPr>
          </a:p>
        </p:txBody>
      </p:sp>
      <p:sp>
        <p:nvSpPr>
          <p:cNvPr id="12" name="TextBox 11"/>
          <p:cNvSpPr txBox="1"/>
          <p:nvPr/>
        </p:nvSpPr>
        <p:spPr>
          <a:xfrm>
            <a:off x="1066800" y="457200"/>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3" name="TextBox 12"/>
          <p:cNvSpPr txBox="1"/>
          <p:nvPr/>
        </p:nvSpPr>
        <p:spPr>
          <a:xfrm>
            <a:off x="0" y="838200"/>
            <a:ext cx="9144000" cy="954107"/>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Đọc</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Bầu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trời</a:t>
            </a:r>
            <a:r>
              <a:rPr lang="en-US" sz="2800" b="1" dirty="0" smtClean="0">
                <a:solidFill>
                  <a:srgbClr val="FF0000"/>
                </a:solidFill>
                <a:latin typeface="Times New Roman" pitchFamily="18" charset="0"/>
                <a:cs typeface="Times New Roman" pitchFamily="18" charset="0"/>
              </a:rPr>
              <a:t>.</a:t>
            </a:r>
          </a:p>
          <a:p>
            <a:pPr algn="ctr"/>
            <a:r>
              <a:rPr lang="en-US" sz="2800" b="1" dirty="0" err="1" smtClean="0">
                <a:solidFill>
                  <a:srgbClr val="FF0000"/>
                </a:solidFill>
                <a:latin typeface="Times New Roman" pitchFamily="18" charset="0"/>
                <a:cs typeface="Times New Roman" pitchFamily="18" charset="0"/>
              </a:rPr>
              <a:t>Nói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nghe</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Bầu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trời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trong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mắt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
        <p:nvSpPr>
          <p:cNvPr id="14" name="TextBox 13"/>
          <p:cNvSpPr txBox="1"/>
          <p:nvPr/>
        </p:nvSpPr>
        <p:spPr>
          <a:xfrm>
            <a:off x="0" y="2133600"/>
            <a:ext cx="9144000" cy="1815882"/>
          </a:xfrm>
          <a:prstGeom prst="rect">
            <a:avLst/>
          </a:prstGeom>
          <a:noFill/>
        </p:spPr>
        <p:txBody>
          <a:bodyPr wrap="square" rtlCol="0">
            <a:spAutoFit/>
          </a:bodyPr>
          <a:lstStyle/>
          <a:p>
            <a:r>
              <a:rPr lang="vi-VN" sz="2800" b="1" dirty="0" smtClean="0">
                <a:solidFill>
                  <a:srgbClr val="008000"/>
                </a:solidFill>
                <a:latin typeface="Times New Roman" pitchFamily="18" charset="0"/>
                <a:cs typeface="Times New Roman" pitchFamily="18" charset="0"/>
              </a:rPr>
              <a:t>4.  Tìm ý tương ứng với mỗi đoạn trong bài</a:t>
            </a:r>
            <a:endParaRPr lang="en-US" sz="2800" b="1" dirty="0" smtClean="0">
              <a:solidFill>
                <a:srgbClr val="008000"/>
              </a:solidFill>
              <a:latin typeface="Times New Roman" pitchFamily="18" charset="0"/>
              <a:cs typeface="Times New Roman" pitchFamily="18" charset="0"/>
            </a:endParaRPr>
          </a:p>
          <a:p>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Đoạn</a:t>
            </a:r>
            <a:r>
              <a:rPr lang="en-US" sz="2800" b="1" dirty="0" smtClean="0">
                <a:solidFill>
                  <a:srgbClr val="0000FF"/>
                </a:solidFill>
                <a:latin typeface="Times New Roman" pitchFamily="18" charset="0"/>
                <a:cs typeface="Times New Roman" pitchFamily="18" charset="0"/>
              </a:rPr>
              <a:t> 1: </a:t>
            </a:r>
            <a:r>
              <a:rPr lang="en-US" sz="2800" b="1" dirty="0" err="1" smtClean="0">
                <a:solidFill>
                  <a:srgbClr val="0000FF"/>
                </a:solidFill>
                <a:latin typeface="Times New Roman" pitchFamily="18" charset="0"/>
                <a:cs typeface="Times New Roman" pitchFamily="18" charset="0"/>
              </a:rPr>
              <a:t>Những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sự</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bầu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trời</a:t>
            </a:r>
            <a:r>
              <a:rPr lang="en-US" sz="2800" b="1" dirty="0" smtClean="0">
                <a:solidFill>
                  <a:srgbClr val="0000FF"/>
                </a:solidFill>
                <a:latin typeface="Times New Roman" pitchFamily="18" charset="0"/>
                <a:cs typeface="Times New Roman" pitchFamily="18" charset="0"/>
              </a:rPr>
              <a:t>.</a:t>
            </a:r>
          </a:p>
          <a:p>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Đoạn</a:t>
            </a:r>
            <a:r>
              <a:rPr lang="en-US" sz="2800" b="1" dirty="0" smtClean="0">
                <a:solidFill>
                  <a:srgbClr val="0000FF"/>
                </a:solidFill>
                <a:latin typeface="Times New Roman" pitchFamily="18" charset="0"/>
                <a:cs typeface="Times New Roman" pitchFamily="18" charset="0"/>
              </a:rPr>
              <a:t> 2: </a:t>
            </a:r>
            <a:r>
              <a:rPr lang="en-US" sz="2800" b="1" dirty="0" err="1" smtClean="0">
                <a:solidFill>
                  <a:srgbClr val="0000FF"/>
                </a:solidFill>
                <a:latin typeface="Times New Roman" pitchFamily="18" charset="0"/>
                <a:cs typeface="Times New Roman" pitchFamily="18" charset="0"/>
              </a:rPr>
              <a:t>Màu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sắc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bầu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trời</a:t>
            </a:r>
            <a:endParaRPr lang="en-US" sz="2800" b="1" dirty="0" smtClean="0">
              <a:solidFill>
                <a:srgbClr val="0000FF"/>
              </a:solidFill>
              <a:latin typeface="Times New Roman" pitchFamily="18" charset="0"/>
              <a:cs typeface="Times New Roman" pitchFamily="18" charset="0"/>
            </a:endParaRPr>
          </a:p>
          <a:p>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Đoạn</a:t>
            </a:r>
            <a:r>
              <a:rPr lang="en-US" sz="2800" b="1" dirty="0" smtClean="0">
                <a:solidFill>
                  <a:srgbClr val="0000FF"/>
                </a:solidFill>
                <a:latin typeface="Times New Roman" pitchFamily="18" charset="0"/>
                <a:cs typeface="Times New Roman" pitchFamily="18" charset="0"/>
              </a:rPr>
              <a:t> 3: </a:t>
            </a:r>
            <a:r>
              <a:rPr lang="en-US" sz="2800" b="1" dirty="0" err="1" smtClean="0">
                <a:solidFill>
                  <a:srgbClr val="0000FF"/>
                </a:solidFill>
                <a:latin typeface="Times New Roman" pitchFamily="18" charset="0"/>
                <a:cs typeface="Times New Roman" pitchFamily="18" charset="0"/>
              </a:rPr>
              <a:t>Tầm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trọng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bầu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trời</a:t>
            </a:r>
            <a:r>
              <a:rPr lang="en-US" sz="2800" b="1"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7"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4">
                                            <p:txEl>
                                              <p:pRg st="1" end="1"/>
                                            </p:txEl>
                                          </p:spTgt>
                                        </p:tgtEl>
                                        <p:attrNameLst>
                                          <p:attrName>style.visibility</p:attrName>
                                        </p:attrNameLst>
                                      </p:cBhvr>
                                      <p:to>
                                        <p:strVal val="visible"/>
                                      </p:to>
                                    </p:set>
                                    <p:anim calcmode="discrete" valueType="clr">
                                      <p:cBhvr override="childStyle">
                                        <p:cTn id="14" dur="80"/>
                                        <p:tgtEl>
                                          <p:spTgt spid="1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4">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4">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4">
                                            <p:txEl>
                                              <p:pRg st="2" end="2"/>
                                            </p:txEl>
                                          </p:spTgt>
                                        </p:tgtEl>
                                        <p:attrNameLst>
                                          <p:attrName>style.visibility</p:attrName>
                                        </p:attrNameLst>
                                      </p:cBhvr>
                                      <p:to>
                                        <p:strVal val="visible"/>
                                      </p:to>
                                    </p:set>
                                    <p:anim calcmode="discrete" valueType="clr">
                                      <p:cBhvr override="childStyle">
                                        <p:cTn id="21" dur="80"/>
                                        <p:tgtEl>
                                          <p:spTgt spid="1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4">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14">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4">
                                            <p:txEl>
                                              <p:pRg st="3" end="3"/>
                                            </p:txEl>
                                          </p:spTgt>
                                        </p:tgtEl>
                                        <p:attrNameLst>
                                          <p:attrName>style.visibility</p:attrName>
                                        </p:attrNameLst>
                                      </p:cBhvr>
                                      <p:to>
                                        <p:strVal val="visible"/>
                                      </p:to>
                                    </p:set>
                                    <p:anim calcmode="discrete" valueType="clr">
                                      <p:cBhvr override="childStyle">
                                        <p:cTn id="28" dur="80"/>
                                        <p:tgtEl>
                                          <p:spTgt spid="1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4">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14">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1526</TotalTime>
  <Words>1172</Words>
  <Application>Microsoft Office PowerPoint</Application>
  <PresentationFormat>On-screen Show (4:3)</PresentationFormat>
  <Paragraphs>155</Paragraphs>
  <Slides>18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Tahoma</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3: Làm bài tập a hoặc b. a. Chọn ch hoặc tr thay cho chỗ chấm.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218</cp:revision>
  <dcterms:created xsi:type="dcterms:W3CDTF">2006-08-16T00:00:00Z</dcterms:created>
  <dcterms:modified xsi:type="dcterms:W3CDTF">2024-05-05T10:24:06Z</dcterms:modified>
</cp:coreProperties>
</file>