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68" r:id="rId4"/>
    <p:sldId id="269" r:id="rId5"/>
    <p:sldId id="270" r:id="rId6"/>
    <p:sldId id="271" r:id="rId7"/>
    <p:sldId id="272" r:id="rId8"/>
    <p:sldId id="273" r:id="rId9"/>
    <p:sldId id="275" r:id="rId10"/>
    <p:sldId id="276" r:id="rId11"/>
    <p:sldId id="277" r:id="rId12"/>
    <p:sldId id="278" r:id="rId13"/>
    <p:sldId id="279" r:id="rId14"/>
    <p:sldId id="281" r:id="rId15"/>
    <p:sldId id="260" r:id="rId16"/>
    <p:sldId id="262" r:id="rId17"/>
    <p:sldId id="263" r:id="rId18"/>
    <p:sldId id="261" r:id="rId19"/>
    <p:sldId id="264" r:id="rId20"/>
    <p:sldId id="265" r:id="rId21"/>
    <p:sldId id="266" r:id="rId22"/>
    <p:sldId id="267" r:id="rId23"/>
  </p:sldIdLst>
  <p:sldSz cx="12192000" cy="6858000"/>
  <p:notesSz cx="6858000" cy="9144000"/>
  <p:embeddedFontLs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Algerian" pitchFamily="82" charset="0"/>
      <p:regular r:id="rId29"/>
    </p:embeddedFont>
    <p:embeddedFont>
      <p:font typeface="Arial Black" pitchFamily="34" charset="0"/>
      <p:bold r:id="rId30"/>
    </p:embeddedFont>
    <p:embeddedFont>
      <p:font typeface="Calibri Light" pitchFamily="34" charset="0"/>
      <p:regular r:id="rId31"/>
      <p:italic r:id="rId32"/>
    </p:embeddedFont>
    <p:embeddedFont>
      <p:font typeface="Bernard MT Condensed" pitchFamily="18" charset="0"/>
      <p:regular r:id="rId33"/>
    </p:embeddedFont>
    <p:embeddedFont>
      <p:font typeface=".VnBlack"/>
      <p:regular r:id="rId34"/>
    </p:embeddedFont>
    <p:embeddedFont>
      <p:font typeface="Tahoma" pitchFamily="34" charset="0"/>
      <p:regular r:id="rId35"/>
      <p:bold r:id="rId36"/>
    </p:embeddedFont>
    <p:embeddedFont>
      <p:font typeface="Berlin Sans FB Demi" pitchFamily="34" charset="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0A4D"/>
    <a:srgbClr val="000099"/>
    <a:srgbClr val="009ED6"/>
    <a:srgbClr val="D09E00"/>
    <a:srgbClr val="0554B3"/>
    <a:srgbClr val="FA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C2FAA-165A-4095-8B6A-D1545BF18C74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DF51B-9064-4E29-91D1-24C84FDE5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38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09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3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71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84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40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47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66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0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72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63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90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2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91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8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/>
          <a:srcRect l="992" r="1936"/>
          <a:stretch/>
        </p:blipFill>
        <p:spPr>
          <a:xfrm>
            <a:off x="-16932" y="-50800"/>
            <a:ext cx="12217400" cy="69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3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1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6.emf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6.emf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6.emf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6.emf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2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audio" Target="../media/audio13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21" Type="http://schemas.openxmlformats.org/officeDocument/2006/relationships/audio" Target="NUL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20" Type="http://schemas.openxmlformats.org/officeDocument/2006/relationships/audio" Target="../media/audio1.wav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6.emf"/><Relationship Id="rId5" Type="http://schemas.openxmlformats.org/officeDocument/2006/relationships/audio" Target="../media/audio1.wav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6.emf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6.emf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6.emf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6.emf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6.emf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6.emf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549" y="2567538"/>
            <a:ext cx="11734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0099"/>
                </a:solidFill>
                <a:latin typeface="Algerian" panose="04020705040A02060702" pitchFamily="82" charset="0"/>
              </a:rPr>
              <a:t>What will the weather </a:t>
            </a:r>
          </a:p>
          <a:p>
            <a:pPr algn="ctr"/>
            <a:r>
              <a:rPr lang="en-US" sz="5400" dirty="0">
                <a:solidFill>
                  <a:srgbClr val="000099"/>
                </a:solidFill>
                <a:latin typeface="Algerian" panose="04020705040A02060702" pitchFamily="82" charset="0"/>
              </a:rPr>
              <a:t>be like tomorrow?</a:t>
            </a:r>
            <a:endParaRPr lang="en-US" sz="6000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2493" y="1264697"/>
            <a:ext cx="22255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40A4D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Unit 18</a:t>
            </a:r>
            <a:endParaRPr lang="en-US" sz="4400" b="1" i="0" dirty="0">
              <a:solidFill>
                <a:srgbClr val="F40A4D"/>
              </a:solidFill>
              <a:effectLst/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7256" y="4855264"/>
            <a:ext cx="27867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dirty="0">
                <a:solidFill>
                  <a:srgbClr val="F40A4D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Lesson 3</a:t>
            </a:r>
            <a:endParaRPr lang="en-US" sz="4400" b="1" i="0" dirty="0">
              <a:solidFill>
                <a:srgbClr val="F40A4D"/>
              </a:solidFill>
              <a:effectLst/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5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2881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044" y="-56036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5605801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6000845" y="1098589"/>
              <a:ext cx="4765841" cy="984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It will be warm and cloudy. 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2060"/>
                  </a:solidFill>
                  <a:latin typeface="Helvetica Neue"/>
                </a:rPr>
                <a:t>What will the weather be like next Friday?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2060"/>
                  </a:solidFill>
                  <a:latin typeface="Helvetica Neue"/>
                </a:rPr>
                <a:t>What’s autumn like in your country?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157980" y="5199137"/>
              <a:ext cx="2324952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2060"/>
                  </a:solidFill>
                  <a:latin typeface="Helvetica Neue"/>
                </a:rPr>
                <a:t>What’s your favourite season?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2060"/>
                  </a:solidFill>
                  <a:latin typeface="Helvetica Neue"/>
                </a:rPr>
                <a:t>What’s the weather like today?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0062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881747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0212" y="-5657258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33773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6093305" y="1272769"/>
              <a:ext cx="4151812" cy="7800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What’s winter like in your country?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usually hot and snowy.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usually hot and sunny.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usually cold and sunny.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usually cold and snowy.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6400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85480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0212" y="-67648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33773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6574929" y="1184681"/>
              <a:ext cx="3771034" cy="7010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What’s summer like in your country?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It’s usually hot. ________.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is a lot of flowers.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is a lot of snow.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are a lot of snow.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are a lot of flowers.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542071" y="1768684"/>
            <a:ext cx="2237607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7200" dirty="0">
                <a:latin typeface="Arial Black" panose="020B0A040201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18884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86875" y="-8973506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6669" y="-8973506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38580" y="-89735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1698" y="586713"/>
              <a:ext cx="4765841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What's the weather like in your favourite season?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cool and windy.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will be cool and windy.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will be cool. There are a lots flowers.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cool and wind.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501618" y="1757370"/>
            <a:ext cx="2272360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64307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70250" y="-8983733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31866" y="-9005106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193830" y="-56302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>
            <a:hlinkClick r:id="" action="ppaction://hlinkshowjump?jump=nextslide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2" y="1826771"/>
            <a:ext cx="1624554" cy="1050988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35685" y="2626827"/>
            <a:ext cx="1981372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Pronunciation 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297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2837" y="335518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1. Listen and repeat.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152605"/>
              </p:ext>
            </p:extLst>
          </p:nvPr>
        </p:nvGraphicFramePr>
        <p:xfrm>
          <a:off x="1860860" y="1285298"/>
          <a:ext cx="8892947" cy="4590904"/>
        </p:xfrm>
        <a:graphic>
          <a:graphicData uri="http://schemas.openxmlformats.org/drawingml/2006/table">
            <a:tbl>
              <a:tblPr/>
              <a:tblGrid>
                <a:gridCol w="7466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463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8664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463" marR="67463" marT="33731" marB="33731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 will the weather be like tomorrow? 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 will be hot and sunny. 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6492" marR="126492" marT="126492" marB="126492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89028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463" marR="67463" marT="33731" marB="33731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What's spring like in your country? </a:t>
                      </a:r>
                      <a:r>
                        <a:rPr lang="en-US" sz="2800" b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It's usually cold and windy. </a:t>
                      </a:r>
                      <a:r>
                        <a:rPr lang="en-US" sz="2800" b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6492" marR="126492" marT="126492" marB="126492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866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463" marR="67463" marT="33731" marB="33731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What's summer like in your country? 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It's usually hot and sunny. 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6492" marR="126492" marT="126492" marB="126492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90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463" marR="67463" marT="33731" marB="33731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What's autumn like in your country? 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It's usually cool and foggy. 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6492" marR="126492" marT="126492" marB="126492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219561" y="1641309"/>
            <a:ext cx="457199" cy="457200"/>
          </a:xfrm>
          <a:prstGeom prst="ellipse">
            <a:avLst/>
          </a:prstGeom>
        </p:spPr>
      </p:pic>
      <p:pic>
        <p:nvPicPr>
          <p:cNvPr id="9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219561" y="2693880"/>
            <a:ext cx="457199" cy="457200"/>
          </a:xfrm>
          <a:prstGeom prst="ellipse">
            <a:avLst/>
          </a:prstGeom>
        </p:spPr>
      </p:pic>
      <p:pic>
        <p:nvPicPr>
          <p:cNvPr id="11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219561" y="3762448"/>
            <a:ext cx="457199" cy="457200"/>
          </a:xfrm>
          <a:prstGeom prst="ellipse">
            <a:avLst/>
          </a:prstGeom>
        </p:spPr>
      </p:pic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219561" y="4831016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346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8 What will the weather be like tomorrow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8 What will the weather be like tomorrow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8 What will the weather be like tomorrow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732" y="312448"/>
            <a:ext cx="32576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Listen and circle </a:t>
            </a:r>
            <a:r>
              <a:rPr lang="en-US" sz="2000" b="1" i="1" dirty="0">
                <a:effectLst/>
                <a:latin typeface="Helvetica Neue"/>
              </a:rPr>
              <a:t>a</a:t>
            </a:r>
            <a:r>
              <a:rPr lang="en-US" sz="2000" b="1" i="0" dirty="0">
                <a:effectLst/>
                <a:latin typeface="Helvetica Neue"/>
              </a:rPr>
              <a:t> or </a:t>
            </a:r>
            <a:r>
              <a:rPr lang="en-US" sz="2000" b="1" i="1" dirty="0">
                <a:effectLst/>
                <a:latin typeface="Helvetica Neue"/>
              </a:rPr>
              <a:t>b</a:t>
            </a:r>
            <a:endParaRPr lang="en-US" sz="2000" dirty="0"/>
          </a:p>
        </p:txBody>
      </p:sp>
      <p:pic>
        <p:nvPicPr>
          <p:cNvPr id="3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3844355" y="312448"/>
            <a:ext cx="365759" cy="365760"/>
          </a:xfrm>
          <a:prstGeom prst="ellipse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2928" y="686671"/>
            <a:ext cx="6923315" cy="5990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will the weather be like tomorrow?</a:t>
            </a:r>
            <a:b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will be ___________ and ______.</a:t>
            </a:r>
          </a:p>
          <a:p>
            <a:pPr>
              <a:lnSpc>
                <a:spcPct val="150000"/>
              </a:lnSpc>
            </a:pPr>
            <a:r>
              <a:rPr lang="en-US" sz="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spring like in your country?</a:t>
            </a:r>
            <a:b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usually ___________ and ______.</a:t>
            </a:r>
          </a:p>
          <a:p>
            <a:pPr>
              <a:lnSpc>
                <a:spcPct val="150000"/>
              </a:lnSpc>
            </a:pPr>
            <a:r>
              <a:rPr lang="en-US" sz="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autumn like in your country?</a:t>
            </a:r>
            <a:b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usually ___________ and ______.</a:t>
            </a:r>
          </a:p>
          <a:p>
            <a:pPr>
              <a:lnSpc>
                <a:spcPct val="150000"/>
              </a:lnSpc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winter like in your country?</a:t>
            </a:r>
            <a:b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usually ___________ and 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8582439" y="743821"/>
            <a:ext cx="256997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cold, cloudy</a:t>
            </a:r>
          </a:p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cool, windy</a:t>
            </a:r>
          </a:p>
        </p:txBody>
      </p:sp>
      <p:sp>
        <p:nvSpPr>
          <p:cNvPr id="7" name="Rectangle 6"/>
          <p:cNvSpPr/>
          <p:nvPr/>
        </p:nvSpPr>
        <p:spPr>
          <a:xfrm>
            <a:off x="8582439" y="2219829"/>
            <a:ext cx="256997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cold, foggy</a:t>
            </a:r>
          </a:p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cool, foggy</a:t>
            </a:r>
          </a:p>
        </p:txBody>
      </p:sp>
      <p:sp>
        <p:nvSpPr>
          <p:cNvPr id="8" name="Rectangle 7"/>
          <p:cNvSpPr/>
          <p:nvPr/>
        </p:nvSpPr>
        <p:spPr>
          <a:xfrm>
            <a:off x="8582439" y="3752987"/>
            <a:ext cx="256997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cool, windy </a:t>
            </a:r>
          </a:p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cool, stormy</a:t>
            </a:r>
          </a:p>
        </p:txBody>
      </p:sp>
      <p:sp>
        <p:nvSpPr>
          <p:cNvPr id="9" name="Rectangle 8"/>
          <p:cNvSpPr/>
          <p:nvPr/>
        </p:nvSpPr>
        <p:spPr>
          <a:xfrm>
            <a:off x="8582439" y="5212022"/>
            <a:ext cx="2569976" cy="121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cold, windy </a:t>
            </a:r>
          </a:p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cool, windy</a:t>
            </a:r>
          </a:p>
        </p:txBody>
      </p:sp>
      <p:sp>
        <p:nvSpPr>
          <p:cNvPr id="10" name="Oval 9"/>
          <p:cNvSpPr/>
          <p:nvPr/>
        </p:nvSpPr>
        <p:spPr>
          <a:xfrm>
            <a:off x="8391939" y="807222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40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375208" y="2946534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40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391939" y="4451694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40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375208" y="5286145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40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586732" y="1083477"/>
            <a:ext cx="457199" cy="45720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545292" y="2489334"/>
            <a:ext cx="457199" cy="457200"/>
          </a:xfrm>
          <a:prstGeom prst="ellipse">
            <a:avLst/>
          </a:prstGeom>
        </p:spPr>
      </p:pic>
      <p:pic>
        <p:nvPicPr>
          <p:cNvPr id="18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586732" y="3994494"/>
            <a:ext cx="457199" cy="457200"/>
          </a:xfrm>
          <a:prstGeom prst="ellipse">
            <a:avLst/>
          </a:prstGeom>
        </p:spPr>
      </p:pic>
      <p:pic>
        <p:nvPicPr>
          <p:cNvPr id="20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586732" y="5469025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583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3 - 2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8 What will the weather be like tomorrow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8 What will the weather be like tomorrow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8 What will the weather be like tomorrow- - Lesson 3 - 2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8 What will the weather be like tomorrow-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Practice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118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9192" y="310634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3. Let’s chant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4950" t="15364" r="16247" b="16443"/>
          <a:stretch/>
        </p:blipFill>
        <p:spPr>
          <a:xfrm>
            <a:off x="856081" y="710744"/>
            <a:ext cx="10109185" cy="5671006"/>
          </a:xfrm>
          <a:prstGeom prst="roundRect">
            <a:avLst/>
          </a:prstGeom>
        </p:spPr>
      </p:pic>
      <p:pic>
        <p:nvPicPr>
          <p:cNvPr id="4" name="Tiếng Anh 5 Tập 2 - Unit 18 What will the weather be like tomorrow- - Lesson 3 - 3 Let’s chan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395" y="5901575"/>
            <a:ext cx="479519" cy="480175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487" y="871882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2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8 What will the weather be like tomorrow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Warm-up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37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0291" y="987835"/>
            <a:ext cx="8423564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 name is Quang. I live in Can Tho. It is in the (1)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Viet Nam. There are only two seasons here. They are the dry season and the rainy season. The dry season lasts from (2) 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April. It is usually cool and dry in this time of the year. This is my favourite season because I can go for a (3) 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my friends. The rainy (4) 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lasts from May to October. It is usually hot and wet. There is a lot of (5)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too.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8332" y="310634"/>
            <a:ext cx="3403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4.1. Complete the passage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7703298" y="5549119"/>
            <a:ext cx="2175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Helvetica Neue"/>
              </a:rPr>
              <a:t>wind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9555" y="1691346"/>
            <a:ext cx="2175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Helvetica Neue"/>
              </a:rPr>
              <a:t>south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61042" y="2797571"/>
            <a:ext cx="2175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Helvetica Neue"/>
              </a:rPr>
              <a:t>November</a:t>
            </a:r>
          </a:p>
        </p:txBody>
      </p:sp>
      <p:sp>
        <p:nvSpPr>
          <p:cNvPr id="7" name="Rectangle 6"/>
          <p:cNvSpPr/>
          <p:nvPr/>
        </p:nvSpPr>
        <p:spPr>
          <a:xfrm>
            <a:off x="4507464" y="4469966"/>
            <a:ext cx="2175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Helvetica Neue"/>
              </a:rPr>
              <a:t>picnic</a:t>
            </a:r>
          </a:p>
        </p:txBody>
      </p:sp>
      <p:sp>
        <p:nvSpPr>
          <p:cNvPr id="8" name="Rectangle 7"/>
          <p:cNvSpPr/>
          <p:nvPr/>
        </p:nvSpPr>
        <p:spPr>
          <a:xfrm>
            <a:off x="3274497" y="5004324"/>
            <a:ext cx="2175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Helvetica Neue"/>
              </a:rPr>
              <a:t>season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39704" y="1075527"/>
            <a:ext cx="2369483" cy="4623173"/>
            <a:chOff x="439704" y="915873"/>
            <a:chExt cx="2369483" cy="4623173"/>
          </a:xfrm>
        </p:grpSpPr>
        <p:sp>
          <p:nvSpPr>
            <p:cNvPr id="11" name="Vertical Scroll 10"/>
            <p:cNvSpPr/>
            <p:nvPr/>
          </p:nvSpPr>
          <p:spPr>
            <a:xfrm>
              <a:off x="439704" y="1497112"/>
              <a:ext cx="2369483" cy="4041934"/>
            </a:xfrm>
            <a:prstGeom prst="verticalScroll">
              <a:avLst>
                <a:gd name="adj" fmla="val 7540"/>
              </a:avLst>
            </a:prstGeom>
            <a:ln w="1905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400" b="1" i="0" dirty="0">
                  <a:solidFill>
                    <a:srgbClr val="FF0000"/>
                  </a:solidFill>
                  <a:effectLst/>
                  <a:latin typeface="Helvetica Neue"/>
                </a:rPr>
                <a:t>season</a:t>
              </a:r>
            </a:p>
            <a:p>
              <a:pPr algn="ctr">
                <a:lnSpc>
                  <a:spcPct val="200000"/>
                </a:lnSpc>
              </a:pPr>
              <a:r>
                <a:rPr lang="en-US" sz="2400" b="1" i="0" dirty="0">
                  <a:solidFill>
                    <a:srgbClr val="FF0000"/>
                  </a:solidFill>
                  <a:effectLst/>
                  <a:latin typeface="Helvetica Neue"/>
                </a:rPr>
                <a:t>south</a:t>
              </a:r>
            </a:p>
            <a:p>
              <a:pPr algn="ctr">
                <a:lnSpc>
                  <a:spcPct val="200000"/>
                </a:lnSpc>
              </a:pPr>
              <a:r>
                <a:rPr lang="en-US" sz="2400" b="1" i="0" dirty="0">
                  <a:solidFill>
                    <a:srgbClr val="FF0000"/>
                  </a:solidFill>
                  <a:effectLst/>
                  <a:latin typeface="Helvetica Neue"/>
                </a:rPr>
                <a:t>picnic</a:t>
              </a:r>
            </a:p>
            <a:p>
              <a:pPr algn="ctr">
                <a:lnSpc>
                  <a:spcPct val="200000"/>
                </a:lnSpc>
              </a:pPr>
              <a:r>
                <a:rPr lang="en-US" sz="2400" b="1" i="0" dirty="0">
                  <a:solidFill>
                    <a:srgbClr val="FF0000"/>
                  </a:solidFill>
                  <a:effectLst/>
                  <a:latin typeface="Helvetica Neue"/>
                </a:rPr>
                <a:t>wind</a:t>
              </a:r>
              <a:endParaRPr lang="en-US" sz="2400" b="1" dirty="0">
                <a:solidFill>
                  <a:srgbClr val="FF0000"/>
                </a:solidFill>
              </a:endParaRPr>
            </a:p>
            <a:p>
              <a:pPr algn="ctr">
                <a:lnSpc>
                  <a:spcPct val="200000"/>
                </a:lnSpc>
              </a:pPr>
              <a:r>
                <a:rPr lang="en-US" sz="2400" b="1" i="0" dirty="0">
                  <a:solidFill>
                    <a:srgbClr val="FF0000"/>
                  </a:solidFill>
                  <a:effectLst/>
                  <a:latin typeface="Helvetica Neue"/>
                </a:rPr>
                <a:t>November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t="24976" b="33547"/>
            <a:stretch/>
          </p:blipFill>
          <p:spPr>
            <a:xfrm flipH="1">
              <a:off x="837945" y="915873"/>
              <a:ext cx="1602028" cy="717417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>
            <a:off x="1103086" y="3071945"/>
            <a:ext cx="9869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37945" y="5235156"/>
            <a:ext cx="1552135" cy="943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88575" y="3823689"/>
            <a:ext cx="1036169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34944" y="2349229"/>
            <a:ext cx="117690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52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196" y="291584"/>
            <a:ext cx="3406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4.2. Answer the questions.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428750" y="834539"/>
            <a:ext cx="1110615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many seasons are there in Can Tho?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 are two. </a:t>
            </a:r>
          </a:p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are they?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They're the dry season and the rainy season. </a:t>
            </a:r>
          </a:p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the dry season like?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usually cool and dry. </a:t>
            </a:r>
          </a:p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the rainy season like?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usually hot and wet. </a:t>
            </a:r>
          </a:p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Why does Quang like the dry season?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Because he can go for a picnic with his friends. </a:t>
            </a:r>
          </a:p>
        </p:txBody>
      </p:sp>
    </p:spTree>
    <p:extLst>
      <p:ext uri="{BB962C8B-B14F-4D97-AF65-F5344CB8AC3E}">
        <p14:creationId xmlns:p14="http://schemas.microsoft.com/office/powerpoint/2010/main" val="267872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3951" y="348734"/>
            <a:ext cx="49922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5. Write about the seasons and weather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485900" y="1304836"/>
            <a:ext cx="92773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Helvetica Neue"/>
              </a:rPr>
              <a:t>I live in ______________. 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Helvetica Neue"/>
              </a:rPr>
              <a:t>There are ______________ seasons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Helvetica Neue"/>
              </a:rPr>
              <a:t>in my place.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Helvetica Neue"/>
              </a:rPr>
              <a:t>They're ______________.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Helvetica Neue"/>
              </a:rPr>
              <a:t>My favourite season is______________. 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Helvetica Neue"/>
              </a:rPr>
              <a:t>It's usually 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Helvetica Neue"/>
              </a:rPr>
              <a:t>There is/are 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17311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77" name="Group 176"/>
          <p:cNvGrpSpPr/>
          <p:nvPr/>
        </p:nvGrpSpPr>
        <p:grpSpPr>
          <a:xfrm>
            <a:off x="2283296" y="-6720596"/>
            <a:ext cx="925224" cy="13317948"/>
            <a:chOff x="1225907" y="-1060788"/>
            <a:chExt cx="925224" cy="13317948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248459" y="-4466119"/>
            <a:ext cx="925224" cy="13317948"/>
            <a:chOff x="1225907" y="-1060788"/>
            <a:chExt cx="925224" cy="133179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269" y="1538540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2" y="1826771"/>
            <a:ext cx="1624554" cy="1050988"/>
          </a:xfrm>
          <a:prstGeom prst="rect">
            <a:avLst/>
          </a:prstGeom>
        </p:spPr>
      </p:pic>
      <p:sp>
        <p:nvSpPr>
          <p:cNvPr id="59" name="NUTDO">
            <a:hlinkClick r:id="" action="ppaction://macro?name=reset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5" name="audio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50287" y="146007"/>
            <a:ext cx="609600" cy="609600"/>
          </a:xfrm>
          <a:prstGeom prst="rect">
            <a:avLst/>
          </a:prstGeom>
        </p:spPr>
      </p:pic>
      <p:pic>
        <p:nvPicPr>
          <p:cNvPr id="84" name="dau" hidden="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4514" r="11962" b="16423"/>
          <a:stretch/>
        </p:blipFill>
        <p:spPr>
          <a:xfrm>
            <a:off x="6186778" y="6947252"/>
            <a:ext cx="925224" cy="919650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6" y="5733414"/>
            <a:ext cx="946348" cy="87222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71" y="3091901"/>
            <a:ext cx="950281" cy="969313"/>
          </a:xfrm>
          <a:prstGeom prst="rect">
            <a:avLst/>
          </a:prstGeom>
        </p:spPr>
      </p:pic>
      <p:pic>
        <p:nvPicPr>
          <p:cNvPr id="130" name="Picture 129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65" y="1159688"/>
            <a:ext cx="6280944" cy="406338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7717" y="7555337"/>
            <a:ext cx="10227469" cy="5302825"/>
            <a:chOff x="981230" y="729667"/>
            <a:chExt cx="10227469" cy="5302825"/>
          </a:xfrm>
        </p:grpSpPr>
        <p:grpSp>
          <p:nvGrpSpPr>
            <p:cNvPr id="69" name="Group 68"/>
            <p:cNvGrpSpPr/>
            <p:nvPr/>
          </p:nvGrpSpPr>
          <p:grpSpPr>
            <a:xfrm>
              <a:off x="981230" y="729667"/>
              <a:ext cx="10227469" cy="5302825"/>
              <a:chOff x="982266" y="777588"/>
              <a:chExt cx="10227469" cy="5302825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982266" y="777588"/>
                <a:ext cx="10227469" cy="5302825"/>
                <a:chOff x="982266" y="777588"/>
                <a:chExt cx="10227469" cy="5302825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982266" y="777588"/>
                  <a:ext cx="10227469" cy="5302825"/>
                </a:xfrm>
                <a:prstGeom prst="roundRect">
                  <a:avLst>
                    <a:gd name="adj" fmla="val 8404"/>
                  </a:avLst>
                </a:prstGeom>
                <a:solidFill>
                  <a:schemeClr val="bg1"/>
                </a:solidFill>
                <a:ln w="57150" cmpd="tri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064103" y="1489340"/>
                  <a:ext cx="8926741" cy="4179910"/>
                </a:xfrm>
                <a:prstGeom prst="rect">
                  <a:avLst/>
                </a:prstGeom>
                <a:noFill/>
                <a:ln w="57150" cmpd="tri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Luật ch</a:t>
                  </a:r>
                  <a:r>
                    <a:rPr lang="vi-VN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i:</a:t>
                  </a:r>
                </a:p>
                <a:p>
                  <a:pPr marL="457200" indent="-457200" algn="just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Chia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ớp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thành các đội</a:t>
                  </a:r>
                </a:p>
                <a:p>
                  <a:pPr marL="457200" indent="-457200" algn="just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Bấm nút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quay, màu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ừng</a:t>
                  </a:r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457200" indent="-457200" algn="just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đúng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ược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cộng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ểm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nh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ường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quyền 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cho đội bạn.</a:t>
                  </a:r>
                </a:p>
                <a:p>
                  <a:pPr marL="457200" indent="-457200" algn="just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Kết thúc trò ch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đội nhiều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 giành chiến thắng. </a:t>
                  </a:r>
                </a:p>
                <a:p>
                  <a:pPr algn="just"/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1" name="NUTXANH">
                <a:hlinkClick r:id="" action="ppaction://hlinkshowjump?jump=nextslide"/>
              </p:cNvPr>
              <p:cNvSpPr/>
              <p:nvPr/>
            </p:nvSpPr>
            <p:spPr>
              <a:xfrm>
                <a:off x="7253809" y="2687078"/>
                <a:ext cx="298011" cy="29801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NUTDO"/>
              <p:cNvSpPr/>
              <p:nvPr/>
            </p:nvSpPr>
            <p:spPr>
              <a:xfrm>
                <a:off x="4273953" y="2679910"/>
                <a:ext cx="298011" cy="298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8738952" y="5365114"/>
              <a:ext cx="1084029" cy="519085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 Black" panose="020B0A04020102020204" pitchFamily="34" charset="0"/>
                </a:rPr>
                <a:t>PLAY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71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Slot_Machine.wav"/>
          </p:stSnd>
        </p:sndAc>
      </p:transition>
    </mc:Choice>
    <mc:Fallback xmlns="">
      <p:transition spd="slow">
        <p:sndAc>
          <p:stSnd>
            <p:snd r:embed="rId20" name="Slot_Machine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80000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80000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56163" y="-5628875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6740452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49849" y="220302"/>
            <a:ext cx="5768446" cy="2935297"/>
            <a:chOff x="5580476" y="220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476" y="220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8356" y="757238"/>
              <a:ext cx="4582571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many seasons are there in your country?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68472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are four.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8472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are three.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is one.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is four.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8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220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221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23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5" name="tbxcongdiem"/>
          <p:cNvSpPr txBox="1"/>
          <p:nvPr/>
        </p:nvSpPr>
        <p:spPr>
          <a:xfrm>
            <a:off x="-1503680" y="-1788160"/>
            <a:ext cx="131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93672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447593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3803" y="-562919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3254" y="-6771047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8357" y="757238"/>
              <a:ext cx="4643884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your favourite season?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spring.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237340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like spring.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185958" y="5234500"/>
              <a:ext cx="220402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like spring.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405338" y="5207953"/>
              <a:ext cx="2303210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would like spring.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103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04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90" y="3165664"/>
            <a:ext cx="1104554" cy="1104554"/>
          </a:xfrm>
          <a:prstGeom prst="rect">
            <a:avLst/>
          </a:prstGeom>
        </p:spPr>
      </p:pic>
      <p:pic>
        <p:nvPicPr>
          <p:cNvPr id="105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06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161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6768562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3296" y="-787227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08703" y="-221324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8356" y="757238"/>
              <a:ext cx="5265226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What ___the weather like today?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It’s warm. 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will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845" y="495917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040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448919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69008" y="-6729477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7894079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4211" y="190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330372" y="757238"/>
              <a:ext cx="4230556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What ___ the weather be like tomorrow?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It will be cold and rainy. 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Will be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will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08841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696214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3760" y="-3352996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08703" y="-221324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113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114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115" name="cauho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6198267" y="757238"/>
              <a:ext cx="4179020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What will ____ be like tomorrow?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It will be cold and rainy. </a:t>
              </a:r>
            </a:p>
          </p:txBody>
        </p:sp>
      </p:grpSp>
      <p:grpSp>
        <p:nvGrpSpPr>
          <p:cNvPr id="117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118" name="Group 117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120" name="DapanB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  <a:latin typeface="Helvetica Neue"/>
                </a:rPr>
                <a:t>weather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125" name="DapanA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6" name="TextBox 125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  <a:latin typeface="Helvetica Neue"/>
                </a:rPr>
                <a:t>weather forecast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28" name="Group 127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30" name="DapanC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29" name="Rectangle 12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  <a:latin typeface="Helvetica Neue"/>
                </a:rPr>
                <a:t>the weather forecast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33" name="Group 132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35" name="DapanD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  <a:latin typeface="Helvetica Neue"/>
                </a:rPr>
                <a:t>the weather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7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38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139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140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345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59" grpId="0" animBg="1"/>
      <p:bldP spid="113" grpId="0" animBg="1"/>
      <p:bldP spid="1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2881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044" y="-56036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5605801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7" y="757238"/>
              <a:ext cx="4956956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uasually cold. There are a lot of rain. 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 spring like in your country? 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 the weather like in your country? 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will the weather be like tomorrow? 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 summer like in your country? 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75449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851</Words>
  <Application>Microsoft Office PowerPoint</Application>
  <PresentationFormat>Custom</PresentationFormat>
  <Paragraphs>212</Paragraphs>
  <Slides>22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Helvetica Neue</vt:lpstr>
      <vt:lpstr>黑体</vt:lpstr>
      <vt:lpstr>Wingdings</vt:lpstr>
      <vt:lpstr>Calibri</vt:lpstr>
      <vt:lpstr>Algerian</vt:lpstr>
      <vt:lpstr>Arial Black</vt:lpstr>
      <vt:lpstr>Calibri Light</vt:lpstr>
      <vt:lpstr>Bernard MT Condensed</vt:lpstr>
      <vt:lpstr>.VnBlack</vt:lpstr>
      <vt:lpstr>Tahoma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64</cp:revision>
  <dcterms:created xsi:type="dcterms:W3CDTF">2021-02-09T02:39:14Z</dcterms:created>
  <dcterms:modified xsi:type="dcterms:W3CDTF">2021-08-24T16:51:24Z</dcterms:modified>
</cp:coreProperties>
</file>