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76" r:id="rId2"/>
  </p:sldMasterIdLst>
  <p:notesMasterIdLst>
    <p:notesMasterId r:id="rId19"/>
  </p:notesMasterIdLst>
  <p:sldIdLst>
    <p:sldId id="3006" r:id="rId3"/>
    <p:sldId id="2952" r:id="rId4"/>
    <p:sldId id="3010" r:id="rId5"/>
    <p:sldId id="2988" r:id="rId6"/>
    <p:sldId id="2989" r:id="rId7"/>
    <p:sldId id="2999" r:id="rId8"/>
    <p:sldId id="2990" r:id="rId9"/>
    <p:sldId id="2992" r:id="rId10"/>
    <p:sldId id="3000" r:id="rId11"/>
    <p:sldId id="3001" r:id="rId12"/>
    <p:sldId id="3004" r:id="rId13"/>
    <p:sldId id="2997" r:id="rId14"/>
    <p:sldId id="3002" r:id="rId15"/>
    <p:sldId id="2998" r:id="rId16"/>
    <p:sldId id="3003"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59" d="100"/>
          <a:sy n="59" d="100"/>
        </p:scale>
        <p:origin x="89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02/08/2022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21B7-3962-4670-827F-7D65355780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8DFC337-CEB3-4B31-B32E-556AFA0B730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4" name="Footer Placeholder 3">
            <a:extLst>
              <a:ext uri="{FF2B5EF4-FFF2-40B4-BE49-F238E27FC236}">
                <a16:creationId xmlns:a16="http://schemas.microsoft.com/office/drawing/2014/main" id="{2FFEB13D-7FA7-4E3E-BC56-0F640959516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108C9C9E-196A-4BA4-B0AC-0FED41C021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5674102"/>
      </p:ext>
    </p:extLst>
  </p:cSld>
  <p:clrMapOvr>
    <a:masterClrMapping/>
  </p:clrMapOvr>
  <p:transition advClick="0" advTm="2627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71C-6E4E-4ABE-8050-968C31E6B48E}"/>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3" name="Footer Placeholder 2">
            <a:extLst>
              <a:ext uri="{FF2B5EF4-FFF2-40B4-BE49-F238E27FC236}">
                <a16:creationId xmlns:a16="http://schemas.microsoft.com/office/drawing/2014/main" id="{2B2E1CB4-81AF-4C26-B9F4-E931BFA08963}"/>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9C3EF176-34AD-4906-B962-FFB8F1915E2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247035"/>
      </p:ext>
    </p:extLst>
  </p:cSld>
  <p:clrMapOvr>
    <a:masterClrMapping/>
  </p:clrMapOvr>
  <p:transition advClick="0" advTm="2627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3B03-3887-4F11-8FE7-2027CBEE4E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1066E-8E43-4DB4-8E40-BD531BB3F2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E75C5-F95A-43A1-AB58-FEC5CEA703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E5A40-6578-4B79-8F76-AF012418933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6" name="Footer Placeholder 5">
            <a:extLst>
              <a:ext uri="{FF2B5EF4-FFF2-40B4-BE49-F238E27FC236}">
                <a16:creationId xmlns:a16="http://schemas.microsoft.com/office/drawing/2014/main" id="{B9C12BAD-FC06-4B0C-9ED8-C06147C8860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C408CCFF-59FA-466D-89C1-C8A9C3A169BC}"/>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6766717"/>
      </p:ext>
    </p:extLst>
  </p:cSld>
  <p:clrMapOvr>
    <a:masterClrMapping/>
  </p:clrMapOvr>
  <p:transition advClick="0" advTm="2627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692B-A9FB-446C-A7F8-1A5F924F3A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06BEF-DE4E-4CE9-9F0E-2B8823D636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F268D-FD97-43B4-A1F5-079440D346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AD7FC-872D-46EA-BDBD-13C286FFA09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6" name="Footer Placeholder 5">
            <a:extLst>
              <a:ext uri="{FF2B5EF4-FFF2-40B4-BE49-F238E27FC236}">
                <a16:creationId xmlns:a16="http://schemas.microsoft.com/office/drawing/2014/main" id="{CABEA80B-1406-4E5F-B76E-7D8E7234716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16754413-ED73-4AAF-BC09-F17A106F8E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3358720"/>
      </p:ext>
    </p:extLst>
  </p:cSld>
  <p:clrMapOvr>
    <a:masterClrMapping/>
  </p:clrMapOvr>
  <p:transition advClick="0" advTm="2627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41C-04C6-4D1F-AD74-7560B5A474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CEEBD-7AD9-478F-9B20-2ED160D384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14579-EF2D-48A9-8996-876614F72AD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5" name="Footer Placeholder 4">
            <a:extLst>
              <a:ext uri="{FF2B5EF4-FFF2-40B4-BE49-F238E27FC236}">
                <a16:creationId xmlns:a16="http://schemas.microsoft.com/office/drawing/2014/main" id="{016608F1-9B0D-4C43-8357-AD5F0D83B5D5}"/>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8001535-7139-4404-9C72-AD4A3178C533}"/>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7749044"/>
      </p:ext>
    </p:extLst>
  </p:cSld>
  <p:clrMapOvr>
    <a:masterClrMapping/>
  </p:clrMapOvr>
  <p:transition advClick="0" advTm="2627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16903-17D6-4CBA-A7EE-2F91789DF9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A8703-916F-4A39-AFCB-C808300F26B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8A6C2-180B-46E1-8145-099AA6ABAF8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5" name="Footer Placeholder 4">
            <a:extLst>
              <a:ext uri="{FF2B5EF4-FFF2-40B4-BE49-F238E27FC236}">
                <a16:creationId xmlns:a16="http://schemas.microsoft.com/office/drawing/2014/main" id="{0D49FF47-F8C4-4891-A74A-DAC24786DBB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D24DDE4-F7F6-4C14-8295-DC2B6E83187A}"/>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523585"/>
      </p:ext>
    </p:extLst>
  </p:cSld>
  <p:clrMapOvr>
    <a:masterClrMapping/>
  </p:clrMapOvr>
  <p:transition advClick="0" advTm="2627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01806"/>
      </p:ext>
    </p:extLst>
  </p:cSld>
  <p:clrMapOvr>
    <a:masterClrMapping/>
  </p:clrMapOvr>
  <p:transition advClick="0" advTm="2627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8/2/2022</a:t>
            </a:fld>
            <a:endParaRPr lang="en-US"/>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357495619"/>
      </p:ext>
    </p:extLst>
  </p:cSld>
  <p:clrMapOvr>
    <a:masterClrMapping/>
  </p:clrMapOvr>
  <p:transition advClick="0" advTm="2627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16261"/>
      </p:ext>
    </p:extLst>
  </p:cSld>
  <p:clrMapOvr>
    <a:masterClrMapping/>
  </p:clrMapOvr>
  <p:transition advClick="0" advTm="2627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2004562"/>
      </p:ext>
    </p:extLst>
  </p:cSld>
  <p:clrMapOvr>
    <a:masterClrMapping/>
  </p:clrMapOvr>
  <p:transition advClick="0" advTm="2627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C7AD-8893-4879-873E-DFABD4FF87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364C3-06A3-4514-A082-1606A30D9C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5CD35-E8FF-43CB-87F4-2635482C687C}"/>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5" name="Footer Placeholder 4">
            <a:extLst>
              <a:ext uri="{FF2B5EF4-FFF2-40B4-BE49-F238E27FC236}">
                <a16:creationId xmlns:a16="http://schemas.microsoft.com/office/drawing/2014/main" id="{FFB20064-3BF6-4601-BFE6-AC3D3DEA86D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2939832F-E240-44A9-B28B-141A72427D4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032240"/>
      </p:ext>
    </p:extLst>
  </p:cSld>
  <p:clrMapOvr>
    <a:masterClrMapping/>
  </p:clrMapOvr>
  <p:transition advClick="0" advTm="2627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CBC0-3221-4B4E-A4D3-3DE5A86303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178BDD-314C-4FBD-A66E-A544FFFEE05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A232B-A9F8-4981-963E-3178701D157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76684-475E-46E5-BB92-C24D73716B48}"/>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6" name="Footer Placeholder 5">
            <a:extLst>
              <a:ext uri="{FF2B5EF4-FFF2-40B4-BE49-F238E27FC236}">
                <a16:creationId xmlns:a16="http://schemas.microsoft.com/office/drawing/2014/main" id="{1D0C49A7-B5E2-44CC-AE29-4A0F23942DA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1B680C68-3109-4A64-A639-86843E155D61}"/>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6626538"/>
      </p:ext>
    </p:extLst>
  </p:cSld>
  <p:clrMapOvr>
    <a:masterClrMapping/>
  </p:clrMapOvr>
  <p:transition advClick="0" advTm="2627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25E-8A00-486C-AFAF-459634D993A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9B0F20-D0ED-46D5-A783-84F52F83AA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3EC7-E993-4FAE-BC40-1F1561601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38BAE3-1BB8-432F-8A65-69150195CE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3D725-00D0-4710-A69F-15EBAE6D80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F9F78-3E66-4094-B6D0-F2109A7F9E52}"/>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solidFill>
                  <a:prstClr val="black"/>
                </a:solidFill>
              </a:rPr>
              <a:pPr/>
              <a:t>8/2/2022</a:t>
            </a:fld>
            <a:endParaRPr lang="en-US">
              <a:solidFill>
                <a:prstClr val="black"/>
              </a:solidFill>
            </a:endParaRPr>
          </a:p>
        </p:txBody>
      </p:sp>
      <p:sp>
        <p:nvSpPr>
          <p:cNvPr id="8" name="Footer Placeholder 7">
            <a:extLst>
              <a:ext uri="{FF2B5EF4-FFF2-40B4-BE49-F238E27FC236}">
                <a16:creationId xmlns:a16="http://schemas.microsoft.com/office/drawing/2014/main" id="{6BE91D45-B178-4192-AAE1-7BA59AD375E3}"/>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04D2282F-C37C-4F58-AB82-6579F669C85E}"/>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0123745"/>
      </p:ext>
    </p:extLst>
  </p:cSld>
  <p:clrMapOvr>
    <a:masterClrMapping/>
  </p:clrMapOvr>
  <p:transition advClick="0" advTm="2627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1" name="9Slide.vn - 2019">
            <a:extLst>
              <a:ext uri="{FF2B5EF4-FFF2-40B4-BE49-F238E27FC236}">
                <a16:creationId xmlns:a16="http://schemas.microsoft.com/office/drawing/2014/main" id="{399E7EED-F11E-4905-A7B6-1C2254D993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4604496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advClick="0" advTm="2627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78389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PHÒNG</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GIÁO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DỤC</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VÀ</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dirty="0" err="1">
                <a:latin typeface="Times New Roman" panose="02020603050405020304" pitchFamily="18" charset="0"/>
                <a:ea typeface="#9Slide02 Noi dung rat dai" panose="02000000000000000000" pitchFamily="2" charset="0"/>
                <a:cs typeface="Times New Roman" panose="02020603050405020304" pitchFamily="18" charset="0"/>
              </a:rPr>
              <a:t>ĐÀO</a:t>
            </a:r>
            <a:r>
              <a:rPr lang="en-US" sz="2800" b="1" dirty="0">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800" b="1" err="1">
                <a:latin typeface="Times New Roman" panose="02020603050405020304" pitchFamily="18" charset="0"/>
                <a:ea typeface="#9Slide02 Noi dung rat dai" panose="02000000000000000000" pitchFamily="2" charset="0"/>
                <a:cs typeface="Times New Roman" panose="02020603050405020304" pitchFamily="18" charset="0"/>
              </a:rPr>
              <a:t>TẠO</a:t>
            </a:r>
            <a:r>
              <a:rPr lang="en-US" sz="2800" b="1">
                <a:latin typeface="Times New Roman" panose="02020603050405020304" pitchFamily="18" charset="0"/>
                <a:ea typeface="#9Slide02 Noi dung rat dai" panose="02000000000000000000" pitchFamily="2" charset="0"/>
                <a:cs typeface="Times New Roman" panose="02020603050405020304" pitchFamily="18" charset="0"/>
              </a:rPr>
              <a:t> …</a:t>
            </a:r>
            <a:endParaRPr kumimoji="0" lang="en-US" sz="28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733800" y="92391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TIỂU</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HỌC</a:t>
            </a:r>
            <a:r>
              <a:rPr lang="en-US" altLang="en-US" sz="2800" b="1">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2"/>
            <a:ext cx="11887200" cy="1446550"/>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TIN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LỚP</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3</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6" y="4672721"/>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i="1" dirty="0" err="1">
                <a:solidFill>
                  <a:srgbClr val="1D1D1D"/>
                </a:solidFill>
                <a:latin typeface="Times New Roman" panose="02020603050405020304" pitchFamily="18" charset="0"/>
                <a:cs typeface="Times New Roman" panose="02020603050405020304" pitchFamily="18" charset="0"/>
              </a:rPr>
              <a:t>Giáo</a:t>
            </a:r>
            <a:r>
              <a:rPr lang="en-US" altLang="en-US" sz="4000" b="1" i="1" dirty="0">
                <a:solidFill>
                  <a:srgbClr val="1D1D1D"/>
                </a:solidFill>
                <a:latin typeface="Times New Roman" panose="02020603050405020304" pitchFamily="18" charset="0"/>
                <a:cs typeface="Times New Roman" panose="02020603050405020304" pitchFamily="18" charset="0"/>
              </a:rPr>
              <a:t> </a:t>
            </a:r>
            <a:r>
              <a:rPr lang="en-US" altLang="en-US" sz="4000" b="1" i="1" dirty="0" err="1">
                <a:solidFill>
                  <a:srgbClr val="1D1D1D"/>
                </a:solidFill>
                <a:latin typeface="Times New Roman" panose="02020603050405020304" pitchFamily="18" charset="0"/>
                <a:cs typeface="Times New Roman" panose="02020603050405020304" pitchFamily="18" charset="0"/>
              </a:rPr>
              <a:t>viên</a:t>
            </a:r>
            <a:r>
              <a:rPr lang="en-US" altLang="en-US" sz="4000" b="1" i="1">
                <a:solidFill>
                  <a:srgbClr val="1D1D1D"/>
                </a:solidFill>
                <a:latin typeface="Times New Roman" panose="02020603050405020304" pitchFamily="18" charset="0"/>
                <a:cs typeface="Times New Roman" panose="02020603050405020304" pitchFamily="18" charset="0"/>
              </a:rPr>
              <a:t>: …</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0" y="5451165"/>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Năm</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học</a:t>
            </a:r>
            <a:r>
              <a:rPr lang="en-US" altLang="en-US" sz="4000" b="1" dirty="0">
                <a:solidFill>
                  <a:srgbClr val="1D1D1D"/>
                </a:solidFill>
                <a:latin typeface="Times New Roman" panose="02020603050405020304" pitchFamily="18" charset="0"/>
                <a:cs typeface="Times New Roman" panose="02020603050405020304" pitchFamily="18" charset="0"/>
              </a:rPr>
              <a:t>: 2022 - 2023</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4191000" y="1447800"/>
            <a:ext cx="5029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9864345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1133965"/>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b="1">
                <a:latin typeface="UTM Avo" panose="02040603050506020204" pitchFamily="18" charset="0"/>
                <a:cs typeface="Times New Roman" panose="02020603050405020304" pitchFamily="18" charset="0"/>
              </a:rPr>
              <a:t>Minh chụp ảnh cánh đồng lúa bằng điện thoại thông minh. Khi đó,</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thông tin được điện thoại thu nhận thuộc dạng gì? Sau khi xử lí,</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 name="TextBox 1"/>
          <p:cNvSpPr txBox="1"/>
          <p:nvPr/>
        </p:nvSpPr>
        <p:spPr>
          <a:xfrm>
            <a:off x="1506811" y="3975652"/>
            <a:ext cx="7463903" cy="1754326"/>
          </a:xfrm>
          <a:prstGeom prst="rect">
            <a:avLst/>
          </a:prstGeom>
          <a:noFill/>
        </p:spPr>
        <p:txBody>
          <a:bodyPr wrap="none" rtlCol="0">
            <a:spAutoFit/>
          </a:bodyPr>
          <a:lstStyle/>
          <a:p>
            <a:pPr lvl="0">
              <a:lnSpc>
                <a:spcPct val="150000"/>
              </a:lnSpc>
            </a:pPr>
            <a:r>
              <a:rPr lang="en-US" sz="2400" i="1">
                <a:latin typeface="UTM Avo"/>
              </a:rPr>
              <a:t>Thông tin được điện thoại thu nhận thuộc dạng hình ảnh.</a:t>
            </a:r>
          </a:p>
          <a:p>
            <a:pPr lvl="0">
              <a:lnSpc>
                <a:spcPct val="150000"/>
              </a:lnSpc>
            </a:pPr>
            <a:r>
              <a:rPr lang="en-US" sz="2400" i="1">
                <a:latin typeface="UTM Avo"/>
              </a:rPr>
              <a:t>Sau khi xử lí, kết quả là thông tin vẫn thuộc dạng hình ảnh.</a:t>
            </a:r>
          </a:p>
          <a:p>
            <a:pPr>
              <a:lnSpc>
                <a:spcPct val="150000"/>
              </a:lnSpc>
            </a:pPr>
            <a:endParaRPr lang="en-US" sz="2400" i="1">
              <a:latin typeface="UTM Avo"/>
            </a:endParaRP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2"/>
          <a:stretch>
            <a:fillRect/>
          </a:stretch>
        </p:blipFill>
        <p:spPr>
          <a:xfrm>
            <a:off x="492972" y="992829"/>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76039" y="905630"/>
            <a:ext cx="7831684" cy="1754326"/>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Em hãy nêu ví dụ về một hoạt</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động của chiếc quạt máy </a:t>
            </a:r>
            <a:r>
              <a:rPr lang="en-US" sz="2400" b="1">
                <a:latin typeface="UTM Avo" panose="02040603050506020204" pitchFamily="18" charset="0"/>
                <a:cs typeface="Times New Roman" panose="02020603050405020304" pitchFamily="18" charset="0"/>
              </a:rPr>
              <a:t>có</a:t>
            </a:r>
            <a:r>
              <a:rPr lang="vi-VN" sz="2400" b="1">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3"/>
          <a:stretch>
            <a:fillRect/>
          </a:stretch>
        </p:blipFill>
        <p:spPr>
          <a:xfrm>
            <a:off x="9413739" y="653840"/>
            <a:ext cx="2421448" cy="2301395"/>
          </a:xfrm>
          <a:prstGeom prst="rect">
            <a:avLst/>
          </a:prstGeom>
        </p:spPr>
      </p:pic>
      <p:sp>
        <p:nvSpPr>
          <p:cNvPr id="2" name="TextBox 1"/>
          <p:cNvSpPr txBox="1"/>
          <p:nvPr/>
        </p:nvSpPr>
        <p:spPr>
          <a:xfrm>
            <a:off x="598990" y="2975919"/>
            <a:ext cx="11381632" cy="2862322"/>
          </a:xfrm>
          <a:prstGeom prst="rect">
            <a:avLst/>
          </a:prstGeom>
          <a:noFill/>
        </p:spPr>
        <p:txBody>
          <a:bodyPr wrap="square" rtlCol="0">
            <a:spAutoFit/>
          </a:bodyPr>
          <a:lstStyle/>
          <a:p>
            <a:pPr>
              <a:lnSpc>
                <a:spcPct val="150000"/>
              </a:lnSpc>
            </a:pPr>
            <a:r>
              <a:rPr lang="en-US" sz="2400" i="1">
                <a:latin typeface="UTM Avo"/>
              </a:rPr>
              <a:t>Ví dụ về một hoạt động của chiếc quạt máy có điều khiển từ xa: khi bấm nút nguồn (nút đỏ) để khởi động quạt, cánh quạt đang đứng im bắt đầu chuyển động.</a:t>
            </a:r>
          </a:p>
          <a:p>
            <a:pPr lvl="0">
              <a:lnSpc>
                <a:spcPct val="150000"/>
              </a:lnSpc>
            </a:pPr>
            <a:r>
              <a:rPr lang="en-US" sz="2400" i="1">
                <a:latin typeface="UTM Avo"/>
              </a:rPr>
              <a:t>Thông tin tiếp nhận: bấm nút nguồn để khởi động quạt.</a:t>
            </a:r>
          </a:p>
          <a:p>
            <a:pPr lvl="0">
              <a:lnSpc>
                <a:spcPct val="150000"/>
              </a:lnSpc>
            </a:pPr>
            <a:r>
              <a:rPr lang="en-US" sz="2400" i="1">
                <a:latin typeface="UTM Avo"/>
              </a:rPr>
              <a:t>Chiếc quạt quyết định hành động bằng cách: cánh quạt đang đứng im bắt đầu chuyển động.</a:t>
            </a:r>
          </a:p>
        </p:txBody>
      </p:sp>
    </p:spTree>
    <p:extLst>
      <p:ext uri="{BB962C8B-B14F-4D97-AF65-F5344CB8AC3E}">
        <p14:creationId xmlns:p14="http://schemas.microsoft.com/office/powerpoint/2010/main" val="3479676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64689" y="16211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285461" y="1054003"/>
            <a:ext cx="10118074" cy="1200329"/>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vi-VN" sz="2400" b="1">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400" b="1">
                <a:latin typeface="UTM Avo" panose="02040603050506020204" pitchFamily="18" charset="0"/>
                <a:cs typeface="Times New Roman" panose="02020603050405020304" pitchFamily="18" charset="0"/>
              </a:rPr>
              <a:t> ở cột B.</a:t>
            </a:r>
            <a:endParaRPr lang="vi-VN" sz="2400" b="1">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9" name="Rectangle 8">
            <a:extLst>
              <a:ext uri="{FF2B5EF4-FFF2-40B4-BE49-F238E27FC236}">
                <a16:creationId xmlns:a16="http://schemas.microsoft.com/office/drawing/2014/main" id="{D9E22CFE-7471-4486-A3DD-7A9AF6F60F94}"/>
              </a:ext>
            </a:extLst>
          </p:cNvPr>
          <p:cNvSpPr/>
          <p:nvPr/>
        </p:nvSpPr>
        <p:spPr>
          <a:xfrm>
            <a:off x="5519847" y="5305212"/>
            <a:ext cx="1152305" cy="1036630"/>
          </a:xfrm>
          <a:prstGeom prst="rect">
            <a:avLst/>
          </a:prstGeom>
        </p:spPr>
        <p:txBody>
          <a:bodyPr wrap="square">
            <a:spAutoFit/>
          </a:bodyPr>
          <a:lstStyle/>
          <a:p>
            <a:pPr algn="ctr" defTabSz="342900">
              <a:lnSpc>
                <a:spcPct val="135000"/>
              </a:lnSpc>
            </a:pPr>
            <a:r>
              <a:rPr lang="en-US" sz="2400" b="1">
                <a:solidFill>
                  <a:srgbClr val="0000FF"/>
                </a:solidFill>
                <a:latin typeface="UTM Avo" panose="02040603050506020204" pitchFamily="18" charset="0"/>
                <a:cs typeface="Times New Roman" panose="02020603050405020304" pitchFamily="18" charset="0"/>
              </a:rPr>
              <a:t>1 </a:t>
            </a:r>
            <a:r>
              <a:rPr lang="en-US" sz="24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400" b="1">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400" b="1">
                <a:solidFill>
                  <a:srgbClr val="0000FF"/>
                </a:solidFill>
                <a:latin typeface="UTM Avo" panose="02040603050506020204" pitchFamily="18" charset="0"/>
                <a:cs typeface="Times New Roman" panose="02020603050405020304" pitchFamily="18" charset="0"/>
              </a:rPr>
              <a:t>2 </a:t>
            </a:r>
            <a:r>
              <a:rPr lang="en-US" sz="24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400" b="1">
                <a:solidFill>
                  <a:srgbClr val="0000FF"/>
                </a:solidFill>
                <a:latin typeface="UTM Avo" panose="02040603050506020204" pitchFamily="18" charset="0"/>
                <a:cs typeface="Times New Roman" panose="02020603050405020304" pitchFamily="18" charset="0"/>
              </a:rPr>
              <a:t>b</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166" y="2443162"/>
            <a:ext cx="8585731"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012059" y="1425059"/>
            <a:ext cx="10391476" cy="1200329"/>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Khi nhấn vào nút dấu cộng (+) của</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65896" y="3121493"/>
            <a:ext cx="4077301" cy="3057977"/>
          </a:xfrm>
          <a:prstGeom prst="rect">
            <a:avLst/>
          </a:prstGeom>
        </p:spPr>
      </p:pic>
      <p:sp>
        <p:nvSpPr>
          <p:cNvPr id="4" name="TextBox 3"/>
          <p:cNvSpPr txBox="1"/>
          <p:nvPr/>
        </p:nvSpPr>
        <p:spPr>
          <a:xfrm>
            <a:off x="793376" y="2699351"/>
            <a:ext cx="7947212" cy="2308324"/>
          </a:xfrm>
          <a:prstGeom prst="rect">
            <a:avLst/>
          </a:prstGeom>
          <a:noFill/>
        </p:spPr>
        <p:txBody>
          <a:bodyPr wrap="square" rtlCol="0">
            <a:spAutoFit/>
          </a:bodyPr>
          <a:lstStyle/>
          <a:p>
            <a:pPr>
              <a:lnSpc>
                <a:spcPct val="150000"/>
              </a:lnSpc>
            </a:pPr>
            <a:r>
              <a:rPr lang="en-US" sz="2400" i="1">
                <a:latin typeface="UTM Avo"/>
              </a:rPr>
              <a:t>Khi nhấn vào nút dấu cộng (+) của bếp từ, bếp đã nhận được:</a:t>
            </a:r>
          </a:p>
          <a:p>
            <a:pPr lvl="0">
              <a:lnSpc>
                <a:spcPct val="150000"/>
              </a:lnSpc>
            </a:pPr>
            <a:r>
              <a:rPr lang="en-US" sz="2400" i="1">
                <a:latin typeface="UTM Avo"/>
              </a:rPr>
              <a:t>Thông tin: tăng nhiệt độ của bếp.</a:t>
            </a:r>
          </a:p>
          <a:p>
            <a:pPr lvl="0">
              <a:lnSpc>
                <a:spcPct val="150000"/>
              </a:lnSpc>
            </a:pPr>
            <a:r>
              <a:rPr lang="en-US" sz="2400" i="1">
                <a:latin typeface="UTM Avo"/>
              </a:rPr>
              <a:t>Hành động: tăng nhiệt độ từ mức H2 lên mức H3.</a:t>
            </a:r>
          </a:p>
          <a:p>
            <a:pPr>
              <a:lnSpc>
                <a:spcPct val="150000"/>
              </a:lnSpc>
            </a:pPr>
            <a:endParaRPr lang="en-US" sz="2400" i="1">
              <a:latin typeface="UTM Avo"/>
            </a:endParaRP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211964"/>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391478" y="1425059"/>
            <a:ext cx="10012057" cy="1133965"/>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b="1">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400" b="1">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510748" y="2625388"/>
            <a:ext cx="10243929" cy="1754326"/>
          </a:xfrm>
          <a:prstGeom prst="rect">
            <a:avLst/>
          </a:prstGeom>
        </p:spPr>
        <p:txBody>
          <a:bodyPr wrap="square">
            <a:spAutoFit/>
          </a:bodyPr>
          <a:lstStyle/>
          <a:p>
            <a:pPr lvl="0">
              <a:lnSpc>
                <a:spcPct val="150000"/>
              </a:lnSpc>
            </a:pPr>
            <a:r>
              <a:rPr lang="en-US" sz="2400" i="1">
                <a:latin typeface="UTM Avo"/>
              </a:rPr>
              <a:t>Việc làm hằng ngày của em: thức dậy vào lúc 6 giờ 30 sáng.</a:t>
            </a:r>
          </a:p>
          <a:p>
            <a:pPr lvl="0">
              <a:lnSpc>
                <a:spcPct val="150000"/>
              </a:lnSpc>
            </a:pPr>
            <a:r>
              <a:rPr lang="en-US" sz="2400" i="1">
                <a:latin typeface="UTM Avo"/>
              </a:rPr>
              <a:t>Thông tin thu nhận: tiếng đồng hồ báo thức đổ chuông lúc 6 giờ 30 sáng.</a:t>
            </a:r>
          </a:p>
          <a:p>
            <a:pPr lvl="0">
              <a:lnSpc>
                <a:spcPct val="150000"/>
              </a:lnSpc>
            </a:pPr>
            <a:r>
              <a:rPr lang="en-US" sz="2400" i="1">
                <a:latin typeface="UTM Avo"/>
              </a:rPr>
              <a:t>Kết quả của việc xử lí: em thức dậy.</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225216"/>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8C875063-5E58-402C-B578-B01DBE6398A5}"/>
              </a:ext>
            </a:extLst>
          </p:cNvPr>
          <p:cNvSpPr/>
          <p:nvPr/>
        </p:nvSpPr>
        <p:spPr>
          <a:xfrm>
            <a:off x="1364974" y="1553811"/>
            <a:ext cx="10038561" cy="1133965"/>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400" b="1">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4311291"/>
            <a:ext cx="2975264" cy="2975264"/>
          </a:xfrm>
          <a:prstGeom prst="rect">
            <a:avLst/>
          </a:prstGeom>
        </p:spPr>
      </p:pic>
      <p:sp>
        <p:nvSpPr>
          <p:cNvPr id="4" name="TextBox 3"/>
          <p:cNvSpPr txBox="1"/>
          <p:nvPr/>
        </p:nvSpPr>
        <p:spPr>
          <a:xfrm>
            <a:off x="1245704" y="2737746"/>
            <a:ext cx="10058400" cy="2308324"/>
          </a:xfrm>
          <a:prstGeom prst="rect">
            <a:avLst/>
          </a:prstGeom>
          <a:noFill/>
        </p:spPr>
        <p:txBody>
          <a:bodyPr wrap="square" rtlCol="0">
            <a:spAutoFit/>
          </a:bodyPr>
          <a:lstStyle/>
          <a:p>
            <a:pPr>
              <a:lnSpc>
                <a:spcPct val="150000"/>
              </a:lnSpc>
            </a:pPr>
            <a:r>
              <a:rPr lang="en-US" sz="2400" i="1">
                <a:latin typeface="UTM Avo"/>
              </a:rPr>
              <a:t>Điểm giống nhau của các thiết bị tiếp nhận thông tin để quyết định hành động:</a:t>
            </a:r>
          </a:p>
          <a:p>
            <a:pPr lvl="0">
              <a:lnSpc>
                <a:spcPct val="150000"/>
              </a:lnSpc>
            </a:pPr>
            <a:r>
              <a:rPr lang="en-US" sz="2400" i="1">
                <a:latin typeface="UTM Avo"/>
              </a:rPr>
              <a:t>Đều có nút khởi động/tắt nguồn (ON/OFF).</a:t>
            </a:r>
          </a:p>
          <a:p>
            <a:pPr lvl="0">
              <a:lnSpc>
                <a:spcPct val="150000"/>
              </a:lnSpc>
            </a:pPr>
            <a:r>
              <a:rPr lang="en-US" sz="2400" i="1">
                <a:latin typeface="UTM Avo"/>
              </a:rPr>
              <a:t>Đều có nút để điều chỉnh hoạt động: có thể là số, dầu cộng/trừ hoặc kí hiệu lên/xuống,...</a:t>
            </a:r>
          </a:p>
        </p:txBody>
      </p:sp>
    </p:spTree>
    <p:extLst>
      <p:ext uri="{BB962C8B-B14F-4D97-AF65-F5344CB8AC3E}">
        <p14:creationId xmlns:p14="http://schemas.microsoft.com/office/powerpoint/2010/main" val="421693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133" y="1461392"/>
            <a:ext cx="11288486" cy="3394292"/>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3386748" cy="107065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1"/>
            <a:ext cx="12192000" cy="714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662363" y="-17463"/>
            <a:ext cx="7261226"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a:defRPr/>
              </a:pPr>
              <a:endParaRPr lang="en-US">
                <a:solidFill>
                  <a:prstClr val="black"/>
                </a:solidFill>
              </a:endParaRPr>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a:defRPr/>
              </a:pPr>
              <a:endParaRPr lang="en-US">
                <a:solidFill>
                  <a:prstClr val="black"/>
                </a:solidFill>
              </a:endParaRPr>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a:defRPr/>
              </a:pPr>
              <a:endParaRPr lang="en-US">
                <a:solidFill>
                  <a:prstClr val="black"/>
                </a:solidFill>
              </a:endParaRPr>
            </a:p>
          </p:txBody>
        </p:sp>
      </p:grpSp>
      <p:sp>
        <p:nvSpPr>
          <p:cNvPr id="18" name="TextBox 17"/>
          <p:cNvSpPr txBox="1">
            <a:spLocks noChangeArrowheads="1"/>
          </p:cNvSpPr>
          <p:nvPr/>
        </p:nvSpPr>
        <p:spPr bwMode="auto">
          <a:xfrm>
            <a:off x="-184179" y="2626044"/>
            <a:ext cx="279840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62" name="Group 61"/>
          <p:cNvGrpSpPr/>
          <p:nvPr/>
        </p:nvGrpSpPr>
        <p:grpSpPr>
          <a:xfrm>
            <a:off x="2427228" y="508969"/>
            <a:ext cx="9446523" cy="1736690"/>
            <a:chOff x="2997039" y="2243621"/>
            <a:chExt cx="8688677" cy="908655"/>
          </a:xfrm>
        </p:grpSpPr>
        <p:sp>
          <p:nvSpPr>
            <p:cNvPr id="19" name="Oval 18"/>
            <p:cNvSpPr/>
            <p:nvPr/>
          </p:nvSpPr>
          <p:spPr>
            <a:xfrm>
              <a:off x="2997039" y="2528566"/>
              <a:ext cx="682794" cy="337712"/>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8" name="Chevron 47"/>
            <p:cNvSpPr/>
            <p:nvPr/>
          </p:nvSpPr>
          <p:spPr>
            <a:xfrm>
              <a:off x="3704431" y="2453546"/>
              <a:ext cx="299719" cy="5491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9" name="AutoShape 47"/>
            <p:cNvSpPr>
              <a:spLocks noChangeArrowheads="1"/>
            </p:cNvSpPr>
            <p:nvPr/>
          </p:nvSpPr>
          <p:spPr bwMode="gray">
            <a:xfrm>
              <a:off x="4010122"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defRPr/>
              </a:pPr>
              <a:r>
                <a:rPr lang="en-US" sz="2800" b="1" dirty="0">
                  <a:solidFill>
                    <a:prstClr val="black"/>
                  </a:solidFill>
                  <a:latin typeface="Times New Roman" panose="02020603050405020304" pitchFamily="18" charset="0"/>
                  <a:cs typeface="Times New Roman" panose="02020603050405020304" pitchFamily="18" charset="0"/>
                </a:rPr>
                <a:t>Sau </a:t>
              </a:r>
              <a:r>
                <a:rPr lang="en-US" sz="2800" b="1" dirty="0" err="1">
                  <a:solidFill>
                    <a:prstClr val="black"/>
                  </a:solidFill>
                  <a:latin typeface="Times New Roman" panose="02020603050405020304" pitchFamily="18" charset="0"/>
                  <a:cs typeface="Times New Roman" panose="02020603050405020304" pitchFamily="18" charset="0"/>
                </a:rPr>
                <a:t>khi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xong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sẽ</a:t>
              </a:r>
              <a:r>
                <a:rPr lang="en-US" sz="4000" b="1" dirty="0">
                  <a:solidFill>
                    <a:prstClr val="black"/>
                  </a:solidFill>
                  <a:latin typeface="Calibri Light"/>
                  <a:cs typeface="Arial" pitchFamily="34" charset="0"/>
                </a:rPr>
                <a:t>:</a:t>
              </a:r>
            </a:p>
            <a:p>
              <a:pPr>
                <a:defRPr/>
              </a:pPr>
              <a:r>
                <a:rPr lang="en-US" sz="2800" b="1">
                  <a:solidFill>
                    <a:prstClr val="black"/>
                  </a:solidFill>
                  <a:latin typeface="Times New Roman" panose="02020603050405020304" pitchFamily="18" charset="0"/>
                  <a:cs typeface="Times New Roman" panose="02020603050405020304" pitchFamily="18" charset="0"/>
                </a:rPr>
                <a:t>Nhận biết được thông tin thu nhận và được xử lý,</a:t>
              </a:r>
            </a:p>
            <a:p>
              <a:pPr>
                <a:defRPr/>
              </a:pPr>
              <a:r>
                <a:rPr lang="en-US" sz="2800" b="1">
                  <a:solidFill>
                    <a:prstClr val="black"/>
                  </a:solidFill>
                  <a:latin typeface="Times New Roman" panose="02020603050405020304" pitchFamily="18" charset="0"/>
                  <a:cs typeface="Times New Roman" panose="02020603050405020304" pitchFamily="18" charset="0"/>
                </a:rPr>
                <a:t> kết quả của xử lý là hành động hay ý nghĩ gì</a:t>
              </a:r>
              <a:endParaRPr lang="en-US" sz="4400" b="1" dirty="0">
                <a:solidFill>
                  <a:prstClr val="black"/>
                </a:solidFill>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2315255" y="5117249"/>
            <a:ext cx="9558498" cy="938099"/>
            <a:chOff x="3021825" y="2236765"/>
            <a:chExt cx="8506041"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6" name="AutoShape 47"/>
            <p:cNvSpPr>
              <a:spLocks noChangeArrowheads="1"/>
            </p:cNvSpPr>
            <p:nvPr/>
          </p:nvSpPr>
          <p:spPr bwMode="gray">
            <a:xfrm>
              <a:off x="3983208" y="2236765"/>
              <a:ext cx="7544658"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defRPr/>
              </a:pPr>
              <a:r>
                <a:rPr lang="en-US" sz="2800" b="1">
                  <a:solidFill>
                    <a:prstClr val="black"/>
                  </a:solidFill>
                  <a:latin typeface="Times New Roman" panose="02020603050405020304" pitchFamily="18" charset="0"/>
                  <a:cs typeface="Times New Roman" panose="02020603050405020304" pitchFamily="18" charset="0"/>
                </a:rPr>
                <a:t>Nhận biết được máy móc đã xử lý thông tin gì và </a:t>
              </a:r>
            </a:p>
            <a:p>
              <a:pPr>
                <a:defRPr/>
              </a:pPr>
              <a:r>
                <a:rPr lang="en-US" sz="2800" b="1">
                  <a:solidFill>
                    <a:prstClr val="black"/>
                  </a:solidFill>
                  <a:latin typeface="Times New Roman" panose="02020603050405020304" pitchFamily="18" charset="0"/>
                  <a:cs typeface="Times New Roman" panose="02020603050405020304" pitchFamily="18" charset="0"/>
                </a:rPr>
                <a:t>kết quả xử lý ra sao.</a:t>
              </a:r>
              <a:endParaRPr 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154866" y="2558625"/>
            <a:ext cx="8718886" cy="938099"/>
            <a:chOff x="3021825" y="2309513"/>
            <a:chExt cx="7755655" cy="716493"/>
          </a:xfrm>
        </p:grpSpPr>
        <p:sp>
          <p:nvSpPr>
            <p:cNvPr id="21" name="Oval 20"/>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Chevron 21"/>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3"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defRPr/>
              </a:pPr>
              <a:r>
                <a:rPr lang="en-US" sz="2800" b="1">
                  <a:solidFill>
                    <a:prstClr val="black"/>
                  </a:solidFill>
                  <a:latin typeface="Times New Roman" panose="02020603050405020304" pitchFamily="18" charset="0"/>
                  <a:cs typeface="Times New Roman" panose="02020603050405020304" pitchFamily="18" charset="0"/>
                </a:rPr>
                <a:t>Nêu được ví dụ minh họa cho thấy bộ não của </a:t>
              </a:r>
            </a:p>
            <a:p>
              <a:pPr>
                <a:defRPr/>
              </a:pPr>
              <a:r>
                <a:rPr lang="en-US" sz="2800" b="1">
                  <a:solidFill>
                    <a:prstClr val="black"/>
                  </a:solidFill>
                  <a:latin typeface="Times New Roman" panose="02020603050405020304" pitchFamily="18" charset="0"/>
                  <a:cs typeface="Times New Roman" panose="02020603050405020304" pitchFamily="18" charset="0"/>
                </a:rPr>
                <a:t>con người là một bộ phận xử lý thông tin.</a:t>
              </a:r>
              <a:endParaRPr 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2994212" y="3875162"/>
            <a:ext cx="8879540" cy="938099"/>
            <a:chOff x="3021825" y="2236765"/>
            <a:chExt cx="7755655" cy="716493"/>
          </a:xfrm>
        </p:grpSpPr>
        <p:sp>
          <p:nvSpPr>
            <p:cNvPr id="25" name="Oval 24"/>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Chevron 25"/>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7" name="AutoShape 47"/>
            <p:cNvSpPr>
              <a:spLocks noChangeArrowheads="1"/>
            </p:cNvSpPr>
            <p:nvPr/>
          </p:nvSpPr>
          <p:spPr bwMode="gray">
            <a:xfrm>
              <a:off x="3983208" y="2236765"/>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defRPr/>
              </a:pPr>
              <a:r>
                <a:rPr lang="en-US" sz="2800" b="1">
                  <a:solidFill>
                    <a:prstClr val="black"/>
                  </a:solidFill>
                  <a:latin typeface="Times New Roman" panose="02020603050405020304" pitchFamily="18" charset="0"/>
                  <a:cs typeface="Times New Roman" panose="02020603050405020304" pitchFamily="18" charset="0"/>
                </a:rPr>
                <a:t>Nêu được ví dụ minh họa cho thấy bộ não của </a:t>
              </a:r>
            </a:p>
            <a:p>
              <a:pPr>
                <a:defRPr/>
              </a:pPr>
              <a:r>
                <a:rPr lang="en-US" sz="2800" b="1">
                  <a:solidFill>
                    <a:prstClr val="black"/>
                  </a:solidFill>
                  <a:latin typeface="Times New Roman" panose="02020603050405020304" pitchFamily="18" charset="0"/>
                  <a:cs typeface="Times New Roman" panose="02020603050405020304" pitchFamily="18" charset="0"/>
                </a:rPr>
                <a:t>con người là một bộ phận xử lý thông tin.</a:t>
              </a:r>
              <a:endParaRPr lang="en-US" sz="2800" b="1"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48330813"/>
      </p:ext>
    </p:extLst>
  </p:cSld>
  <p:clrMapOvr>
    <a:masterClrMapping/>
  </p:clrMapOvr>
  <p:transition advClick="0" advTm="262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anim calcmode="lin" valueType="num">
                                      <p:cBhvr>
                                        <p:cTn id="21" dur="1000" fill="hold"/>
                                        <p:tgtEl>
                                          <p:spTgt spid="63"/>
                                        </p:tgtEl>
                                        <p:attrNameLst>
                                          <p:attrName>ppt_x</p:attrName>
                                        </p:attrNameLst>
                                      </p:cBhvr>
                                      <p:tavLst>
                                        <p:tav tm="0">
                                          <p:val>
                                            <p:strVal val="#ppt_x"/>
                                          </p:val>
                                        </p:tav>
                                        <p:tav tm="100000">
                                          <p:val>
                                            <p:strVal val="#ppt_x"/>
                                          </p:val>
                                        </p:tav>
                                      </p:tavLst>
                                    </p:anim>
                                    <p:anim calcmode="lin" valueType="num">
                                      <p:cBhvr>
                                        <p:cTn id="22" dur="1000" fill="hold"/>
                                        <p:tgtEl>
                                          <p:spTgt spid="63"/>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610427" y="-16411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75126" y="678090"/>
            <a:ext cx="3034673" cy="923330"/>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64176" y="2521283"/>
            <a:ext cx="10962947" cy="3596182"/>
            <a:chOff x="572262" y="494122"/>
            <a:chExt cx="10962947" cy="2828107"/>
          </a:xfrm>
        </p:grpSpPr>
        <p:sp>
          <p:nvSpPr>
            <p:cNvPr id="22" name="Rectangle 21">
              <a:extLst>
                <a:ext uri="{FF2B5EF4-FFF2-40B4-BE49-F238E27FC236}">
                  <a16:creationId xmlns:a16="http://schemas.microsoft.com/office/drawing/2014/main" id="{535DDC69-E8F5-4EE1-A10A-75C3BB9C91B0}"/>
                </a:ext>
              </a:extLst>
            </p:cNvPr>
            <p:cNvSpPr/>
            <p:nvPr/>
          </p:nvSpPr>
          <p:spPr>
            <a:xfrm>
              <a:off x="3465320" y="557355"/>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72262" y="509057"/>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55078" y="1213221"/>
              <a:ext cx="9134572" cy="1327447"/>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Hãy hình dung một người hát theo video </a:t>
              </a:r>
              <a:endParaRPr lang="en-US" sz="2400" b="1">
                <a:latin typeface="UTM Avo" panose="02040603050506020204" pitchFamily="18" charset="0"/>
                <a:cs typeface="Times New Roman" panose="02020603050405020304" pitchFamily="18" charset="0"/>
              </a:endParaRPr>
            </a:p>
            <a:p>
              <a:pPr defTabSz="342900">
                <a:lnSpc>
                  <a:spcPct val="150000"/>
                </a:lnSpc>
              </a:pPr>
              <a:r>
                <a:rPr lang="vi-VN" sz="2400" b="1">
                  <a:latin typeface="UTM Avo" panose="02040603050506020204" pitchFamily="18" charset="0"/>
                  <a:cs typeface="Times New Roman" panose="02020603050405020304" pitchFamily="18" charset="0"/>
                </a:rPr>
                <a:t>1. T</a:t>
              </a:r>
              <a:r>
                <a:rPr lang="en-US" sz="2400" b="1">
                  <a:latin typeface="UTM Avo" panose="02040603050506020204" pitchFamily="18" charset="0"/>
                  <a:cs typeface="Times New Roman" panose="02020603050405020304" pitchFamily="18" charset="0"/>
                </a:rPr>
                <a:t>a</a:t>
              </a:r>
              <a:r>
                <a:rPr lang="vi-VN" sz="2400" b="1">
                  <a:latin typeface="UTM Avo" panose="02040603050506020204" pitchFamily="18" charset="0"/>
                  <a:cs typeface="Times New Roman" panose="02020603050405020304" pitchFamily="18" charset="0"/>
                </a:rPr>
                <a:t>i và mắt của người đó làm nhiệm vụ gì trong lúc hát?</a:t>
              </a:r>
              <a:endParaRPr lang="en-US" sz="2400" b="1">
                <a:latin typeface="UTM Avo" panose="02040603050506020204" pitchFamily="18" charset="0"/>
                <a:cs typeface="Times New Roman" panose="02020603050405020304" pitchFamily="18" charset="0"/>
              </a:endParaRPr>
            </a:p>
            <a:p>
              <a:pPr defTabSz="342900">
                <a:lnSpc>
                  <a:spcPct val="150000"/>
                </a:lnSpc>
              </a:pPr>
              <a:endParaRPr lang="vi-VN" sz="24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608141" y="494122"/>
              <a:ext cx="3003238" cy="880802"/>
              <a:chOff x="608141" y="494122"/>
              <a:chExt cx="3003238" cy="880802"/>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608141" y="608699"/>
                <a:ext cx="2298341" cy="661656"/>
                <a:chOff x="5991904" y="917838"/>
                <a:chExt cx="2298341"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91904" y="917838"/>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6020968" y="975947"/>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589253" y="494122"/>
                <a:ext cx="1022126" cy="880802"/>
                <a:chOff x="9860241" y="-927711"/>
                <a:chExt cx="3643757" cy="3224219"/>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06830" y="-927711"/>
                  <a:ext cx="3397168" cy="3224219"/>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60241" y="-913884"/>
                  <a:ext cx="2916626"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547865"/>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20343" y="2401209"/>
              <a:ext cx="9134572" cy="8917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Bộ não của ng</a:t>
              </a:r>
              <a:r>
                <a:rPr lang="vi-VN" sz="2400" b="1">
                  <a:latin typeface="UTM Avo" panose="02040603050506020204" pitchFamily="18" charset="0"/>
                  <a:cs typeface="Times New Roman" panose="02020603050405020304" pitchFamily="18" charset="0"/>
                </a:rPr>
                <a:t>ười</a:t>
              </a:r>
              <a:r>
                <a:rPr lang="en-US" sz="2400" b="1">
                  <a:latin typeface="UTM Avo" panose="02040603050506020204" pitchFamily="18" charset="0"/>
                  <a:cs typeface="Times New Roman" panose="02020603050405020304" pitchFamily="18" charset="0"/>
                </a:rPr>
                <a:t> đó làm nhiệm vụ gì trong lúc hát?</a:t>
              </a:r>
            </a:p>
            <a:p>
              <a:pPr defTabSz="342900">
                <a:lnSpc>
                  <a:spcPct val="150000"/>
                </a:lnSpc>
              </a:pP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5954" y="653180"/>
            <a:ext cx="4084635" cy="2041582"/>
          </a:xfrm>
          <a:prstGeom prst="rect">
            <a:avLst/>
          </a:prstGeom>
        </p:spPr>
      </p:pic>
      <p:sp>
        <p:nvSpPr>
          <p:cNvPr id="2" name="Rectangle 1"/>
          <p:cNvSpPr/>
          <p:nvPr/>
        </p:nvSpPr>
        <p:spPr>
          <a:xfrm>
            <a:off x="1154803" y="4535389"/>
            <a:ext cx="9128883" cy="461665"/>
          </a:xfrm>
          <a:prstGeom prst="rect">
            <a:avLst/>
          </a:prstGeom>
        </p:spPr>
        <p:txBody>
          <a:bodyPr wrap="square">
            <a:spAutoFit/>
          </a:bodyPr>
          <a:lstStyle/>
          <a:p>
            <a:r>
              <a:rPr lang="en-US" sz="2400" i="1">
                <a:latin typeface="UTM Avo"/>
              </a:rPr>
              <a:t>Trong lúc hát, tai người đó nghe tiếng nhạc, mắt theo dõi lời bài hát.</a:t>
            </a:r>
          </a:p>
        </p:txBody>
      </p:sp>
      <p:sp>
        <p:nvSpPr>
          <p:cNvPr id="3" name="Rectangle 2"/>
          <p:cNvSpPr/>
          <p:nvPr/>
        </p:nvSpPr>
        <p:spPr>
          <a:xfrm>
            <a:off x="1154804" y="5530446"/>
            <a:ext cx="10371788" cy="461665"/>
          </a:xfrm>
          <a:prstGeom prst="rect">
            <a:avLst/>
          </a:prstGeom>
        </p:spPr>
        <p:txBody>
          <a:bodyPr wrap="square">
            <a:spAutoFit/>
          </a:bodyPr>
          <a:lstStyle/>
          <a:p>
            <a:r>
              <a:rPr lang="en-US" sz="2400" i="1">
                <a:latin typeface="UTM Avo"/>
              </a:rPr>
              <a:t>Trong lúc hát, bộ não kết hợp chúng lại tạo nên hứng thú, chuyển thành câu hát.</a:t>
            </a: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348419" y="1553547"/>
            <a:ext cx="6743359" cy="3337837"/>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Khi hát, mắt theo dõi lời bài hát, tai nghe tiếng nhạc, bộ não kết hợp</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8663"/>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b="1">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073426" y="1920414"/>
            <a:ext cx="7050157" cy="147732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b="1">
                <a:latin typeface="UTM Avo" panose="02040603050506020204" pitchFamily="18" charset="0"/>
                <a:cs typeface="Times New Roman" panose="02020603050405020304" pitchFamily="18" charset="0"/>
              </a:rPr>
              <a:t>Quan sát một người đang thả diều</a:t>
            </a:r>
            <a:r>
              <a:rPr lang="en-US" sz="2000" b="1">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Người đó đang cố gắng làm cho cánh diều bay cao</a:t>
            </a:r>
            <a:r>
              <a:rPr lang="en-US" sz="2000" b="1">
                <a:latin typeface="UTM Avo" panose="02040603050506020204" pitchFamily="18" charset="0"/>
                <a:cs typeface="Times New Roman" panose="02020603050405020304" pitchFamily="18" charset="0"/>
              </a:rPr>
              <a:t>.</a:t>
            </a:r>
            <a:endParaRPr lang="vi-VN" sz="2000" b="1">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b="1">
                <a:solidFill>
                  <a:srgbClr val="0000FF"/>
                </a:solidFill>
                <a:latin typeface="UTM Avo" panose="02040603050506020204" pitchFamily="18" charset="0"/>
                <a:cs typeface="Times New Roman" panose="02020603050405020304" pitchFamily="18" charset="0"/>
              </a:rPr>
              <a:t>1 </a:t>
            </a:r>
            <a:r>
              <a:rPr lang="en-US" sz="20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b="1">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b="1">
                <a:solidFill>
                  <a:srgbClr val="0000FF"/>
                </a:solidFill>
                <a:latin typeface="UTM Avo" panose="02040603050506020204" pitchFamily="18" charset="0"/>
                <a:cs typeface="Times New Roman" panose="02020603050405020304" pitchFamily="18" charset="0"/>
              </a:rPr>
              <a:t>2 </a:t>
            </a:r>
            <a:r>
              <a:rPr lang="en-US" sz="20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b="1">
                <a:solidFill>
                  <a:srgbClr val="0000FF"/>
                </a:solidFill>
                <a:latin typeface="UTM Avo" panose="02040603050506020204" pitchFamily="18" charset="0"/>
                <a:cs typeface="Times New Roman" panose="02020603050405020304" pitchFamily="18" charset="0"/>
              </a:rPr>
              <a:t>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426" y="3588894"/>
            <a:ext cx="7035690" cy="243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47210"/>
            </a:xfrm>
            <a:prstGeom prst="rect">
              <a:avLst/>
            </a:prstGeom>
          </p:spPr>
          <p:txBody>
            <a:bodyPr wrap="square">
              <a:spAutoFit/>
            </a:bodyPr>
            <a:lstStyle/>
            <a:p>
              <a:pPr algn="just" defTabSz="342900">
                <a:lnSpc>
                  <a:spcPct val="150000"/>
                </a:lnSpc>
              </a:pPr>
              <a:r>
                <a:rPr lang="vi-VN" sz="2200" b="1">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5637</TotalTime>
  <Words>1120</Words>
  <Application>Microsoft Office PowerPoint</Application>
  <PresentationFormat>Widescreen</PresentationFormat>
  <Paragraphs>95</Paragraphs>
  <Slides>16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等线</vt:lpstr>
      <vt:lpstr>Arial</vt:lpstr>
      <vt:lpstr>Calibri</vt:lpstr>
      <vt:lpstr>Calibri Light</vt:lpstr>
      <vt:lpstr>iCiel Cadena</vt:lpstr>
      <vt:lpstr>Segoe Print</vt:lpstr>
      <vt:lpstr>SVN-Androgyne</vt:lpstr>
      <vt:lpstr>SVN-SAF</vt:lpstr>
      <vt:lpstr>Times New Roman</vt:lpstr>
      <vt:lpstr>UTM Avo</vt:lpstr>
      <vt:lpstr>UTM Bienvenue</vt:lpstr>
      <vt:lpstr>UTM HelvetIns</vt:lpstr>
      <vt:lpstr>1_Office 主题</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198</cp:revision>
  <dcterms:created xsi:type="dcterms:W3CDTF">2021-11-14T08:33:55Z</dcterms:created>
  <dcterms:modified xsi:type="dcterms:W3CDTF">2022-08-02T15:01:59Z</dcterms:modified>
</cp:coreProperties>
</file>