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2" r:id="rId1"/>
    <p:sldMasterId id="2147483785" r:id="rId2"/>
  </p:sldMasterIdLst>
  <p:notesMasterIdLst>
    <p:notesMasterId r:id="rId21"/>
  </p:notesMasterIdLst>
  <p:sldIdLst>
    <p:sldId id="563" r:id="rId3"/>
    <p:sldId id="558" r:id="rId4"/>
    <p:sldId id="567" r:id="rId5"/>
    <p:sldId id="581" r:id="rId6"/>
    <p:sldId id="566" r:id="rId7"/>
    <p:sldId id="565" r:id="rId8"/>
    <p:sldId id="568" r:id="rId9"/>
    <p:sldId id="591" r:id="rId10"/>
    <p:sldId id="576" r:id="rId11"/>
    <p:sldId id="600" r:id="rId12"/>
    <p:sldId id="601" r:id="rId13"/>
    <p:sldId id="577" r:id="rId14"/>
    <p:sldId id="602" r:id="rId15"/>
    <p:sldId id="592" r:id="rId16"/>
    <p:sldId id="603" r:id="rId17"/>
    <p:sldId id="604" r:id="rId18"/>
    <p:sldId id="597" r:id="rId19"/>
    <p:sldId id="25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DFPOP1-W9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12552"/>
    <a:srgbClr val="1D1D1D"/>
    <a:srgbClr val="F44646"/>
    <a:srgbClr val="4E4E4E"/>
    <a:srgbClr val="FBAB1B"/>
    <a:srgbClr val="FEC63B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2055" autoAdjust="0"/>
  </p:normalViewPr>
  <p:slideViewPr>
    <p:cSldViewPr>
      <p:cViewPr varScale="1">
        <p:scale>
          <a:sx n="48" d="100"/>
          <a:sy n="48" d="100"/>
        </p:scale>
        <p:origin x="760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7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5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6693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9668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18789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09646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287128"/>
      </p:ext>
    </p:extLst>
  </p:cSld>
  <p:clrMapOvr>
    <a:masterClrMapping/>
  </p:clrMapOvr>
  <p:transition advClick="0" advTm="262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73479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8583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7355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5592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85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4779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79221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9Slide.vn - 2019">
            <a:extLst>
              <a:ext uri="{FF2B5EF4-FFF2-40B4-BE49-F238E27FC236}">
                <a16:creationId xmlns:a16="http://schemas.microsoft.com/office/drawing/2014/main" id="{A5FF1AF3-48FD-4275-AC12-467B7A3572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Click="0" advTm="2627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5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GIÁO DỤC VÀ ĐÀO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TP.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DĨ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3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An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431800" y="168127"/>
            <a:ext cx="112776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3600" b="1" dirty="0" err="1"/>
              <a:t>Nhiệm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1: </a:t>
            </a:r>
            <a:r>
              <a:rPr lang="en-US" sz="3600" dirty="0" err="1"/>
              <a:t>Mơ</a:t>
            </a:r>
            <a:r>
              <a:rPr lang="en-US" sz="3600" dirty="0"/>
              <a:t>̉ </a:t>
            </a:r>
            <a:r>
              <a:rPr lang="en-US" sz="3600" dirty="0" err="1"/>
              <a:t>va</a:t>
            </a:r>
            <a:r>
              <a:rPr lang="en-US" sz="3600" dirty="0"/>
              <a:t>̀ </a:t>
            </a:r>
            <a:r>
              <a:rPr lang="en-US" sz="3600" dirty="0" err="1"/>
              <a:t>tìm</a:t>
            </a:r>
            <a:r>
              <a:rPr lang="en-US" sz="3600" dirty="0"/>
              <a:t> </a:t>
            </a:r>
            <a:r>
              <a:rPr lang="en-US" sz="3600" dirty="0" err="1"/>
              <a:t>hiểu</a:t>
            </a:r>
            <a:r>
              <a:rPr lang="en-US" sz="3600" dirty="0"/>
              <a:t> </a:t>
            </a:r>
            <a:r>
              <a:rPr lang="en-US" sz="3600" dirty="0" err="1"/>
              <a:t>cấu</a:t>
            </a:r>
            <a:r>
              <a:rPr lang="en-US" sz="3600" dirty="0"/>
              <a:t> </a:t>
            </a:r>
            <a:r>
              <a:rPr lang="en-US" sz="3600" dirty="0" err="1"/>
              <a:t>trúc</a:t>
            </a:r>
            <a:r>
              <a:rPr lang="en-US" sz="3600" dirty="0"/>
              <a:t> </a:t>
            </a:r>
            <a:r>
              <a:rPr lang="en-US" sz="3600" dirty="0" err="1"/>
              <a:t>của</a:t>
            </a:r>
            <a:r>
              <a:rPr lang="en-US" sz="3600" dirty="0"/>
              <a:t> </a:t>
            </a:r>
            <a:r>
              <a:rPr lang="en-US" sz="3600" dirty="0" err="1"/>
              <a:t>một</a:t>
            </a:r>
            <a:r>
              <a:rPr lang="en-US" sz="3600" dirty="0"/>
              <a:t> </a:t>
            </a:r>
            <a:r>
              <a:rPr lang="en-US" sz="3600" dirty="0" err="1"/>
              <a:t>thư</a:t>
            </a:r>
            <a:r>
              <a:rPr lang="en-US" sz="3600" dirty="0"/>
              <a:t> </a:t>
            </a:r>
            <a:r>
              <a:rPr lang="en-US" sz="3600" dirty="0" err="1"/>
              <a:t>mục</a:t>
            </a:r>
            <a:r>
              <a:rPr lang="en-US" sz="36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80847F-B239-4A7D-A326-8322204F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968" y="814458"/>
            <a:ext cx="8013742" cy="573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449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28600" y="2438400"/>
            <a:ext cx="11353800" cy="83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600" b="1" dirty="0"/>
              <a:t>2. </a:t>
            </a:r>
            <a:r>
              <a:rPr lang="en-US" sz="3600" b="1" dirty="0" err="1"/>
              <a:t>Nhiệm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2: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Thực hiện thao tác với thư mục.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4876800" y="403665"/>
            <a:ext cx="4376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KHÁM PHÁ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71B7C-E543-4011-B639-CA56EDEE5676}"/>
              </a:ext>
            </a:extLst>
          </p:cNvPr>
          <p:cNvSpPr/>
          <p:nvPr/>
        </p:nvSpPr>
        <p:spPr>
          <a:xfrm>
            <a:off x="390791" y="3639696"/>
            <a:ext cx="110294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a) Tạo thư mục mới theo cây thư mục ở Hình 52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b) Đổi tên thư mục </a:t>
            </a:r>
            <a:r>
              <a:rPr lang="vi-VN" sz="3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Do-re-mon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thành </a:t>
            </a:r>
            <a:r>
              <a:rPr lang="vi-VN" sz="3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 tu Ech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) Xóa thư mục </a:t>
            </a:r>
            <a:r>
              <a:rPr lang="vi-VN" sz="3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r>
              <a:rPr lang="vi-VN" sz="3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-nan </a:t>
            </a:r>
          </a:p>
        </p:txBody>
      </p:sp>
    </p:spTree>
    <p:extLst>
      <p:ext uri="{BB962C8B-B14F-4D97-AF65-F5344CB8AC3E}">
        <p14:creationId xmlns:p14="http://schemas.microsoft.com/office/powerpoint/2010/main" val="36923028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F69956-7F36-4EFF-88F5-A290EF0B83C6}"/>
              </a:ext>
            </a:extLst>
          </p:cNvPr>
          <p:cNvGrpSpPr/>
          <p:nvPr/>
        </p:nvGrpSpPr>
        <p:grpSpPr>
          <a:xfrm>
            <a:off x="838200" y="2665185"/>
            <a:ext cx="5962691" cy="3063984"/>
            <a:chOff x="6997718" y="98494"/>
            <a:chExt cx="5962691" cy="30639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03D2FD-1CDE-4AAA-8DD6-CF988150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59" b="96266" l="3941" r="95895">
                          <a14:foregroundMark x1="62233" y1="11618" x2="62233" y2="11618"/>
                          <a14:foregroundMark x1="35632" y1="87137" x2="35632" y2="87137"/>
                          <a14:foregroundMark x1="55993" y1="84232" x2="55993" y2="84232"/>
                          <a14:foregroundMark x1="96223" y1="51037" x2="96223" y2="51037"/>
                          <a14:foregroundMark x1="21511" y1="87967" x2="21511" y2="87967"/>
                          <a14:foregroundMark x1="4105" y1="93776" x2="4105" y2="93776"/>
                          <a14:foregroundMark x1="40722" y1="90456" x2="40722" y2="90456"/>
                          <a14:foregroundMark x1="62233" y1="82988" x2="62233" y2="82988"/>
                          <a14:foregroundMark x1="55993" y1="96266" x2="55993" y2="96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7718" y="98494"/>
              <a:ext cx="5962691" cy="23596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930A7F-2BD9-4EBC-B16A-16EBBD8D06E8}"/>
                </a:ext>
              </a:extLst>
            </p:cNvPr>
            <p:cNvSpPr txBox="1"/>
            <p:nvPr/>
          </p:nvSpPr>
          <p:spPr>
            <a:xfrm>
              <a:off x="8205214" y="2762368"/>
              <a:ext cx="30871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Hình 52</a:t>
              </a:r>
              <a:r>
                <a:rPr lang="en-US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000">
                  <a:latin typeface="UTM Avo" panose="02040603050506020204" pitchFamily="18" charset="0"/>
                  <a:cs typeface="Times New Roman" panose="02020603050405020304" pitchFamily="18" charset="0"/>
                </a:rPr>
                <a:t>Cây thư mục</a:t>
              </a:r>
              <a:endParaRPr lang="en-US" sz="2000"/>
            </a:p>
          </p:txBody>
        </p:sp>
      </p:grpSp>
      <p:pic>
        <p:nvPicPr>
          <p:cNvPr id="10" name="Picture 9" descr="A computer monitor and keyboard&#10;&#10;Description automatically generated with low confidence">
            <a:extLst>
              <a:ext uri="{FF2B5EF4-FFF2-40B4-BE49-F238E27FC236}">
                <a16:creationId xmlns:a16="http://schemas.microsoft.com/office/drawing/2014/main" id="{86898A6D-5B4C-4DE5-A47B-34AE6D6E8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45" y="2208766"/>
            <a:ext cx="3762377" cy="376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1143000" y="618977"/>
            <a:ext cx="96647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600" b="1" dirty="0"/>
              <a:t>2. </a:t>
            </a:r>
            <a:r>
              <a:rPr lang="en-US" sz="3600" b="1" dirty="0" err="1"/>
              <a:t>Nhiệm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2: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Thực hiện thao tác với thư mục. 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276600" y="605147"/>
            <a:ext cx="693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a.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thư</a:t>
            </a:r>
            <a:r>
              <a:rPr lang="en-US" sz="3600" b="1" dirty="0"/>
              <a:t> </a:t>
            </a:r>
            <a:r>
              <a:rPr lang="en-US" sz="3600" b="1" dirty="0" err="1"/>
              <a:t>mục</a:t>
            </a:r>
            <a:r>
              <a:rPr lang="en-US" sz="3600" b="1" dirty="0"/>
              <a:t> </a:t>
            </a:r>
            <a:r>
              <a:rPr lang="en-US" sz="3600" b="1" dirty="0" err="1"/>
              <a:t>mới</a:t>
            </a:r>
            <a:r>
              <a:rPr lang="en-US" sz="3600" b="1" dirty="0"/>
              <a:t>.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78B1E8-9312-4A4D-B3F7-2D50B9C0D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541" y="3490468"/>
            <a:ext cx="5562902" cy="26083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847497-39BA-4C43-8623-39EF0404F9EA}"/>
              </a:ext>
            </a:extLst>
          </p:cNvPr>
          <p:cNvSpPr/>
          <p:nvPr/>
        </p:nvSpPr>
        <p:spPr>
          <a:xfrm>
            <a:off x="328745" y="4008790"/>
            <a:ext cx="5895709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342900"/>
            <a:r>
              <a:rPr lang="vi-VN" sz="36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Trong dải lệnh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Home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, chọn lệnh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New folder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(Hình 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3).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70FED-6D37-4300-BD58-1497D23A9FF1}"/>
              </a:ext>
            </a:extLst>
          </p:cNvPr>
          <p:cNvSpPr/>
          <p:nvPr/>
        </p:nvSpPr>
        <p:spPr>
          <a:xfrm>
            <a:off x="152400" y="2191507"/>
            <a:ext cx="1102941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342900"/>
            <a:r>
              <a:rPr lang="vi-VN" sz="36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Trong cửa sổ làm việc với tệp và thư mục, chọn ổ đĩa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ở khung bên trái.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455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971800" y="6096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a.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thư</a:t>
            </a:r>
            <a:r>
              <a:rPr lang="en-US" sz="3600" b="1" dirty="0"/>
              <a:t> </a:t>
            </a:r>
            <a:r>
              <a:rPr lang="en-US" sz="3600" b="1" dirty="0" err="1"/>
              <a:t>mục</a:t>
            </a:r>
            <a:r>
              <a:rPr lang="en-US" sz="3600" b="1" dirty="0"/>
              <a:t> </a:t>
            </a:r>
            <a:r>
              <a:rPr lang="en-US" sz="3600" b="1" dirty="0" err="1"/>
              <a:t>mới</a:t>
            </a:r>
            <a:r>
              <a:rPr lang="en-US" sz="3600" b="1" dirty="0"/>
              <a:t>.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D40B3-60F7-4290-A4EA-59B27B0BB341}"/>
              </a:ext>
            </a:extLst>
          </p:cNvPr>
          <p:cNvSpPr/>
          <p:nvPr/>
        </p:nvSpPr>
        <p:spPr>
          <a:xfrm>
            <a:off x="284408" y="2348233"/>
            <a:ext cx="61722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342900"/>
            <a:r>
              <a:rPr lang="vi-VN" sz="28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lang="en-US" sz="28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Thư mục mới có tên mặc định là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New folder 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(Hình 54). Gõ tên thư mục, chẳng hạn là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Nhấn phím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Enter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để kết thúc.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8F38CB-6C8F-4AEA-88D1-4769FFB5B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544675"/>
            <a:ext cx="4283513" cy="14229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659A3D-E3E8-4480-9FDC-03ECCB9F8F78}"/>
              </a:ext>
            </a:extLst>
          </p:cNvPr>
          <p:cNvSpPr/>
          <p:nvPr/>
        </p:nvSpPr>
        <p:spPr>
          <a:xfrm>
            <a:off x="304800" y="4618137"/>
            <a:ext cx="11229708" cy="13049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Sau bước này, em đã tạo thư mục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 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trên ổ đĩa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Tương tự, em tạo thêm thư mục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co tich 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ở ổ đĩa </a:t>
            </a:r>
            <a:r>
              <a:rPr lang="vi-VN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1148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971800" y="6096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a.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thư</a:t>
            </a:r>
            <a:r>
              <a:rPr lang="en-US" sz="3600" b="1" dirty="0"/>
              <a:t> </a:t>
            </a:r>
            <a:r>
              <a:rPr lang="en-US" sz="3600" b="1" dirty="0" err="1"/>
              <a:t>mục</a:t>
            </a:r>
            <a:r>
              <a:rPr lang="en-US" sz="3600" b="1" dirty="0"/>
              <a:t> </a:t>
            </a:r>
            <a:r>
              <a:rPr lang="en-US" sz="3600" b="1" dirty="0" err="1"/>
              <a:t>mới</a:t>
            </a:r>
            <a:r>
              <a:rPr lang="en-US" sz="3600" b="1" dirty="0"/>
              <a:t>.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2B6A07-E4A9-4A62-975F-9FE8D6EC5ECD}"/>
              </a:ext>
            </a:extLst>
          </p:cNvPr>
          <p:cNvSpPr/>
          <p:nvPr/>
        </p:nvSpPr>
        <p:spPr>
          <a:xfrm>
            <a:off x="304800" y="2418973"/>
            <a:ext cx="1078775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342900"/>
            <a:r>
              <a:rPr lang="vi-VN" sz="36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lang="en-US" sz="36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Nháy đúp chuột vào thư mục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ở khung bên phải để mở thư mục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. Tạo tiếp các thư mục mới là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Do-re-mon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Trang Quynh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và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Co-nan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2722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276600" y="1458642"/>
            <a:ext cx="7315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/>
              <a:t>Khám</a:t>
            </a:r>
            <a:r>
              <a:rPr lang="en-US" sz="3600" b="1" dirty="0"/>
              <a:t> </a:t>
            </a:r>
            <a:r>
              <a:rPr lang="en-US" sz="3600" b="1" dirty="0" err="1"/>
              <a:t>phá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thư</a:t>
            </a:r>
            <a:r>
              <a:rPr lang="en-US" sz="3600" b="1" dirty="0"/>
              <a:t> </a:t>
            </a:r>
            <a:r>
              <a:rPr lang="en-US" sz="3600" b="1" dirty="0" err="1"/>
              <a:t>mục</a:t>
            </a:r>
            <a:endParaRPr lang="en-US" sz="3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224600" y="259166"/>
            <a:ext cx="5711516" cy="1997726"/>
            <a:chOff x="394210" y="76648"/>
            <a:chExt cx="3660872" cy="19977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210" y="76648"/>
              <a:ext cx="1280271" cy="10149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674481" y="76648"/>
              <a:ext cx="2380601" cy="199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4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7C4189C-8D01-4510-8AA7-A9858504856D}"/>
              </a:ext>
            </a:extLst>
          </p:cNvPr>
          <p:cNvSpPr/>
          <p:nvPr/>
        </p:nvSpPr>
        <p:spPr>
          <a:xfrm>
            <a:off x="304800" y="2176923"/>
            <a:ext cx="10920710" cy="1478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Hãy tạo các thư mục theo sơ đồ hình cây biểu diễn cách sắp xếp sách trên giá như sau: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964B32-5BF9-4E0E-9673-B1797C218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2273" l="3390" r="97987">
                        <a14:foregroundMark x1="60911" y1="15909" x2="60911" y2="15909"/>
                        <a14:foregroundMark x1="28708" y1="52727" x2="28708" y2="52727"/>
                        <a14:foregroundMark x1="8051" y1="88636" x2="8051" y2="88636"/>
                        <a14:foregroundMark x1="3390" y1="88182" x2="3390" y2="88182"/>
                        <a14:foregroundMark x1="80508" y1="89091" x2="80508" y2="89091"/>
                        <a14:foregroundMark x1="91314" y1="85455" x2="91314" y2="85455"/>
                        <a14:foregroundMark x1="91843" y1="68182" x2="91843" y2="68182"/>
                        <a14:foregroundMark x1="98093" y1="92273" x2="98093" y2="92273"/>
                        <a14:foregroundMark x1="58051" y1="10909" x2="58051" y2="10909"/>
                        <a14:foregroundMark x1="57415" y1="8182" x2="57415" y2="8182"/>
                        <a14:foregroundMark x1="39831" y1="79545" x2="39831" y2="79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445" y="3746850"/>
            <a:ext cx="11487606" cy="26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818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590800" y="2362200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/>
              <a:t>Khám</a:t>
            </a:r>
            <a:r>
              <a:rPr lang="en-US" sz="3600" b="1" dirty="0"/>
              <a:t> </a:t>
            </a:r>
            <a:r>
              <a:rPr lang="en-US" sz="3600" b="1" dirty="0" err="1"/>
              <a:t>phá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thư</a:t>
            </a:r>
            <a:r>
              <a:rPr lang="en-US" sz="3600" b="1" dirty="0"/>
              <a:t> </a:t>
            </a:r>
            <a:r>
              <a:rPr lang="en-US" sz="3600" b="1" dirty="0" err="1"/>
              <a:t>mục</a:t>
            </a:r>
            <a:endParaRPr lang="en-US" sz="3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189831" y="649894"/>
            <a:ext cx="5868569" cy="2183724"/>
            <a:chOff x="371924" y="467376"/>
            <a:chExt cx="3761537" cy="21837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199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4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70DC8-2D80-4B12-B179-29CF25F904DF}"/>
              </a:ext>
            </a:extLst>
          </p:cNvPr>
          <p:cNvSpPr/>
          <p:nvPr/>
        </p:nvSpPr>
        <p:spPr>
          <a:xfrm>
            <a:off x="457200" y="3391836"/>
            <a:ext cx="11008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Em hãy tìm một tệp nằm trong một thư mục ở ổ đĩa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hoặc ổ đĩa </a:t>
            </a:r>
            <a:r>
              <a:rPr lang="vi-VN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của máy tính em đang thực hành.</a:t>
            </a:r>
          </a:p>
          <a:p>
            <a:pPr algn="just" defTabSz="342900"/>
            <a:endParaRPr lang="vi-VN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4454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457200"/>
            <a:ext cx="13264789" cy="11807346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1304897" y="1421653"/>
            <a:ext cx="10040318" cy="467035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09" y="-50621"/>
            <a:ext cx="3393991" cy="3285056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6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7BCDC-C51E-48B2-A341-98258E174A9D}"/>
              </a:ext>
            </a:extLst>
          </p:cNvPr>
          <p:cNvSpPr txBox="1"/>
          <p:nvPr/>
        </p:nvSpPr>
        <p:spPr>
          <a:xfrm>
            <a:off x="354133" y="29635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2B6A13-FF5C-406C-921A-D25B98564154}"/>
              </a:ext>
            </a:extLst>
          </p:cNvPr>
          <p:cNvSpPr txBox="1"/>
          <p:nvPr/>
        </p:nvSpPr>
        <p:spPr>
          <a:xfrm>
            <a:off x="2044986" y="3819301"/>
            <a:ext cx="865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" y="1012"/>
              <a:ext cx="25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67" y="2669317"/>
            <a:ext cx="108275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dạng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màu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mục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73036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31" y="3083411"/>
            <a:ext cx="11322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3600" b="1" u="sng" dirty="0">
                <a:solidFill>
                  <a:srgbClr val="0000FF"/>
                </a:solidFill>
                <a:cs typeface="Arial" panose="020B0604020202020204" pitchFamily="34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Hãy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sơ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cây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mục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tùy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ý ?</a:t>
            </a:r>
          </a:p>
        </p:txBody>
      </p:sp>
    </p:spTree>
    <p:extLst>
      <p:ext uri="{BB962C8B-B14F-4D97-AF65-F5344CB8AC3E}">
        <p14:creationId xmlns:p14="http://schemas.microsoft.com/office/powerpoint/2010/main" val="19297022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66800" y="2570508"/>
            <a:ext cx="10515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THỰC HÀNH VỚI TỆP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THƯ MỤC TRONG MÁY TÍNH (T1)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559" y="1059611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490716"/>
            <a:ext cx="857986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cs typeface="Arial" pitchFamily="34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04800" y="2443050"/>
            <a:ext cx="11403614" cy="1172624"/>
            <a:chOff x="3349299" y="2171366"/>
            <a:chExt cx="8492018" cy="881218"/>
          </a:xfrm>
        </p:grpSpPr>
        <p:sp>
          <p:nvSpPr>
            <p:cNvPr id="19" name="Oval 18"/>
            <p:cNvSpPr/>
            <p:nvPr/>
          </p:nvSpPr>
          <p:spPr>
            <a:xfrm>
              <a:off x="3349299" y="2284160"/>
              <a:ext cx="547745" cy="567989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871997" y="2281451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4307976" y="2171366"/>
              <a:ext cx="7533341" cy="881218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57199" y="3870513"/>
            <a:ext cx="9133661" cy="701487"/>
            <a:chOff x="3104901" y="2350934"/>
            <a:chExt cx="7871058" cy="555190"/>
          </a:xfrm>
        </p:grpSpPr>
        <p:sp>
          <p:nvSpPr>
            <p:cNvPr id="64" name="Oval 63"/>
            <p:cNvSpPr/>
            <p:nvPr/>
          </p:nvSpPr>
          <p:spPr>
            <a:xfrm>
              <a:off x="3104901" y="2350934"/>
              <a:ext cx="604657" cy="51628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4181687" y="2365543"/>
              <a:ext cx="6794272" cy="540581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AE5D9F-58EF-7E2B-2B6C-6DACEFCA92E5}"/>
              </a:ext>
            </a:extLst>
          </p:cNvPr>
          <p:cNvGrpSpPr/>
          <p:nvPr/>
        </p:nvGrpSpPr>
        <p:grpSpPr>
          <a:xfrm>
            <a:off x="304800" y="4885235"/>
            <a:ext cx="9256313" cy="796815"/>
            <a:chOff x="2960468" y="2585359"/>
            <a:chExt cx="6452206" cy="71855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8ABDC31-7CA5-8108-BDBD-51ED45D7FE9D}"/>
                </a:ext>
              </a:extLst>
            </p:cNvPr>
            <p:cNvSpPr/>
            <p:nvPr/>
          </p:nvSpPr>
          <p:spPr>
            <a:xfrm>
              <a:off x="2960468" y="2653344"/>
              <a:ext cx="538703" cy="6505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3" name="Chevron 64">
              <a:extLst>
                <a:ext uri="{FF2B5EF4-FFF2-40B4-BE49-F238E27FC236}">
                  <a16:creationId xmlns:a16="http://schemas.microsoft.com/office/drawing/2014/main" id="{15963F39-696A-1CF2-A567-7E1DFCF2DE82}"/>
                </a:ext>
              </a:extLst>
            </p:cNvPr>
            <p:cNvSpPr/>
            <p:nvPr/>
          </p:nvSpPr>
          <p:spPr>
            <a:xfrm>
              <a:off x="3499171" y="2653344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AutoShape 47">
              <a:extLst>
                <a:ext uri="{FF2B5EF4-FFF2-40B4-BE49-F238E27FC236}">
                  <a16:creationId xmlns:a16="http://schemas.microsoft.com/office/drawing/2014/main" id="{989AC840-F53C-961E-ECE1-24C950CB5D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21824" y="2585359"/>
              <a:ext cx="5490850" cy="6784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4495800" y="685800"/>
            <a:ext cx="4376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KHỞI ĐỘNG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7"/>
          <p:cNvSpPr>
            <a:spLocks noChangeArrowheads="1"/>
          </p:cNvSpPr>
          <p:nvPr/>
        </p:nvSpPr>
        <p:spPr bwMode="gray">
          <a:xfrm>
            <a:off x="1143000" y="2743200"/>
            <a:ext cx="3200400" cy="902265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An:</a:t>
            </a:r>
          </a:p>
        </p:txBody>
      </p:sp>
      <p:sp>
        <p:nvSpPr>
          <p:cNvPr id="10" name="AutoShape 47"/>
          <p:cNvSpPr>
            <a:spLocks noChangeArrowheads="1"/>
          </p:cNvSpPr>
          <p:nvPr/>
        </p:nvSpPr>
        <p:spPr bwMode="gray">
          <a:xfrm>
            <a:off x="7081950" y="4495800"/>
            <a:ext cx="3581400" cy="902265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28600" y="2438400"/>
            <a:ext cx="1135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3600" b="1" dirty="0" err="1"/>
              <a:t>Nhiệm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1: </a:t>
            </a:r>
            <a:r>
              <a:rPr lang="en-US" sz="3600" dirty="0" err="1"/>
              <a:t>Mơ</a:t>
            </a:r>
            <a:r>
              <a:rPr lang="en-US" sz="3600" dirty="0"/>
              <a:t>̉ </a:t>
            </a:r>
            <a:r>
              <a:rPr lang="en-US" sz="3600" dirty="0" err="1"/>
              <a:t>va</a:t>
            </a:r>
            <a:r>
              <a:rPr lang="en-US" sz="3600" dirty="0"/>
              <a:t>̀ </a:t>
            </a:r>
            <a:r>
              <a:rPr lang="en-US" sz="3600" dirty="0" err="1"/>
              <a:t>tìm</a:t>
            </a:r>
            <a:r>
              <a:rPr lang="en-US" sz="3600" dirty="0"/>
              <a:t> </a:t>
            </a:r>
            <a:r>
              <a:rPr lang="en-US" sz="3600" dirty="0" err="1"/>
              <a:t>hiểu</a:t>
            </a:r>
            <a:r>
              <a:rPr lang="en-US" sz="3600" dirty="0"/>
              <a:t> </a:t>
            </a:r>
            <a:r>
              <a:rPr lang="en-US" sz="3600" dirty="0" err="1"/>
              <a:t>cấu</a:t>
            </a:r>
            <a:r>
              <a:rPr lang="en-US" sz="3600" dirty="0"/>
              <a:t> </a:t>
            </a:r>
            <a:r>
              <a:rPr lang="en-US" sz="3600" dirty="0" err="1"/>
              <a:t>trúc</a:t>
            </a:r>
            <a:r>
              <a:rPr lang="en-US" sz="3600" dirty="0"/>
              <a:t> </a:t>
            </a:r>
            <a:r>
              <a:rPr lang="en-US" sz="3600" dirty="0" err="1"/>
              <a:t>của</a:t>
            </a:r>
            <a:r>
              <a:rPr lang="en-US" sz="3600" dirty="0"/>
              <a:t> </a:t>
            </a:r>
            <a:r>
              <a:rPr lang="en-US" sz="3600" dirty="0" err="1"/>
              <a:t>một</a:t>
            </a:r>
            <a:r>
              <a:rPr lang="en-US" sz="3600" dirty="0"/>
              <a:t> </a:t>
            </a:r>
            <a:r>
              <a:rPr lang="en-US" sz="3600" dirty="0" err="1"/>
              <a:t>thư</a:t>
            </a:r>
            <a:r>
              <a:rPr lang="en-US" sz="3600" dirty="0"/>
              <a:t> </a:t>
            </a:r>
            <a:r>
              <a:rPr lang="en-US" sz="3600" dirty="0" err="1"/>
              <a:t>mục</a:t>
            </a:r>
            <a:r>
              <a:rPr lang="en-US" sz="3600" dirty="0"/>
              <a:t>.</a:t>
            </a:r>
          </a:p>
          <a:p>
            <a:pPr marL="514350" indent="-514350">
              <a:buAutoNum type="arabicPeriod"/>
              <a:defRPr/>
            </a:pP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4876800" y="403665"/>
            <a:ext cx="4376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KHÁM PHÁ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Tin học lớp 3 Bài 9: Thực hành với tệp và thư mục trong máy tính trang 42, 43, 44, 45 | Kết nối tri thức (ảnh 1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70719"/>
            <a:ext cx="838200" cy="12075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28600" y="4191000"/>
            <a:ext cx="1135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Bước</a:t>
            </a:r>
            <a:r>
              <a:rPr lang="en-US" sz="3600" dirty="0">
                <a:solidFill>
                  <a:srgbClr val="FF0000"/>
                </a:solidFill>
              </a:rPr>
              <a:t> 1: </a:t>
            </a:r>
            <a:r>
              <a:rPr lang="en-US" sz="3600" dirty="0" err="1"/>
              <a:t>Nháy</a:t>
            </a:r>
            <a:r>
              <a:rPr lang="en-US" sz="3600" dirty="0"/>
              <a:t> </a:t>
            </a:r>
            <a:r>
              <a:rPr lang="en-US" sz="3600" dirty="0" err="1"/>
              <a:t>đúp</a:t>
            </a:r>
            <a:r>
              <a:rPr lang="en-US" sz="3600" dirty="0"/>
              <a:t> </a:t>
            </a:r>
            <a:r>
              <a:rPr lang="en-US" sz="3600" dirty="0" err="1"/>
              <a:t>chuột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         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màn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nền</a:t>
            </a:r>
            <a:r>
              <a:rPr lang="en-US" sz="3600" dirty="0"/>
              <a:t>. </a:t>
            </a:r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sổ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0000FF"/>
                </a:solidFill>
              </a:rPr>
              <a:t>This PC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51.</a:t>
            </a:r>
          </a:p>
        </p:txBody>
      </p:sp>
    </p:spTree>
    <p:extLst>
      <p:ext uri="{BB962C8B-B14F-4D97-AF65-F5344CB8AC3E}">
        <p14:creationId xmlns:p14="http://schemas.microsoft.com/office/powerpoint/2010/main" val="960843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89973" y="3144231"/>
            <a:ext cx="11263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PC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118950" y="4495800"/>
            <a:ext cx="119032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36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139700" y="2319629"/>
            <a:ext cx="118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429000" y="397102"/>
            <a:ext cx="769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3600" b="1" dirty="0" err="1"/>
              <a:t>Nhiệm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1: </a:t>
            </a:r>
            <a:r>
              <a:rPr lang="en-US" sz="3600" dirty="0" err="1"/>
              <a:t>Mơ</a:t>
            </a:r>
            <a:r>
              <a:rPr lang="en-US" sz="3600" dirty="0"/>
              <a:t>̉ </a:t>
            </a:r>
            <a:r>
              <a:rPr lang="en-US" sz="3600" dirty="0" err="1"/>
              <a:t>va</a:t>
            </a:r>
            <a:r>
              <a:rPr lang="en-US" sz="3600" dirty="0"/>
              <a:t>̀ </a:t>
            </a:r>
            <a:r>
              <a:rPr lang="en-US" sz="3600" dirty="0" err="1"/>
              <a:t>tìm</a:t>
            </a:r>
            <a:r>
              <a:rPr lang="en-US" sz="3600" dirty="0"/>
              <a:t> </a:t>
            </a:r>
            <a:r>
              <a:rPr lang="en-US" sz="3600" dirty="0" err="1"/>
              <a:t>hiểu</a:t>
            </a:r>
            <a:r>
              <a:rPr lang="en-US" sz="3600" dirty="0"/>
              <a:t> </a:t>
            </a:r>
            <a:r>
              <a:rPr lang="en-US" sz="3600" dirty="0" err="1"/>
              <a:t>cấu</a:t>
            </a:r>
            <a:r>
              <a:rPr lang="en-US" sz="3600" dirty="0"/>
              <a:t> </a:t>
            </a:r>
            <a:r>
              <a:rPr lang="en-US" sz="3600" dirty="0" err="1"/>
              <a:t>trúc</a:t>
            </a:r>
            <a:r>
              <a:rPr lang="en-US" sz="3600" dirty="0"/>
              <a:t> </a:t>
            </a:r>
          </a:p>
          <a:p>
            <a:pPr>
              <a:defRPr/>
            </a:pPr>
            <a:r>
              <a:rPr lang="en-US" sz="3600" dirty="0" err="1"/>
              <a:t>của</a:t>
            </a:r>
            <a:r>
              <a:rPr lang="en-US" sz="3600" dirty="0"/>
              <a:t> </a:t>
            </a:r>
            <a:r>
              <a:rPr lang="en-US" sz="3600" dirty="0" err="1"/>
              <a:t>một</a:t>
            </a:r>
            <a:r>
              <a:rPr lang="en-US" sz="3600" dirty="0"/>
              <a:t> </a:t>
            </a:r>
            <a:r>
              <a:rPr lang="en-US" sz="3600" dirty="0" err="1"/>
              <a:t>thư</a:t>
            </a:r>
            <a:r>
              <a:rPr lang="en-US" sz="3600" dirty="0"/>
              <a:t> </a:t>
            </a:r>
            <a:r>
              <a:rPr lang="en-US" sz="3600" dirty="0" err="1"/>
              <a:t>mục</a:t>
            </a:r>
            <a:r>
              <a:rPr lang="en-US" sz="3600" dirty="0"/>
              <a:t>.</a:t>
            </a:r>
          </a:p>
          <a:p>
            <a:pPr marL="514350" indent="-514350">
              <a:buAutoNum type="arabicPeriod"/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11129</TotalTime>
  <Words>636</Words>
  <Application>Microsoft Office PowerPoint</Application>
  <PresentationFormat>Widescreen</PresentationFormat>
  <Paragraphs>61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 Light</vt:lpstr>
      <vt:lpstr>Times New Roman</vt:lpstr>
      <vt:lpstr>DFPOP1-W9</vt:lpstr>
      <vt:lpstr>Arial</vt:lpstr>
      <vt:lpstr>SVN-SAF</vt:lpstr>
      <vt:lpstr>UTM Avo</vt:lpstr>
      <vt:lpstr>Calibri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1270</cp:revision>
  <dcterms:created xsi:type="dcterms:W3CDTF">2021-09-19T04:33:01Z</dcterms:created>
  <dcterms:modified xsi:type="dcterms:W3CDTF">2022-08-12T14:33:09Z</dcterms:modified>
  <cp:category>9Slide.vn</cp:category>
</cp:coreProperties>
</file>