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</p:sldMasterIdLst>
  <p:notesMasterIdLst>
    <p:notesMasterId r:id="rId25"/>
  </p:notesMasterIdLst>
  <p:sldIdLst>
    <p:sldId id="563" r:id="rId2"/>
    <p:sldId id="566" r:id="rId3"/>
    <p:sldId id="565" r:id="rId4"/>
    <p:sldId id="595" r:id="rId5"/>
    <p:sldId id="568" r:id="rId6"/>
    <p:sldId id="577" r:id="rId7"/>
    <p:sldId id="597" r:id="rId8"/>
    <p:sldId id="578" r:id="rId9"/>
    <p:sldId id="598" r:id="rId10"/>
    <p:sldId id="579" r:id="rId11"/>
    <p:sldId id="599" r:id="rId12"/>
    <p:sldId id="601" r:id="rId13"/>
    <p:sldId id="602" r:id="rId14"/>
    <p:sldId id="580" r:id="rId15"/>
    <p:sldId id="603" r:id="rId16"/>
    <p:sldId id="604" r:id="rId17"/>
    <p:sldId id="589" r:id="rId18"/>
    <p:sldId id="605" r:id="rId19"/>
    <p:sldId id="606" r:id="rId20"/>
    <p:sldId id="590" r:id="rId21"/>
    <p:sldId id="607" r:id="rId22"/>
    <p:sldId id="608" r:id="rId23"/>
    <p:sldId id="609" r:id="rId24"/>
  </p:sldIdLst>
  <p:sldSz cx="12192000" cy="6858000"/>
  <p:notesSz cx="6858000" cy="9144000"/>
  <p:embeddedFontLst>
    <p:embeddedFont>
      <p:font typeface="iCiel Cadena" charset="0"/>
      <p:bold r:id="rId26"/>
    </p:embeddedFont>
    <p:embeddedFont>
      <p:font typeface="Verdana" pitchFamily="34" charset="0"/>
      <p:regular r:id="rId27"/>
      <p:bold r:id="rId28"/>
      <p:italic r:id="rId29"/>
      <p:boldItalic r:id="rId30"/>
    </p:embeddedFont>
    <p:embeddedFont>
      <p:font typeface="Calibri Light" pitchFamily="34" charset="0"/>
      <p:regular r:id="rId31"/>
      <p:italic r:id="rId32"/>
    </p:embeddedFont>
    <p:embeddedFont>
      <p:font typeface="Segoe Print" pitchFamily="2" charset="0"/>
      <p:regular r:id="rId33"/>
      <p:bold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微软雅黑" pitchFamily="34" charset="-122"/>
      <p:regular r:id="rId39"/>
      <p:bold r:id="rId40"/>
    </p:embeddedFont>
  </p:embeddedFontLst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2552"/>
    <a:srgbClr val="1D1D1D"/>
    <a:srgbClr val="F44646"/>
    <a:srgbClr val="4E4E4E"/>
    <a:srgbClr val="FBAB1B"/>
    <a:srgbClr val="FEC63B"/>
    <a:srgbClr val="FFFFFF"/>
    <a:srgbClr val="312454"/>
    <a:srgbClr val="E2D8F7"/>
    <a:srgbClr val="0E6F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82055" autoAdjust="0"/>
  </p:normalViewPr>
  <p:slideViewPr>
    <p:cSldViewPr>
      <p:cViewPr>
        <p:scale>
          <a:sx n="60" d="100"/>
          <a:sy n="60" d="100"/>
        </p:scale>
        <p:origin x="-1140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098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098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330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286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286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 advTm="2627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 advTm="2627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 advTm="2627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 advTm="2627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=""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E1C4984-B598-48EF-A38A-C02B38BF8F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7946" y="26595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3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35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 advTm="2627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 advTm="2627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 advTm="2627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 advTm="2627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 advTm="2627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 advTm="2627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 advTm="2627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 advTm="2627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=""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  <p:sldLayoutId id="2147483797" r:id="rId13"/>
    <p:sldLayoutId id="2147483798" r:id="rId14"/>
  </p:sldLayoutIdLst>
  <p:transition advClick="0" advTm="2627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sv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11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</a:t>
            </a:r>
            <a:r>
              <a:rPr lang="en-US" sz="2800" b="1" dirty="0" smtClean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.............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92391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6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.........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=""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2022 - 2023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91000" y="1447800"/>
            <a:ext cx="502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028700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:Công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-50800" y="2096869"/>
            <a:ext cx="71985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...” 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28826" y="2717482"/>
            <a:ext cx="10962947" cy="4017035"/>
            <a:chOff x="614526" y="1136857"/>
            <a:chExt cx="10962947" cy="4017035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AE72414E-0B87-4570-BC57-25D1E8CC94A1}"/>
                </a:ext>
              </a:extLst>
            </p:cNvPr>
            <p:cNvGrpSpPr/>
            <p:nvPr/>
          </p:nvGrpSpPr>
          <p:grpSpPr>
            <a:xfrm>
              <a:off x="614526" y="1136857"/>
              <a:ext cx="10962947" cy="4017035"/>
              <a:chOff x="512219" y="900102"/>
              <a:chExt cx="10962947" cy="4017035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89DDA988-B801-4369-A060-E26346D4991A}"/>
                  </a:ext>
                </a:extLst>
              </p:cNvPr>
              <p:cNvSpPr/>
              <p:nvPr/>
            </p:nvSpPr>
            <p:spPr>
              <a:xfrm>
                <a:off x="3379791" y="1086631"/>
                <a:ext cx="7173355" cy="684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>
                  <a:lnSpc>
                    <a:spcPct val="150000"/>
                  </a:lnSpc>
                </a:pPr>
                <a:r>
                  <a:rPr lang="en-US" sz="2800" b="1">
                    <a:solidFill>
                      <a:srgbClr val="7FC354"/>
                    </a:solidFill>
                    <a:latin typeface="SVN-Androgyne" panose="02040603050506020204" pitchFamily="18" charset="0"/>
                    <a:cs typeface="Times New Roman" panose="02020603050405020304" pitchFamily="18" charset="0"/>
                  </a:rPr>
                  <a:t>Nếu ... thì...</a:t>
                </a:r>
                <a:endParaRPr lang="vi-VN" sz="2800" b="1">
                  <a:solidFill>
                    <a:srgbClr val="7FC354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angle: Rounded Corners 9">
                <a:extLst>
                  <a:ext uri="{FF2B5EF4-FFF2-40B4-BE49-F238E27FC236}">
                    <a16:creationId xmlns="" xmlns:a16="http://schemas.microsoft.com/office/drawing/2014/main" id="{5EB6C30F-1E9C-4319-A95E-715ADE688353}"/>
                  </a:ext>
                </a:extLst>
              </p:cNvPr>
              <p:cNvSpPr/>
              <p:nvPr/>
            </p:nvSpPr>
            <p:spPr>
              <a:xfrm>
                <a:off x="512219" y="1021437"/>
                <a:ext cx="10962947" cy="3895700"/>
              </a:xfrm>
              <a:prstGeom prst="roundRect">
                <a:avLst>
                  <a:gd name="adj" fmla="val 3938"/>
                </a:avLst>
              </a:prstGeom>
              <a:noFill/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="" xmlns:a16="http://schemas.microsoft.com/office/drawing/2014/main" id="{7E552BF8-9FAF-41BC-BEEE-41E255FE2456}"/>
                  </a:ext>
                </a:extLst>
              </p:cNvPr>
              <p:cNvSpPr/>
              <p:nvPr/>
            </p:nvSpPr>
            <p:spPr>
              <a:xfrm>
                <a:off x="796888" y="1912439"/>
                <a:ext cx="6861474" cy="2559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342900">
                  <a:lnSpc>
                    <a:spcPct val="150000"/>
                  </a:lnSpc>
                </a:pPr>
                <a:r>
                  <a:rPr lang="vi-VN" sz="2200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Hôm nay là Chủ nhật, Khoa dự định buổi chiều sẽ đá bóng cùng các bạn. Việc đá bóng của bạn Khoa </a:t>
                </a:r>
                <a:r>
                  <a:rPr lang="en-US" sz="2200" dirty="0" err="1">
                    <a:latin typeface="UTM Avo" panose="0204060305050602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vi-VN" sz="2200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diễn ra hay không phụ thuộc vào thời tiết. Em hãy chọn cách nói “Nếu ... thì ..." để diễn đạt dự định của bạn Khoa cho phù hợp.</a:t>
                </a: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="" xmlns:a16="http://schemas.microsoft.com/office/drawing/2014/main" id="{F530EC52-89B7-4147-A5F4-05B7D3C90380}"/>
                  </a:ext>
                </a:extLst>
              </p:cNvPr>
              <p:cNvGrpSpPr/>
              <p:nvPr/>
            </p:nvGrpSpPr>
            <p:grpSpPr>
              <a:xfrm>
                <a:off x="522612" y="900102"/>
                <a:ext cx="2898644" cy="880803"/>
                <a:chOff x="522612" y="900102"/>
                <a:chExt cx="2898644" cy="880803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="" xmlns:a16="http://schemas.microsoft.com/office/drawing/2014/main" id="{04CDA596-1B26-4085-8212-5AA324C0CCDF}"/>
                    </a:ext>
                  </a:extLst>
                </p:cNvPr>
                <p:cNvGrpSpPr/>
                <p:nvPr/>
              </p:nvGrpSpPr>
              <p:grpSpPr>
                <a:xfrm>
                  <a:off x="522612" y="1095583"/>
                  <a:ext cx="2372989" cy="661656"/>
                  <a:chOff x="5906375" y="1404722"/>
                  <a:chExt cx="2372989" cy="661656"/>
                </a:xfrm>
              </p:grpSpPr>
              <p:sp>
                <p:nvSpPr>
                  <p:cNvPr id="33" name="Rectangle: Top Corners Rounded 19">
                    <a:extLst>
                      <a:ext uri="{FF2B5EF4-FFF2-40B4-BE49-F238E27FC236}">
                        <a16:creationId xmlns="" xmlns:a16="http://schemas.microsoft.com/office/drawing/2014/main" id="{36102304-628E-4B91-88B3-5793403C22EF}"/>
                      </a:ext>
                    </a:extLst>
                  </p:cNvPr>
                  <p:cNvSpPr/>
                  <p:nvPr/>
                </p:nvSpPr>
                <p:spPr>
                  <a:xfrm>
                    <a:off x="5981023" y="1404722"/>
                    <a:ext cx="2298341" cy="661656"/>
                  </a:xfrm>
                  <a:prstGeom prst="round2SameRect">
                    <a:avLst/>
                  </a:prstGeom>
                  <a:solidFill>
                    <a:srgbClr val="7FC35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b="1">
                      <a:latin typeface="UTM Bienvenue" panose="02040603050506020204" pitchFamily="18" charset="0"/>
                    </a:endParaRPr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="" xmlns:a16="http://schemas.microsoft.com/office/drawing/2014/main" id="{57655036-5A57-4763-80DB-548A5EB0B627}"/>
                      </a:ext>
                    </a:extLst>
                  </p:cNvPr>
                  <p:cNvSpPr/>
                  <p:nvPr/>
                </p:nvSpPr>
                <p:spPr>
                  <a:xfrm>
                    <a:off x="5906375" y="1465062"/>
                    <a:ext cx="2135017" cy="53322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342900">
                      <a:lnSpc>
                        <a:spcPct val="150000"/>
                      </a:lnSpc>
                    </a:pPr>
                    <a:r>
                      <a:rPr lang="en-US" sz="2200" b="1">
                        <a:solidFill>
                          <a:schemeClr val="bg1"/>
                        </a:solidFill>
                        <a:latin typeface="UTM Bienvenue" panose="02040603050506020204" pitchFamily="18" charset="0"/>
                        <a:cs typeface="Times New Roman" panose="02020603050405020304" pitchFamily="18" charset="0"/>
                      </a:rPr>
                      <a:t>HOẠT ĐỘNG </a:t>
                    </a:r>
                    <a:endParaRPr lang="vi-VN" sz="2200" b="1">
                      <a:solidFill>
                        <a:schemeClr val="bg1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9" name="Group 28">
                  <a:extLst>
                    <a:ext uri="{FF2B5EF4-FFF2-40B4-BE49-F238E27FC236}">
                      <a16:creationId xmlns="" xmlns:a16="http://schemas.microsoft.com/office/drawing/2014/main" id="{EED9454D-9326-4542-811C-2A0A4076E4EE}"/>
                    </a:ext>
                  </a:extLst>
                </p:cNvPr>
                <p:cNvGrpSpPr/>
                <p:nvPr/>
              </p:nvGrpSpPr>
              <p:grpSpPr>
                <a:xfrm rot="20419193">
                  <a:off x="2468303" y="900102"/>
                  <a:ext cx="952953" cy="880803"/>
                  <a:chOff x="8974078" y="279854"/>
                  <a:chExt cx="3397172" cy="3224225"/>
                </a:xfrm>
              </p:grpSpPr>
              <p:pic>
                <p:nvPicPr>
                  <p:cNvPr id="31" name="Picture 5">
                    <a:extLst>
                      <a:ext uri="{FF2B5EF4-FFF2-40B4-BE49-F238E27FC236}">
                        <a16:creationId xmlns="" xmlns:a16="http://schemas.microsoft.com/office/drawing/2014/main" id="{C7CC1D3C-5DCB-4B72-9B35-344873F7DE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="" xmlns:asvg="http://schemas.microsoft.com/office/drawing/2016/SVG/main" r:embed="rId4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8974078" y="279854"/>
                    <a:ext cx="3397172" cy="3224225"/>
                  </a:xfrm>
                  <a:prstGeom prst="rect">
                    <a:avLst/>
                  </a:prstGeom>
                </p:spPr>
              </p:pic>
              <p:pic>
                <p:nvPicPr>
                  <p:cNvPr id="32" name="Picture 6">
                    <a:extLst>
                      <a:ext uri="{FF2B5EF4-FFF2-40B4-BE49-F238E27FC236}">
                        <a16:creationId xmlns="" xmlns:a16="http://schemas.microsoft.com/office/drawing/2014/main" id="{836B325B-2341-497E-BDC2-DA78F6814E8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="" xmlns:asvg="http://schemas.microsoft.com/office/drawing/2016/SVG/main" r:embed="rId6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9264793" y="565916"/>
                    <a:ext cx="2916628" cy="276814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0" name="Rectangle 29">
                  <a:extLst>
                    <a:ext uri="{FF2B5EF4-FFF2-40B4-BE49-F238E27FC236}">
                      <a16:creationId xmlns="" xmlns:a16="http://schemas.microsoft.com/office/drawing/2014/main" id="{17A61A7B-C9BE-4102-8A88-C89F18A3B087}"/>
                    </a:ext>
                  </a:extLst>
                </p:cNvPr>
                <p:cNvSpPr/>
                <p:nvPr/>
              </p:nvSpPr>
              <p:spPr>
                <a:xfrm>
                  <a:off x="2792351" y="1002361"/>
                  <a:ext cx="363894" cy="68480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>
                    <a:lnSpc>
                      <a:spcPct val="150000"/>
                    </a:lnSpc>
                  </a:pPr>
                  <a:r>
                    <a:rPr lang="en-US" sz="2800" b="1">
                      <a:solidFill>
                        <a:schemeClr val="bg1"/>
                      </a:solidFill>
                      <a:latin typeface="UTM HelvetIns" panose="02040603050506020204" pitchFamily="18" charset="0"/>
                      <a:cs typeface="Times New Roman" panose="02020603050405020304" pitchFamily="18" charset="0"/>
                    </a:rPr>
                    <a:t>2</a:t>
                  </a:r>
                  <a:endParaRPr lang="vi-VN" sz="2800" b="1">
                    <a:solidFill>
                      <a:schemeClr val="bg1"/>
                    </a:solidFill>
                    <a:cs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EB1B9DB0-9F2E-4E57-ADF3-EA29A683E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45337" y="1704108"/>
              <a:ext cx="3071126" cy="30101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626308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028700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:Công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-50800" y="2096869"/>
            <a:ext cx="71985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...” 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278524" y="2860837"/>
            <a:ext cx="109728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06641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028700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-50800" y="2096869"/>
            <a:ext cx="71985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...” 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07950" y="2610289"/>
            <a:ext cx="11925300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Em hãy ghép mỗi mục ở cột A với một mục thích hợp ở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ột B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53CCAA6-6E22-4424-B36D-E51B8CB4F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294830"/>
            <a:ext cx="6781800" cy="3410769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3900" y="3820180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 D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3900" y="4353580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A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4963180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B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5496580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</a:t>
            </a:r>
          </a:p>
        </p:txBody>
      </p:sp>
    </p:spTree>
    <p:extLst>
      <p:ext uri="{BB962C8B-B14F-4D97-AF65-F5344CB8AC3E}">
        <p14:creationId xmlns:p14="http://schemas.microsoft.com/office/powerpoint/2010/main" val="421998148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5" grpId="0"/>
      <p:bldP spid="11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60BEE735-CE58-4102-B051-8E89722AB9F6}"/>
              </a:ext>
            </a:extLst>
          </p:cNvPr>
          <p:cNvGrpSpPr/>
          <p:nvPr/>
        </p:nvGrpSpPr>
        <p:grpSpPr>
          <a:xfrm>
            <a:off x="414536" y="410130"/>
            <a:ext cx="3761537" cy="1014929"/>
            <a:chOff x="371924" y="467376"/>
            <a:chExt cx="3761537" cy="1014929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E9E35BFB-9160-475A-9A3C-F4BFA55FD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1924" y="467376"/>
              <a:ext cx="1280271" cy="101492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C92854C-9D59-4229-99FA-518A76AD336B}"/>
                </a:ext>
              </a:extLst>
            </p:cNvPr>
            <p:cNvSpPr/>
            <p:nvPr/>
          </p:nvSpPr>
          <p:spPr>
            <a:xfrm>
              <a:off x="1752860" y="653374"/>
              <a:ext cx="2380601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 dirty="0">
                  <a:solidFill>
                    <a:srgbClr val="0998D7"/>
                  </a:solidFill>
                  <a:latin typeface="Times New Roman" pitchFamily="18" charset="0"/>
                  <a:cs typeface="Times New Roman" pitchFamily="18" charset="0"/>
                </a:rPr>
                <a:t>LUYỆN TẬP</a:t>
              </a:r>
              <a:endParaRPr lang="vi-VN" sz="2800" b="1" dirty="0">
                <a:solidFill>
                  <a:srgbClr val="0998D7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7C4189C-8D01-4510-8AA7-A9858504856D}"/>
              </a:ext>
            </a:extLst>
          </p:cNvPr>
          <p:cNvSpPr/>
          <p:nvPr/>
        </p:nvSpPr>
        <p:spPr>
          <a:xfrm>
            <a:off x="622505" y="1407834"/>
            <a:ext cx="109207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Em hãy chuyển mỗi câu sau đây thành cách nói "Nếu ... thì ...":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EE49A8BE-B770-4F6D-9668-015F6C0DA699}"/>
              </a:ext>
            </a:extLst>
          </p:cNvPr>
          <p:cNvSpPr/>
          <p:nvPr/>
        </p:nvSpPr>
        <p:spPr>
          <a:xfrm>
            <a:off x="622504" y="2125476"/>
            <a:ext cx="11188496" cy="4122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800" dirty="0">
                <a:latin typeface="+mj-lt"/>
                <a:cs typeface="Times New Roman" panose="02020603050405020304" pitchFamily="18" charset="0"/>
              </a:rPr>
              <a:t>a) Khi đang sử dụng máy tính em phát hiện mùi khét từ dây điện, em cần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chạy ra ngoài báo với người lớn. </a:t>
            </a:r>
            <a:endParaRPr lang="en-US" sz="2800" dirty="0">
              <a:latin typeface="+mj-lt"/>
              <a:cs typeface="Times New Roman" panose="02020603050405020304" pitchFamily="18" charset="0"/>
            </a:endParaRPr>
          </a:p>
          <a:p>
            <a:pPr algn="just" defTabSz="342900">
              <a:lnSpc>
                <a:spcPct val="150000"/>
              </a:lnSpc>
            </a:pPr>
            <a:r>
              <a:rPr lang="vi-VN" sz="2800" dirty="0">
                <a:latin typeface="+mj-lt"/>
                <a:cs typeface="Times New Roman" panose="02020603050405020304" pitchFamily="18" charset="0"/>
              </a:rPr>
              <a:t>b) Khi em đi học muộn, lớp em sẽ bị trừ thi đua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.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 </a:t>
            </a:r>
            <a:endParaRPr lang="en-US" sz="2800" dirty="0">
              <a:latin typeface="+mj-lt"/>
              <a:cs typeface="Times New Roman" panose="02020603050405020304" pitchFamily="18" charset="0"/>
            </a:endParaRPr>
          </a:p>
          <a:p>
            <a:pPr algn="just" defTabSz="342900">
              <a:lnSpc>
                <a:spcPct val="150000"/>
              </a:lnSpc>
            </a:pPr>
            <a:r>
              <a:rPr lang="vi-VN" sz="2800" dirty="0">
                <a:latin typeface="+mj-lt"/>
                <a:cs typeface="Times New Roman" panose="02020603050405020304" pitchFamily="18" charset="0"/>
              </a:rPr>
              <a:t>c) Khi đi bộ đi học, em cần đi trên vỉa hè. </a:t>
            </a:r>
            <a:endParaRPr lang="en-US" sz="2800" dirty="0">
              <a:latin typeface="+mj-lt"/>
              <a:cs typeface="Times New Roman" panose="02020603050405020304" pitchFamily="18" charset="0"/>
            </a:endParaRPr>
          </a:p>
          <a:p>
            <a:pPr algn="just" defTabSz="342900">
              <a:lnSpc>
                <a:spcPct val="150000"/>
              </a:lnSpc>
            </a:pPr>
            <a:r>
              <a:rPr lang="vi-VN" sz="2800" dirty="0">
                <a:latin typeface="+mj-lt"/>
                <a:cs typeface="Times New Roman" panose="02020603050405020304" pitchFamily="18" charset="0"/>
              </a:rPr>
              <a:t>d) Khi máy tính xách tách tay báo hiệu pin không đủ, em cần thông báo</a:t>
            </a:r>
          </a:p>
          <a:p>
            <a:pPr algn="just" defTabSz="342900">
              <a:lnSpc>
                <a:spcPct val="150000"/>
              </a:lnSpc>
            </a:pPr>
            <a:r>
              <a:rPr lang="vi-VN" sz="2800" dirty="0">
                <a:latin typeface="+mj-lt"/>
                <a:cs typeface="Times New Roman" panose="02020603050405020304" pitchFamily="18" charset="0"/>
              </a:rPr>
              <a:t>cho người lớn để cắm dây sạc.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endParaRPr lang="vi-VN" sz="2800" dirty="0">
              <a:latin typeface="+mj-lt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989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24455" y="1253998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213976" y="2142798"/>
            <a:ext cx="58204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0" y="2895600"/>
            <a:ext cx="12039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khét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4624" y="4063425"/>
            <a:ext cx="12039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muộn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4624" y="4749225"/>
            <a:ext cx="12039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vỉa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0" y="5475982"/>
            <a:ext cx="12039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pin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428966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60BEE735-CE58-4102-B051-8E89722AB9F6}"/>
              </a:ext>
            </a:extLst>
          </p:cNvPr>
          <p:cNvGrpSpPr/>
          <p:nvPr/>
        </p:nvGrpSpPr>
        <p:grpSpPr>
          <a:xfrm>
            <a:off x="390886" y="273628"/>
            <a:ext cx="4995664" cy="1016995"/>
            <a:chOff x="371924" y="467376"/>
            <a:chExt cx="4995664" cy="1016995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E9E35BFB-9160-475A-9A3C-F4BFA55FD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1924" y="467376"/>
              <a:ext cx="1280271" cy="101492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C92854C-9D59-4229-99FA-518A76AD336B}"/>
                </a:ext>
              </a:extLst>
            </p:cNvPr>
            <p:cNvSpPr/>
            <p:nvPr/>
          </p:nvSpPr>
          <p:spPr>
            <a:xfrm>
              <a:off x="1752860" y="653374"/>
              <a:ext cx="361472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3200" b="1" dirty="0">
                  <a:solidFill>
                    <a:srgbClr val="0998D7"/>
                  </a:solidFill>
                  <a:latin typeface="Times New Roman" pitchFamily="18" charset="0"/>
                  <a:cs typeface="Times New Roman" pitchFamily="18" charset="0"/>
                </a:rPr>
                <a:t>LUYỆN TẬP</a:t>
              </a:r>
              <a:endParaRPr lang="vi-VN" sz="3200" b="1" dirty="0">
                <a:solidFill>
                  <a:srgbClr val="0998D7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CB7FD28-A5D8-44F9-A585-D4FD6D61E9F3}"/>
              </a:ext>
            </a:extLst>
          </p:cNvPr>
          <p:cNvSpPr/>
          <p:nvPr/>
        </p:nvSpPr>
        <p:spPr>
          <a:xfrm>
            <a:off x="406653" y="1425059"/>
            <a:ext cx="109207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Em hãy cho ví dụ một số việc hằng ngày có thực hiện hay không tuỳ thuộc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vào điều kiện.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CB7FD28-A5D8-44F9-A585-D4FD6D61E9F3}"/>
              </a:ext>
            </a:extLst>
          </p:cNvPr>
          <p:cNvSpPr/>
          <p:nvPr/>
        </p:nvSpPr>
        <p:spPr>
          <a:xfrm>
            <a:off x="390886" y="2819400"/>
            <a:ext cx="1164871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vi 30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muộn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067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7C4189C-8D01-4510-8AA7-A9858504856D}"/>
              </a:ext>
            </a:extLst>
          </p:cNvPr>
          <p:cNvSpPr/>
          <p:nvPr/>
        </p:nvSpPr>
        <p:spPr>
          <a:xfrm>
            <a:off x="635645" y="368310"/>
            <a:ext cx="10920710" cy="1543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Rô-bốt có khả năng bước từng bước về phía trước, mỗi bước là một ô 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ó thể quay trái, quay phải. Nhiệm vụ của rô-bốt là di chuyển đến ô chứa sách hoặc quả cầu, sau đó di chuyển về ô đích (ô có cờ).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EE49A8BE-B770-4F6D-9668-015F6C0DA699}"/>
              </a:ext>
            </a:extLst>
          </p:cNvPr>
          <p:cNvSpPr/>
          <p:nvPr/>
        </p:nvSpPr>
        <p:spPr>
          <a:xfrm>
            <a:off x="1049484" y="4980883"/>
            <a:ext cx="10506871" cy="1053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200" dirty="0">
                <a:latin typeface="+mj-lt"/>
                <a:cs typeface="Times New Roman" panose="02020603050405020304" pitchFamily="18" charset="0"/>
              </a:rPr>
              <a:t>a) Nếu đi đến ô chứa quyển sách rồi về ô đích thì rô-bốt đi như thế nào? </a:t>
            </a:r>
            <a:endParaRPr lang="en-US" sz="2200" dirty="0">
              <a:latin typeface="+mj-lt"/>
              <a:cs typeface="Times New Roman" panose="02020603050405020304" pitchFamily="18" charset="0"/>
            </a:endParaRPr>
          </a:p>
          <a:p>
            <a:pPr algn="just" defTabSz="342900">
              <a:lnSpc>
                <a:spcPct val="150000"/>
              </a:lnSpc>
            </a:pPr>
            <a:r>
              <a:rPr lang="vi-VN" sz="2200" dirty="0">
                <a:latin typeface="+mj-lt"/>
                <a:cs typeface="Times New Roman" panose="02020603050405020304" pitchFamily="18" charset="0"/>
              </a:rPr>
              <a:t>b) Nếu đi đến ô chứa quả cầu rồi về ô đích thì rô-bốt đi thế nào?</a:t>
            </a:r>
            <a:endParaRPr lang="en-US" sz="22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DB6ABEA-4037-4AB8-A64F-7F747124D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785" y="2031077"/>
            <a:ext cx="4882429" cy="28309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12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333703" y="1295400"/>
            <a:ext cx="11430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Quay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3: Quay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6: Quay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9E35BFB-9160-475A-9A3C-F4BFA55FD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0"/>
            <a:ext cx="1280271" cy="101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318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333703" y="1295400"/>
            <a:ext cx="114300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Quay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3: Quay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6: Quay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9E35BFB-9160-475A-9A3C-F4BFA55FD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0"/>
            <a:ext cx="1280271" cy="101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5514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228208F-556C-4050-A17F-80F06C2D3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82" b="89936" l="3902" r="94364">
                        <a14:foregroundMark x1="21243" y1="74090" x2="21243" y2="74090"/>
                        <a14:foregroundMark x1="82514" y1="58672" x2="82514" y2="58672"/>
                        <a14:foregroundMark x1="6936" y1="31478" x2="6936" y2="31478"/>
                        <a14:foregroundMark x1="42197" y1="29979" x2="42197" y2="29979"/>
                        <a14:foregroundMark x1="43931" y1="34690" x2="43931" y2="34690"/>
                        <a14:foregroundMark x1="44942" y1="41113" x2="44942" y2="41113"/>
                        <a14:foregroundMark x1="50578" y1="50749" x2="50578" y2="50749"/>
                        <a14:foregroundMark x1="57081" y1="23769" x2="57081" y2="23769"/>
                        <a14:foregroundMark x1="56358" y1="18844" x2="56358" y2="18844"/>
                        <a14:foregroundMark x1="53324" y1="34047" x2="53324" y2="34047"/>
                        <a14:foregroundMark x1="44653" y1="32334" x2="57370" y2="34047"/>
                        <a14:foregroundMark x1="59827" y1="46039" x2="59827" y2="46039"/>
                        <a14:foregroundMark x1="59827" y1="45824" x2="59827" y2="45824"/>
                        <a14:foregroundMark x1="59538" y1="40899" x2="47399" y2="35760"/>
                        <a14:foregroundMark x1="47399" y1="35760" x2="43786" y2="55460"/>
                        <a14:foregroundMark x1="43786" y1="55460" x2="47688" y2="69807"/>
                        <a14:foregroundMark x1="47688" y1="69807" x2="54624" y2="79872"/>
                        <a14:foregroundMark x1="54624" y1="79872" x2="56503" y2="65953"/>
                        <a14:foregroundMark x1="56503" y1="65953" x2="55491" y2="62313"/>
                        <a14:foregroundMark x1="86416" y1="36188" x2="78035" y2="44111"/>
                        <a14:foregroundMark x1="78035" y1="44111" x2="81069" y2="68308"/>
                        <a14:foregroundMark x1="81069" y1="68308" x2="86272" y2="81799"/>
                        <a14:foregroundMark x1="86272" y1="81799" x2="90896" y2="68094"/>
                        <a14:foregroundMark x1="90896" y1="68094" x2="86850" y2="59743"/>
                        <a14:foregroundMark x1="20809" y1="33191" x2="20809" y2="33191"/>
                        <a14:foregroundMark x1="30058" y1="7709" x2="22977" y2="18415"/>
                        <a14:foregroundMark x1="22977" y1="18415" x2="21676" y2="22912"/>
                        <a14:foregroundMark x1="6503" y1="12420" x2="12428" y2="22912"/>
                        <a14:foregroundMark x1="12428" y1="22912" x2="12428" y2="22912"/>
                        <a14:foregroundMark x1="26590" y1="24839" x2="33237" y2="14561"/>
                        <a14:foregroundMark x1="33237" y1="14561" x2="32081" y2="10707"/>
                        <a14:foregroundMark x1="3902" y1="13062" x2="10694" y2="21842"/>
                        <a14:foregroundMark x1="10694" y1="21842" x2="10838" y2="22484"/>
                        <a14:foregroundMark x1="48699" y1="26124" x2="57659" y2="16274"/>
                        <a14:foregroundMark x1="57659" y1="16274" x2="45231" y2="18415"/>
                        <a14:foregroundMark x1="45231" y1="18415" x2="53613" y2="17773"/>
                        <a14:foregroundMark x1="47254" y1="27409" x2="43642" y2="8779"/>
                        <a14:foregroundMark x1="43642" y1="8779" x2="41618" y2="8994"/>
                        <a14:foregroundMark x1="49855" y1="7495" x2="49855" y2="7495"/>
                        <a14:foregroundMark x1="53757" y1="5782" x2="53757" y2="5782"/>
                        <a14:foregroundMark x1="78035" y1="12848" x2="78035" y2="12848"/>
                        <a14:foregroundMark x1="87283" y1="18844" x2="87283" y2="18844"/>
                        <a14:foregroundMark x1="93786" y1="37901" x2="93786" y2="37901"/>
                        <a14:foregroundMark x1="94364" y1="29122" x2="94364" y2="29122"/>
                        <a14:foregroundMark x1="81936" y1="11349" x2="81936" y2="11349"/>
                        <a14:foregroundMark x1="76879" y1="15632" x2="76879" y2="15632"/>
                        <a14:foregroundMark x1="86127" y1="16060" x2="78035" y2="22270"/>
                        <a14:foregroundMark x1="78035" y1="22270" x2="83671" y2="25054"/>
                        <a14:foregroundMark x1="84538" y1="35546" x2="84538" y2="35546"/>
                        <a14:foregroundMark x1="78757" y1="32976" x2="88584" y2="33405"/>
                        <a14:foregroundMark x1="88584" y1="33405" x2="87428" y2="22056"/>
                        <a14:foregroundMark x1="78468" y1="8351" x2="87428" y2="10707"/>
                        <a14:foregroundMark x1="87428" y1="10707" x2="87717" y2="12206"/>
                        <a14:foregroundMark x1="89017" y1="7709" x2="87861" y2="7709"/>
                        <a14:foregroundMark x1="26445" y1="80300" x2="26445" y2="80300"/>
                        <a14:foregroundMark x1="18064" y1="72591" x2="18064" y2="72591"/>
                        <a14:foregroundMark x1="19942" y1="75161" x2="17197" y2="33405"/>
                        <a14:foregroundMark x1="17197" y1="33405" x2="10549" y2="23555"/>
                        <a14:foregroundMark x1="10549" y1="23555" x2="10549" y2="23555"/>
                        <a14:foregroundMark x1="33671" y1="10064" x2="33671" y2="100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3037" y="3657600"/>
            <a:ext cx="4199677" cy="28341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6E35A39-1A8F-4ADC-A7F6-06EA24ACD297}"/>
              </a:ext>
            </a:extLst>
          </p:cNvPr>
          <p:cNvGrpSpPr/>
          <p:nvPr/>
        </p:nvGrpSpPr>
        <p:grpSpPr>
          <a:xfrm>
            <a:off x="386152" y="0"/>
            <a:ext cx="3761537" cy="1181202"/>
            <a:chOff x="371924" y="384240"/>
            <a:chExt cx="3761537" cy="1181202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50F12B1B-5399-465E-BF44-B7AF0B9BC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924" y="384240"/>
              <a:ext cx="1280271" cy="118120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E6CB9DE3-24D3-4664-A836-7FB2E78A4ED4}"/>
                </a:ext>
              </a:extLst>
            </p:cNvPr>
            <p:cNvSpPr/>
            <p:nvPr/>
          </p:nvSpPr>
          <p:spPr>
            <a:xfrm>
              <a:off x="1752860" y="653374"/>
              <a:ext cx="2380601" cy="7425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3200" b="1" dirty="0">
                  <a:solidFill>
                    <a:srgbClr val="0998D7"/>
                  </a:solidFill>
                  <a:latin typeface="Times New Roman" pitchFamily="18" charset="0"/>
                  <a:cs typeface="Times New Roman" pitchFamily="18" charset="0"/>
                </a:rPr>
                <a:t>VẬN DỤNG</a:t>
              </a:r>
              <a:endParaRPr lang="vi-VN" sz="3200" b="1" dirty="0">
                <a:solidFill>
                  <a:srgbClr val="0998D7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2B1D5DC-D9B4-4A5F-87FB-5AEDC3F9BBAC}"/>
              </a:ext>
            </a:extLst>
          </p:cNvPr>
          <p:cNvSpPr/>
          <p:nvPr/>
        </p:nvSpPr>
        <p:spPr>
          <a:xfrm>
            <a:off x="386152" y="1218312"/>
            <a:ext cx="11653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Em hãy hướng dẫn các bạn phân rác thành ba loại như Hình 85 bằng cách nói “Nếu ... thì ".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just" defTabSz="342900">
              <a:lnSpc>
                <a:spcPct val="150000"/>
              </a:lnSpc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Mẫu: </a:t>
            </a:r>
            <a:r>
              <a:rPr lang="vi-VN" sz="3200" i="1" dirty="0">
                <a:solidFill>
                  <a:srgbClr val="3DC3EC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rác là hạt táo </a:t>
            </a:r>
            <a:r>
              <a:rPr lang="vi-VN" sz="3200" i="1" dirty="0">
                <a:solidFill>
                  <a:srgbClr val="3DC3EC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bỏ vào thùng chứa rác hữu cơ.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292FAB4-4993-424F-A54F-3C0AB550E021}"/>
              </a:ext>
            </a:extLst>
          </p:cNvPr>
          <p:cNvSpPr/>
          <p:nvPr/>
        </p:nvSpPr>
        <p:spPr>
          <a:xfrm>
            <a:off x="4875095" y="6053548"/>
            <a:ext cx="3430705" cy="533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2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85. </a:t>
            </a:r>
            <a:r>
              <a:rPr 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rác</a:t>
            </a:r>
            <a:endParaRPr lang="vi-VN" sz="22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67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533400" y="2590800"/>
            <a:ext cx="112014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6:</a:t>
            </a: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 QUYẾT VẤN ĐỀ VỚI SỰ TRỢ GIÚP CỦA MÁY TÍNH</a:t>
            </a: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037624"/>
            <a:ext cx="10591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altLang="en-US" sz="4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 advClick="0" advTm="262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0" y="1752600"/>
            <a:ext cx="11938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>
              <a:lnSpc>
                <a:spcPct val="150000"/>
              </a:lnSpc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chai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defRPr/>
            </a:pP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0F12B1B-5399-465E-BF44-B7AF0B9BC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52" y="23042"/>
            <a:ext cx="1280271" cy="11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8442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1">
            <a:extLst>
              <a:ext uri="{FF2B5EF4-FFF2-40B4-BE49-F238E27FC236}">
                <a16:creationId xmlns="" xmlns:a16="http://schemas.microsoft.com/office/drawing/2014/main" id="{DEF0BA82-D733-4580-B937-EB0D682FDCAE}"/>
              </a:ext>
            </a:extLst>
          </p:cNvPr>
          <p:cNvSpPr/>
          <p:nvPr/>
        </p:nvSpPr>
        <p:spPr>
          <a:xfrm>
            <a:off x="2418639" y="425132"/>
            <a:ext cx="7354721" cy="600773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115CFE2-EF45-49FF-92AA-5F7433054AD1}"/>
              </a:ext>
            </a:extLst>
          </p:cNvPr>
          <p:cNvSpPr/>
          <p:nvPr/>
        </p:nvSpPr>
        <p:spPr>
          <a:xfrm>
            <a:off x="3967813" y="1390806"/>
            <a:ext cx="4428677" cy="65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2800" b="1">
                <a:latin typeface="UTM Avo" panose="02040603050506020204" pitchFamily="18" charset="0"/>
                <a:cs typeface="Times New Roman" panose="02020603050405020304" pitchFamily="18" charset="0"/>
              </a:rPr>
              <a:t>Trò ch</a:t>
            </a:r>
            <a:r>
              <a:rPr lang="vi-VN" sz="2800" b="1">
                <a:latin typeface="UTM Avo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800">
                <a:latin typeface="UTM Avo" panose="02040603050506020204" pitchFamily="18" charset="0"/>
                <a:cs typeface="Times New Roman" panose="02020603050405020304" pitchFamily="18" charset="0"/>
              </a:rPr>
              <a:t>“</a:t>
            </a:r>
            <a:r>
              <a:rPr lang="en-US" sz="2800">
                <a:solidFill>
                  <a:srgbClr val="3DC3E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Nếu … thì …”</a:t>
            </a:r>
            <a:endParaRPr lang="vi-VN" sz="2800">
              <a:solidFill>
                <a:srgbClr val="3DC3EC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EAFA3E4-4174-4953-9F22-FDD8DAC651B3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1720" t="10210" r="3680" b="17210"/>
          <a:stretch>
            <a:fillRect/>
          </a:stretch>
        </p:blipFill>
        <p:spPr>
          <a:xfrm>
            <a:off x="6193462" y="2897764"/>
            <a:ext cx="1842115" cy="31603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054A28F-A00D-4C0C-B4E1-5D1ED4182929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547" t="11852" r="49800" b="18012"/>
          <a:stretch>
            <a:fillRect/>
          </a:stretch>
        </p:blipFill>
        <p:spPr>
          <a:xfrm>
            <a:off x="4165488" y="2982403"/>
            <a:ext cx="1842114" cy="308696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687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115CFE2-EF45-49FF-92AA-5F7433054AD1}"/>
              </a:ext>
            </a:extLst>
          </p:cNvPr>
          <p:cNvSpPr/>
          <p:nvPr/>
        </p:nvSpPr>
        <p:spPr>
          <a:xfrm>
            <a:off x="76200" y="1054553"/>
            <a:ext cx="121158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mẩu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A, B.</a:t>
            </a:r>
          </a:p>
          <a:p>
            <a:pPr lvl="0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..."</a:t>
            </a:r>
          </a:p>
          <a:p>
            <a:pPr lvl="0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..."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mẩu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mẩu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..."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mẩu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..."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B.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F12B1B-5399-465E-BF44-B7AF0B9BC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1" y="0"/>
            <a:ext cx="1143000" cy="10545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681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=""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=""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=""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=""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=""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=""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=""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=""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=""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=""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=""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=""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=""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=""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=""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=""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=""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=""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=""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=""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=""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=""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=""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=""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=""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=""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=""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=""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=""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=""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=""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=""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=""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=""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=""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=""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=""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=""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=""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=""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=""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=""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=""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=""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=""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=""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=""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=""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=""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=""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=""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=""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=""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=""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=""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=""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2" y="3249041"/>
            <a:ext cx="8417625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=""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=""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8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3" y="-17463"/>
            <a:ext cx="7261226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501476" y="285519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160" y="729022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1348778"/>
            <a:ext cx="96128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vi-VN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alt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884176" y="2509355"/>
            <a:ext cx="9269999" cy="753392"/>
            <a:chOff x="2804388" y="2235890"/>
            <a:chExt cx="8627310" cy="362877"/>
          </a:xfrm>
        </p:grpSpPr>
        <p:sp>
          <p:nvSpPr>
            <p:cNvPr id="19" name="Oval 18"/>
            <p:cNvSpPr/>
            <p:nvPr/>
          </p:nvSpPr>
          <p:spPr>
            <a:xfrm>
              <a:off x="2804388" y="2243621"/>
              <a:ext cx="687733" cy="35514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480251" y="2243621"/>
              <a:ext cx="299719" cy="355146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756104" y="2235890"/>
              <a:ext cx="7675594" cy="333156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4000" b="1" dirty="0" smtClean="0">
                  <a:latin typeface="+mj-lt"/>
                  <a:cs typeface="Arial" pitchFamily="34" charset="0"/>
                </a:rPr>
                <a:t>:</a:t>
              </a:r>
              <a:endParaRPr lang="en-US" sz="4000" b="1" dirty="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855336" y="4780447"/>
            <a:ext cx="9282345" cy="1662390"/>
            <a:chOff x="2978801" y="2309513"/>
            <a:chExt cx="7999188" cy="851259"/>
          </a:xfrm>
        </p:grpSpPr>
        <p:sp>
          <p:nvSpPr>
            <p:cNvPr id="64" name="Oval 63"/>
            <p:cNvSpPr/>
            <p:nvPr/>
          </p:nvSpPr>
          <p:spPr>
            <a:xfrm>
              <a:off x="2978801" y="2474890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65" name="Chevron 64"/>
            <p:cNvSpPr/>
            <p:nvPr/>
          </p:nvSpPr>
          <p:spPr>
            <a:xfrm>
              <a:off x="3666535" y="2396852"/>
              <a:ext cx="339582" cy="68588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7" y="2309513"/>
              <a:ext cx="6994782" cy="851259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...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...”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eaLnBrk="1" hangingPunct="1">
                <a:defRPr/>
              </a:pP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tùy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eaLnBrk="1" hangingPunct="1">
                <a:defRPr/>
              </a:pP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F06F8D23-CCA9-82AE-E643-D68BA929E9BD}"/>
              </a:ext>
            </a:extLst>
          </p:cNvPr>
          <p:cNvSpPr txBox="1"/>
          <p:nvPr/>
        </p:nvSpPr>
        <p:spPr>
          <a:xfrm>
            <a:off x="2819400" y="149325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884361" y="3432962"/>
            <a:ext cx="9269814" cy="1094451"/>
            <a:chOff x="2804388" y="2165157"/>
            <a:chExt cx="8473141" cy="403889"/>
          </a:xfrm>
        </p:grpSpPr>
        <p:sp>
          <p:nvSpPr>
            <p:cNvPr id="24" name="Oval 23"/>
            <p:cNvSpPr/>
            <p:nvPr/>
          </p:nvSpPr>
          <p:spPr>
            <a:xfrm>
              <a:off x="2804388" y="2202232"/>
              <a:ext cx="687733" cy="35514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25" name="Chevron 24"/>
            <p:cNvSpPr/>
            <p:nvPr/>
          </p:nvSpPr>
          <p:spPr>
            <a:xfrm>
              <a:off x="3480251" y="2191815"/>
              <a:ext cx="299719" cy="355146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AutoShape 47"/>
            <p:cNvSpPr>
              <a:spLocks noChangeArrowheads="1"/>
            </p:cNvSpPr>
            <p:nvPr/>
          </p:nvSpPr>
          <p:spPr bwMode="gray">
            <a:xfrm>
              <a:off x="3756104" y="2165157"/>
              <a:ext cx="7521425" cy="403889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hay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tùy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>
                <a:defRPr/>
              </a:pP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thuộc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kiện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829107"/>
      </p:ext>
    </p:extLst>
  </p:cSld>
  <p:clrMapOvr>
    <a:masterClrMapping/>
  </p:clrMapOvr>
  <p:transition advClick="0" advTm="262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4887A39-7735-4207-A78B-68076D1A4286}"/>
              </a:ext>
            </a:extLst>
          </p:cNvPr>
          <p:cNvGrpSpPr/>
          <p:nvPr/>
        </p:nvGrpSpPr>
        <p:grpSpPr>
          <a:xfrm>
            <a:off x="614526" y="1311620"/>
            <a:ext cx="10962947" cy="5031401"/>
            <a:chOff x="512219" y="900102"/>
            <a:chExt cx="10962947" cy="5031401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FAB2ABA5-E39F-453B-A1F6-A8A302CF76CF}"/>
                </a:ext>
              </a:extLst>
            </p:cNvPr>
            <p:cNvSpPr/>
            <p:nvPr/>
          </p:nvSpPr>
          <p:spPr>
            <a:xfrm>
              <a:off x="3379791" y="1086631"/>
              <a:ext cx="7173355" cy="6848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Em sẽ làm gì?</a:t>
              </a:r>
              <a:endParaRPr lang="vi-VN" sz="2800" b="1">
                <a:solidFill>
                  <a:srgbClr val="7FC354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="" xmlns:a16="http://schemas.microsoft.com/office/drawing/2014/main" id="{16B29C23-1986-4FCE-AE04-4E2E5FEDFBCC}"/>
                </a:ext>
              </a:extLst>
            </p:cNvPr>
            <p:cNvSpPr/>
            <p:nvPr/>
          </p:nvSpPr>
          <p:spPr>
            <a:xfrm>
              <a:off x="512219" y="1021436"/>
              <a:ext cx="10962947" cy="4910067"/>
            </a:xfrm>
            <a:prstGeom prst="roundRect">
              <a:avLst>
                <a:gd name="adj" fmla="val 3938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70DA43EF-4FDA-4CA6-88C0-2BCCF27C1E7C}"/>
                </a:ext>
              </a:extLst>
            </p:cNvPr>
            <p:cNvSpPr/>
            <p:nvPr/>
          </p:nvSpPr>
          <p:spPr>
            <a:xfrm>
              <a:off x="747841" y="1807237"/>
              <a:ext cx="10506269" cy="488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vi-VN" sz="2000">
                  <a:latin typeface="UTM Avo" panose="02040603050506020204" pitchFamily="18" charset="0"/>
                  <a:cs typeface="Times New Roman" panose="02020603050405020304" pitchFamily="18" charset="0"/>
                </a:rPr>
                <a:t>Em hãy quan sát hại tình huống sau và trả lời câu hỏi.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9F981BEB-8658-4DB9-970A-DFF9F966A571}"/>
                </a:ext>
              </a:extLst>
            </p:cNvPr>
            <p:cNvGrpSpPr/>
            <p:nvPr/>
          </p:nvGrpSpPr>
          <p:grpSpPr>
            <a:xfrm>
              <a:off x="522612" y="900102"/>
              <a:ext cx="2898644" cy="880803"/>
              <a:chOff x="522612" y="900102"/>
              <a:chExt cx="2898644" cy="880803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="" xmlns:a16="http://schemas.microsoft.com/office/drawing/2014/main" id="{C0485714-67DE-444C-AB85-04CC1EF99EEE}"/>
                  </a:ext>
                </a:extLst>
              </p:cNvPr>
              <p:cNvGrpSpPr/>
              <p:nvPr/>
            </p:nvGrpSpPr>
            <p:grpSpPr>
              <a:xfrm>
                <a:off x="522612" y="1095583"/>
                <a:ext cx="2372989" cy="661656"/>
                <a:chOff x="5906375" y="1404722"/>
                <a:chExt cx="2372989" cy="661656"/>
              </a:xfrm>
            </p:grpSpPr>
            <p:sp>
              <p:nvSpPr>
                <p:cNvPr id="21" name="Rectangle: Top Corners Rounded 20">
                  <a:extLst>
                    <a:ext uri="{FF2B5EF4-FFF2-40B4-BE49-F238E27FC236}">
                      <a16:creationId xmlns="" xmlns:a16="http://schemas.microsoft.com/office/drawing/2014/main" id="{195ABAE6-A846-409B-85E5-4CD6FF370697}"/>
                    </a:ext>
                  </a:extLst>
                </p:cNvPr>
                <p:cNvSpPr/>
                <p:nvPr/>
              </p:nvSpPr>
              <p:spPr>
                <a:xfrm>
                  <a:off x="5981023" y="1404722"/>
                  <a:ext cx="2298341" cy="661656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="" xmlns:a16="http://schemas.microsoft.com/office/drawing/2014/main" id="{22D5722D-C4D9-4D78-80B8-7026BEF70276}"/>
                    </a:ext>
                  </a:extLst>
                </p:cNvPr>
                <p:cNvSpPr/>
                <p:nvPr/>
              </p:nvSpPr>
              <p:spPr>
                <a:xfrm>
                  <a:off x="5906375" y="1465062"/>
                  <a:ext cx="2135017" cy="53322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>
                    <a:lnSpc>
                      <a:spcPct val="150000"/>
                    </a:lnSpc>
                  </a:pPr>
                  <a:r>
                    <a:rPr lang="en-US" sz="2200" b="1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2200" b="1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="" xmlns:a16="http://schemas.microsoft.com/office/drawing/2014/main" id="{5CFE52EF-B45D-41EF-AD98-6772D8E16074}"/>
                  </a:ext>
                </a:extLst>
              </p:cNvPr>
              <p:cNvGrpSpPr/>
              <p:nvPr/>
            </p:nvGrpSpPr>
            <p:grpSpPr>
              <a:xfrm rot="20419193">
                <a:off x="2468303" y="900102"/>
                <a:ext cx="952953" cy="880803"/>
                <a:chOff x="8974078" y="279854"/>
                <a:chExt cx="3397172" cy="3224225"/>
              </a:xfrm>
            </p:grpSpPr>
            <p:pic>
              <p:nvPicPr>
                <p:cNvPr id="19" name="Picture 5">
                  <a:extLst>
                    <a:ext uri="{FF2B5EF4-FFF2-40B4-BE49-F238E27FC236}">
                      <a16:creationId xmlns="" xmlns:a16="http://schemas.microsoft.com/office/drawing/2014/main" id="{1F1A57E2-D857-4D89-A4EF-C44572F690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74078" y="279854"/>
                  <a:ext cx="3397172" cy="3224225"/>
                </a:xfrm>
                <a:prstGeom prst="rect">
                  <a:avLst/>
                </a:prstGeom>
              </p:spPr>
            </p:pic>
            <p:pic>
              <p:nvPicPr>
                <p:cNvPr id="20" name="Picture 6">
                  <a:extLst>
                    <a:ext uri="{FF2B5EF4-FFF2-40B4-BE49-F238E27FC236}">
                      <a16:creationId xmlns="" xmlns:a16="http://schemas.microsoft.com/office/drawing/2014/main" id="{987D6516-EAFE-4645-8413-365F09D829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264793" y="565916"/>
                  <a:ext cx="2916628" cy="2768146"/>
                </a:xfrm>
                <a:prstGeom prst="rect">
                  <a:avLst/>
                </a:prstGeom>
              </p:spPr>
            </p:pic>
          </p:grpSp>
          <p:sp>
            <p:nvSpPr>
              <p:cNvPr id="18" name="Rectangle 17">
                <a:extLst>
                  <a:ext uri="{FF2B5EF4-FFF2-40B4-BE49-F238E27FC236}">
                    <a16:creationId xmlns="" xmlns:a16="http://schemas.microsoft.com/office/drawing/2014/main" id="{4F4984E6-5DDB-4389-BA4B-99FF68DE7565}"/>
                  </a:ext>
                </a:extLst>
              </p:cNvPr>
              <p:cNvSpPr/>
              <p:nvPr/>
            </p:nvSpPr>
            <p:spPr>
              <a:xfrm>
                <a:off x="2792351" y="1002361"/>
                <a:ext cx="363894" cy="684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800" b="1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1</a:t>
                </a:r>
                <a:endParaRPr lang="vi-VN" sz="2800" b="1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35773EA-06C3-4D17-9CA4-42BB90626366}"/>
              </a:ext>
            </a:extLst>
          </p:cNvPr>
          <p:cNvSpPr/>
          <p:nvPr/>
        </p:nvSpPr>
        <p:spPr>
          <a:xfrm>
            <a:off x="823988" y="5159132"/>
            <a:ext cx="5156287" cy="95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vi-VN" sz="2000" i="1">
                <a:latin typeface="UTM Avo" panose="02040603050506020204" pitchFamily="18" charset="0"/>
                <a:cs typeface="Times New Roman" panose="02020603050405020304" pitchFamily="18" charset="0"/>
              </a:rPr>
              <a:t>1. Chuẩn bị đi học, em thấy trời mưa, em sẽ chọn đồ vật nào trên móc treo?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25A0314A-3F54-4634-AEC4-1508A509C08F}"/>
              </a:ext>
            </a:extLst>
          </p:cNvPr>
          <p:cNvSpPr/>
          <p:nvPr/>
        </p:nvSpPr>
        <p:spPr>
          <a:xfrm>
            <a:off x="6189737" y="5159132"/>
            <a:ext cx="5156287" cy="95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vi-VN" sz="2000" i="1">
                <a:latin typeface="UTM Avo" panose="02040603050506020204" pitchFamily="18" charset="0"/>
                <a:cs typeface="Times New Roman" panose="02020603050405020304" pitchFamily="18" charset="0"/>
              </a:rPr>
              <a:t>2. Đèn giao thông dành cho người đi bộ màu gì thì em có thể sang đường?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13B29E96-2243-43CD-B596-FF095D146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845" y="2827488"/>
            <a:ext cx="3404811" cy="2330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D6253B46-B0B3-433B-BFC8-C70F2B57E9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0486" y="2821395"/>
            <a:ext cx="3433230" cy="233063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CE75A5FA-8B18-4F0C-8263-0B8596FB88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882" y="411046"/>
            <a:ext cx="1158339" cy="91447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E5D28AA9-E7CE-4E7B-8400-9044A92194BC}"/>
              </a:ext>
            </a:extLst>
          </p:cNvPr>
          <p:cNvSpPr/>
          <p:nvPr/>
        </p:nvSpPr>
        <p:spPr>
          <a:xfrm>
            <a:off x="1692427" y="411069"/>
            <a:ext cx="38408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4000" b="1" dirty="0" smtClean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KHỞI </a:t>
            </a:r>
            <a:r>
              <a:rPr lang="en-US" sz="40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ĐỘNG</a:t>
            </a:r>
            <a:endParaRPr lang="vi-VN" sz="4000" b="1" dirty="0">
              <a:solidFill>
                <a:srgbClr val="0998D7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25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-4.07407E-6 L -3.95833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2" grpId="0"/>
      <p:bldP spid="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980966" y="1269763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-50800" y="2151337"/>
            <a:ext cx="4089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KHỞI ĐỘNG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786" y="4495800"/>
            <a:ext cx="11506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2. 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73573" y="3401545"/>
            <a:ext cx="112959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1.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57759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066800" y="1273386"/>
            <a:ext cx="10896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:Công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-50800" y="2151337"/>
            <a:ext cx="7442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FD90627-63EF-41B3-9B99-E608F8CCA3D3}"/>
              </a:ext>
            </a:extLst>
          </p:cNvPr>
          <p:cNvSpPr/>
          <p:nvPr/>
        </p:nvSpPr>
        <p:spPr>
          <a:xfrm>
            <a:off x="304800" y="2797668"/>
            <a:ext cx="11658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Em hãy ghép mỗi mục ở cột A với một mục thích hợp ở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ột B.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322FAC9-218A-4261-B139-B7821517D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910" y="3658552"/>
            <a:ext cx="7902625" cy="243861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4419600" y="4419600"/>
            <a:ext cx="685800" cy="1371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26017" y="4877857"/>
            <a:ext cx="579383" cy="5323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114800" y="4953001"/>
            <a:ext cx="990600" cy="4571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114800" y="4572000"/>
            <a:ext cx="990600" cy="13295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4600" y="3896380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– D</a:t>
            </a:r>
          </a:p>
        </p:txBody>
      </p:sp>
      <p:sp>
        <p:nvSpPr>
          <p:cNvPr id="27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4600" y="4354637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C</a:t>
            </a:r>
          </a:p>
        </p:txBody>
      </p:sp>
      <p:sp>
        <p:nvSpPr>
          <p:cNvPr id="28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5110" y="4877857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– B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5110" y="5407242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– A</a:t>
            </a:r>
          </a:p>
        </p:txBody>
      </p:sp>
    </p:spTree>
    <p:extLst>
      <p:ext uri="{BB962C8B-B14F-4D97-AF65-F5344CB8AC3E}">
        <p14:creationId xmlns:p14="http://schemas.microsoft.com/office/powerpoint/2010/main" val="347390375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23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066800" y="1273386"/>
            <a:ext cx="10896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-50800" y="2151337"/>
            <a:ext cx="7442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FD90627-63EF-41B3-9B99-E608F8CCA3D3}"/>
              </a:ext>
            </a:extLst>
          </p:cNvPr>
          <p:cNvSpPr/>
          <p:nvPr/>
        </p:nvSpPr>
        <p:spPr>
          <a:xfrm>
            <a:off x="304800" y="2797668"/>
            <a:ext cx="11658600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Mỗi việc sau đây được thực hiện nếu điều gì xảy ra?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77350AA-6B03-419F-927B-45B4049C549D}"/>
              </a:ext>
            </a:extLst>
          </p:cNvPr>
          <p:cNvSpPr/>
          <p:nvPr/>
        </p:nvSpPr>
        <p:spPr>
          <a:xfrm>
            <a:off x="396766" y="3439133"/>
            <a:ext cx="86106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111. </a:t>
            </a:r>
          </a:p>
          <a:p>
            <a:pPr algn="just" defTabSz="342900"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112. </a:t>
            </a:r>
          </a:p>
          <a:p>
            <a:pPr algn="just" defTabSz="342900"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113. </a:t>
            </a:r>
          </a:p>
          <a:p>
            <a:pPr algn="just" defTabSz="342900"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114.</a:t>
            </a:r>
          </a:p>
          <a:p>
            <a:pPr algn="just" defTabSz="342900"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e)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115</a:t>
            </a:r>
          </a:p>
        </p:txBody>
      </p:sp>
    </p:spTree>
    <p:extLst>
      <p:ext uri="{BB962C8B-B14F-4D97-AF65-F5344CB8AC3E}">
        <p14:creationId xmlns:p14="http://schemas.microsoft.com/office/powerpoint/2010/main" val="7642778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838200" y="1253998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-50800" y="2151337"/>
            <a:ext cx="58204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-50800" y="2151337"/>
            <a:ext cx="7442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FD90627-63EF-41B3-9B99-E608F8CCA3D3}"/>
              </a:ext>
            </a:extLst>
          </p:cNvPr>
          <p:cNvSpPr/>
          <p:nvPr/>
        </p:nvSpPr>
        <p:spPr>
          <a:xfrm>
            <a:off x="304800" y="2797668"/>
            <a:ext cx="1165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FD90627-63EF-41B3-9B99-E608F8CCA3D3}"/>
              </a:ext>
            </a:extLst>
          </p:cNvPr>
          <p:cNvSpPr/>
          <p:nvPr/>
        </p:nvSpPr>
        <p:spPr>
          <a:xfrm>
            <a:off x="294900" y="3391836"/>
            <a:ext cx="11658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111: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FD90627-63EF-41B3-9B99-E608F8CCA3D3}"/>
              </a:ext>
            </a:extLst>
          </p:cNvPr>
          <p:cNvSpPr/>
          <p:nvPr/>
        </p:nvSpPr>
        <p:spPr>
          <a:xfrm>
            <a:off x="304800" y="4335348"/>
            <a:ext cx="11658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112: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ᴠà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tai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tai,...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FD90627-63EF-41B3-9B99-E608F8CCA3D3}"/>
              </a:ext>
            </a:extLst>
          </p:cNvPr>
          <p:cNvSpPr/>
          <p:nvPr/>
        </p:nvSpPr>
        <p:spPr>
          <a:xfrm>
            <a:off x="304800" y="5441855"/>
            <a:ext cx="11658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113: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ẩu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251164635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838200" y="1253998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-50800" y="2151337"/>
            <a:ext cx="58204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-50800" y="2151337"/>
            <a:ext cx="7442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FD90627-63EF-41B3-9B99-E608F8CCA3D3}"/>
              </a:ext>
            </a:extLst>
          </p:cNvPr>
          <p:cNvSpPr/>
          <p:nvPr/>
        </p:nvSpPr>
        <p:spPr>
          <a:xfrm>
            <a:off x="304800" y="2797668"/>
            <a:ext cx="1165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FD90627-63EF-41B3-9B99-E608F8CCA3D3}"/>
              </a:ext>
            </a:extLst>
          </p:cNvPr>
          <p:cNvSpPr/>
          <p:nvPr/>
        </p:nvSpPr>
        <p:spPr>
          <a:xfrm>
            <a:off x="273269" y="3657600"/>
            <a:ext cx="11658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114: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FD90627-63EF-41B3-9B99-E608F8CCA3D3}"/>
              </a:ext>
            </a:extLst>
          </p:cNvPr>
          <p:cNvSpPr/>
          <p:nvPr/>
        </p:nvSpPr>
        <p:spPr>
          <a:xfrm>
            <a:off x="294900" y="4800600"/>
            <a:ext cx="11658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115: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498970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10949</TotalTime>
  <Words>1514</Words>
  <Application>Microsoft Office PowerPoint</Application>
  <PresentationFormat>Custom</PresentationFormat>
  <Paragraphs>167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Arial</vt:lpstr>
      <vt:lpstr>iCiel Cadena</vt:lpstr>
      <vt:lpstr>Verdana</vt:lpstr>
      <vt:lpstr>UTM Avo</vt:lpstr>
      <vt:lpstr>等线</vt:lpstr>
      <vt:lpstr>Calibri Light</vt:lpstr>
      <vt:lpstr>Segoe Print</vt:lpstr>
      <vt:lpstr>Calibri</vt:lpstr>
      <vt:lpstr>SVN-Androgyne</vt:lpstr>
      <vt:lpstr>UTM Bienvenue</vt:lpstr>
      <vt:lpstr>#9Slide02 Noi dung rat dai</vt:lpstr>
      <vt:lpstr>UTM HelvetIns</vt:lpstr>
      <vt:lpstr>SVN-SAF</vt:lpstr>
      <vt:lpstr>微软雅黑</vt:lpstr>
      <vt:lpstr>Times New Roman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Thanh</dc:creator>
  <dc:description>9Slide.vn</dc:description>
  <cp:lastModifiedBy>admin</cp:lastModifiedBy>
  <cp:revision>1242</cp:revision>
  <dcterms:created xsi:type="dcterms:W3CDTF">2021-09-19T04:33:01Z</dcterms:created>
  <dcterms:modified xsi:type="dcterms:W3CDTF">2022-08-01T09:51:50Z</dcterms:modified>
  <cp:category>9Slide.vn</cp:category>
</cp:coreProperties>
</file>