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0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7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3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9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7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0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5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4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7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077C2-BA8B-46E8-8888-BC1FAD99750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932CE-C79C-4263-91AB-5A7D62A6C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1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365812"/>
              </p:ext>
            </p:extLst>
          </p:nvPr>
        </p:nvGraphicFramePr>
        <p:xfrm>
          <a:off x="2705811" y="2806779"/>
          <a:ext cx="3048003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Q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58648"/>
              </p:ext>
            </p:extLst>
          </p:nvPr>
        </p:nvGraphicFramePr>
        <p:xfrm>
          <a:off x="2640790" y="2780409"/>
          <a:ext cx="3151498" cy="492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14"/>
                <a:gridCol w="450214"/>
                <a:gridCol w="450214"/>
                <a:gridCol w="450214"/>
                <a:gridCol w="450214"/>
                <a:gridCol w="450214"/>
                <a:gridCol w="450214"/>
              </a:tblGrid>
              <a:tr h="4924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1905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97219"/>
              </p:ext>
            </p:extLst>
          </p:nvPr>
        </p:nvGraphicFramePr>
        <p:xfrm>
          <a:off x="3996788" y="3263979"/>
          <a:ext cx="312420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315"/>
                <a:gridCol w="446315"/>
                <a:gridCol w="446315"/>
                <a:gridCol w="446315"/>
                <a:gridCol w="479789"/>
                <a:gridCol w="468630"/>
                <a:gridCol w="39052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Ờ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820073"/>
              </p:ext>
            </p:extLst>
          </p:nvPr>
        </p:nvGraphicFramePr>
        <p:xfrm>
          <a:off x="3994709" y="3263979"/>
          <a:ext cx="31461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449"/>
                <a:gridCol w="449449"/>
                <a:gridCol w="449449"/>
                <a:gridCol w="449449"/>
                <a:gridCol w="449449"/>
                <a:gridCol w="449449"/>
                <a:gridCol w="449449"/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1905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97001"/>
              </p:ext>
            </p:extLst>
          </p:nvPr>
        </p:nvGraphicFramePr>
        <p:xfrm>
          <a:off x="4877512" y="3721179"/>
          <a:ext cx="27050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87"/>
                <a:gridCol w="463731"/>
                <a:gridCol w="463731"/>
                <a:gridCol w="463731"/>
                <a:gridCol w="437969"/>
                <a:gridCol w="45085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T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A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I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Ạ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223801"/>
              </p:ext>
            </p:extLst>
          </p:nvPr>
        </p:nvGraphicFramePr>
        <p:xfrm>
          <a:off x="4891431" y="3721179"/>
          <a:ext cx="27036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00"/>
                <a:gridCol w="450600"/>
                <a:gridCol w="450600"/>
                <a:gridCol w="450600"/>
                <a:gridCol w="450600"/>
                <a:gridCol w="450600"/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1905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946552"/>
              </p:ext>
            </p:extLst>
          </p:nvPr>
        </p:nvGraphicFramePr>
        <p:xfrm>
          <a:off x="3496386" y="4178379"/>
          <a:ext cx="362902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28"/>
                <a:gridCol w="453628"/>
                <a:gridCol w="475230"/>
                <a:gridCol w="452646"/>
                <a:gridCol w="425886"/>
                <a:gridCol w="456003"/>
                <a:gridCol w="456003"/>
                <a:gridCol w="45600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Á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72328"/>
              </p:ext>
            </p:extLst>
          </p:nvPr>
        </p:nvGraphicFramePr>
        <p:xfrm>
          <a:off x="3527145" y="4178379"/>
          <a:ext cx="362102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628"/>
                <a:gridCol w="452628"/>
                <a:gridCol w="452628"/>
                <a:gridCol w="452628"/>
                <a:gridCol w="452628"/>
                <a:gridCol w="452628"/>
                <a:gridCol w="452628"/>
                <a:gridCol w="452628"/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1905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428893"/>
              </p:ext>
            </p:extLst>
          </p:nvPr>
        </p:nvGraphicFramePr>
        <p:xfrm>
          <a:off x="4010736" y="4635579"/>
          <a:ext cx="304800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Ế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988413"/>
              </p:ext>
            </p:extLst>
          </p:nvPr>
        </p:nvGraphicFramePr>
        <p:xfrm>
          <a:off x="3991663" y="4635579"/>
          <a:ext cx="315264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378"/>
                <a:gridCol w="450378"/>
                <a:gridCol w="450378"/>
                <a:gridCol w="450378"/>
                <a:gridCol w="450378"/>
                <a:gridCol w="450378"/>
                <a:gridCol w="450378"/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1905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47484"/>
              </p:ext>
            </p:extLst>
          </p:nvPr>
        </p:nvGraphicFramePr>
        <p:xfrm>
          <a:off x="3572586" y="5092779"/>
          <a:ext cx="261257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Ắ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Ạ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2000" b="1" cap="none" spc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12315"/>
              </p:ext>
            </p:extLst>
          </p:nvPr>
        </p:nvGraphicFramePr>
        <p:xfrm>
          <a:off x="3506751" y="5092779"/>
          <a:ext cx="275201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69"/>
                <a:gridCol w="458669"/>
                <a:gridCol w="458669"/>
                <a:gridCol w="458669"/>
                <a:gridCol w="458669"/>
                <a:gridCol w="458669"/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1905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Oval 27"/>
          <p:cNvSpPr/>
          <p:nvPr/>
        </p:nvSpPr>
        <p:spPr>
          <a:xfrm>
            <a:off x="1734261" y="5141952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753311" y="5084802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action="ppaction://hlinksldjump"/>
              </a:rPr>
              <a:t>6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1733680" y="2732127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752730" y="2674977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1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Oval 31"/>
          <p:cNvSpPr/>
          <p:nvPr/>
        </p:nvSpPr>
        <p:spPr>
          <a:xfrm>
            <a:off x="1733099" y="3217902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752149" y="3160752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action="ppaction://hlinksldjump"/>
              </a:rPr>
              <a:t>2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32518" y="3703677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751568" y="3646527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3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31937" y="4197429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750987" y="4140279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6" action="ppaction://hlinksldjump"/>
              </a:rPr>
              <a:t>4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Oval 37"/>
          <p:cNvSpPr/>
          <p:nvPr/>
        </p:nvSpPr>
        <p:spPr>
          <a:xfrm>
            <a:off x="1731356" y="4684752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750406" y="4627602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action="ppaction://hlinksldjump"/>
              </a:rPr>
              <a:t>5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8600" y="685800"/>
            <a:ext cx="8458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GIẢI Ô CHỮ</a:t>
            </a:r>
            <a:endParaRPr lang="en-US" sz="5400" b="1" cap="none" spc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857750" y="2241821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76800" y="2184671"/>
            <a:ext cx="420262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en-US" sz="3000" b="1" cap="none" spc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3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6520" y="2819400"/>
            <a:ext cx="8957480" cy="1447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819400"/>
            <a:ext cx="9372600" cy="1470025"/>
          </a:xfrm>
        </p:spPr>
        <p:txBody>
          <a:bodyPr>
            <a:noAutofit/>
          </a:bodyPr>
          <a:lstStyle/>
          <a:p>
            <a:r>
              <a:rPr lang="en-US" sz="3600" b="1" smtClean="0"/>
              <a:t>  Câu 1: Trò chơi dân gian, thường 2 người chơi</a:t>
            </a:r>
            <a:br>
              <a:rPr lang="en-US" sz="3600" b="1" smtClean="0"/>
            </a:br>
            <a:r>
              <a:rPr lang="en-US" sz="3600" b="1" smtClean="0"/>
              <a:t>   có tên gọi là gì? (Từ hàng ngang gồm 7 chữ cái)</a:t>
            </a:r>
            <a:endParaRPr lang="en-US" sz="3600" b="1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186520" y="348018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6520" y="2743200"/>
            <a:ext cx="8957480" cy="1524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895600"/>
            <a:ext cx="8839200" cy="1143000"/>
          </a:xfrm>
        </p:spPr>
        <p:txBody>
          <a:bodyPr>
            <a:noAutofit/>
          </a:bodyPr>
          <a:lstStyle/>
          <a:p>
            <a:r>
              <a:rPr lang="en-US" sz="3600" b="1" smtClean="0"/>
              <a:t>Câu 2: Biết nghe và làm theo lời của người trên gọi là gì?(Từ hàng ngang gồm 7 chữ cái)</a:t>
            </a:r>
            <a:endParaRPr lang="en-US" sz="3600" b="1"/>
          </a:p>
        </p:txBody>
      </p:sp>
      <p:sp>
        <p:nvSpPr>
          <p:cNvPr id="5" name="Action Button: Home 4">
            <a:hlinkClick r:id="" action="ppaction://hlinkshowjump?jump=firstslide" highlightClick="1"/>
          </p:cNvPr>
          <p:cNvSpPr/>
          <p:nvPr/>
        </p:nvSpPr>
        <p:spPr>
          <a:xfrm>
            <a:off x="186520" y="348018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6520" y="2209800"/>
            <a:ext cx="8957480" cy="1676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440" y="2438400"/>
            <a:ext cx="9288440" cy="1143000"/>
          </a:xfrm>
        </p:spPr>
        <p:txBody>
          <a:bodyPr>
            <a:noAutofit/>
          </a:bodyPr>
          <a:lstStyle/>
          <a:p>
            <a:r>
              <a:rPr lang="en-US" sz="3200" b="1" smtClean="0"/>
              <a:t>Câu 3: Chạy đuổi nhau ở những nơi trơn trượt, các em rất dễ bị gì?(Từ hàng ngang gồm 6 chữ cái)</a:t>
            </a:r>
            <a:endParaRPr lang="en-US" sz="3200" b="1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186520" y="348018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6520" y="2209800"/>
            <a:ext cx="8957480" cy="1524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b="1" smtClean="0"/>
              <a:t>Câu 4: Người bồi bổ kiến thức, trí tuệ cho các em là ai?(Từ hàng ngang gồm 8 chữ cái)</a:t>
            </a:r>
            <a:endParaRPr lang="en-US" sz="3600" b="1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186520" y="348018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2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2362200"/>
            <a:ext cx="9144000" cy="1447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2438400"/>
            <a:ext cx="9372600" cy="1143000"/>
          </a:xfrm>
        </p:spPr>
        <p:txBody>
          <a:bodyPr>
            <a:noAutofit/>
          </a:bodyPr>
          <a:lstStyle/>
          <a:p>
            <a:r>
              <a:rPr lang="en-US" sz="3200" b="1" smtClean="0"/>
              <a:t>   Câu 5: Để tạo nên sức mạnh, lớp 1C của chúng ta cần phải làm gì?(Từ hàng ngang gồm 7 chữ cái)</a:t>
            </a:r>
            <a:endParaRPr lang="en-US" sz="3200" b="1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186520" y="348018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6520" y="2514600"/>
            <a:ext cx="8957480" cy="1752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819400"/>
            <a:ext cx="9067800" cy="1143000"/>
          </a:xfrm>
        </p:spPr>
        <p:txBody>
          <a:bodyPr>
            <a:noAutofit/>
          </a:bodyPr>
          <a:lstStyle/>
          <a:p>
            <a:r>
              <a:rPr lang="en-US" sz="3600" b="1" smtClean="0"/>
              <a:t>Câu 6: Một hành động cậy quyền thế, sức mạnh để dọa dẫm, làm cho người khác sợ hãi gọi là gì?(Từ hàng ngang gồm 6 chữ cái)</a:t>
            </a:r>
            <a:endParaRPr lang="en-US" sz="3600" b="1"/>
          </a:p>
        </p:txBody>
      </p:sp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186520" y="348018"/>
            <a:ext cx="914400" cy="838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7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  Câu 1: Trò chơi dân gian, thường 2 người chơi    có tên gọi là gì? (Từ hàng ngang gồm 7 chữ cái)</vt:lpstr>
      <vt:lpstr>Câu 2: Biết nghe và làm theo lời của người trên gọi là gì?(Từ hàng ngang gồm 7 chữ cái)</vt:lpstr>
      <vt:lpstr>Câu 3: Chạy đuổi nhau ở những nơi trơn trượt, các em rất dễ bị gì?(Từ hàng ngang gồm 6 chữ cái)</vt:lpstr>
      <vt:lpstr>Câu 4: Người bồi bổ kiến thức, trí tuệ cho các em là ai?(Từ hàng ngang gồm 8 chữ cái)</vt:lpstr>
      <vt:lpstr>   Câu 5: Để tạo nên sức mạnh, lớp 1C của chúng ta cần phải làm gì?(Từ hàng ngang gồm 7 chữ cái)</vt:lpstr>
      <vt:lpstr>Câu 6: Một hành động cậy quyền thế, sức mạnh để dọa dẫm, làm cho người khác sợ hãi gọi là gì?(Từ hàng ngang gồm 6 chữ cái)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2024-01-06T12:20:53Z</dcterms:created>
  <dcterms:modified xsi:type="dcterms:W3CDTF">2024-01-06T12:21:24Z</dcterms:modified>
</cp:coreProperties>
</file>