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6" r:id="rId2"/>
    <p:sldId id="307" r:id="rId3"/>
    <p:sldId id="308" r:id="rId4"/>
    <p:sldId id="309" r:id="rId5"/>
    <p:sldId id="317" r:id="rId6"/>
    <p:sldId id="316" r:id="rId7"/>
    <p:sldId id="320" r:id="rId8"/>
    <p:sldId id="322" r:id="rId9"/>
    <p:sldId id="321" r:id="rId10"/>
    <p:sldId id="311" r:id="rId11"/>
    <p:sldId id="323" r:id="rId12"/>
    <p:sldId id="326" r:id="rId13"/>
    <p:sldId id="324" r:id="rId14"/>
    <p:sldId id="314" r:id="rId15"/>
    <p:sldId id="315" r:id="rId16"/>
    <p:sldId id="327" r:id="rId17"/>
    <p:sldId id="328" r:id="rId18"/>
    <p:sldId id="329" r:id="rId19"/>
    <p:sldId id="330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226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0376-7C87-4052-BE74-6B32B4D8D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9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539" y="139487"/>
            <a:ext cx="11899893" cy="65687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65539" y="81929"/>
            <a:ext cx="11603421" cy="6243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1653" y="395656"/>
            <a:ext cx="734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PHÒNG GIÁO DỤC VÀ  ĐÀO TẠO HUYỆN ĐẠI LỘC</a:t>
            </a:r>
          </a:p>
          <a:p>
            <a:pPr algn="ctr"/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TRƯỜNG TH NGUYỄN CÔNG SÁU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099446" y="1450456"/>
            <a:ext cx="10095561" cy="13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165" eaLnBrk="1" fontAlgn="base" hangingPunct="1"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 CÔ</a:t>
            </a:r>
          </a:p>
          <a:p>
            <a:pPr algn="ctr" defTabSz="685165" eaLnBrk="1" fontAlgn="base" hangingPunct="1"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8800" y="3100692"/>
            <a:ext cx="5884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MÔN: MĨ THUẬT 5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4801" y="4823285"/>
            <a:ext cx="45904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iáo viên: Trần Thị Diễm</a:t>
            </a:r>
          </a:p>
          <a:p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 học: 2023 - 2024</a:t>
            </a:r>
            <a:endParaRPr lang="en-US" sz="3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385" y="4761425"/>
            <a:ext cx="2066192" cy="21269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221060" y="4791809"/>
            <a:ext cx="1970941" cy="21463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320236" cy="23884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69800" y="-144077"/>
            <a:ext cx="2365554" cy="247884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53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8" y="296569"/>
            <a:ext cx="11910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2.2. Cách thực hiện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36974" r="11505" b="12627"/>
          <a:stretch/>
        </p:blipFill>
        <p:spPr bwMode="auto">
          <a:xfrm>
            <a:off x="518746" y="1099038"/>
            <a:ext cx="4466492" cy="451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28749" r="11837" b="21354"/>
          <a:stretch/>
        </p:blipFill>
        <p:spPr bwMode="auto">
          <a:xfrm>
            <a:off x="5567083" y="1099038"/>
            <a:ext cx="5517663" cy="451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9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2" y="1355480"/>
            <a:ext cx="4977056" cy="384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022731" y="1355480"/>
            <a:ext cx="5294312" cy="37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9038" y="962607"/>
            <a:ext cx="100496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Cách thực hiện tạo hình sân khấu: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Chọn hình thức sân khấu, chương trình, sự kiện,..để tạo sản phẩm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Tạo hình nhân vật bằng giấy, bìa, đất nặn hoặc từ vật liệu tìm được.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Tạo không gian, bối cảnh cho các nhân vật và xây dựng nội dung câu chuyện, sự kiện,…</a:t>
            </a:r>
          </a:p>
        </p:txBody>
      </p:sp>
    </p:spTree>
    <p:extLst>
      <p:ext uri="{BB962C8B-B14F-4D97-AF65-F5344CB8AC3E}">
        <p14:creationId xmlns:p14="http://schemas.microsoft.com/office/powerpoint/2010/main" val="40407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4606" y="2413337"/>
            <a:ext cx="11204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L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ựa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chọn chương trình, sự kiện và hình thức thể hiện sản phẩm theo các câu hỏi gợi ý.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Nhóm em thể hiện hoạt động, sự kiện gì?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Nhóm em thể hiện quang cảnh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như thế nào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Hình th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ức thể hiện 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ản phẩm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71700" y="281354"/>
            <a:ext cx="5987562" cy="131005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969" y="281354"/>
            <a:ext cx="3505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THỰC HÀNH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268" y="1569522"/>
            <a:ext cx="575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Tạo sản phẩm về sân khấu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853853" y="668215"/>
            <a:ext cx="2417884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0616" y="483577"/>
            <a:ext cx="10984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*Trưng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bày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sản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phẩm .</a:t>
            </a:r>
          </a:p>
        </p:txBody>
      </p:sp>
    </p:spTree>
    <p:extLst>
      <p:ext uri="{BB962C8B-B14F-4D97-AF65-F5344CB8AC3E}">
        <p14:creationId xmlns:p14="http://schemas.microsoft.com/office/powerpoint/2010/main" val="323015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4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593056" y="180977"/>
            <a:ext cx="91440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endParaRPr lang="en-US" altLang="en-US" sz="4000" b="1" dirty="0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132"/>
          <p:cNvSpPr>
            <a:spLocks noChangeArrowheads="1"/>
          </p:cNvSpPr>
          <p:nvPr/>
        </p:nvSpPr>
        <p:spPr bwMode="auto">
          <a:xfrm>
            <a:off x="5898356" y="2438402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b="1" u="sng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8617" y="1783643"/>
            <a:ext cx="6772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 đáp án đúng ?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AutoShape 24" descr="Blue tissue paper"/>
          <p:cNvSpPr>
            <a:spLocks noChangeArrowheads="1"/>
          </p:cNvSpPr>
          <p:nvPr/>
        </p:nvSpPr>
        <p:spPr bwMode="auto">
          <a:xfrm>
            <a:off x="2844054" y="637614"/>
            <a:ext cx="5710861" cy="100965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 khấu là nơi để làm gì?</a:t>
            </a:r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480608" y="742949"/>
            <a:ext cx="2207684" cy="79898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vi-VN" sz="3000" b="1" dirty="0" smtClean="0">
              <a:solidFill>
                <a:srgbClr val="FF3300"/>
              </a:solidFill>
            </a:endParaRPr>
          </a:p>
          <a:p>
            <a:pPr algn="ctr" eaLnBrk="1" hangingPunct="1"/>
            <a:r>
              <a:rPr lang="en-US" altLang="vi-VN" sz="3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endParaRPr lang="en-US" altLang="vi-VN" sz="3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000" b="1" dirty="0">
                <a:solidFill>
                  <a:srgbClr val="FF3300"/>
                </a:solidFill>
              </a:rPr>
              <a:t> </a:t>
            </a:r>
            <a:endParaRPr lang="en-US" altLang="vi-VN" sz="2600" b="1" dirty="0">
              <a:solidFill>
                <a:srgbClr val="FF3300"/>
              </a:solidFill>
            </a:endParaRPr>
          </a:p>
        </p:txBody>
      </p:sp>
      <p:sp>
        <p:nvSpPr>
          <p:cNvPr id="26650" name="AutoShape 26"/>
          <p:cNvSpPr>
            <a:spLocks noChangeArrowheads="1"/>
          </p:cNvSpPr>
          <p:nvPr/>
        </p:nvSpPr>
        <p:spPr bwMode="auto">
          <a:xfrm>
            <a:off x="2844054" y="3826324"/>
            <a:ext cx="6925733" cy="503238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000" b="1" dirty="0">
                <a:solidFill>
                  <a:schemeClr val="bg1"/>
                </a:solidFill>
              </a:rPr>
              <a:t>  </a:t>
            </a:r>
            <a:endParaRPr lang="en-US" altLang="vi-VN" sz="3000" b="1" dirty="0" smtClean="0">
              <a:solidFill>
                <a:schemeClr val="bg1"/>
              </a:solidFill>
            </a:endParaRPr>
          </a:p>
          <a:p>
            <a:endParaRPr lang="en-US" altLang="vi-VN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Biểu diễn các loại hình nghệ thuật</a:t>
            </a:r>
            <a:endParaRPr lang="en-US" altLang="vi-VN" sz="3000" b="1" dirty="0">
              <a:solidFill>
                <a:schemeClr val="bg1"/>
              </a:solidFill>
            </a:endParaRPr>
          </a:p>
          <a:p>
            <a:endParaRPr lang="en-US" altLang="vi-VN" sz="3200" b="1" dirty="0">
              <a:solidFill>
                <a:schemeClr val="bg1"/>
              </a:solidFill>
            </a:endParaRPr>
          </a:p>
          <a:p>
            <a:pPr eaLnBrk="1" hangingPunct="1"/>
            <a:endParaRPr lang="en-US" altLang="vi-VN" sz="3000" b="1" dirty="0">
              <a:solidFill>
                <a:schemeClr val="bg1"/>
              </a:solidFill>
            </a:endParaRPr>
          </a:p>
        </p:txBody>
      </p:sp>
      <p:sp>
        <p:nvSpPr>
          <p:cNvPr id="26651" name="AutoShape 27"/>
          <p:cNvSpPr>
            <a:spLocks noChangeArrowheads="1"/>
          </p:cNvSpPr>
          <p:nvPr/>
        </p:nvSpPr>
        <p:spPr bwMode="auto">
          <a:xfrm>
            <a:off x="2852360" y="2836497"/>
            <a:ext cx="6917428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>
                <a:solidFill>
                  <a:schemeClr val="bg1"/>
                </a:solidFill>
              </a:rPr>
              <a:t> </a:t>
            </a:r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Sân chạy vận động cho mọi người</a:t>
            </a:r>
            <a:endParaRPr lang="en-US" altLang="vi-VN" sz="3200" b="1" dirty="0">
              <a:solidFill>
                <a:schemeClr val="bg1"/>
              </a:solidFill>
            </a:endParaRPr>
          </a:p>
        </p:txBody>
      </p:sp>
      <p:sp>
        <p:nvSpPr>
          <p:cNvPr id="26652" name="AutoShape 28"/>
          <p:cNvSpPr>
            <a:spLocks noChangeArrowheads="1"/>
          </p:cNvSpPr>
          <p:nvPr/>
        </p:nvSpPr>
        <p:spPr bwMode="auto">
          <a:xfrm>
            <a:off x="2783396" y="4853087"/>
            <a:ext cx="6986392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Tất cả đều đúng</a:t>
            </a:r>
            <a:r>
              <a:rPr lang="en-US" altLang="vi-VN" sz="2800" b="1" dirty="0">
                <a:solidFill>
                  <a:schemeClr val="bg1"/>
                </a:solidFill>
              </a:rPr>
              <a:t> </a:t>
            </a:r>
            <a:endParaRPr lang="en-US" altLang="vi-VN" sz="3000" b="1" dirty="0">
              <a:solidFill>
                <a:schemeClr val="bg1"/>
              </a:solidFill>
            </a:endParaRPr>
          </a:p>
        </p:txBody>
      </p:sp>
      <p:sp>
        <p:nvSpPr>
          <p:cNvPr id="26653" name="AutoShape 29"/>
          <p:cNvSpPr>
            <a:spLocks noChangeArrowheads="1"/>
          </p:cNvSpPr>
          <p:nvPr/>
        </p:nvSpPr>
        <p:spPr bwMode="auto">
          <a:xfrm>
            <a:off x="2852359" y="1936569"/>
            <a:ext cx="6917429" cy="50323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Nhìn cho đẹp</a:t>
            </a:r>
            <a:endParaRPr lang="en-US" altLang="vi-VN" sz="3200" b="1" dirty="0">
              <a:solidFill>
                <a:schemeClr val="bg1"/>
              </a:solidFill>
            </a:endParaRPr>
          </a:p>
        </p:txBody>
      </p:sp>
      <p:sp>
        <p:nvSpPr>
          <p:cNvPr id="26654" name="WordArt 30"/>
          <p:cNvSpPr>
            <a:spLocks noChangeArrowheads="1" noChangeShapeType="1" noTextEdit="1"/>
          </p:cNvSpPr>
          <p:nvPr/>
        </p:nvSpPr>
        <p:spPr bwMode="auto">
          <a:xfrm>
            <a:off x="3044256" y="6004719"/>
            <a:ext cx="6235700" cy="277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EM !</a:t>
            </a:r>
          </a:p>
        </p:txBody>
      </p:sp>
      <p:sp>
        <p:nvSpPr>
          <p:cNvPr id="26662" name="Oval 38"/>
          <p:cNvSpPr>
            <a:spLocks noChangeArrowheads="1"/>
          </p:cNvSpPr>
          <p:nvPr/>
        </p:nvSpPr>
        <p:spPr bwMode="auto">
          <a:xfrm>
            <a:off x="787060" y="5486504"/>
            <a:ext cx="1446703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26663" name="Oval 39"/>
          <p:cNvSpPr>
            <a:spLocks noChangeArrowheads="1"/>
          </p:cNvSpPr>
          <p:nvPr/>
        </p:nvSpPr>
        <p:spPr bwMode="auto">
          <a:xfrm>
            <a:off x="787056" y="5486503"/>
            <a:ext cx="1446708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6664" name="Oval 40"/>
          <p:cNvSpPr>
            <a:spLocks noChangeArrowheads="1"/>
          </p:cNvSpPr>
          <p:nvPr/>
        </p:nvSpPr>
        <p:spPr bwMode="auto">
          <a:xfrm>
            <a:off x="787056" y="5486502"/>
            <a:ext cx="1447226" cy="7524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0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26665" name="Oval 41"/>
          <p:cNvSpPr>
            <a:spLocks noChangeArrowheads="1"/>
          </p:cNvSpPr>
          <p:nvPr/>
        </p:nvSpPr>
        <p:spPr bwMode="auto">
          <a:xfrm>
            <a:off x="787058" y="5486501"/>
            <a:ext cx="1447224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6666" name="Oval 42"/>
          <p:cNvSpPr>
            <a:spLocks noChangeArrowheads="1"/>
          </p:cNvSpPr>
          <p:nvPr/>
        </p:nvSpPr>
        <p:spPr bwMode="auto">
          <a:xfrm>
            <a:off x="787056" y="5486500"/>
            <a:ext cx="1447226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6667" name="Oval 43"/>
          <p:cNvSpPr>
            <a:spLocks noChangeArrowheads="1"/>
          </p:cNvSpPr>
          <p:nvPr/>
        </p:nvSpPr>
        <p:spPr bwMode="auto">
          <a:xfrm>
            <a:off x="787056" y="5464352"/>
            <a:ext cx="1447226" cy="79677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8759024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1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8" grpId="0" build="allAtOnce" animBg="1"/>
      <p:bldP spid="26649" grpId="0" animBg="1"/>
      <p:bldP spid="26650" grpId="0" animBg="1"/>
      <p:bldP spid="26651" grpId="0" animBg="1"/>
      <p:bldP spid="26652" grpId="0" animBg="1"/>
      <p:bldP spid="26653" grpId="0" animBg="1"/>
      <p:bldP spid="26654" grpId="0" animBg="1"/>
      <p:bldP spid="26654" grpId="1" animBg="1"/>
      <p:bldP spid="26662" grpId="0" animBg="1"/>
      <p:bldP spid="26662" grpId="1" animBg="1"/>
      <p:bldP spid="26663" grpId="0" animBg="1"/>
      <p:bldP spid="26663" grpId="1" animBg="1"/>
      <p:bldP spid="26664" grpId="0" animBg="1"/>
      <p:bldP spid="26664" grpId="1" animBg="1"/>
      <p:bldP spid="26665" grpId="0" animBg="1"/>
      <p:bldP spid="26665" grpId="1" animBg="1"/>
      <p:bldP spid="26666" grpId="0" animBg="1"/>
      <p:bldP spid="26666" grpId="1" animBg="1"/>
      <p:bldP spid="26667" grpId="0" animBg="1"/>
      <p:bldP spid="2666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AutoShape 24" descr="Blue tissue paper"/>
          <p:cNvSpPr>
            <a:spLocks noChangeArrowheads="1"/>
          </p:cNvSpPr>
          <p:nvPr/>
        </p:nvSpPr>
        <p:spPr bwMode="auto">
          <a:xfrm>
            <a:off x="2699197" y="637614"/>
            <a:ext cx="9142736" cy="100965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 khấu thường có những hình ảnh gì?</a:t>
            </a:r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942334" y="822526"/>
            <a:ext cx="1628849" cy="79898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vi-VN" sz="3000" b="1" dirty="0" smtClean="0">
              <a:solidFill>
                <a:srgbClr val="FF3300"/>
              </a:solidFill>
            </a:endParaRPr>
          </a:p>
          <a:p>
            <a:pPr algn="ctr" eaLnBrk="1" hangingPunct="1"/>
            <a:r>
              <a:rPr lang="en-US" altLang="vi-VN" sz="3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endParaRPr lang="en-US" altLang="vi-VN" sz="3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000" b="1" dirty="0">
                <a:solidFill>
                  <a:srgbClr val="FF3300"/>
                </a:solidFill>
              </a:rPr>
              <a:t> </a:t>
            </a:r>
            <a:endParaRPr lang="en-US" altLang="vi-VN" sz="2600" b="1" dirty="0">
              <a:solidFill>
                <a:srgbClr val="FF3300"/>
              </a:solidFill>
            </a:endParaRPr>
          </a:p>
        </p:txBody>
      </p:sp>
      <p:sp>
        <p:nvSpPr>
          <p:cNvPr id="26650" name="AutoShape 26"/>
          <p:cNvSpPr>
            <a:spLocks noChangeArrowheads="1"/>
          </p:cNvSpPr>
          <p:nvPr/>
        </p:nvSpPr>
        <p:spPr bwMode="auto">
          <a:xfrm>
            <a:off x="2856047" y="4952165"/>
            <a:ext cx="6925733" cy="503238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Tất cả đều đúng</a:t>
            </a:r>
            <a:endParaRPr lang="en-US" alt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1" name="AutoShape 27"/>
          <p:cNvSpPr>
            <a:spLocks noChangeArrowheads="1"/>
          </p:cNvSpPr>
          <p:nvPr/>
        </p:nvSpPr>
        <p:spPr bwMode="auto">
          <a:xfrm>
            <a:off x="2852360" y="2836497"/>
            <a:ext cx="6917428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Nhân vật, ban nhạc </a:t>
            </a:r>
          </a:p>
        </p:txBody>
      </p:sp>
      <p:sp>
        <p:nvSpPr>
          <p:cNvPr id="26652" name="AutoShape 28"/>
          <p:cNvSpPr>
            <a:spLocks noChangeArrowheads="1"/>
          </p:cNvSpPr>
          <p:nvPr/>
        </p:nvSpPr>
        <p:spPr bwMode="auto">
          <a:xfrm>
            <a:off x="2825718" y="3843437"/>
            <a:ext cx="6986392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 trang trí, đèn, nhạc cụ</a:t>
            </a:r>
          </a:p>
        </p:txBody>
      </p:sp>
      <p:sp>
        <p:nvSpPr>
          <p:cNvPr id="26653" name="AutoShape 29"/>
          <p:cNvSpPr>
            <a:spLocks noChangeArrowheads="1"/>
          </p:cNvSpPr>
          <p:nvPr/>
        </p:nvSpPr>
        <p:spPr bwMode="auto">
          <a:xfrm>
            <a:off x="2852359" y="1936569"/>
            <a:ext cx="6917429" cy="50323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Phông nền, chữ</a:t>
            </a:r>
          </a:p>
        </p:txBody>
      </p:sp>
      <p:sp>
        <p:nvSpPr>
          <p:cNvPr id="26654" name="WordArt 30"/>
          <p:cNvSpPr>
            <a:spLocks noChangeArrowheads="1" noChangeShapeType="1" noTextEdit="1"/>
          </p:cNvSpPr>
          <p:nvPr/>
        </p:nvSpPr>
        <p:spPr bwMode="auto">
          <a:xfrm>
            <a:off x="3044256" y="6004719"/>
            <a:ext cx="6235700" cy="277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EM !</a:t>
            </a:r>
          </a:p>
        </p:txBody>
      </p:sp>
      <p:sp>
        <p:nvSpPr>
          <p:cNvPr id="26662" name="Oval 38"/>
          <p:cNvSpPr>
            <a:spLocks noChangeArrowheads="1"/>
          </p:cNvSpPr>
          <p:nvPr/>
        </p:nvSpPr>
        <p:spPr bwMode="auto">
          <a:xfrm>
            <a:off x="787060" y="5486504"/>
            <a:ext cx="1446703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26663" name="Oval 39"/>
          <p:cNvSpPr>
            <a:spLocks noChangeArrowheads="1"/>
          </p:cNvSpPr>
          <p:nvPr/>
        </p:nvSpPr>
        <p:spPr bwMode="auto">
          <a:xfrm>
            <a:off x="787056" y="5486503"/>
            <a:ext cx="1446708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6664" name="Oval 40"/>
          <p:cNvSpPr>
            <a:spLocks noChangeArrowheads="1"/>
          </p:cNvSpPr>
          <p:nvPr/>
        </p:nvSpPr>
        <p:spPr bwMode="auto">
          <a:xfrm>
            <a:off x="787056" y="5486502"/>
            <a:ext cx="1447226" cy="7524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0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26665" name="Oval 41"/>
          <p:cNvSpPr>
            <a:spLocks noChangeArrowheads="1"/>
          </p:cNvSpPr>
          <p:nvPr/>
        </p:nvSpPr>
        <p:spPr bwMode="auto">
          <a:xfrm>
            <a:off x="787058" y="5486501"/>
            <a:ext cx="1447224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6666" name="Oval 42"/>
          <p:cNvSpPr>
            <a:spLocks noChangeArrowheads="1"/>
          </p:cNvSpPr>
          <p:nvPr/>
        </p:nvSpPr>
        <p:spPr bwMode="auto">
          <a:xfrm>
            <a:off x="787056" y="5486500"/>
            <a:ext cx="1447226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6667" name="Oval 43"/>
          <p:cNvSpPr>
            <a:spLocks noChangeArrowheads="1"/>
          </p:cNvSpPr>
          <p:nvPr/>
        </p:nvSpPr>
        <p:spPr bwMode="auto">
          <a:xfrm>
            <a:off x="787056" y="5464352"/>
            <a:ext cx="1447226" cy="79677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0938148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1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8" grpId="0" build="allAtOnce" animBg="1"/>
      <p:bldP spid="26649" grpId="0" animBg="1"/>
      <p:bldP spid="26650" grpId="0" animBg="1"/>
      <p:bldP spid="26651" grpId="0" animBg="1"/>
      <p:bldP spid="26652" grpId="0" animBg="1"/>
      <p:bldP spid="26653" grpId="0" animBg="1"/>
      <p:bldP spid="26654" grpId="0" animBg="1"/>
      <p:bldP spid="26654" grpId="1" animBg="1"/>
      <p:bldP spid="26662" grpId="0" animBg="1"/>
      <p:bldP spid="26662" grpId="1" animBg="1"/>
      <p:bldP spid="26663" grpId="0" animBg="1"/>
      <p:bldP spid="26663" grpId="1" animBg="1"/>
      <p:bldP spid="26664" grpId="0" animBg="1"/>
      <p:bldP spid="26664" grpId="1" animBg="1"/>
      <p:bldP spid="26665" grpId="0" animBg="1"/>
      <p:bldP spid="26665" grpId="1" animBg="1"/>
      <p:bldP spid="26666" grpId="0" animBg="1"/>
      <p:bldP spid="26666" grpId="1" animBg="1"/>
      <p:bldP spid="26667" grpId="0" animBg="1"/>
      <p:bldP spid="2666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AutoShape 24" descr="Blue tissue paper"/>
          <p:cNvSpPr>
            <a:spLocks noChangeArrowheads="1"/>
          </p:cNvSpPr>
          <p:nvPr/>
        </p:nvSpPr>
        <p:spPr bwMode="auto">
          <a:xfrm>
            <a:off x="2699197" y="637614"/>
            <a:ext cx="7271280" cy="100965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942334" y="742949"/>
            <a:ext cx="1628849" cy="79898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vi-VN" sz="3000" b="1" dirty="0" smtClean="0">
              <a:solidFill>
                <a:srgbClr val="FF3300"/>
              </a:solidFill>
            </a:endParaRPr>
          </a:p>
          <a:p>
            <a:pPr algn="ctr" eaLnBrk="1" hangingPunct="1"/>
            <a:r>
              <a:rPr lang="en-US" altLang="vi-VN" sz="3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endParaRPr lang="en-US" altLang="vi-VN" sz="3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3000" b="1" dirty="0">
                <a:solidFill>
                  <a:srgbClr val="FF3300"/>
                </a:solidFill>
              </a:rPr>
              <a:t> </a:t>
            </a:r>
            <a:endParaRPr lang="en-US" altLang="vi-VN" sz="2600" b="1" dirty="0">
              <a:solidFill>
                <a:srgbClr val="FF3300"/>
              </a:solidFill>
            </a:endParaRPr>
          </a:p>
        </p:txBody>
      </p:sp>
      <p:sp>
        <p:nvSpPr>
          <p:cNvPr id="26650" name="AutoShape 26"/>
          <p:cNvSpPr>
            <a:spLocks noChangeArrowheads="1"/>
          </p:cNvSpPr>
          <p:nvPr/>
        </p:nvSpPr>
        <p:spPr bwMode="auto">
          <a:xfrm>
            <a:off x="2811297" y="3883856"/>
            <a:ext cx="6925733" cy="503238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 hợp với nội dung chương trình</a:t>
            </a:r>
          </a:p>
        </p:txBody>
      </p:sp>
      <p:sp>
        <p:nvSpPr>
          <p:cNvPr id="26651" name="AutoShape 27"/>
          <p:cNvSpPr>
            <a:spLocks noChangeArrowheads="1"/>
          </p:cNvSpPr>
          <p:nvPr/>
        </p:nvSpPr>
        <p:spPr bwMode="auto">
          <a:xfrm>
            <a:off x="2852360" y="2836497"/>
            <a:ext cx="6917428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Người ta thích trang trí khác nhau</a:t>
            </a:r>
          </a:p>
        </p:txBody>
      </p:sp>
      <p:sp>
        <p:nvSpPr>
          <p:cNvPr id="26652" name="AutoShape 28"/>
          <p:cNvSpPr>
            <a:spLocks noChangeArrowheads="1"/>
          </p:cNvSpPr>
          <p:nvPr/>
        </p:nvSpPr>
        <p:spPr bwMode="auto">
          <a:xfrm>
            <a:off x="2811297" y="4780076"/>
            <a:ext cx="6986392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Tất cả đều đúng</a:t>
            </a:r>
            <a:endParaRPr lang="en-US" alt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3" name="AutoShape 29"/>
          <p:cNvSpPr>
            <a:spLocks noChangeArrowheads="1"/>
          </p:cNvSpPr>
          <p:nvPr/>
        </p:nvSpPr>
        <p:spPr bwMode="auto">
          <a:xfrm>
            <a:off x="2852359" y="1936569"/>
            <a:ext cx="6917429" cy="50323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Nội dung chương trình giống nhau</a:t>
            </a:r>
          </a:p>
        </p:txBody>
      </p:sp>
      <p:sp>
        <p:nvSpPr>
          <p:cNvPr id="26654" name="WordArt 30"/>
          <p:cNvSpPr>
            <a:spLocks noChangeArrowheads="1" noChangeShapeType="1" noTextEdit="1"/>
          </p:cNvSpPr>
          <p:nvPr/>
        </p:nvSpPr>
        <p:spPr bwMode="auto">
          <a:xfrm>
            <a:off x="3044256" y="6004719"/>
            <a:ext cx="6235700" cy="277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EM !</a:t>
            </a:r>
          </a:p>
        </p:txBody>
      </p:sp>
      <p:sp>
        <p:nvSpPr>
          <p:cNvPr id="26662" name="Oval 38"/>
          <p:cNvSpPr>
            <a:spLocks noChangeArrowheads="1"/>
          </p:cNvSpPr>
          <p:nvPr/>
        </p:nvSpPr>
        <p:spPr bwMode="auto">
          <a:xfrm>
            <a:off x="787060" y="5486504"/>
            <a:ext cx="1446703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26663" name="Oval 39"/>
          <p:cNvSpPr>
            <a:spLocks noChangeArrowheads="1"/>
          </p:cNvSpPr>
          <p:nvPr/>
        </p:nvSpPr>
        <p:spPr bwMode="auto">
          <a:xfrm>
            <a:off x="787056" y="5486503"/>
            <a:ext cx="1446708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6664" name="Oval 40"/>
          <p:cNvSpPr>
            <a:spLocks noChangeArrowheads="1"/>
          </p:cNvSpPr>
          <p:nvPr/>
        </p:nvSpPr>
        <p:spPr bwMode="auto">
          <a:xfrm>
            <a:off x="787056" y="5486502"/>
            <a:ext cx="1447226" cy="7524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0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26665" name="Oval 41"/>
          <p:cNvSpPr>
            <a:spLocks noChangeArrowheads="1"/>
          </p:cNvSpPr>
          <p:nvPr/>
        </p:nvSpPr>
        <p:spPr bwMode="auto">
          <a:xfrm>
            <a:off x="787058" y="5486501"/>
            <a:ext cx="1447224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6666" name="Oval 42"/>
          <p:cNvSpPr>
            <a:spLocks noChangeArrowheads="1"/>
          </p:cNvSpPr>
          <p:nvPr/>
        </p:nvSpPr>
        <p:spPr bwMode="auto">
          <a:xfrm>
            <a:off x="787056" y="5486500"/>
            <a:ext cx="1447226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6667" name="Oval 43"/>
          <p:cNvSpPr>
            <a:spLocks noChangeArrowheads="1"/>
          </p:cNvSpPr>
          <p:nvPr/>
        </p:nvSpPr>
        <p:spPr bwMode="auto">
          <a:xfrm>
            <a:off x="787056" y="5464352"/>
            <a:ext cx="1447226" cy="79677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3300"/>
                </a:solidFill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6047" y="862199"/>
            <a:ext cx="6981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 khấu được trang trí khác nhau vì?</a:t>
            </a:r>
          </a:p>
        </p:txBody>
      </p:sp>
    </p:spTree>
    <p:extLst>
      <p:ext uri="{BB962C8B-B14F-4D97-AF65-F5344CB8AC3E}">
        <p14:creationId xmlns:p14="http://schemas.microsoft.com/office/powerpoint/2010/main" val="408576259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1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8" grpId="0" build="allAtOnce" animBg="1"/>
      <p:bldP spid="26649" grpId="0" animBg="1"/>
      <p:bldP spid="26650" grpId="0" animBg="1"/>
      <p:bldP spid="26651" grpId="0" animBg="1"/>
      <p:bldP spid="26652" grpId="0" animBg="1"/>
      <p:bldP spid="26653" grpId="0" animBg="1"/>
      <p:bldP spid="26654" grpId="0" animBg="1"/>
      <p:bldP spid="26654" grpId="1" animBg="1"/>
      <p:bldP spid="26662" grpId="0" animBg="1"/>
      <p:bldP spid="26662" grpId="1" animBg="1"/>
      <p:bldP spid="26663" grpId="0" animBg="1"/>
      <p:bldP spid="26663" grpId="1" animBg="1"/>
      <p:bldP spid="26664" grpId="0" animBg="1"/>
      <p:bldP spid="26664" grpId="1" animBg="1"/>
      <p:bldP spid="26665" grpId="0" animBg="1"/>
      <p:bldP spid="26665" grpId="1" animBg="1"/>
      <p:bldP spid="26666" grpId="0" animBg="1"/>
      <p:bldP spid="26666" grpId="1" animBg="1"/>
      <p:bldP spid="26667" grpId="0" animBg="1"/>
      <p:bldP spid="2666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4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593056" y="180979"/>
            <a:ext cx="91440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endParaRPr lang="en-US" altLang="en-US" sz="4000" b="1" dirty="0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132"/>
          <p:cNvSpPr>
            <a:spLocks noChangeArrowheads="1"/>
          </p:cNvSpPr>
          <p:nvPr/>
        </p:nvSpPr>
        <p:spPr bwMode="auto">
          <a:xfrm>
            <a:off x="5898356" y="2438404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b="1" u="sng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7912" y="1127440"/>
            <a:ext cx="4611599" cy="19628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</a:t>
            </a:r>
            <a:r>
              <a:rPr lang="en-US" sz="54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2734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5"/>
            <a:ext cx="12192000" cy="6858000"/>
          </a:xfrm>
          <a:prstGeom prst="rect">
            <a:avLst/>
          </a:prstGeom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023659" y="1988841"/>
            <a:ext cx="7872875" cy="1305593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3600" b="1" kern="1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Xin chân thành cảm ơn !</a:t>
            </a:r>
            <a:endParaRPr lang="vi-VN" sz="3600" b="1" kern="1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6548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úa Bé Chúc Tết - Mầm non Hướng Dương Nha Trang Khánh Hò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982.8288"/>
                </p14:media>
              </p:ext>
            </p:ext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763217" y="479936"/>
            <a:ext cx="10095282" cy="53669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3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6847" y="538408"/>
            <a:ext cx="109728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95299" y="1315645"/>
            <a:ext cx="11696701" cy="25015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8:Trang trí sân khấu và sáng tác câu chuyện</a:t>
            </a:r>
          </a:p>
          <a:p>
            <a:pPr marL="45720" indent="0" algn="ctr">
              <a:buNone/>
            </a:pP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3420" y="0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Thứ ba ngày 16 tháng 01 năm 2024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08" y="2892669"/>
            <a:ext cx="9038492" cy="3881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184" y="151033"/>
            <a:ext cx="9576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HÌNH THÀNH KIẾN THỨC MỚI ( 30 phút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184" y="781973"/>
            <a:ext cx="1127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2.1. Tìm hiểu</a:t>
            </a:r>
            <a:endParaRPr lang="en-US" sz="36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57313"/>
            <a:ext cx="3810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867151"/>
            <a:ext cx="3810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1" y="1357313"/>
            <a:ext cx="3714749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00567" y="766518"/>
            <a:ext cx="4747684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vi-VN" altLang="vi-VN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- Quan sát hình </a:t>
            </a:r>
            <a:endParaRPr lang="en-US" altLang="vi-VN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10" descr="Káº¿t quáº£ hÃ¬nh áº£nh cho vui há»i trÄng ráº±m 20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357313"/>
            <a:ext cx="371475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Káº¿t quáº£ hÃ¬nh áº£nh cho le be mac trai he viet nam 2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867151"/>
            <a:ext cx="3714751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Káº¿t quáº£ hÃ¬nh áº£nh cho sinh hoat dÆ°á»i cá» chá»§ Äá» tÃ´n sÆ° trá»ng Äáº¡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1" y="3867151"/>
            <a:ext cx="3714751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itle 1"/>
          <p:cNvSpPr txBox="1">
            <a:spLocks/>
          </p:cNvSpPr>
          <p:nvPr/>
        </p:nvSpPr>
        <p:spPr bwMode="auto">
          <a:xfrm>
            <a:off x="4953001" y="3357564"/>
            <a:ext cx="2190751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>
                <a:solidFill>
                  <a:srgbClr val="FF3300"/>
                </a:solidFill>
              </a:rPr>
              <a:t>b</a:t>
            </a:r>
            <a:endParaRPr lang="en-US" altLang="vi-VN" sz="2800" b="1" i="1">
              <a:solidFill>
                <a:srgbClr val="FF3300"/>
              </a:solidFill>
            </a:endParaRPr>
          </a:p>
        </p:txBody>
      </p:sp>
      <p:sp>
        <p:nvSpPr>
          <p:cNvPr id="10251" name="Title 1"/>
          <p:cNvSpPr txBox="1">
            <a:spLocks/>
          </p:cNvSpPr>
          <p:nvPr/>
        </p:nvSpPr>
        <p:spPr bwMode="auto">
          <a:xfrm>
            <a:off x="1155701" y="3357564"/>
            <a:ext cx="2190751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>
                <a:solidFill>
                  <a:srgbClr val="FF3300"/>
                </a:solidFill>
              </a:rPr>
              <a:t>a</a:t>
            </a:r>
            <a:endParaRPr lang="en-US" altLang="vi-VN" sz="2800" b="1" i="1">
              <a:solidFill>
                <a:srgbClr val="FF3300"/>
              </a:solidFill>
            </a:endParaRPr>
          </a:p>
        </p:txBody>
      </p:sp>
      <p:sp>
        <p:nvSpPr>
          <p:cNvPr id="10252" name="Title 1"/>
          <p:cNvSpPr txBox="1">
            <a:spLocks/>
          </p:cNvSpPr>
          <p:nvPr/>
        </p:nvSpPr>
        <p:spPr bwMode="auto">
          <a:xfrm>
            <a:off x="8953501" y="3357564"/>
            <a:ext cx="2190751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>
                <a:solidFill>
                  <a:srgbClr val="FF3300"/>
                </a:solidFill>
              </a:rPr>
              <a:t>c</a:t>
            </a:r>
            <a:endParaRPr lang="en-US" altLang="vi-VN" sz="2800" b="1" i="1">
              <a:solidFill>
                <a:srgbClr val="FF3300"/>
              </a:solidFill>
            </a:endParaRPr>
          </a:p>
        </p:txBody>
      </p:sp>
      <p:sp>
        <p:nvSpPr>
          <p:cNvPr id="10253" name="Title 1"/>
          <p:cNvSpPr txBox="1">
            <a:spLocks/>
          </p:cNvSpPr>
          <p:nvPr/>
        </p:nvSpPr>
        <p:spPr bwMode="auto">
          <a:xfrm>
            <a:off x="1143001" y="6072189"/>
            <a:ext cx="2190751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>
                <a:solidFill>
                  <a:srgbClr val="FF3300"/>
                </a:solidFill>
              </a:rPr>
              <a:t>d</a:t>
            </a:r>
            <a:endParaRPr lang="en-US" altLang="vi-VN" sz="2800" b="1" i="1">
              <a:solidFill>
                <a:srgbClr val="FF3300"/>
              </a:solidFill>
            </a:endParaRPr>
          </a:p>
        </p:txBody>
      </p:sp>
      <p:sp>
        <p:nvSpPr>
          <p:cNvPr id="10254" name="Title 1"/>
          <p:cNvSpPr txBox="1">
            <a:spLocks/>
          </p:cNvSpPr>
          <p:nvPr/>
        </p:nvSpPr>
        <p:spPr bwMode="auto">
          <a:xfrm>
            <a:off x="5048251" y="6072189"/>
            <a:ext cx="2190749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>
                <a:solidFill>
                  <a:srgbClr val="FF3300"/>
                </a:solidFill>
              </a:rPr>
              <a:t>e</a:t>
            </a:r>
            <a:endParaRPr lang="en-US" altLang="vi-VN" sz="2800" b="1" i="1">
              <a:solidFill>
                <a:srgbClr val="FF3300"/>
              </a:solidFill>
            </a:endParaRPr>
          </a:p>
        </p:txBody>
      </p:sp>
      <p:sp>
        <p:nvSpPr>
          <p:cNvPr id="10255" name="Title 1"/>
          <p:cNvSpPr txBox="1">
            <a:spLocks/>
          </p:cNvSpPr>
          <p:nvPr/>
        </p:nvSpPr>
        <p:spPr bwMode="auto">
          <a:xfrm>
            <a:off x="8953501" y="6021389"/>
            <a:ext cx="2190751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>
                <a:solidFill>
                  <a:srgbClr val="FF3300"/>
                </a:solidFill>
              </a:rPr>
              <a:t>g</a:t>
            </a:r>
            <a:endParaRPr lang="en-US" altLang="vi-VN" sz="2800" b="1" i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5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198389"/>
            <a:ext cx="3810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3" y="2632385"/>
            <a:ext cx="3810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39" y="231897"/>
            <a:ext cx="3714749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Káº¿t quáº£ hÃ¬nh áº£nh cho vui há»i trÄng ráº±m 20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231897"/>
            <a:ext cx="371475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Káº¿t quáº£ hÃ¬nh áº£nh cho le be mac trai he viet nam 2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54400"/>
            <a:ext cx="3714751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Káº¿t quáº£ hÃ¬nh áº£nh cho sinh hoat dÆ°á»i cá» chá»§ Äá» tÃ´n sÆ° trá»ng Äáº¡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39" y="2632384"/>
            <a:ext cx="3714751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itle 1"/>
          <p:cNvSpPr txBox="1">
            <a:spLocks/>
          </p:cNvSpPr>
          <p:nvPr/>
        </p:nvSpPr>
        <p:spPr bwMode="auto">
          <a:xfrm>
            <a:off x="1142998" y="2047692"/>
            <a:ext cx="2190751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altLang="vi-VN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173308" y="2186360"/>
            <a:ext cx="2190751" cy="47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altLang="vi-VN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048249" y="2198639"/>
            <a:ext cx="2190751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altLang="vi-VN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315915" y="4694548"/>
            <a:ext cx="2190751" cy="47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altLang="vi-VN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5205045" y="4606625"/>
            <a:ext cx="2190751" cy="47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altLang="vi-VN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9053147" y="4606625"/>
            <a:ext cx="2190751" cy="47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vi-VN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altLang="vi-VN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99293" y="4841636"/>
            <a:ext cx="11533716" cy="18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800" b="1" i="1" dirty="0" smtClean="0">
                <a:latin typeface="Times New Roman" pitchFamily="18" charset="0"/>
                <a:cs typeface="Times New Roman" pitchFamily="18" charset="0"/>
              </a:rPr>
              <a:t>1. Sân </a:t>
            </a:r>
            <a:r>
              <a:rPr lang="en-US" altLang="vi-VN" sz="2800" b="1" i="1" dirty="0">
                <a:latin typeface="Times New Roman" pitchFamily="18" charset="0"/>
                <a:cs typeface="Times New Roman" pitchFamily="18" charset="0"/>
              </a:rPr>
              <a:t>khấu dùng để làm gì ? </a:t>
            </a:r>
            <a:endParaRPr lang="en-US" altLang="vi-VN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2.Em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hãy nêu nội dung của các loại hình sân khấu trên?</a:t>
            </a:r>
          </a:p>
          <a:p>
            <a:r>
              <a:rPr lang="en-US" altLang="vi-VN" sz="2800" b="1" i="1" dirty="0" smtClean="0">
                <a:latin typeface="Times New Roman" pitchFamily="18" charset="0"/>
                <a:cs typeface="Times New Roman" pitchFamily="18" charset="0"/>
              </a:rPr>
              <a:t>3.Các sân </a:t>
            </a:r>
            <a:r>
              <a:rPr lang="en-US" altLang="vi-VN" sz="2800" b="1" i="1" dirty="0">
                <a:latin typeface="Times New Roman" pitchFamily="18" charset="0"/>
                <a:cs typeface="Times New Roman" pitchFamily="18" charset="0"/>
              </a:rPr>
              <a:t>khấu trang trí giống nhau hay khác nhau  ?Vì sao </a:t>
            </a:r>
            <a:r>
              <a:rPr lang="en-US" altLang="vi-VN" sz="2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altLang="vi-VN" sz="2800" b="1" i="1" dirty="0" smtClean="0">
                <a:latin typeface="Times New Roman" pitchFamily="18" charset="0"/>
                <a:cs typeface="Times New Roman" pitchFamily="18" charset="0"/>
              </a:rPr>
              <a:t>4.Trên </a:t>
            </a:r>
            <a:r>
              <a:rPr lang="en-US" altLang="vi-VN" sz="2800" b="1" i="1" dirty="0">
                <a:latin typeface="Times New Roman" pitchFamily="18" charset="0"/>
                <a:cs typeface="Times New Roman" pitchFamily="18" charset="0"/>
              </a:rPr>
              <a:t>các sân khấu thường có những hình ảnh gì </a:t>
            </a:r>
            <a:r>
              <a:rPr lang="en-US" altLang="vi-VN" sz="2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vi-VN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393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069" y="202222"/>
            <a:ext cx="11149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Quan sát để tìm hiểu về hình thức và chất liệu thể hiện sản phẩm.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92" y="5011617"/>
            <a:ext cx="119346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Em nhận ra những hình ảnh gì trong các sản phẩm tạo hình sân khấu?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Các sản phẩm thể hiện về nội dung gì?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Các sản phẩm được thể hiện bằng hình thức, chất liệu gì?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08" y="941876"/>
            <a:ext cx="87915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0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26428" y="228600"/>
            <a:ext cx="11533716" cy="3849933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vi-VN" sz="2800" b="1" i="1" dirty="0" smtClean="0">
              <a:solidFill>
                <a:srgbClr val="7030A0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vi-VN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Sân khấu là nơi: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 diễn các loại hình nghệ thuật như: chèo, tuồng, múa rối nước, ca nhạc,...</a:t>
            </a:r>
          </a:p>
          <a:p>
            <a:pPr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vi-VN" alt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Tổ chức các sự kiện như: lễ kỉ niệm, </a:t>
            </a:r>
            <a:r>
              <a:rPr lang="en-US" altLang="vi-VN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vi-VN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giao lưu, hội thi,...</a:t>
            </a:r>
          </a:p>
          <a:p>
            <a:pPr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vi-VN" altLang="vi-VN" sz="32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Tùy theo mục đích sử dụng, sân khấu được thiết kế, trang trí để phù hợp với nội dung chương trình.</a:t>
            </a:r>
            <a:endParaRPr lang="en-US" altLang="vi-VN" sz="3200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59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408</TotalTime>
  <Words>603</Words>
  <Application>Microsoft Office PowerPoint</Application>
  <PresentationFormat>Custom</PresentationFormat>
  <Paragraphs>104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Slipstream</vt:lpstr>
      <vt:lpstr>PowerPoint Presentation</vt:lpstr>
      <vt:lpstr>PowerPoint Presentation</vt:lpstr>
      <vt:lpstr>PowerPoint Presentation</vt:lpstr>
      <vt:lpstr>MĨ THUẬT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52</cp:revision>
  <dcterms:created xsi:type="dcterms:W3CDTF">2022-09-04T02:35:10Z</dcterms:created>
  <dcterms:modified xsi:type="dcterms:W3CDTF">2024-01-17T00:53:18Z</dcterms:modified>
</cp:coreProperties>
</file>