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7"/>
  </p:notesMasterIdLst>
  <p:sldIdLst>
    <p:sldId id="523" r:id="rId2"/>
    <p:sldId id="497" r:id="rId3"/>
    <p:sldId id="498" r:id="rId4"/>
    <p:sldId id="499" r:id="rId5"/>
    <p:sldId id="513" r:id="rId6"/>
    <p:sldId id="476" r:id="rId7"/>
    <p:sldId id="479" r:id="rId8"/>
    <p:sldId id="484" r:id="rId9"/>
    <p:sldId id="525" r:id="rId10"/>
    <p:sldId id="485" r:id="rId11"/>
    <p:sldId id="524" r:id="rId12"/>
    <p:sldId id="491" r:id="rId13"/>
    <p:sldId id="494" r:id="rId14"/>
    <p:sldId id="486" r:id="rId15"/>
    <p:sldId id="496" r:id="rId16"/>
  </p:sldIdLst>
  <p:sldSz cx="9144000" cy="5143500" type="screen16x9"/>
  <p:notesSz cx="7010400" cy="9236075"/>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p:restoredTop sz="94628"/>
  </p:normalViewPr>
  <p:slideViewPr>
    <p:cSldViewPr showGuides="1">
      <p:cViewPr>
        <p:scale>
          <a:sx n="77" d="100"/>
          <a:sy n="77" d="100"/>
        </p:scale>
        <p:origin x="-1026" y="-324"/>
      </p:cViewPr>
      <p:guideLst>
        <p:guide orient="horz" pos="1620"/>
        <p:guide pos="2880"/>
      </p:guideLst>
    </p:cSldViewPr>
  </p:slideViewPr>
  <p:notesTextViewPr>
    <p:cViewPr>
      <p:scale>
        <a:sx n="3" d="2"/>
        <a:sy n="3" d="2"/>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8475" cy="461963"/>
          </a:xfrm>
          <a:prstGeom prst="rect">
            <a:avLst/>
          </a:prstGeom>
          <a:noFill/>
          <a:ln>
            <a:noFill/>
          </a:ln>
          <a:effectLst/>
        </p:spPr>
        <p:txBody>
          <a:bodyPr vert="horz" wrap="square" lIns="90901" tIns="45450" rIns="90901" bIns="4545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587" name="Rectangle 3"/>
          <p:cNvSpPr>
            <a:spLocks noGrp="1" noChangeArrowheads="1"/>
          </p:cNvSpPr>
          <p:nvPr>
            <p:ph type="dt" idx="1"/>
          </p:nvPr>
        </p:nvSpPr>
        <p:spPr bwMode="auto">
          <a:xfrm>
            <a:off x="3970338" y="0"/>
            <a:ext cx="3038475" cy="461963"/>
          </a:xfrm>
          <a:prstGeom prst="rect">
            <a:avLst/>
          </a:prstGeom>
          <a:noFill/>
          <a:ln>
            <a:noFill/>
          </a:ln>
          <a:effectLst/>
        </p:spPr>
        <p:txBody>
          <a:bodyPr vert="horz" wrap="square" lIns="90901" tIns="45450" rIns="90901" bIns="4545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460" name="Rectangle 4"/>
          <p:cNvSpPr>
            <a:spLocks noGrp="1" noRot="1" noChangeAspect="1" noTextEdit="1"/>
          </p:cNvSpPr>
          <p:nvPr>
            <p:ph type="sldImg" idx="2"/>
          </p:nvPr>
        </p:nvSpPr>
        <p:spPr>
          <a:xfrm>
            <a:off x="428625" y="693738"/>
            <a:ext cx="6153150" cy="3462337"/>
          </a:xfrm>
          <a:prstGeom prst="rect">
            <a:avLst/>
          </a:prstGeom>
          <a:noFill/>
          <a:ln w="9525" cap="flat" cmpd="sng">
            <a:solidFill>
              <a:srgbClr val="000000"/>
            </a:solidFill>
            <a:prstDash val="solid"/>
            <a:miter/>
            <a:headEnd type="none" w="med" len="med"/>
            <a:tailEnd type="none" w="med" len="med"/>
          </a:ln>
        </p:spPr>
      </p:sp>
      <p:sp>
        <p:nvSpPr>
          <p:cNvPr id="67589" name="Rectangle 5"/>
          <p:cNvSpPr>
            <a:spLocks noGrp="1" noChangeArrowheads="1"/>
          </p:cNvSpPr>
          <p:nvPr>
            <p:ph type="body" sz="quarter" idx="3"/>
          </p:nvPr>
        </p:nvSpPr>
        <p:spPr bwMode="auto">
          <a:xfrm>
            <a:off x="700088" y="4386263"/>
            <a:ext cx="5610225" cy="4156075"/>
          </a:xfrm>
          <a:prstGeom prst="rect">
            <a:avLst/>
          </a:prstGeom>
          <a:noFill/>
          <a:ln>
            <a:noFill/>
          </a:ln>
          <a:effectLst/>
        </p:spPr>
        <p:txBody>
          <a:bodyPr vert="horz" wrap="square" lIns="90901" tIns="45450" rIns="90901" bIns="4545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67590" name="Rectangle 6"/>
          <p:cNvSpPr>
            <a:spLocks noGrp="1" noChangeArrowheads="1"/>
          </p:cNvSpPr>
          <p:nvPr>
            <p:ph type="ftr" sz="quarter" idx="4"/>
          </p:nvPr>
        </p:nvSpPr>
        <p:spPr bwMode="auto">
          <a:xfrm>
            <a:off x="0" y="8772525"/>
            <a:ext cx="3038475" cy="461963"/>
          </a:xfrm>
          <a:prstGeom prst="rect">
            <a:avLst/>
          </a:prstGeom>
          <a:noFill/>
          <a:ln>
            <a:noFill/>
          </a:ln>
          <a:effectLst/>
        </p:spPr>
        <p:txBody>
          <a:bodyPr vert="horz" wrap="square" lIns="90901" tIns="45450" rIns="90901" bIns="4545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7591" name="Rectangle 7"/>
          <p:cNvSpPr>
            <a:spLocks noGrp="1" noChangeArrowheads="1"/>
          </p:cNvSpPr>
          <p:nvPr>
            <p:ph type="sldNum" sz="quarter" idx="5"/>
          </p:nvPr>
        </p:nvSpPr>
        <p:spPr bwMode="auto">
          <a:xfrm>
            <a:off x="3970338" y="8772525"/>
            <a:ext cx="3038475" cy="461963"/>
          </a:xfrm>
          <a:prstGeom prst="rect">
            <a:avLst/>
          </a:prstGeom>
          <a:noFill/>
          <a:ln>
            <a:noFill/>
          </a:ln>
          <a:effectLst/>
        </p:spPr>
        <p:txBody>
          <a:bodyPr vert="horz" wrap="square" lIns="90901" tIns="45450" rIns="90901" bIns="4545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4159614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28625" y="693738"/>
            <a:ext cx="6153150" cy="3462337"/>
          </a:xfrm>
        </p:spPr>
      </p:sp>
      <p:sp>
        <p:nvSpPr>
          <p:cNvPr id="20483" name="Notes Placeholder 2"/>
          <p:cNvSpPr>
            <a:spLocks noGrp="1"/>
          </p:cNvSpPr>
          <p:nvPr>
            <p:ph type="body" idx="1"/>
          </p:nvPr>
        </p:nvSpPr>
        <p:spPr/>
        <p:txBody>
          <a:bodyPr wrap="square" lIns="90901" tIns="45450" rIns="90901" bIns="45450" anchor="t" anchorCtr="0"/>
          <a:lstStyle/>
          <a:p>
            <a:pPr lvl="0" eaLnBrk="1" hangingPunct="1">
              <a:spcBef>
                <a:spcPct val="0"/>
              </a:spcBef>
            </a:pPr>
            <a:endParaRPr lang="vi-VN" altLang="en-US" dirty="0"/>
          </a:p>
        </p:txBody>
      </p:sp>
      <p:sp>
        <p:nvSpPr>
          <p:cNvPr id="20484"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b="1" i="1" dirty="0"/>
              <a:t>2</a:t>
            </a:fld>
            <a:endParaRPr lang="en-US" altLang="en-US" sz="1200" b="1"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428625" y="693738"/>
            <a:ext cx="6153150" cy="3462337"/>
          </a:xfrm>
        </p:spPr>
      </p:sp>
      <p:sp>
        <p:nvSpPr>
          <p:cNvPr id="18435" name="Notes Placeholder 2"/>
          <p:cNvSpPr>
            <a:spLocks noGrp="1"/>
          </p:cNvSpPr>
          <p:nvPr>
            <p:ph type="body" idx="1"/>
          </p:nvPr>
        </p:nvSpPr>
        <p:spPr/>
        <p:txBody>
          <a:bodyPr wrap="square" lIns="90901" tIns="45450" rIns="90901" bIns="4545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900" b="0" i="0" u="none" strike="noStrike" kern="1200" cap="none" spc="0" normalizeH="0" baseline="0" noProof="0">
              <a:ln>
                <a:noFill/>
              </a:ln>
              <a:solidFill>
                <a:schemeClr val="tx1"/>
              </a:solidFill>
              <a:effectLst/>
              <a:uLnTx/>
              <a:uFillTx/>
              <a:latin typeface="+mj-lt"/>
              <a:ea typeface="+mn-ea"/>
              <a:cs typeface="+mn-cs"/>
            </a:endParaRPr>
          </a:p>
        </p:txBody>
      </p:sp>
      <p:sp>
        <p:nvSpPr>
          <p:cNvPr id="21508"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b="1" i="1" dirty="0"/>
              <a:t>3</a:t>
            </a:fld>
            <a:endParaRPr lang="en-US" altLang="en-US" sz="1200" b="1"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428625" y="693738"/>
            <a:ext cx="6153150" cy="3462337"/>
          </a:xfrm>
        </p:spPr>
      </p:sp>
      <p:sp>
        <p:nvSpPr>
          <p:cNvPr id="19459" name="Notes Placeholder 2"/>
          <p:cNvSpPr>
            <a:spLocks noGrp="1"/>
          </p:cNvSpPr>
          <p:nvPr>
            <p:ph type="body" idx="1"/>
          </p:nvPr>
        </p:nvSpPr>
        <p:spPr/>
        <p:txBody>
          <a:bodyPr wrap="square" lIns="90901" tIns="45450" rIns="90901" bIns="4545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altLang="en-US" sz="900" b="0" i="0" u="none" strike="noStrike" kern="1200" cap="none" spc="0" normalizeH="0" baseline="0" noProof="0">
              <a:ln>
                <a:noFill/>
              </a:ln>
              <a:solidFill>
                <a:schemeClr val="tx1"/>
              </a:solidFill>
              <a:effectLst/>
              <a:uLnTx/>
              <a:uFillTx/>
              <a:latin typeface="+mj-lt"/>
              <a:ea typeface="+mn-ea"/>
              <a:cs typeface="+mn-cs"/>
            </a:endParaRPr>
          </a:p>
        </p:txBody>
      </p:sp>
      <p:sp>
        <p:nvSpPr>
          <p:cNvPr id="22532"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b="1" i="1" dirty="0"/>
              <a:t>4</a:t>
            </a:fld>
            <a:endParaRPr lang="en-US" altLang="en-US" sz="1200" b="1" i="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28625" y="693738"/>
            <a:ext cx="6153150" cy="3462337"/>
          </a:xfrm>
        </p:spPr>
      </p:sp>
      <p:sp>
        <p:nvSpPr>
          <p:cNvPr id="23555" name="Notes Placeholder 2"/>
          <p:cNvSpPr>
            <a:spLocks noGrp="1"/>
          </p:cNvSpPr>
          <p:nvPr>
            <p:ph type="body" idx="1"/>
          </p:nvPr>
        </p:nvSpPr>
        <p:spPr/>
        <p:txBody>
          <a:bodyPr wrap="square" lIns="90901" tIns="45450" rIns="90901" bIns="45450" anchor="t" anchorCtr="0"/>
          <a:lstStyle/>
          <a:p>
            <a:pPr lvl="0"/>
            <a:endParaRPr lang="en-US" altLang="en-US" dirty="0"/>
          </a:p>
        </p:txBody>
      </p:sp>
      <p:sp>
        <p:nvSpPr>
          <p:cNvPr id="23556"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dirty="0"/>
              <a:t>6</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28625" y="693738"/>
            <a:ext cx="6153150" cy="3462337"/>
          </a:xfrm>
        </p:spPr>
      </p:sp>
      <p:sp>
        <p:nvSpPr>
          <p:cNvPr id="24579" name="Notes Placeholder 2"/>
          <p:cNvSpPr>
            <a:spLocks noGrp="1"/>
          </p:cNvSpPr>
          <p:nvPr>
            <p:ph type="body" idx="1"/>
          </p:nvPr>
        </p:nvSpPr>
        <p:spPr/>
        <p:txBody>
          <a:bodyPr wrap="square" lIns="90901" tIns="45450" rIns="90901" bIns="45450" anchor="t" anchorCtr="0"/>
          <a:lstStyle/>
          <a:p>
            <a:pPr lvl="0"/>
            <a:endParaRPr lang="en-US" altLang="en-US" dirty="0"/>
          </a:p>
        </p:txBody>
      </p:sp>
      <p:sp>
        <p:nvSpPr>
          <p:cNvPr id="24580"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dirty="0"/>
              <a:t>7</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28625" y="693738"/>
            <a:ext cx="6153150" cy="3462337"/>
          </a:xfrm>
        </p:spPr>
      </p:sp>
      <p:sp>
        <p:nvSpPr>
          <p:cNvPr id="25603" name="Notes Placeholder 2"/>
          <p:cNvSpPr>
            <a:spLocks noGrp="1"/>
          </p:cNvSpPr>
          <p:nvPr>
            <p:ph type="body" idx="1"/>
          </p:nvPr>
        </p:nvSpPr>
        <p:spPr/>
        <p:txBody>
          <a:bodyPr wrap="square" lIns="90901" tIns="45450" rIns="90901" bIns="45450" anchor="t" anchorCtr="0"/>
          <a:lstStyle/>
          <a:p>
            <a:pPr lvl="0"/>
            <a:endParaRPr lang="en-US" altLang="en-US" dirty="0"/>
          </a:p>
        </p:txBody>
      </p:sp>
      <p:sp>
        <p:nvSpPr>
          <p:cNvPr id="25604"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dirty="0"/>
              <a:t>8</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428625" y="693738"/>
            <a:ext cx="6153150" cy="3462337"/>
          </a:xfrm>
        </p:spPr>
      </p:sp>
      <p:sp>
        <p:nvSpPr>
          <p:cNvPr id="26627" name="Notes Placeholder 2"/>
          <p:cNvSpPr>
            <a:spLocks noGrp="1"/>
          </p:cNvSpPr>
          <p:nvPr>
            <p:ph type="body" idx="1"/>
          </p:nvPr>
        </p:nvSpPr>
        <p:spPr/>
        <p:txBody>
          <a:bodyPr wrap="square" lIns="90901" tIns="45450" rIns="90901" bIns="45450" anchor="t" anchorCtr="0"/>
          <a:lstStyle/>
          <a:p>
            <a:pPr lvl="0"/>
            <a:endParaRPr lang="en-US" altLang="en-US" dirty="0"/>
          </a:p>
        </p:txBody>
      </p:sp>
      <p:sp>
        <p:nvSpPr>
          <p:cNvPr id="26628" name="Slide Number Placeholder 3"/>
          <p:cNvSpPr txBox="1">
            <a:spLocks noGrp="1"/>
          </p:cNvSpPr>
          <p:nvPr>
            <p:ph type="sldNum" sz="quarter"/>
          </p:nvPr>
        </p:nvSpPr>
        <p:spPr>
          <a:xfrm>
            <a:off x="3970338" y="8772525"/>
            <a:ext cx="3038475" cy="461963"/>
          </a:xfrm>
          <a:prstGeom prst="rect">
            <a:avLst/>
          </a:prstGeom>
          <a:noFill/>
          <a:ln w="9525">
            <a:noFill/>
          </a:ln>
        </p:spPr>
        <p:txBody>
          <a:bodyPr lIns="90901" tIns="45450" rIns="90901" bIns="45450" anchor="b" anchorCtr="0"/>
          <a:lstStyle/>
          <a:p>
            <a:pPr lvl="0" algn="r" eaLnBrk="1" hangingPunct="1"/>
            <a:fld id="{9A0DB2DC-4C9A-4742-B13C-FB6460FD3503}" type="slidenum">
              <a:rPr lang="en-US" altLang="en-US" sz="1200" dirty="0"/>
              <a:t>12</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a:buNone/>
            </a:pPr>
            <a:fld id="{9A0DB2DC-4C9A-4742-B13C-FB6460FD3503}" type="slidenum">
              <a:rPr lang="en-US" altLang="en-US" smtClean="0"/>
              <a:t>‹#›</a:t>
            </a:fld>
            <a:endParaRPr lang="en-US" altLang="en-US" dirty="0"/>
          </a:p>
        </p:txBody>
      </p:sp>
    </p:spTree>
    <p:extLst>
      <p:ext uri="{BB962C8B-B14F-4D97-AF65-F5344CB8AC3E}">
        <p14:creationId xmlns:p14="http://schemas.microsoft.com/office/powerpoint/2010/main" val="30520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63048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62926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46026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228714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54587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264978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88114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12655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36425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70108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vl="0">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20666364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unflowers_wave_hb"/>
          <p:cNvPicPr>
            <a:picLocks noChangeAspect="1"/>
          </p:cNvPicPr>
          <p:nvPr/>
        </p:nvPicPr>
        <p:blipFill>
          <a:blip r:embed="rId2"/>
          <a:stretch>
            <a:fillRect/>
          </a:stretch>
        </p:blipFill>
        <p:spPr>
          <a:xfrm>
            <a:off x="61914" y="1"/>
            <a:ext cx="1373187" cy="1040606"/>
          </a:xfrm>
          <a:prstGeom prst="rect">
            <a:avLst/>
          </a:prstGeom>
          <a:noFill/>
          <a:ln w="9525">
            <a:noFill/>
          </a:ln>
        </p:spPr>
      </p:pic>
      <p:pic>
        <p:nvPicPr>
          <p:cNvPr id="5123" name="Picture 5" descr="Picture5"/>
          <p:cNvPicPr>
            <a:picLocks noChangeAspect="1"/>
          </p:cNvPicPr>
          <p:nvPr/>
        </p:nvPicPr>
        <p:blipFill>
          <a:blip r:embed="rId3"/>
          <a:stretch>
            <a:fillRect/>
          </a:stretch>
        </p:blipFill>
        <p:spPr>
          <a:xfrm>
            <a:off x="1187450" y="1077516"/>
            <a:ext cx="1600200" cy="1062038"/>
          </a:xfrm>
          <a:prstGeom prst="rect">
            <a:avLst/>
          </a:prstGeom>
          <a:noFill/>
          <a:ln w="9525">
            <a:noFill/>
          </a:ln>
        </p:spPr>
      </p:pic>
      <p:pic>
        <p:nvPicPr>
          <p:cNvPr id="5124" name="Picture 6" descr="Picture5"/>
          <p:cNvPicPr>
            <a:picLocks noChangeAspect="1"/>
          </p:cNvPicPr>
          <p:nvPr/>
        </p:nvPicPr>
        <p:blipFill>
          <a:blip r:embed="rId3"/>
          <a:stretch>
            <a:fillRect/>
          </a:stretch>
        </p:blipFill>
        <p:spPr>
          <a:xfrm>
            <a:off x="6948488" y="951310"/>
            <a:ext cx="1600200" cy="1062038"/>
          </a:xfrm>
          <a:prstGeom prst="rect">
            <a:avLst/>
          </a:prstGeom>
          <a:noFill/>
          <a:ln w="9525">
            <a:noFill/>
          </a:ln>
        </p:spPr>
      </p:pic>
      <p:pic>
        <p:nvPicPr>
          <p:cNvPr id="5125" name="Picture 7" descr="Picture5"/>
          <p:cNvPicPr>
            <a:picLocks noChangeAspect="1"/>
          </p:cNvPicPr>
          <p:nvPr/>
        </p:nvPicPr>
        <p:blipFill>
          <a:blip r:embed="rId3"/>
          <a:stretch>
            <a:fillRect/>
          </a:stretch>
        </p:blipFill>
        <p:spPr>
          <a:xfrm>
            <a:off x="2057400" y="1800225"/>
            <a:ext cx="1600200" cy="1062038"/>
          </a:xfrm>
          <a:prstGeom prst="rect">
            <a:avLst/>
          </a:prstGeom>
          <a:noFill/>
          <a:ln w="9525">
            <a:noFill/>
          </a:ln>
        </p:spPr>
      </p:pic>
      <p:pic>
        <p:nvPicPr>
          <p:cNvPr id="5126" name="Picture 8" descr="Picture5"/>
          <p:cNvPicPr>
            <a:picLocks noChangeAspect="1"/>
          </p:cNvPicPr>
          <p:nvPr/>
        </p:nvPicPr>
        <p:blipFill>
          <a:blip r:embed="rId3"/>
          <a:stretch>
            <a:fillRect/>
          </a:stretch>
        </p:blipFill>
        <p:spPr>
          <a:xfrm>
            <a:off x="6096000" y="1771650"/>
            <a:ext cx="1600200" cy="1062038"/>
          </a:xfrm>
          <a:prstGeom prst="rect">
            <a:avLst/>
          </a:prstGeom>
          <a:noFill/>
          <a:ln w="9525">
            <a:noFill/>
          </a:ln>
        </p:spPr>
      </p:pic>
      <p:pic>
        <p:nvPicPr>
          <p:cNvPr id="5127" name="Picture 9" descr="Picture5"/>
          <p:cNvPicPr>
            <a:picLocks noChangeAspect="1"/>
          </p:cNvPicPr>
          <p:nvPr/>
        </p:nvPicPr>
        <p:blipFill>
          <a:blip r:embed="rId3"/>
          <a:stretch>
            <a:fillRect/>
          </a:stretch>
        </p:blipFill>
        <p:spPr>
          <a:xfrm>
            <a:off x="6859588" y="3615928"/>
            <a:ext cx="1600200" cy="1062038"/>
          </a:xfrm>
          <a:prstGeom prst="rect">
            <a:avLst/>
          </a:prstGeom>
          <a:noFill/>
          <a:ln w="9525">
            <a:noFill/>
          </a:ln>
        </p:spPr>
      </p:pic>
      <p:pic>
        <p:nvPicPr>
          <p:cNvPr id="5128" name="Picture 10" descr="Picture5"/>
          <p:cNvPicPr>
            <a:picLocks noChangeAspect="1"/>
          </p:cNvPicPr>
          <p:nvPr/>
        </p:nvPicPr>
        <p:blipFill>
          <a:blip r:embed="rId3"/>
          <a:stretch>
            <a:fillRect/>
          </a:stretch>
        </p:blipFill>
        <p:spPr>
          <a:xfrm>
            <a:off x="8085138" y="2252662"/>
            <a:ext cx="1600200" cy="1062038"/>
          </a:xfrm>
          <a:prstGeom prst="rect">
            <a:avLst/>
          </a:prstGeom>
          <a:noFill/>
          <a:ln w="9525">
            <a:noFill/>
          </a:ln>
        </p:spPr>
      </p:pic>
      <p:pic>
        <p:nvPicPr>
          <p:cNvPr id="5129" name="Picture 11" descr="Picture5"/>
          <p:cNvPicPr>
            <a:picLocks noChangeAspect="1"/>
          </p:cNvPicPr>
          <p:nvPr/>
        </p:nvPicPr>
        <p:blipFill>
          <a:blip r:embed="rId3"/>
          <a:stretch>
            <a:fillRect/>
          </a:stretch>
        </p:blipFill>
        <p:spPr>
          <a:xfrm>
            <a:off x="179388" y="2212181"/>
            <a:ext cx="1600200" cy="1062038"/>
          </a:xfrm>
          <a:prstGeom prst="rect">
            <a:avLst/>
          </a:prstGeom>
          <a:noFill/>
          <a:ln w="9525">
            <a:noFill/>
          </a:ln>
        </p:spPr>
      </p:pic>
      <p:sp>
        <p:nvSpPr>
          <p:cNvPr id="140300" name="Text Box 12"/>
          <p:cNvSpPr txBox="1"/>
          <p:nvPr/>
        </p:nvSpPr>
        <p:spPr>
          <a:xfrm>
            <a:off x="1581150" y="2786063"/>
            <a:ext cx="5715000" cy="523220"/>
          </a:xfrm>
          <a:prstGeom prst="rect">
            <a:avLst/>
          </a:prstGeom>
          <a:noFill/>
          <a:ln w="9525">
            <a:noFill/>
          </a:ln>
        </p:spPr>
        <p:txBody>
          <a:bodyPr>
            <a:spAutoFit/>
          </a:bodyPr>
          <a:lstStyle/>
          <a:p>
            <a:pPr algn="ctr" eaLnBrk="1" hangingPunct="1"/>
            <a:r>
              <a:rPr lang="en-US" altLang="en-US" sz="2800" b="1" dirty="0">
                <a:solidFill>
                  <a:srgbClr val="9900FF"/>
                </a:solidFill>
                <a:latin typeface=".VnExoticH" panose="020B7200000000000000" pitchFamily="34" charset="0"/>
                <a:cs typeface="Arial" panose="020B0604020202020204" pitchFamily="34" charset="0"/>
              </a:rPr>
              <a:t> </a:t>
            </a:r>
            <a:endParaRPr lang="en-US" altLang="en-US" sz="3200" b="1" dirty="0">
              <a:latin typeface="Arial" panose="020B0604020202020204" pitchFamily="34" charset="0"/>
              <a:ea typeface="Arial" panose="020B0604020202020204" pitchFamily="34" charset="0"/>
            </a:endParaRPr>
          </a:p>
        </p:txBody>
      </p:sp>
      <p:sp>
        <p:nvSpPr>
          <p:cNvPr id="5131" name="Text Box 19"/>
          <p:cNvSpPr txBox="1"/>
          <p:nvPr/>
        </p:nvSpPr>
        <p:spPr>
          <a:xfrm>
            <a:off x="2133600" y="3994547"/>
            <a:ext cx="4876800" cy="584775"/>
          </a:xfrm>
          <a:prstGeom prst="rect">
            <a:avLst/>
          </a:prstGeom>
          <a:noFill/>
          <a:ln w="9525">
            <a:noFill/>
          </a:ln>
        </p:spPr>
        <p:txBody>
          <a:bodyPr>
            <a:spAutoFit/>
          </a:bodyPr>
          <a:lstStyle/>
          <a:p>
            <a:pPr eaLnBrk="1" hangingPunct="1">
              <a:spcBef>
                <a:spcPct val="50000"/>
              </a:spcBef>
            </a:pPr>
            <a:endParaRPr lang="en-US" altLang="en-US" sz="3200" b="1" dirty="0">
              <a:latin typeface="Arial" panose="020B0604020202020204" pitchFamily="34" charset="0"/>
              <a:ea typeface="Arial" panose="020B0604020202020204" pitchFamily="34" charset="0"/>
            </a:endParaRPr>
          </a:p>
        </p:txBody>
      </p:sp>
      <p:sp>
        <p:nvSpPr>
          <p:cNvPr id="5132" name="WordArt 14"/>
          <p:cNvSpPr>
            <a:spLocks noTextEdit="1"/>
          </p:cNvSpPr>
          <p:nvPr/>
        </p:nvSpPr>
        <p:spPr>
          <a:xfrm>
            <a:off x="1085850" y="857250"/>
            <a:ext cx="6662738" cy="4950619"/>
          </a:xfrm>
          <a:prstGeom prst="rect">
            <a:avLst/>
          </a:prstGeom>
        </p:spPr>
        <p:txBody>
          <a:bodyPr wrap="none" fromWordArt="1">
            <a:prstTxWarp prst="textArchUp">
              <a:avLst>
                <a:gd name="adj" fmla="val 10917713"/>
              </a:avLst>
            </a:prstTxWarp>
            <a:normAutofit/>
          </a:bodyPr>
          <a:lstStyle/>
          <a:p>
            <a:pPr algn="ctr"/>
            <a:endParaRPr lang="en-US" sz="1800">
              <a:ln w="9525" cap="flat" cmpd="sng">
                <a:solidFill>
                  <a:schemeClr val="accent1"/>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5133" name="WordArt 3"/>
          <p:cNvSpPr>
            <a:spLocks noTextEdit="1"/>
          </p:cNvSpPr>
          <p:nvPr/>
        </p:nvSpPr>
        <p:spPr>
          <a:xfrm>
            <a:off x="381000" y="1543050"/>
            <a:ext cx="8547100" cy="1875235"/>
          </a:xfrm>
          <a:prstGeom prst="rect">
            <a:avLst/>
          </a:prstGeom>
        </p:spPr>
        <p:txBody>
          <a:bodyPr wrap="none" fromWordArt="1">
            <a:prstTxWarp prst="textPlain">
              <a:avLst>
                <a:gd name="adj" fmla="val 50120"/>
              </a:avLst>
            </a:prstTxWarp>
            <a:normAutofit/>
          </a:bodyPr>
          <a:lstStyle/>
          <a:p>
            <a:pPr algn="ctr"/>
            <a:r>
              <a:rPr lang="en-US" sz="18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ÔN TẬP VỀ  TỪ</a:t>
            </a:r>
          </a:p>
          <a:p>
            <a:pPr algn="ctr"/>
            <a:r>
              <a:rPr lang="en-US" sz="1800" b="1"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CẤU TẠO TỪ</a:t>
            </a:r>
          </a:p>
        </p:txBody>
      </p:sp>
      <p:sp>
        <p:nvSpPr>
          <p:cNvPr id="5134" name="Text Box 20"/>
          <p:cNvSpPr txBox="1"/>
          <p:nvPr/>
        </p:nvSpPr>
        <p:spPr>
          <a:xfrm>
            <a:off x="0" y="914400"/>
            <a:ext cx="9144000" cy="769441"/>
          </a:xfrm>
          <a:prstGeom prst="rect">
            <a:avLst/>
          </a:prstGeom>
          <a:noFill/>
          <a:ln w="9525">
            <a:noFill/>
          </a:ln>
        </p:spPr>
        <p:txBody>
          <a:bodyPr>
            <a:spAutoFit/>
          </a:bodyPr>
          <a:lstStyle/>
          <a:p>
            <a:pPr algn="ctr" eaLnBrk="1" hangingPunct="1">
              <a:spcBef>
                <a:spcPct val="50000"/>
              </a:spcBef>
            </a:pPr>
            <a:r>
              <a:rPr lang="en-US" altLang="en-US" sz="4400" b="1" dirty="0">
                <a:solidFill>
                  <a:srgbClr val="0000FF"/>
                </a:solidFill>
                <a:latin typeface="Times New Roman" panose="02020603050405020304" pitchFamily="18" charset="0"/>
                <a:cs typeface="Times New Roman" panose="02020603050405020304" pitchFamily="18" charset="0"/>
              </a:rPr>
              <a:t>LUYỆN TỪ VÀ CÂU</a:t>
            </a:r>
            <a:endParaRPr lang="en-US" altLang="en-US" sz="4400" b="1" dirty="0">
              <a:solidFill>
                <a:srgbClr val="0000FF"/>
              </a:solidFill>
              <a:latin typeface="Times New Roman" panose="02020603050405020304" pitchFamily="18" charset="0"/>
              <a:ea typeface="Times New Roman" panose="02020603050405020304" pitchFamily="18" charset="0"/>
            </a:endParaRPr>
          </a:p>
        </p:txBody>
      </p:sp>
      <p:sp>
        <p:nvSpPr>
          <p:cNvPr id="19" name="TextBox 2"/>
          <p:cNvSpPr txBox="1">
            <a:spLocks noChangeArrowheads="1"/>
          </p:cNvSpPr>
          <p:nvPr/>
        </p:nvSpPr>
        <p:spPr bwMode="auto">
          <a:xfrm>
            <a:off x="2895600" y="3657600"/>
            <a:ext cx="2179638" cy="646331"/>
          </a:xfrm>
          <a:prstGeom prst="rect">
            <a:avLst/>
          </a:prstGeom>
          <a:solidFill>
            <a:schemeClr val="accent1">
              <a:lumMod val="50000"/>
            </a:schemeClr>
          </a:solidFill>
          <a:ln>
            <a:noFill/>
          </a:ln>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1200" cap="none" spc="0" normalizeH="0" baseline="0" noProof="0" dirty="0">
                <a:ln>
                  <a:solidFill>
                    <a:schemeClr val="accent2"/>
                  </a:solidFill>
                </a:ln>
                <a:gradFill>
                  <a:gsLst>
                    <a:gs pos="0">
                      <a:srgbClr val="7B32B2"/>
                    </a:gs>
                    <a:gs pos="100000">
                      <a:srgbClr val="401A5D"/>
                    </a:gs>
                  </a:gsLst>
                  <a:lin scaled="0"/>
                </a:gradFill>
                <a:effectLst/>
                <a:highlight>
                  <a:srgbClr val="FFFF00"/>
                </a:highlight>
                <a:uLnTx/>
                <a:uFillTx/>
                <a:latin typeface="Times New Roman" panose="02020603050405020304" pitchFamily="18" charset="0"/>
                <a:ea typeface="+mn-ea"/>
                <a:cs typeface="Times New Roman" panose="02020603050405020304" pitchFamily="18" charset="0"/>
              </a:rPr>
              <a:t>Trang 166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indefinite" fill="hold" grpId="0" nodeType="withEffect">
                                  <p:stCondLst>
                                    <p:cond delay="0"/>
                                  </p:stCondLst>
                                  <p:iterate type="lt">
                                    <p:tmPct val="0"/>
                                  </p:iterate>
                                  <p:childTnLst>
                                    <p:set>
                                      <p:cBhvr>
                                        <p:cTn id="6" dur="1" fill="hold">
                                          <p:stCondLst>
                                            <p:cond delay="0"/>
                                          </p:stCondLst>
                                        </p:cTn>
                                        <p:tgtEl>
                                          <p:spTgt spid="140300"/>
                                        </p:tgtEl>
                                        <p:attrNameLst>
                                          <p:attrName>style.visibility</p:attrName>
                                        </p:attrNameLst>
                                      </p:cBhvr>
                                      <p:to>
                                        <p:strVal val="visible"/>
                                      </p:to>
                                    </p:set>
                                    <p:animEffect transition="in" filter="diamond(in)">
                                      <p:cBhvr>
                                        <p:cTn id="7" dur="2000"/>
                                        <p:tgtEl>
                                          <p:spTgt spid="140300"/>
                                        </p:tgtEl>
                                      </p:cBhvr>
                                    </p:animEffect>
                                  </p:childTnLst>
                                </p:cTn>
                              </p:par>
                              <p:par>
                                <p:cTn id="8" presetID="23" presetClass="emph" presetSubtype="0" repeatCount="indefinite" fill="hold" nodeType="withEffect">
                                  <p:stCondLst>
                                    <p:cond delay="0"/>
                                  </p:stCondLst>
                                  <p:childTnLst>
                                    <p:animClr clrSpc="hsl" dir="cw">
                                      <p:cBhvr override="childStyle">
                                        <p:cTn id="9" dur="2000" fill="hold"/>
                                        <p:tgtEl>
                                          <p:spTgt spid="5132"/>
                                        </p:tgtEl>
                                        <p:attrNameLst>
                                          <p:attrName>style.color</p:attrName>
                                        </p:attrNameLst>
                                      </p:cBhvr>
                                      <p:by>
                                        <p:hsl h="10842353" s="0" l="0"/>
                                      </p:by>
                                    </p:animClr>
                                    <p:animClr clrSpc="hsl" dir="cw">
                                      <p:cBhvr>
                                        <p:cTn id="10" dur="2000" fill="hold"/>
                                        <p:tgtEl>
                                          <p:spTgt spid="5132"/>
                                        </p:tgtEl>
                                        <p:attrNameLst>
                                          <p:attrName>fillcolor</p:attrName>
                                        </p:attrNameLst>
                                      </p:cBhvr>
                                      <p:by>
                                        <p:hsl h="10842353" s="0" l="0"/>
                                      </p:by>
                                    </p:animClr>
                                    <p:animClr clrSpc="hsl" dir="cw">
                                      <p:cBhvr>
                                        <p:cTn id="11" dur="2000" fill="hold"/>
                                        <p:tgtEl>
                                          <p:spTgt spid="5132"/>
                                        </p:tgtEl>
                                        <p:attrNameLst>
                                          <p:attrName>stroke.color</p:attrName>
                                        </p:attrNameLst>
                                      </p:cBhvr>
                                      <p:by>
                                        <p:hsl h="10842353" s="0" l="0"/>
                                      </p:by>
                                    </p:animClr>
                                    <p:set>
                                      <p:cBhvr>
                                        <p:cTn id="12" dur="2000" fill="hold"/>
                                        <p:tgtEl>
                                          <p:spTgt spid="5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12"/>
          <p:cNvSpPr txBox="1"/>
          <p:nvPr/>
        </p:nvSpPr>
        <p:spPr>
          <a:xfrm>
            <a:off x="76200" y="242887"/>
            <a:ext cx="8991600" cy="1200329"/>
          </a:xfrm>
          <a:prstGeom prst="rect">
            <a:avLst/>
          </a:prstGeom>
          <a:noFill/>
          <a:ln w="9525">
            <a:noFill/>
          </a:ln>
        </p:spPr>
        <p:txBody>
          <a:bodyPr>
            <a:spAutoFit/>
          </a:bodyPr>
          <a:lstStyle/>
          <a:p>
            <a:pPr marL="342900" indent="-342900" algn="just">
              <a:spcBef>
                <a:spcPct val="50000"/>
              </a:spcBef>
              <a:buFont typeface="Wingdings" panose="05000000000000000000" pitchFamily="2" charset="2"/>
              <a:buChar char="v"/>
            </a:pPr>
            <a:r>
              <a:rPr lang="en-US" altLang="en-US" sz="2400" u="sng" dirty="0">
                <a:solidFill>
                  <a:srgbClr val="0B19C8"/>
                </a:solidFill>
                <a:latin typeface="Times New Roman" panose="02020603050405020304" pitchFamily="18" charset="0"/>
              </a:rPr>
              <a:t>Bài tập 3:</a:t>
            </a:r>
            <a:r>
              <a:rPr lang="en-US" altLang="en-US" sz="2400" dirty="0">
                <a:solidFill>
                  <a:srgbClr val="0B19C8"/>
                </a:solidFill>
                <a:latin typeface="Times New Roman" panose="02020603050405020304" pitchFamily="18" charset="0"/>
              </a:rPr>
              <a:t> </a:t>
            </a:r>
            <a:r>
              <a:rPr lang="en-US" altLang="en-US" sz="2400" dirty="0">
                <a:solidFill>
                  <a:srgbClr val="FF0000"/>
                </a:solidFill>
                <a:latin typeface="Times New Roman" panose="02020603050405020304" pitchFamily="18" charset="0"/>
              </a:rPr>
              <a:t>Tìm các từ đồng nghĩa với những từ in đậm trong bài văn dưới đây. Theo em, vì sao nhà văn chọn từ in đậm mà không chọn những từ đồng nghĩa với nó?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3429000" y="133350"/>
            <a:ext cx="2133600"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2800" b="0" i="0" u="none" strike="noStrike" kern="1200" cap="none" spc="0" normalizeH="0" baseline="0" noProof="0" dirty="0" err="1">
                <a:ln>
                  <a:noFill/>
                </a:ln>
                <a:solidFill>
                  <a:schemeClr val="accent1">
                    <a:lumMod val="10000"/>
                  </a:schemeClr>
                </a:solidFill>
                <a:effectLst/>
                <a:uLnTx/>
                <a:uFillTx/>
                <a:latin typeface="Times New Roman" panose="02020603050405020304" pitchFamily="18" charset="0"/>
                <a:ea typeface="+mn-ea"/>
                <a:cs typeface="+mn-cs"/>
              </a:rPr>
              <a:t>Cây</a:t>
            </a:r>
            <a:r>
              <a:rPr kumimoji="0" lang="en-US" altLang="en-US" sz="2800" b="0" i="0" u="none" strike="noStrike" kern="1200" cap="none" spc="0" normalizeH="0" baseline="0" noProof="0" dirty="0">
                <a:ln>
                  <a:noFill/>
                </a:ln>
                <a:solidFill>
                  <a:schemeClr val="accent1">
                    <a:lumMod val="10000"/>
                  </a:schemeClr>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chemeClr val="accent1">
                    <a:lumMod val="10000"/>
                  </a:schemeClr>
                </a:solidFill>
                <a:effectLst/>
                <a:uLnTx/>
                <a:uFillTx/>
                <a:latin typeface="Times New Roman" panose="02020603050405020304" pitchFamily="18" charset="0"/>
                <a:ea typeface="+mn-ea"/>
                <a:cs typeface="+mn-cs"/>
              </a:rPr>
              <a:t>rơm</a:t>
            </a:r>
            <a:endParaRPr kumimoji="0" lang="en-US" altLang="en-US" sz="2800" b="0" i="0" u="none" strike="noStrike" kern="1200" cap="none" spc="0" normalizeH="0" baseline="0" noProof="0" dirty="0">
              <a:ln>
                <a:noFill/>
              </a:ln>
              <a:solidFill>
                <a:schemeClr val="accent1">
                  <a:lumMod val="10000"/>
                </a:schemeClr>
              </a:solidFill>
              <a:effectLst/>
              <a:uLnTx/>
              <a:uFillTx/>
              <a:latin typeface="Times New Roman" panose="02020603050405020304" pitchFamily="18" charset="0"/>
              <a:ea typeface="+mn-ea"/>
              <a:cs typeface="+mn-cs"/>
            </a:endParaRPr>
          </a:p>
        </p:txBody>
      </p:sp>
      <p:sp>
        <p:nvSpPr>
          <p:cNvPr id="3" name="Text Box 8"/>
          <p:cNvSpPr txBox="1"/>
          <p:nvPr/>
        </p:nvSpPr>
        <p:spPr>
          <a:xfrm>
            <a:off x="0" y="692096"/>
            <a:ext cx="8836025" cy="4154984"/>
          </a:xfrm>
          <a:prstGeom prst="rect">
            <a:avLst/>
          </a:prstGeom>
          <a:noFill/>
          <a:ln w="9525">
            <a:noFill/>
          </a:ln>
        </p:spPr>
        <p:txBody>
          <a:bodyPr>
            <a:spAutoFit/>
          </a:bodyPr>
          <a:lstStyle/>
          <a:p>
            <a:pPr algn="just" eaLnBrk="1" hangingPunct="1"/>
            <a:r>
              <a:rPr lang="en-US" altLang="en-US" sz="2200" i="1" dirty="0">
                <a:solidFill>
                  <a:srgbClr val="0B19C8"/>
                </a:solidFill>
                <a:latin typeface="Times New Roman" panose="02020603050405020304" pitchFamily="18" charset="0"/>
                <a:cs typeface="Arial" panose="020B0604020202020204" pitchFamily="34" charset="0"/>
              </a:rPr>
              <a:t>       </a:t>
            </a:r>
            <a:r>
              <a:rPr lang="en-US" altLang="en-US" sz="2200" dirty="0">
                <a:solidFill>
                  <a:srgbClr val="0B19C8"/>
                </a:solidFill>
                <a:latin typeface="Times New Roman" panose="02020603050405020304" pitchFamily="18" charset="0"/>
                <a:cs typeface="Times New Roman" panose="02020603050405020304" pitchFamily="18" charset="0"/>
              </a:rPr>
              <a:t>Cây rơm đã cao v</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 tròn nóc. Trên cọc trụ, người ta úp một chiếc nồi đất hoặc ống bơ để nước không theo cọc l</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m ướt từ ruột cây ướt ra.                         </a:t>
            </a:r>
          </a:p>
          <a:p>
            <a:pPr algn="just" eaLnBrk="1" hangingPunct="1"/>
            <a:r>
              <a:rPr lang="en-US" altLang="en-US" sz="2200" dirty="0">
                <a:solidFill>
                  <a:srgbClr val="0B19C8"/>
                </a:solidFill>
                <a:latin typeface="Times New Roman" panose="02020603050405020304" pitchFamily="18" charset="0"/>
                <a:cs typeface="Times New Roman" panose="02020603050405020304" pitchFamily="18" charset="0"/>
              </a:rPr>
              <a:t>       Cây rơm giống như một túp lều không cửa, nhưng với tuổi thơ có thể mở cửa ở bất cứ nơi n</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o. Lúc chơi trò chạy đuổi, những chú bé </a:t>
            </a:r>
            <a:r>
              <a:rPr lang="en-US" altLang="en-US" sz="2200" i="1" dirty="0">
                <a:solidFill>
                  <a:srgbClr val="FF0000"/>
                </a:solidFill>
                <a:latin typeface="Times New Roman" panose="02020603050405020304" pitchFamily="18" charset="0"/>
                <a:cs typeface="Times New Roman" panose="02020603050405020304" pitchFamily="18" charset="0"/>
              </a:rPr>
              <a:t>tinh ranh</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a:solidFill>
                  <a:srgbClr val="0B19C8"/>
                </a:solidFill>
                <a:latin typeface="Times New Roman" panose="02020603050405020304" pitchFamily="18" charset="0"/>
                <a:cs typeface="Times New Roman" panose="02020603050405020304" pitchFamily="18" charset="0"/>
              </a:rPr>
              <a:t>có thể chui v</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o đống rơm, lấy rơm che cho mình như đóng cánh cửa lại. </a:t>
            </a:r>
          </a:p>
          <a:p>
            <a:pPr algn="just" eaLnBrk="1" hangingPunct="1"/>
            <a:r>
              <a:rPr lang="en-US" altLang="en-US" sz="2200" dirty="0">
                <a:solidFill>
                  <a:srgbClr val="0B19C8"/>
                </a:solidFill>
                <a:latin typeface="Times New Roman" panose="02020603050405020304" pitchFamily="18" charset="0"/>
                <a:cs typeface="Times New Roman" panose="02020603050405020304" pitchFamily="18" charset="0"/>
              </a:rPr>
              <a:t>       Cây rơm như một cây nấm khổng lồ không chân. Cây rơm đứng từ mùa gặt n</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y đến mùa gặt tiếp sau. Cây rơm </a:t>
            </a:r>
            <a:r>
              <a:rPr lang="en-US" altLang="en-US" sz="2200" i="1" dirty="0">
                <a:solidFill>
                  <a:srgbClr val="FF0000"/>
                </a:solidFill>
                <a:latin typeface="Times New Roman" panose="02020603050405020304" pitchFamily="18" charset="0"/>
                <a:cs typeface="Times New Roman" panose="02020603050405020304" pitchFamily="18" charset="0"/>
              </a:rPr>
              <a:t>dâng</a:t>
            </a:r>
            <a:r>
              <a:rPr lang="en-US" altLang="en-US" sz="2200" dirty="0">
                <a:solidFill>
                  <a:srgbClr val="0B19C8"/>
                </a:solidFill>
                <a:latin typeface="Times New Roman" panose="02020603050405020304" pitchFamily="18" charset="0"/>
                <a:cs typeface="Times New Roman" panose="02020603050405020304" pitchFamily="18" charset="0"/>
              </a:rPr>
              <a:t> dần thịt mình cho lửa đỏ hồng căn bếp, cho bữa ăn rét mướt của trâu bò.</a:t>
            </a:r>
          </a:p>
          <a:p>
            <a:pPr algn="just" eaLnBrk="1" hangingPunct="1"/>
            <a:r>
              <a:rPr lang="en-US" altLang="en-US" sz="2200" dirty="0">
                <a:solidFill>
                  <a:srgbClr val="0B19C8"/>
                </a:solidFill>
                <a:latin typeface="Times New Roman" panose="02020603050405020304" pitchFamily="18" charset="0"/>
                <a:cs typeface="Times New Roman" panose="02020603050405020304" pitchFamily="18" charset="0"/>
              </a:rPr>
              <a:t>       Vậy m</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 nó vẫn nồng n</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n hương vị v</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 đầy đủ sự ấm áp của quê nh</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a:t>
            </a:r>
          </a:p>
          <a:p>
            <a:pPr algn="just" eaLnBrk="1" hangingPunct="1"/>
            <a:r>
              <a:rPr lang="en-US" altLang="en-US" sz="2200" dirty="0">
                <a:solidFill>
                  <a:srgbClr val="0B19C8"/>
                </a:solidFill>
                <a:latin typeface="Times New Roman" panose="02020603050405020304" pitchFamily="18" charset="0"/>
                <a:cs typeface="Times New Roman" panose="02020603050405020304" pitchFamily="18" charset="0"/>
              </a:rPr>
              <a:t>       Mệt mỏi trong công việc ng</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y mùa, hay vì đùa chơi, bạn sẽ sung sướng biết bao khi tựa mình v</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o cây rơm. V</a:t>
            </a:r>
            <a:r>
              <a:rPr lang="en-US" altLang="en-US" sz="2200" dirty="0">
                <a:solidFill>
                  <a:srgbClr val="0B19C8"/>
                </a:solidFill>
                <a:latin typeface="Times New Roman" panose="02020603050405020304" pitchFamily="18" charset="0"/>
                <a:ea typeface="Times New Roman" panose="02020603050405020304" pitchFamily="18" charset="0"/>
              </a:rPr>
              <a:t>à</a:t>
            </a:r>
            <a:r>
              <a:rPr lang="en-US" altLang="en-US" sz="2200" dirty="0">
                <a:solidFill>
                  <a:srgbClr val="0B19C8"/>
                </a:solidFill>
                <a:latin typeface="Times New Roman" panose="02020603050405020304" pitchFamily="18" charset="0"/>
                <a:cs typeface="Times New Roman" panose="02020603050405020304" pitchFamily="18" charset="0"/>
              </a:rPr>
              <a:t> chắc chắn bạn sẽ ngủ thiếp ngay, vì sự </a:t>
            </a:r>
            <a:r>
              <a:rPr lang="en-US" altLang="en-US" sz="2200" i="1" dirty="0">
                <a:solidFill>
                  <a:srgbClr val="FF0000"/>
                </a:solidFill>
                <a:latin typeface="Times New Roman" panose="02020603050405020304" pitchFamily="18" charset="0"/>
                <a:cs typeface="Times New Roman" panose="02020603050405020304" pitchFamily="18" charset="0"/>
              </a:rPr>
              <a:t>êm đềm</a:t>
            </a:r>
            <a:r>
              <a:rPr lang="en-US" altLang="en-US" sz="2200" dirty="0">
                <a:solidFill>
                  <a:srgbClr val="0B19C8"/>
                </a:solidFill>
                <a:latin typeface="Times New Roman" panose="02020603050405020304" pitchFamily="18" charset="0"/>
                <a:cs typeface="Times New Roman" panose="02020603050405020304" pitchFamily="18" charset="0"/>
              </a:rPr>
              <a:t> của rơm, vì hương đồng cỏ nội đã sẵn đợi vỗ về giấc ngủ của bạn.</a:t>
            </a:r>
            <a:endParaRPr lang="en-US" altLang="en-US" sz="2200" dirty="0">
              <a:solidFill>
                <a:srgbClr val="0B19C8"/>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9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83344"/>
            <a:ext cx="8458200" cy="4972050"/>
          </a:xfrm>
          <a:prstGeom prst="rect">
            <a:avLst/>
          </a:prstGeom>
          <a:noFill/>
          <a:ln w="9525">
            <a:noFill/>
          </a:ln>
        </p:spPr>
      </p:pic>
      <p:sp>
        <p:nvSpPr>
          <p:cNvPr id="14339" name="Rectangle 36"/>
          <p:cNvSpPr/>
          <p:nvPr/>
        </p:nvSpPr>
        <p:spPr>
          <a:xfrm>
            <a:off x="0" y="19050"/>
            <a:ext cx="9144000" cy="5124450"/>
          </a:xfrm>
          <a:prstGeom prst="rect">
            <a:avLst/>
          </a:prstGeom>
          <a:noFill/>
          <a:ln w="9525">
            <a:noFill/>
          </a:ln>
        </p:spPr>
        <p:txBody>
          <a:bodyPr wrap="none" anchor="ctr" anchorCtr="0"/>
          <a:lstStyle/>
          <a:p>
            <a:endParaRPr lang="vi-VN"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12"/>
          <p:cNvSpPr txBox="1"/>
          <p:nvPr/>
        </p:nvSpPr>
        <p:spPr>
          <a:xfrm>
            <a:off x="152401" y="685800"/>
            <a:ext cx="8723313" cy="646331"/>
          </a:xfrm>
          <a:prstGeom prst="rect">
            <a:avLst/>
          </a:prstGeom>
          <a:noFill/>
          <a:ln w="9525">
            <a:noFill/>
          </a:ln>
        </p:spPr>
        <p:txBody>
          <a:bodyPr>
            <a:spAutoFit/>
          </a:bodyPr>
          <a:lstStyle/>
          <a:p>
            <a:pPr marL="457200" indent="-457200" algn="just">
              <a:spcBef>
                <a:spcPct val="50000"/>
              </a:spcBef>
              <a:buFont typeface="Wingdings" panose="05000000000000000000" pitchFamily="2" charset="2"/>
              <a:buChar char="v"/>
            </a:pPr>
            <a:r>
              <a:rPr lang="en-US" altLang="en-US" sz="3600" u="sng" dirty="0">
                <a:solidFill>
                  <a:srgbClr val="0B19C8"/>
                </a:solidFill>
                <a:latin typeface="Times New Roman" panose="02020603050405020304" pitchFamily="18" charset="0"/>
              </a:rPr>
              <a:t>Bài tập 3:</a:t>
            </a:r>
            <a:r>
              <a:rPr lang="en-US" altLang="en-US" sz="3600" dirty="0">
                <a:solidFill>
                  <a:srgbClr val="0B19C8"/>
                </a:solidFill>
                <a:latin typeface="Times New Roman" panose="02020603050405020304" pitchFamily="18" charset="0"/>
              </a:rPr>
              <a:t> </a:t>
            </a:r>
            <a:r>
              <a:rPr lang="en-US" altLang="en-US" sz="3600" dirty="0">
                <a:solidFill>
                  <a:srgbClr val="FF0000"/>
                </a:solidFill>
                <a:latin typeface="Times New Roman" panose="02020603050405020304" pitchFamily="18" charset="0"/>
              </a:rPr>
              <a:t>Từ đồng nghĩa với: </a:t>
            </a:r>
          </a:p>
        </p:txBody>
      </p:sp>
      <p:sp>
        <p:nvSpPr>
          <p:cNvPr id="6" name="Text Box 12"/>
          <p:cNvSpPr txBox="1"/>
          <p:nvPr/>
        </p:nvSpPr>
        <p:spPr>
          <a:xfrm>
            <a:off x="-23811" y="1438275"/>
            <a:ext cx="2936875" cy="707886"/>
          </a:xfrm>
          <a:prstGeom prst="rect">
            <a:avLst/>
          </a:prstGeom>
          <a:noFill/>
          <a:ln w="9525">
            <a:noFill/>
          </a:ln>
        </p:spPr>
        <p:txBody>
          <a:bodyPr>
            <a:spAutoFit/>
          </a:bodyPr>
          <a:lstStyle/>
          <a:p>
            <a:pPr algn="just">
              <a:spcBef>
                <a:spcPct val="50000"/>
              </a:spcBef>
            </a:pPr>
            <a:r>
              <a:rPr lang="en-US" altLang="en-US" sz="4000" dirty="0">
                <a:solidFill>
                  <a:srgbClr val="FF0000"/>
                </a:solidFill>
                <a:latin typeface="Times New Roman" panose="02020603050405020304" pitchFamily="18" charset="0"/>
              </a:rPr>
              <a:t>- tinh ranh:</a:t>
            </a:r>
            <a:endParaRPr lang="en-US" altLang="en-US" sz="4000" i="1" dirty="0">
              <a:solidFill>
                <a:srgbClr val="FF0000"/>
              </a:solidFill>
              <a:latin typeface="Times New Roman" panose="02020603050405020304" pitchFamily="18" charset="0"/>
            </a:endParaRPr>
          </a:p>
        </p:txBody>
      </p:sp>
      <p:sp>
        <p:nvSpPr>
          <p:cNvPr id="7" name="Text Box 12"/>
          <p:cNvSpPr txBox="1"/>
          <p:nvPr/>
        </p:nvSpPr>
        <p:spPr>
          <a:xfrm>
            <a:off x="212726" y="3224409"/>
            <a:ext cx="1946275" cy="707886"/>
          </a:xfrm>
          <a:prstGeom prst="rect">
            <a:avLst/>
          </a:prstGeom>
          <a:noFill/>
          <a:ln w="9525">
            <a:noFill/>
          </a:ln>
        </p:spPr>
        <p:txBody>
          <a:bodyPr>
            <a:spAutoFit/>
          </a:bodyPr>
          <a:lstStyle/>
          <a:p>
            <a:pPr algn="just">
              <a:spcBef>
                <a:spcPct val="50000"/>
              </a:spcBef>
            </a:pPr>
            <a:r>
              <a:rPr lang="en-US" altLang="en-US" sz="4000" dirty="0">
                <a:solidFill>
                  <a:srgbClr val="FF0000"/>
                </a:solidFill>
                <a:latin typeface="Times New Roman" panose="02020603050405020304" pitchFamily="18" charset="0"/>
              </a:rPr>
              <a:t>- dâng:</a:t>
            </a:r>
          </a:p>
        </p:txBody>
      </p:sp>
      <p:sp>
        <p:nvSpPr>
          <p:cNvPr id="8" name="Text Box 12"/>
          <p:cNvSpPr txBox="1"/>
          <p:nvPr/>
        </p:nvSpPr>
        <p:spPr>
          <a:xfrm>
            <a:off x="263526" y="3886200"/>
            <a:ext cx="2487613" cy="707886"/>
          </a:xfrm>
          <a:prstGeom prst="rect">
            <a:avLst/>
          </a:prstGeom>
          <a:noFill/>
          <a:ln w="9525">
            <a:noFill/>
          </a:ln>
        </p:spPr>
        <p:txBody>
          <a:bodyPr>
            <a:spAutoFit/>
          </a:bodyPr>
          <a:lstStyle/>
          <a:p>
            <a:pPr algn="just">
              <a:spcBef>
                <a:spcPct val="50000"/>
              </a:spcBef>
            </a:pPr>
            <a:r>
              <a:rPr lang="en-US" altLang="en-US" sz="4000" dirty="0">
                <a:solidFill>
                  <a:srgbClr val="FF0000"/>
                </a:solidFill>
                <a:latin typeface="Times New Roman" panose="02020603050405020304" pitchFamily="18" charset="0"/>
              </a:rPr>
              <a:t>- êm đềm:</a:t>
            </a:r>
          </a:p>
        </p:txBody>
      </p:sp>
      <p:sp>
        <p:nvSpPr>
          <p:cNvPr id="9" name="Text Box 12"/>
          <p:cNvSpPr txBox="1"/>
          <p:nvPr/>
        </p:nvSpPr>
        <p:spPr>
          <a:xfrm>
            <a:off x="0" y="1501379"/>
            <a:ext cx="8966200" cy="1938992"/>
          </a:xfrm>
          <a:prstGeom prst="rect">
            <a:avLst/>
          </a:prstGeom>
          <a:noFill/>
          <a:ln w="9525">
            <a:noFill/>
          </a:ln>
        </p:spPr>
        <p:txBody>
          <a:bodyPr>
            <a:spAutoFit/>
          </a:bodyPr>
          <a:lstStyle/>
          <a:p>
            <a:pPr algn="just">
              <a:spcBef>
                <a:spcPct val="50000"/>
              </a:spcBef>
            </a:pPr>
            <a:r>
              <a:rPr lang="en-US" altLang="en-US" sz="4000" dirty="0">
                <a:solidFill>
                  <a:srgbClr val="0B19C8"/>
                </a:solidFill>
                <a:latin typeface="Times New Roman" panose="02020603050405020304" pitchFamily="18" charset="0"/>
              </a:rPr>
              <a:t>                      tinh nghịch, tinh khôn, khôn ngoan, khôn lỏi, ranh mãnh, ranh ma, ma lanh, … </a:t>
            </a:r>
          </a:p>
        </p:txBody>
      </p:sp>
      <p:sp>
        <p:nvSpPr>
          <p:cNvPr id="11" name="Text Box 12"/>
          <p:cNvSpPr txBox="1"/>
          <p:nvPr/>
        </p:nvSpPr>
        <p:spPr>
          <a:xfrm>
            <a:off x="1905000" y="3235464"/>
            <a:ext cx="7162800" cy="707886"/>
          </a:xfrm>
          <a:prstGeom prst="rect">
            <a:avLst/>
          </a:prstGeom>
          <a:noFill/>
          <a:ln w="9525">
            <a:noFill/>
          </a:ln>
        </p:spPr>
        <p:txBody>
          <a:bodyPr>
            <a:spAutoFit/>
          </a:bodyPr>
          <a:lstStyle/>
          <a:p>
            <a:pPr algn="just">
              <a:spcBef>
                <a:spcPct val="50000"/>
              </a:spcBef>
            </a:pPr>
            <a:r>
              <a:rPr lang="en-US" altLang="en-US" sz="4000" dirty="0">
                <a:solidFill>
                  <a:srgbClr val="0B19C8"/>
                </a:solidFill>
                <a:latin typeface="Times New Roman" panose="02020603050405020304" pitchFamily="18" charset="0"/>
              </a:rPr>
              <a:t>tặng, nộp, đưa, biếu, cho, hiến, … </a:t>
            </a:r>
          </a:p>
        </p:txBody>
      </p:sp>
      <p:sp>
        <p:nvSpPr>
          <p:cNvPr id="12" name="Text Box 12"/>
          <p:cNvSpPr txBox="1"/>
          <p:nvPr/>
        </p:nvSpPr>
        <p:spPr>
          <a:xfrm>
            <a:off x="2747963" y="3883819"/>
            <a:ext cx="6794500" cy="707886"/>
          </a:xfrm>
          <a:prstGeom prst="rect">
            <a:avLst/>
          </a:prstGeom>
          <a:noFill/>
          <a:ln w="9525">
            <a:noFill/>
          </a:ln>
        </p:spPr>
        <p:txBody>
          <a:bodyPr>
            <a:spAutoFit/>
          </a:bodyPr>
          <a:lstStyle/>
          <a:p>
            <a:pPr algn="just">
              <a:spcBef>
                <a:spcPct val="50000"/>
              </a:spcBef>
            </a:pPr>
            <a:r>
              <a:rPr lang="en-US" altLang="en-US" sz="4000" dirty="0">
                <a:solidFill>
                  <a:srgbClr val="0B19C8"/>
                </a:solidFill>
                <a:latin typeface="Times New Roman" panose="02020603050405020304" pitchFamily="18" charset="0"/>
              </a:rPr>
              <a:t>êm dịu, êm ấm, êm ái, êm ả,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61" name="Rectangle 5"/>
          <p:cNvSpPr/>
          <p:nvPr/>
        </p:nvSpPr>
        <p:spPr>
          <a:xfrm>
            <a:off x="792162" y="2314575"/>
            <a:ext cx="4694237" cy="542925"/>
          </a:xfrm>
          <a:prstGeom prst="rect">
            <a:avLst/>
          </a:prstGeom>
          <a:noFill/>
          <a:ln w="9525">
            <a:noFill/>
          </a:ln>
        </p:spPr>
        <p:txBody>
          <a:bodyPr anchor="ctr" anchorCtr="0"/>
          <a:lstStyle/>
          <a:p>
            <a:pPr eaLnBrk="1" hangingPunct="1"/>
            <a:r>
              <a:rPr lang="en-US" altLang="en-US" sz="4000" i="1" dirty="0">
                <a:solidFill>
                  <a:srgbClr val="0B19C8"/>
                </a:solidFill>
                <a:latin typeface="Times New Roman" panose="02020603050405020304" pitchFamily="18" charset="0"/>
                <a:cs typeface="Times New Roman" panose="02020603050405020304" pitchFamily="18" charset="0"/>
              </a:rPr>
              <a:t>a) Có </a:t>
            </a:r>
            <a:r>
              <a:rPr lang="en-US" altLang="en-US" sz="4000" i="1" dirty="0">
                <a:solidFill>
                  <a:srgbClr val="FF0000"/>
                </a:solidFill>
                <a:latin typeface="Times New Roman" panose="02020603050405020304" pitchFamily="18" charset="0"/>
                <a:cs typeface="Times New Roman" panose="02020603050405020304" pitchFamily="18" charset="0"/>
              </a:rPr>
              <a:t>mới</a:t>
            </a:r>
            <a:r>
              <a:rPr lang="en-US" altLang="en-US" sz="4000" i="1" dirty="0">
                <a:solidFill>
                  <a:srgbClr val="0B19C8"/>
                </a:solidFill>
                <a:latin typeface="Times New Roman" panose="02020603050405020304" pitchFamily="18" charset="0"/>
                <a:cs typeface="Times New Roman" panose="02020603050405020304" pitchFamily="18" charset="0"/>
              </a:rPr>
              <a:t> </a:t>
            </a:r>
            <a:r>
              <a:rPr lang="en-US" altLang="en-US" sz="4000" i="1" dirty="0" err="1">
                <a:solidFill>
                  <a:srgbClr val="0B19C8"/>
                </a:solidFill>
                <a:latin typeface="Times New Roman" panose="02020603050405020304" pitchFamily="18" charset="0"/>
                <a:cs typeface="Times New Roman" panose="02020603050405020304" pitchFamily="18" charset="0"/>
              </a:rPr>
              <a:t>nới</a:t>
            </a:r>
            <a:r>
              <a:rPr lang="en-US" altLang="en-US" sz="4000" i="1" dirty="0">
                <a:solidFill>
                  <a:srgbClr val="0B19C8"/>
                </a:solidFill>
                <a:latin typeface="Times New Roman" panose="02020603050405020304" pitchFamily="18" charset="0"/>
                <a:cs typeface="Times New Roman" panose="02020603050405020304" pitchFamily="18" charset="0"/>
              </a:rPr>
              <a:t> </a:t>
            </a:r>
            <a:r>
              <a:rPr lang="en-US" altLang="en-US" sz="4000" i="1" dirty="0" smtClean="0">
                <a:solidFill>
                  <a:srgbClr val="0B19C8"/>
                </a:solidFill>
                <a:latin typeface="Times New Roman" panose="02020603050405020304" pitchFamily="18" charset="0"/>
                <a:cs typeface="Times New Roman" panose="02020603050405020304" pitchFamily="18" charset="0"/>
              </a:rPr>
              <a:t>…. </a:t>
            </a:r>
            <a:endParaRPr lang="en-US" altLang="en-US" sz="4000" i="1" dirty="0">
              <a:solidFill>
                <a:srgbClr val="0B19C8"/>
              </a:solidFill>
              <a:latin typeface="Times New Roman" panose="02020603050405020304" pitchFamily="18" charset="0"/>
              <a:ea typeface="Times New Roman" panose="02020603050405020304" pitchFamily="18" charset="0"/>
            </a:endParaRPr>
          </a:p>
        </p:txBody>
      </p:sp>
      <p:sp>
        <p:nvSpPr>
          <p:cNvPr id="9" name="Text Box 12"/>
          <p:cNvSpPr txBox="1"/>
          <p:nvPr/>
        </p:nvSpPr>
        <p:spPr>
          <a:xfrm>
            <a:off x="149226" y="290512"/>
            <a:ext cx="8994775" cy="1938992"/>
          </a:xfrm>
          <a:prstGeom prst="rect">
            <a:avLst/>
          </a:prstGeom>
          <a:noFill/>
          <a:ln w="9525">
            <a:noFill/>
          </a:ln>
        </p:spPr>
        <p:txBody>
          <a:bodyPr>
            <a:spAutoFit/>
          </a:bodyPr>
          <a:lstStyle/>
          <a:p>
            <a:pPr>
              <a:buFont typeface="Wingdings" panose="05000000000000000000" pitchFamily="2" charset="2"/>
              <a:buChar char="v"/>
            </a:pPr>
            <a:r>
              <a:rPr lang="en-US" altLang="en-US" sz="4000" i="1" u="sng" dirty="0">
                <a:solidFill>
                  <a:srgbClr val="0B19C8"/>
                </a:solidFill>
                <a:latin typeface="Times New Roman" panose="02020603050405020304" pitchFamily="18" charset="0"/>
                <a:cs typeface="Times New Roman" panose="02020603050405020304" pitchFamily="18" charset="0"/>
              </a:rPr>
              <a:t>Bài tập 4:</a:t>
            </a:r>
            <a:r>
              <a:rPr lang="en-US" altLang="en-US" sz="4000" i="1" dirty="0">
                <a:solidFill>
                  <a:srgbClr val="0B19C8"/>
                </a:solidFill>
                <a:latin typeface="Times New Roman" panose="02020603050405020304" pitchFamily="18" charset="0"/>
                <a:cs typeface="Times New Roman" panose="02020603050405020304" pitchFamily="18" charset="0"/>
              </a:rPr>
              <a:t> </a:t>
            </a:r>
            <a:r>
              <a:rPr lang="en-US" altLang="en-US" sz="4000" i="1" dirty="0">
                <a:solidFill>
                  <a:srgbClr val="FF0000"/>
                </a:solidFill>
                <a:latin typeface="Times New Roman" panose="02020603050405020304" pitchFamily="18" charset="0"/>
                <a:cs typeface="Times New Roman" panose="02020603050405020304" pitchFamily="18" charset="0"/>
              </a:rPr>
              <a:t>Tìm từ trái nghĩa thích hợp với mỗi chỗ trống trong các th</a:t>
            </a:r>
            <a:r>
              <a:rPr lang="en-US" altLang="en-US" sz="4000" i="1" dirty="0">
                <a:solidFill>
                  <a:srgbClr val="FF0000"/>
                </a:solidFill>
                <a:latin typeface="Times New Roman" panose="02020603050405020304" pitchFamily="18" charset="0"/>
                <a:ea typeface="Times New Roman" panose="02020603050405020304" pitchFamily="18" charset="0"/>
              </a:rPr>
              <a:t>à</a:t>
            </a:r>
            <a:r>
              <a:rPr lang="en-US" altLang="en-US" sz="4000" i="1" dirty="0">
                <a:solidFill>
                  <a:srgbClr val="FF0000"/>
                </a:solidFill>
                <a:latin typeface="Times New Roman" panose="02020603050405020304" pitchFamily="18" charset="0"/>
                <a:cs typeface="Times New Roman" panose="02020603050405020304" pitchFamily="18" charset="0"/>
              </a:rPr>
              <a:t>nh ngữ, tục ngữ sau:</a:t>
            </a:r>
            <a:endParaRPr lang="en-US" altLang="en-US" sz="4000" i="1" dirty="0">
              <a:solidFill>
                <a:srgbClr val="FF0000"/>
              </a:solidFill>
              <a:latin typeface="Times New Roman" panose="02020603050405020304" pitchFamily="18" charset="0"/>
              <a:ea typeface="Times New Roman" panose="02020603050405020304" pitchFamily="18" charset="0"/>
            </a:endParaRPr>
          </a:p>
        </p:txBody>
      </p:sp>
      <p:sp>
        <p:nvSpPr>
          <p:cNvPr id="11" name="Rectangle 5"/>
          <p:cNvSpPr/>
          <p:nvPr/>
        </p:nvSpPr>
        <p:spPr>
          <a:xfrm>
            <a:off x="3962400" y="2270523"/>
            <a:ext cx="990600" cy="534590"/>
          </a:xfrm>
          <a:prstGeom prst="rect">
            <a:avLst/>
          </a:prstGeom>
          <a:noFill/>
          <a:ln w="9525">
            <a:noFill/>
          </a:ln>
        </p:spPr>
        <p:txBody>
          <a:bodyPr anchor="ctr" anchorCtr="0"/>
          <a:lstStyle/>
          <a:p>
            <a:pPr eaLnBrk="1" hangingPunct="1"/>
            <a:r>
              <a:rPr lang="en-US" altLang="en-US" sz="3200" b="1" i="1" dirty="0">
                <a:solidFill>
                  <a:srgbClr val="FF3300"/>
                </a:solidFill>
                <a:latin typeface="Times New Roman" panose="02020603050405020304" pitchFamily="18" charset="0"/>
                <a:cs typeface="Times New Roman" panose="02020603050405020304" pitchFamily="18" charset="0"/>
              </a:rPr>
              <a:t>cũ</a:t>
            </a:r>
            <a:endParaRPr lang="en-US" altLang="en-US" sz="3200" b="1" dirty="0">
              <a:solidFill>
                <a:srgbClr val="0B19C8"/>
              </a:solidFill>
              <a:latin typeface="Times New Roman" panose="02020603050405020304" pitchFamily="18" charset="0"/>
              <a:ea typeface="Times New Roman" panose="02020603050405020304" pitchFamily="18" charset="0"/>
            </a:endParaRPr>
          </a:p>
        </p:txBody>
      </p:sp>
      <p:sp>
        <p:nvSpPr>
          <p:cNvPr id="14" name="Rectangle 5"/>
          <p:cNvSpPr/>
          <p:nvPr/>
        </p:nvSpPr>
        <p:spPr>
          <a:xfrm>
            <a:off x="782639" y="2886075"/>
            <a:ext cx="6434137" cy="542925"/>
          </a:xfrm>
          <a:prstGeom prst="rect">
            <a:avLst/>
          </a:prstGeom>
          <a:noFill/>
          <a:ln w="9525">
            <a:noFill/>
          </a:ln>
        </p:spPr>
        <p:txBody>
          <a:bodyPr anchor="ctr" anchorCtr="0"/>
          <a:lstStyle/>
          <a:p>
            <a:pPr eaLnBrk="1" hangingPunct="1"/>
            <a:r>
              <a:rPr lang="en-US" altLang="en-US" sz="4000" i="1" dirty="0">
                <a:solidFill>
                  <a:srgbClr val="000099"/>
                </a:solidFill>
                <a:latin typeface="Times New Roman" panose="02020603050405020304" pitchFamily="18" charset="0"/>
                <a:cs typeface="Times New Roman" panose="02020603050405020304" pitchFamily="18" charset="0"/>
              </a:rPr>
              <a:t>b)</a:t>
            </a:r>
            <a:r>
              <a:rPr lang="en-US" altLang="en-US" sz="4000" i="1" dirty="0">
                <a:latin typeface="Times New Roman" panose="02020603050405020304" pitchFamily="18" charset="0"/>
                <a:cs typeface="Times New Roman" panose="02020603050405020304" pitchFamily="18" charset="0"/>
              </a:rPr>
              <a:t> </a:t>
            </a:r>
            <a:r>
              <a:rPr lang="en-US" altLang="en-US" sz="4000" i="1" dirty="0">
                <a:solidFill>
                  <a:srgbClr val="FF3300"/>
                </a:solidFill>
                <a:latin typeface="Times New Roman" panose="02020603050405020304" pitchFamily="18" charset="0"/>
                <a:cs typeface="Times New Roman" panose="02020603050405020304" pitchFamily="18" charset="0"/>
              </a:rPr>
              <a:t>Xấu</a:t>
            </a:r>
            <a:r>
              <a:rPr lang="en-US" altLang="en-US" sz="4000" i="1" dirty="0">
                <a:latin typeface="Times New Roman" panose="02020603050405020304" pitchFamily="18" charset="0"/>
                <a:cs typeface="Times New Roman" panose="02020603050405020304" pitchFamily="18" charset="0"/>
              </a:rPr>
              <a:t> </a:t>
            </a:r>
            <a:r>
              <a:rPr lang="en-US" altLang="en-US" sz="4000" i="1" dirty="0">
                <a:solidFill>
                  <a:srgbClr val="0B19C8"/>
                </a:solidFill>
                <a:latin typeface="Times New Roman" panose="02020603050405020304" pitchFamily="18" charset="0"/>
                <a:cs typeface="Times New Roman" panose="02020603050405020304" pitchFamily="18" charset="0"/>
              </a:rPr>
              <a:t>gỗ,       nước sơn. </a:t>
            </a:r>
            <a:endParaRPr lang="en-US" altLang="en-US" sz="4000" i="1" dirty="0">
              <a:solidFill>
                <a:srgbClr val="0B19C8"/>
              </a:solidFill>
              <a:latin typeface="Times New Roman" panose="02020603050405020304" pitchFamily="18" charset="0"/>
              <a:ea typeface="Times New Roman" panose="02020603050405020304" pitchFamily="18" charset="0"/>
            </a:endParaRPr>
          </a:p>
        </p:txBody>
      </p:sp>
      <p:sp>
        <p:nvSpPr>
          <p:cNvPr id="15" name="Rectangle 5"/>
          <p:cNvSpPr/>
          <p:nvPr/>
        </p:nvSpPr>
        <p:spPr>
          <a:xfrm>
            <a:off x="3068639" y="3006328"/>
            <a:ext cx="928687" cy="347663"/>
          </a:xfrm>
          <a:prstGeom prst="rect">
            <a:avLst/>
          </a:prstGeom>
          <a:noFill/>
          <a:ln w="9525">
            <a:noFill/>
          </a:ln>
        </p:spPr>
        <p:txBody>
          <a:bodyPr anchor="ctr" anchorCtr="0"/>
          <a:lstStyle/>
          <a:p>
            <a:pPr eaLnBrk="1" hangingPunct="1"/>
            <a:r>
              <a:rPr lang="en-US" altLang="en-US" sz="3200" b="1" dirty="0">
                <a:solidFill>
                  <a:srgbClr val="0B19C8"/>
                </a:solidFill>
                <a:latin typeface="Times New Roman" panose="02020603050405020304" pitchFamily="18" charset="0"/>
                <a:ea typeface="Times New Roman" panose="02020603050405020304" pitchFamily="18" charset="0"/>
              </a:rPr>
              <a:t>…</a:t>
            </a:r>
            <a:r>
              <a:rPr lang="en-US" altLang="en-US" sz="3200" b="1" dirty="0">
                <a:solidFill>
                  <a:srgbClr val="0B19C8"/>
                </a:solidFill>
                <a:latin typeface="Times New Roman" panose="02020603050405020304" pitchFamily="18" charset="0"/>
                <a:cs typeface="Times New Roman" panose="02020603050405020304" pitchFamily="18" charset="0"/>
              </a:rPr>
              <a:t>.. </a:t>
            </a:r>
            <a:endParaRPr lang="en-US" altLang="en-US" sz="3200" b="1" dirty="0">
              <a:solidFill>
                <a:srgbClr val="0B19C8"/>
              </a:solidFill>
              <a:latin typeface="Times New Roman" panose="02020603050405020304" pitchFamily="18" charset="0"/>
              <a:ea typeface="Times New Roman" panose="02020603050405020304" pitchFamily="18" charset="0"/>
            </a:endParaRPr>
          </a:p>
        </p:txBody>
      </p:sp>
      <p:sp>
        <p:nvSpPr>
          <p:cNvPr id="16" name="Rectangle 5"/>
          <p:cNvSpPr/>
          <p:nvPr/>
        </p:nvSpPr>
        <p:spPr>
          <a:xfrm flipH="1">
            <a:off x="3033714" y="2955131"/>
            <a:ext cx="928687" cy="395288"/>
          </a:xfrm>
          <a:prstGeom prst="rect">
            <a:avLst/>
          </a:prstGeom>
          <a:noFill/>
          <a:ln w="9525">
            <a:noFill/>
          </a:ln>
        </p:spPr>
        <p:txBody>
          <a:bodyPr anchor="ctr" anchorCtr="0"/>
          <a:lstStyle/>
          <a:p>
            <a:pPr algn="ctr" eaLnBrk="1" hangingPunct="1"/>
            <a:r>
              <a:rPr lang="en-US" altLang="en-US" sz="3200" b="1" i="1" dirty="0">
                <a:solidFill>
                  <a:srgbClr val="FF3300"/>
                </a:solidFill>
                <a:latin typeface="Times New Roman" panose="02020603050405020304" pitchFamily="18" charset="0"/>
                <a:cs typeface="Times New Roman" panose="02020603050405020304" pitchFamily="18" charset="0"/>
              </a:rPr>
              <a:t>tốt</a:t>
            </a:r>
            <a:endParaRPr lang="en-US" altLang="en-US" sz="3200" b="1" i="1" dirty="0">
              <a:solidFill>
                <a:srgbClr val="FF3300"/>
              </a:solidFill>
              <a:latin typeface="Times New Roman" panose="02020603050405020304" pitchFamily="18" charset="0"/>
              <a:ea typeface="Times New Roman" panose="02020603050405020304" pitchFamily="18" charset="0"/>
            </a:endParaRPr>
          </a:p>
        </p:txBody>
      </p:sp>
      <p:sp>
        <p:nvSpPr>
          <p:cNvPr id="17" name="Rectangle 5"/>
          <p:cNvSpPr/>
          <p:nvPr/>
        </p:nvSpPr>
        <p:spPr>
          <a:xfrm>
            <a:off x="782639" y="3786783"/>
            <a:ext cx="6989762" cy="542925"/>
          </a:xfrm>
          <a:prstGeom prst="rect">
            <a:avLst/>
          </a:prstGeom>
          <a:noFill/>
          <a:ln w="9525">
            <a:noFill/>
          </a:ln>
        </p:spPr>
        <p:txBody>
          <a:bodyPr anchor="ctr" anchorCtr="0"/>
          <a:lstStyle/>
          <a:p>
            <a:pPr eaLnBrk="1" hangingPunct="1"/>
            <a:r>
              <a:rPr lang="en-US" altLang="en-US" sz="4000" i="1" dirty="0">
                <a:solidFill>
                  <a:srgbClr val="0B19C8"/>
                </a:solidFill>
                <a:latin typeface="Times New Roman" panose="02020603050405020304" pitchFamily="18" charset="0"/>
                <a:cs typeface="Times New Roman" panose="02020603050405020304" pitchFamily="18" charset="0"/>
              </a:rPr>
              <a:t>c) </a:t>
            </a:r>
            <a:r>
              <a:rPr lang="en-US" altLang="en-US" sz="4000" i="1" dirty="0">
                <a:solidFill>
                  <a:srgbClr val="FF0000"/>
                </a:solidFill>
                <a:latin typeface="Times New Roman" panose="02020603050405020304" pitchFamily="18" charset="0"/>
                <a:cs typeface="Times New Roman" panose="02020603050405020304" pitchFamily="18" charset="0"/>
              </a:rPr>
              <a:t>Mạnh</a:t>
            </a:r>
            <a:r>
              <a:rPr lang="en-US" altLang="en-US" sz="4000" i="1" dirty="0">
                <a:solidFill>
                  <a:srgbClr val="0B19C8"/>
                </a:solidFill>
                <a:latin typeface="Times New Roman" panose="02020603050405020304" pitchFamily="18" charset="0"/>
                <a:cs typeface="Times New Roman" panose="02020603050405020304" pitchFamily="18" charset="0"/>
              </a:rPr>
              <a:t> dùng sức,         dùng mưu. </a:t>
            </a:r>
            <a:endParaRPr lang="en-US" altLang="en-US" sz="4000" i="1" dirty="0">
              <a:solidFill>
                <a:srgbClr val="0B19C8"/>
              </a:solidFill>
              <a:latin typeface="Times New Roman" panose="02020603050405020304" pitchFamily="18" charset="0"/>
              <a:ea typeface="Times New Roman" panose="02020603050405020304" pitchFamily="18" charset="0"/>
            </a:endParaRPr>
          </a:p>
        </p:txBody>
      </p:sp>
      <p:sp>
        <p:nvSpPr>
          <p:cNvPr id="18" name="Rectangle 5"/>
          <p:cNvSpPr/>
          <p:nvPr/>
        </p:nvSpPr>
        <p:spPr>
          <a:xfrm>
            <a:off x="4679950" y="3490913"/>
            <a:ext cx="1068388" cy="542925"/>
          </a:xfrm>
          <a:prstGeom prst="rect">
            <a:avLst/>
          </a:prstGeom>
          <a:noFill/>
          <a:ln w="9525">
            <a:noFill/>
          </a:ln>
        </p:spPr>
        <p:txBody>
          <a:bodyPr anchor="ctr" anchorCtr="0"/>
          <a:lstStyle/>
          <a:p>
            <a:pPr eaLnBrk="1" hangingPunct="1"/>
            <a:r>
              <a:rPr lang="en-US" altLang="en-US" sz="3200" b="1" dirty="0">
                <a:solidFill>
                  <a:srgbClr val="0B19C8"/>
                </a:solidFill>
                <a:latin typeface="Times New Roman" panose="02020603050405020304" pitchFamily="18" charset="0"/>
                <a:ea typeface="Times New Roman" panose="02020603050405020304" pitchFamily="18" charset="0"/>
              </a:rPr>
              <a:t>…</a:t>
            </a:r>
            <a:r>
              <a:rPr lang="en-US" altLang="en-US" sz="3200" b="1" dirty="0">
                <a:solidFill>
                  <a:srgbClr val="0B19C8"/>
                </a:solidFill>
                <a:latin typeface="Times New Roman" panose="02020603050405020304" pitchFamily="18" charset="0"/>
                <a:cs typeface="Times New Roman" panose="02020603050405020304" pitchFamily="18" charset="0"/>
              </a:rPr>
              <a:t>....  </a:t>
            </a:r>
            <a:endParaRPr lang="en-US" altLang="en-US" sz="3200" b="1" dirty="0">
              <a:solidFill>
                <a:srgbClr val="0B19C8"/>
              </a:solidFill>
              <a:latin typeface="Times New Roman" panose="02020603050405020304" pitchFamily="18" charset="0"/>
              <a:ea typeface="Times New Roman" panose="02020603050405020304" pitchFamily="18" charset="0"/>
            </a:endParaRPr>
          </a:p>
        </p:txBody>
      </p:sp>
      <p:sp>
        <p:nvSpPr>
          <p:cNvPr id="19" name="Rectangle 5"/>
          <p:cNvSpPr/>
          <p:nvPr/>
        </p:nvSpPr>
        <p:spPr>
          <a:xfrm>
            <a:off x="4679950" y="3543895"/>
            <a:ext cx="930275" cy="436959"/>
          </a:xfrm>
          <a:prstGeom prst="rect">
            <a:avLst/>
          </a:prstGeom>
          <a:noFill/>
          <a:ln w="9525">
            <a:noFill/>
          </a:ln>
        </p:spPr>
        <p:txBody>
          <a:bodyPr anchor="ctr" anchorCtr="0"/>
          <a:lstStyle/>
          <a:p>
            <a:pPr algn="ctr" eaLnBrk="1" hangingPunct="1"/>
            <a:r>
              <a:rPr lang="en-US" altLang="en-US" sz="3200" b="1" i="1" dirty="0">
                <a:solidFill>
                  <a:srgbClr val="FF3300"/>
                </a:solidFill>
                <a:latin typeface="Times New Roman" panose="02020603050405020304" pitchFamily="18" charset="0"/>
                <a:cs typeface="Times New Roman" panose="02020603050405020304" pitchFamily="18" charset="0"/>
              </a:rPr>
              <a:t>yếu</a:t>
            </a:r>
            <a:endParaRPr lang="en-US" altLang="en-US" sz="3200" b="1" i="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fade">
                                      <p:cBhvr>
                                        <p:cTn id="17" dur="1000"/>
                                        <p:tgtEl>
                                          <p:spTgt spid="70661"/>
                                        </p:tgtEl>
                                      </p:cBhvr>
                                    </p:animEffect>
                                    <p:anim calcmode="lin" valueType="num">
                                      <p:cBhvr>
                                        <p:cTn id="18" dur="1000" fill="hold"/>
                                        <p:tgtEl>
                                          <p:spTgt spid="70661"/>
                                        </p:tgtEl>
                                        <p:attrNameLst>
                                          <p:attrName>ppt_x</p:attrName>
                                        </p:attrNameLst>
                                      </p:cBhvr>
                                      <p:tavLst>
                                        <p:tav tm="0">
                                          <p:val>
                                            <p:strVal val="#ppt_x"/>
                                          </p:val>
                                        </p:tav>
                                        <p:tav tm="100000">
                                          <p:val>
                                            <p:strVal val="#ppt_x"/>
                                          </p:val>
                                        </p:tav>
                                      </p:tavLst>
                                    </p:anim>
                                    <p:anim calcmode="lin" valueType="num">
                                      <p:cBhvr>
                                        <p:cTn id="19" dur="1000" fill="hold"/>
                                        <p:tgtEl>
                                          <p:spTgt spid="706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9" grpId="0"/>
      <p:bldP spid="11" grpId="0"/>
      <p:bldP spid="14" grpId="0"/>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17"/>
          <p:cNvSpPr/>
          <p:nvPr/>
        </p:nvSpPr>
        <p:spPr>
          <a:xfrm>
            <a:off x="933450" y="1485900"/>
            <a:ext cx="2667000" cy="85725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FF3300"/>
                </a:solidFill>
                <a:latin typeface="Times New Roman" panose="02020603050405020304" pitchFamily="18" charset="0"/>
                <a:cs typeface="Times New Roman" panose="02020603050405020304" pitchFamily="18" charset="0"/>
              </a:rPr>
              <a:t>Từ</a:t>
            </a:r>
            <a:r>
              <a:rPr lang="en-US" altLang="en-US" sz="2400" dirty="0">
                <a:solidFill>
                  <a:schemeClr val="tx2"/>
                </a:solidFill>
                <a:latin typeface="Times New Roman" panose="02020603050405020304" pitchFamily="18" charset="0"/>
                <a:cs typeface="Times New Roman" panose="02020603050405020304" pitchFamily="18" charset="0"/>
              </a:rPr>
              <a:t/>
            </a:r>
            <a:br>
              <a:rPr lang="en-US" altLang="en-US" sz="2400" dirty="0">
                <a:solidFill>
                  <a:schemeClr val="tx2"/>
                </a:solidFill>
                <a:latin typeface="Times New Roman" panose="02020603050405020304" pitchFamily="18" charset="0"/>
                <a:cs typeface="Times New Roman" panose="02020603050405020304" pitchFamily="18" charset="0"/>
              </a:rPr>
            </a:br>
            <a:r>
              <a:rPr lang="en-US" altLang="en-US" sz="2400" b="1" i="1" dirty="0">
                <a:solidFill>
                  <a:srgbClr val="0B19C8"/>
                </a:solidFill>
                <a:latin typeface="Times New Roman" panose="02020603050405020304" pitchFamily="18" charset="0"/>
                <a:cs typeface="Times New Roman" panose="02020603050405020304" pitchFamily="18" charset="0"/>
              </a:rPr>
              <a:t>(chia theo cấu tạo)</a:t>
            </a:r>
            <a:endParaRPr lang="en-US" altLang="en-US" sz="2400" b="1" i="1" dirty="0">
              <a:solidFill>
                <a:srgbClr val="0B19C8"/>
              </a:solidFill>
              <a:latin typeface="Times New Roman" panose="02020603050405020304" pitchFamily="18" charset="0"/>
              <a:ea typeface="Times New Roman" panose="02020603050405020304" pitchFamily="18" charset="0"/>
            </a:endParaRPr>
          </a:p>
        </p:txBody>
      </p:sp>
      <p:grpSp>
        <p:nvGrpSpPr>
          <p:cNvPr id="2" name="Group 1"/>
          <p:cNvGrpSpPr/>
          <p:nvPr/>
        </p:nvGrpSpPr>
        <p:grpSpPr>
          <a:xfrm>
            <a:off x="315914" y="2343150"/>
            <a:ext cx="3722687" cy="2119313"/>
            <a:chOff x="468313" y="1905000"/>
            <a:chExt cx="3722687" cy="2825750"/>
          </a:xfrm>
        </p:grpSpPr>
        <p:sp>
          <p:nvSpPr>
            <p:cNvPr id="17424" name="Rectangle 18"/>
            <p:cNvSpPr/>
            <p:nvPr/>
          </p:nvSpPr>
          <p:spPr>
            <a:xfrm>
              <a:off x="468313" y="2667000"/>
              <a:ext cx="1219200" cy="685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đơn</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25" name="Rectangle 19"/>
            <p:cNvSpPr/>
            <p:nvPr/>
          </p:nvSpPr>
          <p:spPr>
            <a:xfrm>
              <a:off x="2409825" y="2667000"/>
              <a:ext cx="1447800" cy="685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phức</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26" name="Rectangle 20"/>
            <p:cNvSpPr/>
            <p:nvPr/>
          </p:nvSpPr>
          <p:spPr>
            <a:xfrm>
              <a:off x="2743200" y="4038600"/>
              <a:ext cx="1447800" cy="685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láy</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27" name="Rectangle 21"/>
            <p:cNvSpPr/>
            <p:nvPr/>
          </p:nvSpPr>
          <p:spPr>
            <a:xfrm>
              <a:off x="1200150" y="4044950"/>
              <a:ext cx="1447800" cy="685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ghép</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26" name="Line 22"/>
            <p:cNvSpPr>
              <a:spLocks noChangeShapeType="1"/>
            </p:cNvSpPr>
            <p:nvPr/>
          </p:nvSpPr>
          <p:spPr bwMode="auto">
            <a:xfrm flipH="1">
              <a:off x="1143000" y="1905000"/>
              <a:ext cx="1143000" cy="762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7" name="Line 23"/>
            <p:cNvSpPr>
              <a:spLocks noChangeShapeType="1"/>
            </p:cNvSpPr>
            <p:nvPr/>
          </p:nvSpPr>
          <p:spPr bwMode="auto">
            <a:xfrm>
              <a:off x="2286000" y="1905000"/>
              <a:ext cx="838200" cy="762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8" name="Line 24"/>
            <p:cNvSpPr>
              <a:spLocks noChangeShapeType="1"/>
            </p:cNvSpPr>
            <p:nvPr/>
          </p:nvSpPr>
          <p:spPr bwMode="auto">
            <a:xfrm flipH="1">
              <a:off x="2182813" y="3352800"/>
              <a:ext cx="746125" cy="639763"/>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9" name="Line 25"/>
            <p:cNvSpPr>
              <a:spLocks noChangeShapeType="1"/>
            </p:cNvSpPr>
            <p:nvPr/>
          </p:nvSpPr>
          <p:spPr bwMode="auto">
            <a:xfrm>
              <a:off x="2928938" y="3352800"/>
              <a:ext cx="838200" cy="6858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30" name="Rectangle 26"/>
          <p:cNvSpPr/>
          <p:nvPr/>
        </p:nvSpPr>
        <p:spPr>
          <a:xfrm>
            <a:off x="5257800" y="1485900"/>
            <a:ext cx="3352800" cy="85725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FF3300"/>
                </a:solidFill>
                <a:latin typeface="Times New Roman" panose="02020603050405020304" pitchFamily="18" charset="0"/>
                <a:cs typeface="Times New Roman" panose="02020603050405020304" pitchFamily="18" charset="0"/>
              </a:rPr>
              <a:t>Từ</a:t>
            </a:r>
            <a:r>
              <a:rPr lang="en-US" altLang="en-US" sz="2400" dirty="0">
                <a:solidFill>
                  <a:schemeClr val="tx2"/>
                </a:solidFill>
                <a:latin typeface="Times New Roman" panose="02020603050405020304" pitchFamily="18" charset="0"/>
                <a:cs typeface="Times New Roman" panose="02020603050405020304" pitchFamily="18" charset="0"/>
              </a:rPr>
              <a:t/>
            </a:r>
            <a:br>
              <a:rPr lang="en-US" altLang="en-US" sz="2400" dirty="0">
                <a:solidFill>
                  <a:schemeClr val="tx2"/>
                </a:solidFill>
                <a:latin typeface="Times New Roman" panose="02020603050405020304" pitchFamily="18" charset="0"/>
                <a:cs typeface="Times New Roman" panose="02020603050405020304" pitchFamily="18" charset="0"/>
              </a:rPr>
            </a:br>
            <a:r>
              <a:rPr lang="en-US" altLang="en-US" sz="2400" b="1" i="1" dirty="0">
                <a:solidFill>
                  <a:srgbClr val="0B19C8"/>
                </a:solidFill>
                <a:latin typeface="Times New Roman" panose="02020603050405020304" pitchFamily="18" charset="0"/>
                <a:cs typeface="Times New Roman" panose="02020603050405020304" pitchFamily="18" charset="0"/>
              </a:rPr>
              <a:t>(chia theo nghĩa của từ)</a:t>
            </a:r>
            <a:endParaRPr lang="en-US" altLang="en-US" sz="2400" b="1" i="1" dirty="0">
              <a:solidFill>
                <a:srgbClr val="0B19C8"/>
              </a:solidFill>
              <a:latin typeface="Times New Roman" panose="02020603050405020304" pitchFamily="18" charset="0"/>
              <a:ea typeface="Times New Roman" panose="02020603050405020304" pitchFamily="18" charset="0"/>
            </a:endParaRPr>
          </a:p>
        </p:txBody>
      </p:sp>
      <p:grpSp>
        <p:nvGrpSpPr>
          <p:cNvPr id="3" name="Group 2"/>
          <p:cNvGrpSpPr/>
          <p:nvPr/>
        </p:nvGrpSpPr>
        <p:grpSpPr>
          <a:xfrm>
            <a:off x="4495800" y="2343150"/>
            <a:ext cx="4419600" cy="2228850"/>
            <a:chOff x="4495800" y="1905000"/>
            <a:chExt cx="4419600" cy="2971800"/>
          </a:xfrm>
        </p:grpSpPr>
        <p:sp>
          <p:nvSpPr>
            <p:cNvPr id="17416" name="Rectangle 27"/>
            <p:cNvSpPr/>
            <p:nvPr/>
          </p:nvSpPr>
          <p:spPr>
            <a:xfrm>
              <a:off x="6934200" y="3048000"/>
              <a:ext cx="838200" cy="1828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đồng âm</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17" name="Rectangle 28"/>
            <p:cNvSpPr/>
            <p:nvPr/>
          </p:nvSpPr>
          <p:spPr>
            <a:xfrm>
              <a:off x="7924800" y="3048000"/>
              <a:ext cx="990600" cy="1828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nhiều nghĩa</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18" name="Rectangle 29"/>
            <p:cNvSpPr/>
            <p:nvPr/>
          </p:nvSpPr>
          <p:spPr>
            <a:xfrm>
              <a:off x="5791200" y="3048000"/>
              <a:ext cx="990600" cy="1828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trái nghĩa</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17419" name="Rectangle 30"/>
            <p:cNvSpPr/>
            <p:nvPr/>
          </p:nvSpPr>
          <p:spPr>
            <a:xfrm>
              <a:off x="4495800" y="3048000"/>
              <a:ext cx="1066800" cy="1828800"/>
            </a:xfrm>
            <a:prstGeom prst="rect">
              <a:avLst/>
            </a:prstGeom>
            <a:noFill/>
            <a:ln w="9525" cap="flat" cmpd="sng">
              <a:solidFill>
                <a:srgbClr val="CC3300"/>
              </a:solidFill>
              <a:prstDash val="solid"/>
              <a:miter/>
              <a:headEnd type="none" w="med" len="med"/>
              <a:tailEnd type="none" w="med" len="med"/>
            </a:ln>
          </p:spPr>
          <p:txBody>
            <a:bodyPr anchor="ctr" anchorCtr="0"/>
            <a:lstStyle/>
            <a:p>
              <a:pPr algn="ctr" eaLnBrk="1" hangingPunct="1"/>
              <a:r>
                <a:rPr lang="en-US" altLang="en-US" sz="2400" b="1" dirty="0">
                  <a:solidFill>
                    <a:srgbClr val="0B19C8"/>
                  </a:solidFill>
                  <a:latin typeface="Times New Roman" panose="02020603050405020304" pitchFamily="18" charset="0"/>
                  <a:cs typeface="Times New Roman" panose="02020603050405020304" pitchFamily="18" charset="0"/>
                </a:rPr>
                <a:t>Từ đồng nghĩa</a:t>
              </a:r>
              <a:endParaRPr lang="en-US" altLang="en-US" sz="2400" b="1" dirty="0">
                <a:solidFill>
                  <a:srgbClr val="0B19C8"/>
                </a:solidFill>
                <a:latin typeface="Times New Roman" panose="02020603050405020304" pitchFamily="18" charset="0"/>
                <a:ea typeface="Times New Roman" panose="02020603050405020304" pitchFamily="18" charset="0"/>
              </a:endParaRPr>
            </a:p>
          </p:txBody>
        </p:sp>
        <p:sp>
          <p:nvSpPr>
            <p:cNvPr id="35" name="Line 31"/>
            <p:cNvSpPr>
              <a:spLocks noChangeShapeType="1"/>
            </p:cNvSpPr>
            <p:nvPr/>
          </p:nvSpPr>
          <p:spPr bwMode="auto">
            <a:xfrm flipH="1">
              <a:off x="5076825" y="1905000"/>
              <a:ext cx="1704975" cy="1143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6" name="Line 32"/>
            <p:cNvSpPr>
              <a:spLocks noChangeShapeType="1"/>
            </p:cNvSpPr>
            <p:nvPr/>
          </p:nvSpPr>
          <p:spPr bwMode="auto">
            <a:xfrm flipH="1">
              <a:off x="6296025" y="1905000"/>
              <a:ext cx="485775" cy="1143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7" name="Line 33"/>
            <p:cNvSpPr>
              <a:spLocks noChangeShapeType="1"/>
            </p:cNvSpPr>
            <p:nvPr/>
          </p:nvSpPr>
          <p:spPr bwMode="auto">
            <a:xfrm>
              <a:off x="6781800" y="1905000"/>
              <a:ext cx="609600" cy="1143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8" name="Line 34"/>
            <p:cNvSpPr>
              <a:spLocks noChangeShapeType="1"/>
            </p:cNvSpPr>
            <p:nvPr/>
          </p:nvSpPr>
          <p:spPr bwMode="auto">
            <a:xfrm>
              <a:off x="6781800" y="1905000"/>
              <a:ext cx="1676400" cy="1143000"/>
            </a:xfrm>
            <a:prstGeom prst="line">
              <a:avLst/>
            </a:prstGeom>
            <a:noFill/>
            <a:ln w="9525">
              <a:solidFill>
                <a:srgbClr val="CC3300"/>
              </a:solidFill>
              <a:round/>
              <a:tailEnd type="triangl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cxnSp>
        <p:nvCxnSpPr>
          <p:cNvPr id="39" name="Straight Connector 38"/>
          <p:cNvCxnSpPr/>
          <p:nvPr/>
        </p:nvCxnSpPr>
        <p:spPr bwMode="auto">
          <a:xfrm>
            <a:off x="4267200" y="1485900"/>
            <a:ext cx="0" cy="3143250"/>
          </a:xfrm>
          <a:prstGeom prst="line">
            <a:avLst/>
          </a:prstGeom>
        </p:spPr>
        <p:style>
          <a:lnRef idx="1">
            <a:schemeClr val="dk1"/>
          </a:lnRef>
          <a:fillRef idx="0">
            <a:schemeClr val="dk1"/>
          </a:fillRef>
          <a:effectRef idx="0">
            <a:schemeClr val="dk1"/>
          </a:effectRef>
          <a:fontRef idx="minor">
            <a:schemeClr val="tx1"/>
          </a:fontRef>
        </p:style>
      </p:cxnSp>
      <p:sp>
        <p:nvSpPr>
          <p:cNvPr id="23560" name="Text Box 6"/>
          <p:cNvSpPr txBox="1"/>
          <p:nvPr/>
        </p:nvSpPr>
        <p:spPr>
          <a:xfrm>
            <a:off x="0" y="400050"/>
            <a:ext cx="9144000" cy="584775"/>
          </a:xfrm>
          <a:prstGeom prst="rect">
            <a:avLst/>
          </a:prstGeom>
          <a:noFill/>
          <a:ln w="9525">
            <a:noFill/>
          </a:ln>
        </p:spPr>
        <p:txBody>
          <a:bodyPr>
            <a:spAutoFit/>
          </a:bodyPr>
          <a:lstStyle/>
          <a:p>
            <a:pPr indent="228600"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Ôn tập về từ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 cấu tạo từ</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500"/>
                                        <p:tgtEl>
                                          <p:spTgt spid="235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2356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685800" y="3714750"/>
            <a:ext cx="563563" cy="408385"/>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Times New Roman" panose="02020603050405020304"/>
              <a:ea typeface="+mn-ea"/>
              <a:cs typeface="Times New Roman" panose="02020603050405020304" pitchFamily="18" charset="0"/>
            </a:endParaRPr>
          </a:p>
        </p:txBody>
      </p:sp>
      <p:sp>
        <p:nvSpPr>
          <p:cNvPr id="32" name="Text Box 17"/>
          <p:cNvSpPr txBox="1"/>
          <p:nvPr/>
        </p:nvSpPr>
        <p:spPr>
          <a:xfrm>
            <a:off x="695326" y="971550"/>
            <a:ext cx="8374063" cy="3323987"/>
          </a:xfrm>
          <a:prstGeom prst="rect">
            <a:avLst/>
          </a:prstGeom>
          <a:noFill/>
          <a:ln w="9525">
            <a:noFill/>
          </a:ln>
        </p:spPr>
        <p:txBody>
          <a:bodyPr>
            <a:spAutoFit/>
          </a:bodyPr>
          <a:lstStyle/>
          <a:p>
            <a:pPr algn="just" eaLnBrk="1" hangingPunct="1">
              <a:lnSpc>
                <a:spcPct val="150000"/>
              </a:lnSpc>
            </a:pPr>
            <a:r>
              <a:rPr lang="en-US" altLang="en-US" sz="2800" u="sng" dirty="0">
                <a:solidFill>
                  <a:srgbClr val="0B19C8"/>
                </a:solidFill>
                <a:latin typeface="Times New Roman" panose="02020603050405020304" pitchFamily="18" charset="0"/>
                <a:cs typeface="Times New Roman" panose="02020603050405020304" pitchFamily="18" charset="0"/>
              </a:rPr>
              <a:t>Câu hỏi 1</a:t>
            </a:r>
            <a:r>
              <a:rPr lang="en-US" altLang="en-US" sz="2800" dirty="0">
                <a:solidFill>
                  <a:srgbClr val="0B19C8"/>
                </a:solidFill>
                <a:latin typeface="Times New Roman" panose="02020603050405020304" pitchFamily="18" charset="0"/>
                <a:cs typeface="Times New Roman" panose="02020603050405020304" pitchFamily="18" charset="0"/>
              </a:rPr>
              <a:t>: </a:t>
            </a:r>
            <a:r>
              <a:rPr lang="en-US" altLang="en-US" sz="2800" i="1" dirty="0">
                <a:solidFill>
                  <a:srgbClr val="0B19C8"/>
                </a:solidFill>
                <a:latin typeface="Times New Roman" panose="02020603050405020304" pitchFamily="18" charset="0"/>
                <a:cs typeface="Times New Roman" panose="02020603050405020304" pitchFamily="18" charset="0"/>
              </a:rPr>
              <a:t>Chọn đáp án đúng cho câu sau:</a:t>
            </a:r>
          </a:p>
          <a:p>
            <a:pPr algn="just" eaLnBrk="1" hangingPunct="1">
              <a:lnSpc>
                <a:spcPct val="150000"/>
              </a:lnSpc>
            </a:pPr>
            <a:r>
              <a:rPr lang="en-US" altLang="en-US" sz="2800" i="1" dirty="0">
                <a:solidFill>
                  <a:srgbClr val="FF0000"/>
                </a:solidFill>
                <a:latin typeface="Times New Roman" panose="02020603050405020304" pitchFamily="18" charset="0"/>
                <a:cs typeface="Times New Roman" panose="02020603050405020304" pitchFamily="18" charset="0"/>
              </a:rPr>
              <a:t>Trong Tiếng Việt có các kiểu </a:t>
            </a:r>
            <a:r>
              <a:rPr lang="en-US" altLang="en-US" sz="2800" dirty="0">
                <a:solidFill>
                  <a:srgbClr val="FF0000"/>
                </a:solidFill>
                <a:latin typeface="Times New Roman" panose="02020603050405020304" pitchFamily="18" charset="0"/>
                <a:cs typeface="Times New Roman" panose="02020603050405020304" pitchFamily="18" charset="0"/>
              </a:rPr>
              <a:t>cấu tạo từ</a:t>
            </a:r>
            <a:r>
              <a:rPr lang="en-US" altLang="en-US" sz="2800" i="1" dirty="0">
                <a:solidFill>
                  <a:srgbClr val="FF0000"/>
                </a:solidFill>
                <a:latin typeface="Times New Roman" panose="02020603050405020304" pitchFamily="18" charset="0"/>
                <a:cs typeface="Times New Roman" panose="02020603050405020304" pitchFamily="18" charset="0"/>
              </a:rPr>
              <a:t> như thế n</a:t>
            </a:r>
            <a:r>
              <a:rPr lang="en-US" altLang="en-US" sz="2800" i="1" dirty="0">
                <a:solidFill>
                  <a:srgbClr val="FF0000"/>
                </a:solidFill>
                <a:latin typeface="Times New Roman" panose="02020603050405020304" pitchFamily="18" charset="0"/>
                <a:ea typeface="Times New Roman" panose="02020603050405020304" pitchFamily="18" charset="0"/>
              </a:rPr>
              <a:t>à</a:t>
            </a:r>
            <a:r>
              <a:rPr lang="en-US" altLang="en-US" sz="2800" i="1" dirty="0">
                <a:solidFill>
                  <a:srgbClr val="FF0000"/>
                </a:solidFill>
                <a:latin typeface="Times New Roman" panose="02020603050405020304" pitchFamily="18" charset="0"/>
                <a:cs typeface="Times New Roman" panose="02020603050405020304" pitchFamily="18" charset="0"/>
              </a:rPr>
              <a:t>o?</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800" dirty="0">
                <a:solidFill>
                  <a:srgbClr val="0B19C8"/>
                </a:solidFill>
                <a:latin typeface="Times New Roman" panose="02020603050405020304" pitchFamily="18" charset="0"/>
                <a:cs typeface="Times New Roman" panose="02020603050405020304" pitchFamily="18" charset="0"/>
              </a:rPr>
              <a:t>A. </a:t>
            </a:r>
            <a:r>
              <a:rPr lang="en-US" altLang="en-US" sz="2800" dirty="0" err="1">
                <a:solidFill>
                  <a:srgbClr val="0B19C8"/>
                </a:solidFill>
                <a:latin typeface="Times New Roman" panose="02020603050405020304" pitchFamily="18" charset="0"/>
                <a:cs typeface="Times New Roman" panose="02020603050405020304" pitchFamily="18" charset="0"/>
              </a:rPr>
              <a:t>Từ</a:t>
            </a:r>
            <a:r>
              <a:rPr lang="en-US" altLang="en-US" sz="2800" dirty="0">
                <a:solidFill>
                  <a:srgbClr val="0B19C8"/>
                </a:solidFill>
                <a:latin typeface="Times New Roman" panose="02020603050405020304" pitchFamily="18" charset="0"/>
                <a:cs typeface="Times New Roman" panose="02020603050405020304" pitchFamily="18" charset="0"/>
              </a:rPr>
              <a:t> </a:t>
            </a:r>
            <a:r>
              <a:rPr lang="en-US" altLang="en-US" sz="2800" dirty="0" err="1" smtClean="0">
                <a:solidFill>
                  <a:srgbClr val="0B19C8"/>
                </a:solidFill>
                <a:latin typeface="Times New Roman" panose="02020603050405020304" pitchFamily="18" charset="0"/>
                <a:cs typeface="Times New Roman" panose="02020603050405020304" pitchFamily="18" charset="0"/>
              </a:rPr>
              <a:t>đơn</a:t>
            </a:r>
            <a:r>
              <a:rPr lang="en-US" altLang="en-US" sz="2800" dirty="0" smtClean="0">
                <a:solidFill>
                  <a:srgbClr val="0B19C8"/>
                </a:solidFill>
                <a:latin typeface="Times New Roman" panose="02020603050405020304" pitchFamily="18" charset="0"/>
                <a:cs typeface="Times New Roman" panose="02020603050405020304" pitchFamily="18" charset="0"/>
              </a:rPr>
              <a:t>.</a:t>
            </a:r>
            <a:endParaRPr lang="en-US" altLang="en-US" sz="2800" dirty="0">
              <a:solidFill>
                <a:srgbClr val="0B19C8"/>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800" dirty="0">
                <a:solidFill>
                  <a:srgbClr val="0B19C8"/>
                </a:solidFill>
                <a:latin typeface="Times New Roman" panose="02020603050405020304" pitchFamily="18" charset="0"/>
                <a:cs typeface="Times New Roman" panose="02020603050405020304" pitchFamily="18" charset="0"/>
              </a:rPr>
              <a:t>B. Từ đơn, từ láy.</a:t>
            </a:r>
          </a:p>
          <a:p>
            <a:pPr algn="just" eaLnBrk="1" hangingPunct="1">
              <a:lnSpc>
                <a:spcPct val="150000"/>
              </a:lnSpc>
            </a:pPr>
            <a:r>
              <a:rPr lang="en-US" altLang="en-US" sz="2800" dirty="0">
                <a:solidFill>
                  <a:srgbClr val="0B19C8"/>
                </a:solidFill>
                <a:latin typeface="Times New Roman" panose="02020603050405020304" pitchFamily="18" charset="0"/>
                <a:cs typeface="Times New Roman" panose="02020603050405020304" pitchFamily="18" charset="0"/>
              </a:rPr>
              <a:t>C. Từ đơn, từ phức.</a:t>
            </a:r>
            <a:endParaRPr lang="en-US" altLang="en-US" sz="2800" dirty="0">
              <a:solidFill>
                <a:srgbClr val="0B19C8"/>
              </a:solidFill>
              <a:latin typeface="Times New Roman" panose="02020603050405020304" pitchFamily="18" charset="0"/>
              <a:ea typeface="Times New Roman" panose="02020603050405020304" pitchFamily="18" charset="0"/>
            </a:endParaRPr>
          </a:p>
        </p:txBody>
      </p:sp>
      <p:sp>
        <p:nvSpPr>
          <p:cNvPr id="6148" name="TextBox 2"/>
          <p:cNvSpPr txBox="1"/>
          <p:nvPr/>
        </p:nvSpPr>
        <p:spPr>
          <a:xfrm>
            <a:off x="1447800" y="400050"/>
            <a:ext cx="6019800" cy="707886"/>
          </a:xfrm>
          <a:prstGeom prst="rect">
            <a:avLst/>
          </a:prstGeom>
          <a:noFill/>
          <a:ln w="9525">
            <a:noFill/>
          </a:ln>
        </p:spPr>
        <p:txBody>
          <a:bodyPr>
            <a:spAutoFit/>
          </a:bodyPr>
          <a:lstStyle/>
          <a:p>
            <a:pPr algn="ctr"/>
            <a:r>
              <a:rPr lang="en-US" altLang="en-US" sz="4000" b="1" dirty="0">
                <a:solidFill>
                  <a:srgbClr val="FF0000"/>
                </a:solidFill>
                <a:latin typeface="Arial" panose="020B0604020202020204" pitchFamily="34"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 Box 17"/>
          <p:cNvSpPr txBox="1"/>
          <p:nvPr/>
        </p:nvSpPr>
        <p:spPr>
          <a:xfrm>
            <a:off x="228600" y="1028700"/>
            <a:ext cx="8820150" cy="1754326"/>
          </a:xfrm>
          <a:prstGeom prst="rect">
            <a:avLst/>
          </a:prstGeom>
          <a:noFill/>
          <a:ln w="9525">
            <a:noFill/>
          </a:ln>
        </p:spPr>
        <p:txBody>
          <a:bodyPr>
            <a:spAutoFit/>
          </a:bodyPr>
          <a:lstStyle/>
          <a:p>
            <a:pPr eaLnBrk="1" hangingPunct="1">
              <a:lnSpc>
                <a:spcPct val="150000"/>
              </a:lnSpc>
            </a:pPr>
            <a:r>
              <a:rPr lang="en-US" altLang="en-US" sz="3200" u="sng" dirty="0">
                <a:solidFill>
                  <a:srgbClr val="0B19C8"/>
                </a:solidFill>
                <a:latin typeface="Times New Roman" panose="02020603050405020304" pitchFamily="18" charset="0"/>
                <a:cs typeface="Times New Roman" panose="02020603050405020304" pitchFamily="18" charset="0"/>
              </a:rPr>
              <a:t>Câu hỏi 2</a:t>
            </a:r>
            <a:r>
              <a:rPr lang="en-US" altLang="en-US" sz="3200" dirty="0">
                <a:solidFill>
                  <a:srgbClr val="0B19C8"/>
                </a:solidFill>
                <a:latin typeface="Times New Roman" panose="02020603050405020304" pitchFamily="18" charset="0"/>
                <a:cs typeface="Times New Roman" panose="02020603050405020304" pitchFamily="18" charset="0"/>
              </a:rPr>
              <a:t>: Câu sau </a:t>
            </a:r>
            <a:r>
              <a:rPr lang="en-US" altLang="en-US" sz="3200" dirty="0">
                <a:solidFill>
                  <a:srgbClr val="FF3300"/>
                </a:solidFill>
                <a:latin typeface="Times New Roman" panose="02020603050405020304" pitchFamily="18" charset="0"/>
                <a:cs typeface="Times New Roman" panose="02020603050405020304" pitchFamily="18" charset="0"/>
              </a:rPr>
              <a:t>đúng</a:t>
            </a:r>
            <a:r>
              <a:rPr lang="en-US" altLang="en-US" sz="3200" dirty="0">
                <a:solidFill>
                  <a:srgbClr val="000066"/>
                </a:solidFill>
                <a:latin typeface="Times New Roman" panose="02020603050405020304" pitchFamily="18" charset="0"/>
                <a:cs typeface="Times New Roman" panose="02020603050405020304" pitchFamily="18" charset="0"/>
              </a:rPr>
              <a:t> </a:t>
            </a:r>
            <a:r>
              <a:rPr lang="en-US" altLang="en-US" sz="3200" dirty="0">
                <a:solidFill>
                  <a:srgbClr val="0B19C8"/>
                </a:solidFill>
                <a:latin typeface="Times New Roman" panose="02020603050405020304" pitchFamily="18" charset="0"/>
                <a:cs typeface="Times New Roman" panose="02020603050405020304" pitchFamily="18" charset="0"/>
              </a:rPr>
              <a:t>hay sai?</a:t>
            </a:r>
          </a:p>
          <a:p>
            <a:pPr eaLnBrk="1" hangingPunct="1">
              <a:lnSpc>
                <a:spcPct val="150000"/>
              </a:lnSpc>
            </a:pP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i="1" dirty="0">
                <a:solidFill>
                  <a:srgbClr val="FF0000"/>
                </a:solidFill>
                <a:latin typeface="Times New Roman" panose="02020603050405020304" pitchFamily="18" charset="0"/>
                <a:cs typeface="Times New Roman" panose="02020603050405020304" pitchFamily="18" charset="0"/>
              </a:rPr>
              <a:t>Từ phức </a:t>
            </a:r>
            <a:r>
              <a:rPr lang="en-US" altLang="en-US" sz="3200" dirty="0">
                <a:solidFill>
                  <a:srgbClr val="0B19C8"/>
                </a:solidFill>
                <a:latin typeface="Times New Roman" panose="02020603050405020304" pitchFamily="18" charset="0"/>
                <a:cs typeface="Times New Roman" panose="02020603050405020304" pitchFamily="18" charset="0"/>
              </a:rPr>
              <a:t>l</a:t>
            </a:r>
            <a:r>
              <a:rPr lang="en-US" altLang="en-US" sz="3200" dirty="0">
                <a:solidFill>
                  <a:srgbClr val="0B19C8"/>
                </a:solidFill>
                <a:latin typeface="Times New Roman" panose="02020603050405020304" pitchFamily="18" charset="0"/>
                <a:ea typeface="Times New Roman" panose="02020603050405020304" pitchFamily="18" charset="0"/>
              </a:rPr>
              <a:t>à</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err="1">
                <a:solidFill>
                  <a:srgbClr val="0B19C8"/>
                </a:solidFill>
                <a:latin typeface="Times New Roman" panose="02020603050405020304" pitchFamily="18" charset="0"/>
                <a:cs typeface="Times New Roman" panose="02020603050405020304" pitchFamily="18" charset="0"/>
              </a:rPr>
              <a:t>từ</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err="1" smtClean="0">
                <a:solidFill>
                  <a:srgbClr val="0B19C8"/>
                </a:solidFill>
                <a:latin typeface="Times New Roman" panose="02020603050405020304" pitchFamily="18" charset="0"/>
                <a:cs typeface="Times New Roman" panose="02020603050405020304" pitchFamily="18" charset="0"/>
              </a:rPr>
              <a:t>gồm</a:t>
            </a:r>
            <a:r>
              <a:rPr lang="en-US" altLang="en-US" sz="3200" dirty="0" smtClean="0">
                <a:solidFill>
                  <a:srgbClr val="0B19C8"/>
                </a:solidFill>
                <a:latin typeface="Times New Roman" panose="02020603050405020304" pitchFamily="18" charset="0"/>
                <a:cs typeface="Times New Roman" panose="02020603050405020304" pitchFamily="18" charset="0"/>
              </a:rPr>
              <a:t> </a:t>
            </a:r>
            <a:r>
              <a:rPr lang="en-US" altLang="en-US" sz="3200" i="1" dirty="0" err="1">
                <a:solidFill>
                  <a:srgbClr val="0B19C8"/>
                </a:solidFill>
                <a:latin typeface="Times New Roman" panose="02020603050405020304" pitchFamily="18" charset="0"/>
                <a:cs typeface="Times New Roman" panose="02020603050405020304" pitchFamily="18" charset="0"/>
              </a:rPr>
              <a:t>hai</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err="1" smtClean="0">
                <a:solidFill>
                  <a:srgbClr val="0B19C8"/>
                </a:solidFill>
                <a:latin typeface="Times New Roman" panose="02020603050405020304" pitchFamily="18" charset="0"/>
                <a:cs typeface="Times New Roman" panose="02020603050405020304" pitchFamily="18" charset="0"/>
              </a:rPr>
              <a:t>hoặc</a:t>
            </a:r>
            <a:r>
              <a:rPr lang="en-US" altLang="en-US" sz="3200" dirty="0" smtClean="0">
                <a:solidFill>
                  <a:srgbClr val="0B19C8"/>
                </a:solidFill>
                <a:latin typeface="Times New Roman" panose="02020603050405020304" pitchFamily="18" charset="0"/>
                <a:cs typeface="Times New Roman" panose="02020603050405020304" pitchFamily="18" charset="0"/>
              </a:rPr>
              <a:t> </a:t>
            </a:r>
            <a:r>
              <a:rPr lang="en-US" altLang="en-US" sz="3200" i="1" dirty="0" err="1">
                <a:solidFill>
                  <a:srgbClr val="0B19C8"/>
                </a:solidFill>
                <a:latin typeface="Times New Roman" panose="02020603050405020304" pitchFamily="18" charset="0"/>
                <a:cs typeface="Times New Roman" panose="02020603050405020304" pitchFamily="18" charset="0"/>
              </a:rPr>
              <a:t>nhiều</a:t>
            </a:r>
            <a:r>
              <a:rPr lang="en-US" altLang="en-US" sz="3200" i="1" dirty="0">
                <a:solidFill>
                  <a:srgbClr val="0B19C8"/>
                </a:solidFill>
                <a:latin typeface="Times New Roman" panose="02020603050405020304" pitchFamily="18" charset="0"/>
                <a:cs typeface="Times New Roman" panose="02020603050405020304" pitchFamily="18" charset="0"/>
              </a:rPr>
              <a:t> </a:t>
            </a:r>
            <a:r>
              <a:rPr lang="en-US" altLang="en-US" sz="3200" i="1" dirty="0" err="1" smtClean="0">
                <a:solidFill>
                  <a:srgbClr val="0B19C8"/>
                </a:solidFill>
                <a:latin typeface="Times New Roman" panose="02020603050405020304" pitchFamily="18" charset="0"/>
                <a:cs typeface="Times New Roman" panose="02020603050405020304" pitchFamily="18" charset="0"/>
              </a:rPr>
              <a:t>tiếng</a:t>
            </a:r>
            <a:r>
              <a:rPr lang="en-US" altLang="en-US" sz="3200" i="1" dirty="0" smtClean="0">
                <a:solidFill>
                  <a:srgbClr val="0B19C8"/>
                </a:solidFill>
                <a:latin typeface="Times New Roman" panose="02020603050405020304" pitchFamily="18" charset="0"/>
                <a:cs typeface="Times New Roman" panose="02020603050405020304" pitchFamily="18" charset="0"/>
              </a:rPr>
              <a:t> </a:t>
            </a:r>
            <a:r>
              <a:rPr lang="en-US" altLang="en-US" sz="3200" i="1" dirty="0" err="1" smtClean="0">
                <a:solidFill>
                  <a:srgbClr val="0B19C8"/>
                </a:solidFill>
                <a:latin typeface="Times New Roman" panose="02020603050405020304" pitchFamily="18" charset="0"/>
                <a:cs typeface="Times New Roman" panose="02020603050405020304" pitchFamily="18" charset="0"/>
              </a:rPr>
              <a:t>tạo</a:t>
            </a:r>
            <a:r>
              <a:rPr lang="en-US" altLang="en-US" sz="3200" i="1" dirty="0" smtClean="0">
                <a:solidFill>
                  <a:srgbClr val="0B19C8"/>
                </a:solidFill>
                <a:latin typeface="Times New Roman" panose="02020603050405020304" pitchFamily="18" charset="0"/>
                <a:cs typeface="Times New Roman" panose="02020603050405020304" pitchFamily="18" charset="0"/>
              </a:rPr>
              <a:t> </a:t>
            </a:r>
            <a:r>
              <a:rPr lang="en-US" altLang="en-US" sz="3200" i="1" dirty="0" err="1" smtClean="0">
                <a:solidFill>
                  <a:srgbClr val="0B19C8"/>
                </a:solidFill>
                <a:latin typeface="Times New Roman" panose="02020603050405020304" pitchFamily="18" charset="0"/>
                <a:cs typeface="Times New Roman" panose="02020603050405020304" pitchFamily="18" charset="0"/>
              </a:rPr>
              <a:t>nên</a:t>
            </a:r>
            <a:r>
              <a:rPr lang="en-US" altLang="en-US" sz="3200" dirty="0" smtClean="0">
                <a:solidFill>
                  <a:srgbClr val="0B19C8"/>
                </a:solidFill>
                <a:latin typeface="Times New Roman" panose="02020603050405020304" pitchFamily="18" charset="0"/>
                <a:cs typeface="Times New Roman" panose="02020603050405020304" pitchFamily="18" charset="0"/>
              </a:rPr>
              <a:t>.</a:t>
            </a:r>
            <a:endParaRPr lang="en-US" altLang="en-US" sz="3200" dirty="0">
              <a:solidFill>
                <a:srgbClr val="0B19C8"/>
              </a:solidFill>
              <a:latin typeface="Times New Roman" panose="02020603050405020304" pitchFamily="18" charset="0"/>
              <a:cs typeface="Times New Roman" panose="02020603050405020304" pitchFamily="18" charset="0"/>
            </a:endParaRPr>
          </a:p>
          <a:p>
            <a:pPr eaLnBrk="1" hangingPunct="1">
              <a:lnSpc>
                <a:spcPct val="150000"/>
              </a:lnSpc>
            </a:pPr>
            <a:endParaRPr lang="en-US" altLang="en-US" sz="800" dirty="0">
              <a:solidFill>
                <a:srgbClr val="002060"/>
              </a:solidFill>
              <a:latin typeface="Times New Roman" panose="02020603050405020304" pitchFamily="18" charset="0"/>
              <a:ea typeface="Times New Roman" panose="02020603050405020304" pitchFamily="18" charset="0"/>
            </a:endParaRPr>
          </a:p>
        </p:txBody>
      </p:sp>
      <p:sp>
        <p:nvSpPr>
          <p:cNvPr id="17" name="Text Box 17"/>
          <p:cNvSpPr txBox="1"/>
          <p:nvPr/>
        </p:nvSpPr>
        <p:spPr>
          <a:xfrm>
            <a:off x="2590800" y="2662238"/>
            <a:ext cx="3240088" cy="584775"/>
          </a:xfrm>
          <a:prstGeom prst="rect">
            <a:avLst/>
          </a:prstGeom>
          <a:noFill/>
          <a:ln w="9525">
            <a:noFill/>
          </a:ln>
        </p:spPr>
        <p:txBody>
          <a:bodyPr>
            <a:spAutoFit/>
          </a:bodyPr>
          <a:lstStyle/>
          <a:p>
            <a:pPr algn="just" eaLnBrk="1" hangingPunct="1"/>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u="sng" dirty="0">
                <a:solidFill>
                  <a:srgbClr val="0B19C8"/>
                </a:solidFill>
                <a:latin typeface="Times New Roman" panose="02020603050405020304" pitchFamily="18" charset="0"/>
                <a:cs typeface="Times New Roman" panose="02020603050405020304" pitchFamily="18" charset="0"/>
              </a:rPr>
              <a:t>Đáp án</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a:solidFill>
                  <a:srgbClr val="FF3300"/>
                </a:solidFill>
                <a:latin typeface="Times New Roman" panose="02020603050405020304" pitchFamily="18" charset="0"/>
                <a:cs typeface="Times New Roman" panose="02020603050405020304" pitchFamily="18" charset="0"/>
              </a:rPr>
              <a:t>Đúng</a:t>
            </a:r>
            <a:r>
              <a:rPr lang="en-US" altLang="en-US" sz="3200" dirty="0">
                <a:solidFill>
                  <a:srgbClr val="000066"/>
                </a:solidFill>
                <a:latin typeface="Times New Roman" panose="02020603050405020304" pitchFamily="18" charset="0"/>
                <a:cs typeface="Times New Roman" panose="02020603050405020304" pitchFamily="18" charset="0"/>
              </a:rPr>
              <a:t> </a:t>
            </a:r>
            <a:endParaRPr lang="en-US" altLang="en-US" sz="3200" dirty="0">
              <a:solidFill>
                <a:srgbClr val="000066"/>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Text Box 17"/>
          <p:cNvSpPr txBox="1"/>
          <p:nvPr/>
        </p:nvSpPr>
        <p:spPr>
          <a:xfrm>
            <a:off x="219075" y="1196578"/>
            <a:ext cx="8896350" cy="1754326"/>
          </a:xfrm>
          <a:prstGeom prst="rect">
            <a:avLst/>
          </a:prstGeom>
          <a:noFill/>
          <a:ln w="9525">
            <a:noFill/>
          </a:ln>
        </p:spPr>
        <p:txBody>
          <a:bodyPr>
            <a:spAutoFit/>
          </a:bodyPr>
          <a:lstStyle/>
          <a:p>
            <a:pPr algn="just" eaLnBrk="1" hangingPunct="1">
              <a:lnSpc>
                <a:spcPct val="150000"/>
              </a:lnSpc>
            </a:pPr>
            <a:r>
              <a:rPr lang="en-US" altLang="en-US" sz="3200" u="sng" dirty="0">
                <a:solidFill>
                  <a:srgbClr val="0B19C8"/>
                </a:solidFill>
                <a:latin typeface="Times New Roman" panose="02020603050405020304" pitchFamily="18" charset="0"/>
                <a:cs typeface="Times New Roman" panose="02020603050405020304" pitchFamily="18" charset="0"/>
              </a:rPr>
              <a:t>Câu hỏi 3</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Điền từ còn thiếu v</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 các chỗ chấm.</a:t>
            </a:r>
          </a:p>
          <a:p>
            <a:pPr algn="just" eaLnBrk="1" hangingPunct="1">
              <a:lnSpc>
                <a:spcPct val="150000"/>
              </a:lnSpc>
            </a:pPr>
            <a:r>
              <a:rPr lang="en-US" altLang="en-US" sz="3200" dirty="0">
                <a:solidFill>
                  <a:srgbClr val="0B19C8"/>
                </a:solidFill>
                <a:latin typeface="Times New Roman" panose="02020603050405020304" pitchFamily="18" charset="0"/>
                <a:cs typeface="Times New Roman" panose="02020603050405020304" pitchFamily="18" charset="0"/>
              </a:rPr>
              <a:t>Từ phức </a:t>
            </a:r>
            <a:r>
              <a:rPr lang="en-US" altLang="en-US" sz="3200" i="1" dirty="0">
                <a:solidFill>
                  <a:srgbClr val="0B19C8"/>
                </a:solidFill>
                <a:latin typeface="Times New Roman" panose="02020603050405020304" pitchFamily="18" charset="0"/>
                <a:cs typeface="Times New Roman" panose="02020603050405020304" pitchFamily="18" charset="0"/>
              </a:rPr>
              <a:t>gồm những từ loại l</a:t>
            </a:r>
            <a:r>
              <a:rPr lang="en-US" altLang="en-US" sz="3200" i="1" dirty="0">
                <a:solidFill>
                  <a:srgbClr val="0B19C8"/>
                </a:solidFill>
                <a:latin typeface="Times New Roman" panose="02020603050405020304" pitchFamily="18" charset="0"/>
                <a:ea typeface="Times New Roman" panose="02020603050405020304" pitchFamily="18" charset="0"/>
              </a:rPr>
              <a:t>à</a:t>
            </a:r>
            <a:r>
              <a:rPr lang="en-US" altLang="en-US" sz="3200" i="1" dirty="0">
                <a:solidFill>
                  <a:srgbClr val="0B19C8"/>
                </a:solidFill>
                <a:latin typeface="Times New Roman" panose="02020603050405020304" pitchFamily="18" charset="0"/>
                <a:cs typeface="Times New Roman" panose="02020603050405020304" pitchFamily="18" charset="0"/>
              </a:rPr>
              <a:t>                v</a:t>
            </a:r>
            <a:r>
              <a:rPr lang="en-US" altLang="en-US" sz="3200" i="1" dirty="0">
                <a:solidFill>
                  <a:srgbClr val="0B19C8"/>
                </a:solidFill>
                <a:latin typeface="Times New Roman" panose="02020603050405020304" pitchFamily="18" charset="0"/>
                <a:ea typeface="Times New Roman" panose="02020603050405020304" pitchFamily="18" charset="0"/>
              </a:rPr>
              <a:t>à</a:t>
            </a:r>
            <a:r>
              <a:rPr lang="en-US" altLang="en-US" sz="3200" i="1" dirty="0">
                <a:solidFill>
                  <a:srgbClr val="0B19C8"/>
                </a:solidFill>
                <a:latin typeface="Times New Roman" panose="02020603050405020304" pitchFamily="18" charset="0"/>
                <a:cs typeface="Times New Roman" panose="02020603050405020304" pitchFamily="18" charset="0"/>
              </a:rPr>
              <a:t>            .</a:t>
            </a:r>
          </a:p>
          <a:p>
            <a:pPr algn="just" eaLnBrk="1" hangingPunct="1">
              <a:lnSpc>
                <a:spcPct val="150000"/>
              </a:lnSpc>
            </a:pPr>
            <a:endParaRPr lang="en-US" altLang="en-US" sz="800" dirty="0">
              <a:solidFill>
                <a:srgbClr val="002060"/>
              </a:solidFill>
              <a:latin typeface="Times New Roman" panose="02020603050405020304" pitchFamily="18" charset="0"/>
              <a:ea typeface="Times New Roman" panose="02020603050405020304" pitchFamily="18" charset="0"/>
            </a:endParaRPr>
          </a:p>
        </p:txBody>
      </p:sp>
      <p:sp>
        <p:nvSpPr>
          <p:cNvPr id="17" name="Text Box 17"/>
          <p:cNvSpPr txBox="1"/>
          <p:nvPr/>
        </p:nvSpPr>
        <p:spPr>
          <a:xfrm>
            <a:off x="5278438" y="1846660"/>
            <a:ext cx="1554162" cy="584775"/>
          </a:xfrm>
          <a:prstGeom prst="rect">
            <a:avLst/>
          </a:prstGeom>
          <a:noFill/>
          <a:ln w="9525">
            <a:noFill/>
          </a:ln>
        </p:spPr>
        <p:txBody>
          <a:bodyPr>
            <a:spAutoFit/>
          </a:bodyPr>
          <a:lstStyle/>
          <a:p>
            <a:pPr algn="just" eaLnBrk="1" hangingPunct="1"/>
            <a:r>
              <a:rPr lang="en-US" altLang="en-US" sz="3200" b="1" i="1" dirty="0">
                <a:solidFill>
                  <a:srgbClr val="0B19C8"/>
                </a:solidFill>
                <a:latin typeface="Times New Roman" panose="02020603050405020304" pitchFamily="18" charset="0"/>
                <a:ea typeface="Times New Roman" panose="02020603050405020304" pitchFamily="18" charset="0"/>
              </a:rPr>
              <a:t>……</a:t>
            </a:r>
            <a:r>
              <a:rPr lang="en-US" altLang="en-US" sz="3200" b="1" i="1" dirty="0">
                <a:solidFill>
                  <a:srgbClr val="0B19C8"/>
                </a:solidFill>
                <a:latin typeface="Times New Roman" panose="02020603050405020304" pitchFamily="18" charset="0"/>
                <a:cs typeface="Times New Roman" panose="02020603050405020304" pitchFamily="18" charset="0"/>
              </a:rPr>
              <a:t>.</a:t>
            </a:r>
            <a:r>
              <a:rPr lang="en-US" altLang="en-US" sz="3200" b="1" i="1" dirty="0">
                <a:solidFill>
                  <a:srgbClr val="0B19C8"/>
                </a:solidFill>
                <a:latin typeface="Times New Roman" panose="02020603050405020304" pitchFamily="18" charset="0"/>
                <a:ea typeface="Times New Roman" panose="02020603050405020304" pitchFamily="18" charset="0"/>
              </a:rPr>
              <a:t>…</a:t>
            </a:r>
            <a:endParaRPr lang="en-US" altLang="en-US" sz="800" b="1" dirty="0">
              <a:solidFill>
                <a:srgbClr val="0B19C8"/>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7302501" y="1852613"/>
            <a:ext cx="1343025" cy="707886"/>
          </a:xfrm>
          <a:prstGeom prst="rect">
            <a:avLst/>
          </a:prstGeom>
          <a:noFill/>
          <a:ln w="9525">
            <a:noFill/>
          </a:ln>
        </p:spPr>
        <p:txBody>
          <a:bodyPr>
            <a:spAutoFit/>
          </a:bodyPr>
          <a:lstStyle/>
          <a:p>
            <a:pPr algn="just" eaLnBrk="1" hangingPunct="1"/>
            <a:r>
              <a:rPr lang="en-US" altLang="en-US" sz="3200" b="1" i="1" dirty="0">
                <a:solidFill>
                  <a:srgbClr val="002060"/>
                </a:solidFill>
                <a:latin typeface="Times New Roman" panose="02020603050405020304" pitchFamily="18" charset="0"/>
                <a:ea typeface="Times New Roman" panose="02020603050405020304" pitchFamily="18" charset="0"/>
              </a:rPr>
              <a:t>…</a:t>
            </a:r>
            <a:r>
              <a:rPr lang="en-US" altLang="en-US" sz="3200" b="1" i="1" dirty="0">
                <a:solidFill>
                  <a:srgbClr val="002060"/>
                </a:solidFill>
                <a:latin typeface="Times New Roman" panose="02020603050405020304" pitchFamily="18" charset="0"/>
                <a:cs typeface="Times New Roman" panose="02020603050405020304" pitchFamily="18" charset="0"/>
              </a:rPr>
              <a:t>.......</a:t>
            </a:r>
          </a:p>
          <a:p>
            <a:pPr algn="just" eaLnBrk="1" hangingPunct="1"/>
            <a:endParaRPr lang="en-US" altLang="en-US" sz="800" b="1" dirty="0">
              <a:solidFill>
                <a:srgbClr val="002060"/>
              </a:solidFill>
              <a:latin typeface="Times New Roman" panose="02020603050405020304" pitchFamily="18" charset="0"/>
              <a:ea typeface="Times New Roman" panose="02020603050405020304" pitchFamily="18" charset="0"/>
            </a:endParaRPr>
          </a:p>
        </p:txBody>
      </p:sp>
      <p:sp>
        <p:nvSpPr>
          <p:cNvPr id="19" name="Text Box 17"/>
          <p:cNvSpPr txBox="1"/>
          <p:nvPr/>
        </p:nvSpPr>
        <p:spPr>
          <a:xfrm>
            <a:off x="5311775" y="2049318"/>
            <a:ext cx="1487488" cy="584775"/>
          </a:xfrm>
          <a:prstGeom prst="rect">
            <a:avLst/>
          </a:prstGeom>
          <a:solidFill>
            <a:schemeClr val="bg1"/>
          </a:solidFill>
          <a:ln w="9525">
            <a:noFill/>
          </a:ln>
        </p:spPr>
        <p:txBody>
          <a:bodyPr>
            <a:spAutoFit/>
          </a:bodyPr>
          <a:lstStyle/>
          <a:p>
            <a:pPr eaLnBrk="1" hangingPunct="1"/>
            <a:r>
              <a:rPr lang="en-US" altLang="en-US" sz="3200" i="1" dirty="0">
                <a:solidFill>
                  <a:srgbClr val="FF0000"/>
                </a:solidFill>
                <a:latin typeface="Times New Roman" panose="02020603050405020304" pitchFamily="18" charset="0"/>
                <a:cs typeface="Times New Roman" panose="02020603050405020304" pitchFamily="18" charset="0"/>
              </a:rPr>
              <a:t>từ ghép</a:t>
            </a:r>
            <a:endParaRPr lang="en-US" altLang="en-US" sz="800" dirty="0">
              <a:solidFill>
                <a:srgbClr val="FF0000"/>
              </a:solidFill>
              <a:latin typeface="Times New Roman" panose="02020603050405020304" pitchFamily="18" charset="0"/>
              <a:ea typeface="Times New Roman" panose="02020603050405020304" pitchFamily="18" charset="0"/>
            </a:endParaRPr>
          </a:p>
        </p:txBody>
      </p:sp>
      <p:sp>
        <p:nvSpPr>
          <p:cNvPr id="20" name="Text Box 17"/>
          <p:cNvSpPr txBox="1"/>
          <p:nvPr/>
        </p:nvSpPr>
        <p:spPr>
          <a:xfrm>
            <a:off x="7340600" y="2074031"/>
            <a:ext cx="1162050" cy="584775"/>
          </a:xfrm>
          <a:prstGeom prst="rect">
            <a:avLst/>
          </a:prstGeom>
          <a:solidFill>
            <a:schemeClr val="bg1"/>
          </a:solidFill>
          <a:ln w="9525">
            <a:noFill/>
          </a:ln>
        </p:spPr>
        <p:txBody>
          <a:bodyPr>
            <a:spAutoFit/>
          </a:bodyPr>
          <a:lstStyle/>
          <a:p>
            <a:pPr algn="just" eaLnBrk="1" hangingPunct="1"/>
            <a:r>
              <a:rPr lang="en-US" altLang="en-US" sz="3200" i="1" dirty="0">
                <a:solidFill>
                  <a:srgbClr val="FF3300"/>
                </a:solidFill>
                <a:latin typeface="Times New Roman" panose="02020603050405020304" pitchFamily="18" charset="0"/>
                <a:cs typeface="Times New Roman" panose="02020603050405020304" pitchFamily="18" charset="0"/>
              </a:rPr>
              <a:t>từ láy</a:t>
            </a:r>
            <a:endParaRPr lang="en-US" altLang="en-US" sz="3200" i="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17"/>
                                        </p:tgtEl>
                                        <p:attrNameLst>
                                          <p:attrName>ppt_w</p:attrName>
                                        </p:attrNameLst>
                                      </p:cBhvr>
                                      <p:tavLst>
                                        <p:tav tm="0">
                                          <p:val>
                                            <p:strVal val="ppt_w"/>
                                          </p:val>
                                        </p:tav>
                                        <p:tav tm="100000">
                                          <p:val>
                                            <p:fltVal val="0"/>
                                          </p:val>
                                        </p:tav>
                                      </p:tavLst>
                                    </p:anim>
                                    <p:anim calcmode="lin" valueType="num">
                                      <p:cBhvr>
                                        <p:cTn id="18" dur="500"/>
                                        <p:tgtEl>
                                          <p:spTgt spid="17"/>
                                        </p:tgtEl>
                                        <p:attrNameLst>
                                          <p:attrName>ppt_h</p:attrName>
                                        </p:attrNameLst>
                                      </p:cBhvr>
                                      <p:tavLst>
                                        <p:tav tm="0">
                                          <p:val>
                                            <p:strVal val="ppt_h"/>
                                          </p:val>
                                        </p:tav>
                                        <p:tav tm="100000">
                                          <p:val>
                                            <p:fltVal val="0"/>
                                          </p:val>
                                        </p:tav>
                                      </p:tavLst>
                                    </p:anim>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53" presetClass="exit" presetSubtype="32" fill="hold" grpId="1" nodeType="withEffect">
                                  <p:stCondLst>
                                    <p:cond delay="0"/>
                                  </p:stCondLst>
                                  <p:childTnLst>
                                    <p:anim calcmode="lin" valueType="num">
                                      <p:cBhvr>
                                        <p:cTn id="22" dur="500"/>
                                        <p:tgtEl>
                                          <p:spTgt spid="18"/>
                                        </p:tgtEl>
                                        <p:attrNameLst>
                                          <p:attrName>ppt_w</p:attrName>
                                        </p:attrNameLst>
                                      </p:cBhvr>
                                      <p:tavLst>
                                        <p:tav tm="0">
                                          <p:val>
                                            <p:strVal val="ppt_w"/>
                                          </p:val>
                                        </p:tav>
                                        <p:tav tm="100000">
                                          <p:val>
                                            <p:fltVal val="0"/>
                                          </p:val>
                                        </p:tav>
                                      </p:tavLst>
                                    </p:anim>
                                    <p:anim calcmode="lin" valueType="num">
                                      <p:cBhvr>
                                        <p:cTn id="23" dur="500"/>
                                        <p:tgtEl>
                                          <p:spTgt spid="18"/>
                                        </p:tgtEl>
                                        <p:attrNameLst>
                                          <p:attrName>ppt_h</p:attrName>
                                        </p:attrNameLst>
                                      </p:cBhvr>
                                      <p:tavLst>
                                        <p:tav tm="0">
                                          <p:val>
                                            <p:strVal val="ppt_h"/>
                                          </p:val>
                                        </p:tav>
                                        <p:tav tm="100000">
                                          <p:val>
                                            <p:fltVal val="0"/>
                                          </p:val>
                                        </p:tav>
                                      </p:tavLst>
                                    </p:anim>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p:bldP spid="17" grpId="1"/>
      <p:bldP spid="18" grpId="0"/>
      <p:bldP spid="18" grpId="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bwMode="auto">
          <a:xfrm>
            <a:off x="381000" y="590550"/>
            <a:ext cx="8001000" cy="857250"/>
          </a:xfrm>
          <a:prstGeom prst="rect">
            <a:avLst/>
          </a:prstGeom>
          <a:noFill/>
          <a:ln>
            <a:noFill/>
          </a:ln>
        </p:spPr>
        <p:txBody>
          <a:bodyPr anchor="ctr"/>
          <a:lstStyle/>
          <a:p>
            <a:pPr algn="ctr">
              <a:buNone/>
            </a:pPr>
            <a:r>
              <a:rPr sz="3200" b="1" dirty="0" err="1">
                <a:effectLst>
                  <a:outerShdw blurRad="38100" dist="38100" dir="2700000">
                    <a:srgbClr val="C0C0C0"/>
                  </a:outerShdw>
                </a:effectLst>
                <a:latin typeface="Times New Roman" panose="02020603050405020304" pitchFamily="18" charset="0"/>
                <a:cs typeface="Times New Roman" panose="02020603050405020304" pitchFamily="18" charset="0"/>
              </a:rPr>
              <a:t>Thứ</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sz="3200" b="1" dirty="0" err="1" smtClean="0">
                <a:effectLst>
                  <a:outerShdw blurRad="38100" dist="38100" dir="2700000">
                    <a:srgbClr val="C0C0C0"/>
                  </a:outerShdw>
                </a:effectLst>
                <a:latin typeface="Times New Roman" panose="02020603050405020304" pitchFamily="18" charset="0"/>
                <a:cs typeface="Times New Roman" panose="02020603050405020304" pitchFamily="18" charset="0"/>
              </a:rPr>
              <a:t>Hai</a:t>
            </a:r>
            <a:r>
              <a:rPr sz="3200" b="1" dirty="0" smtClean="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3200" b="1" dirty="0" err="1">
                <a:effectLst>
                  <a:outerShdw blurRad="38100" dist="38100" dir="2700000">
                    <a:srgbClr val="C0C0C0"/>
                  </a:outerShdw>
                </a:effectLst>
                <a:latin typeface="Times New Roman" panose="02020603050405020304" pitchFamily="18" charset="0"/>
                <a:cs typeface="Times New Roman" panose="02020603050405020304" pitchFamily="18" charset="0"/>
              </a:rPr>
              <a:t>ng</a:t>
            </a:r>
            <a:r>
              <a:rPr sz="3200" b="1" dirty="0" err="1">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dirty="0" err="1">
                <a:effectLst>
                  <a:outerShdw blurRad="38100" dist="38100" dir="2700000">
                    <a:srgbClr val="C0C0C0"/>
                  </a:outerShdw>
                </a:effectLst>
                <a:latin typeface="Times New Roman" panose="02020603050405020304" pitchFamily="18" charset="0"/>
                <a:cs typeface="Times New Roman" panose="02020603050405020304" pitchFamily="18" charset="0"/>
              </a:rPr>
              <a:t>y</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3200" b="1" dirty="0" smtClean="0">
                <a:effectLst>
                  <a:outerShdw blurRad="38100" dist="38100" dir="2700000">
                    <a:srgbClr val="C0C0C0"/>
                  </a:outerShdw>
                </a:effectLst>
                <a:latin typeface="Times New Roman" panose="02020603050405020304" pitchFamily="18" charset="0"/>
                <a:cs typeface="Times New Roman" panose="02020603050405020304" pitchFamily="18" charset="0"/>
              </a:rPr>
              <a:t>2</a:t>
            </a:r>
            <a:r>
              <a:rPr lang="en-US"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5</a:t>
            </a:r>
            <a:r>
              <a:rPr sz="3200" b="1" dirty="0" smtClean="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tháng 12 </a:t>
            </a:r>
            <a:r>
              <a:rPr sz="3200" b="1" dirty="0" err="1">
                <a:effectLst>
                  <a:outerShdw blurRad="38100" dist="38100" dir="2700000">
                    <a:srgbClr val="C0C0C0"/>
                  </a:outerShdw>
                </a:effectLst>
                <a:latin typeface="Times New Roman" panose="02020603050405020304" pitchFamily="18" charset="0"/>
                <a:cs typeface="Times New Roman" panose="02020603050405020304" pitchFamily="18" charset="0"/>
              </a:rPr>
              <a:t>năm</a:t>
            </a:r>
            <a:r>
              <a:rPr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3200" b="1" dirty="0" smtClean="0">
                <a:effectLst>
                  <a:outerShdw blurRad="38100" dist="38100" dir="2700000">
                    <a:srgbClr val="C0C0C0"/>
                  </a:outerShdw>
                </a:effectLst>
                <a:latin typeface="Times New Roman" panose="02020603050405020304" pitchFamily="18" charset="0"/>
                <a:cs typeface="Times New Roman" panose="02020603050405020304" pitchFamily="18" charset="0"/>
              </a:rPr>
              <a:t>202</a:t>
            </a:r>
            <a:r>
              <a:rPr lang="en-US" sz="3200" b="1" dirty="0" smtClean="0">
                <a:effectLst>
                  <a:outerShdw blurRad="38100" dist="38100" dir="2700000">
                    <a:srgbClr val="C0C0C0"/>
                  </a:outerShdw>
                </a:effectLst>
                <a:latin typeface="Times New Roman" panose="02020603050405020304" pitchFamily="18" charset="0"/>
                <a:cs typeface="Times New Roman" panose="02020603050405020304" pitchFamily="18" charset="0"/>
              </a:rPr>
              <a:t>3</a:t>
            </a:r>
            <a:endParaRPr sz="3200" b="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lgn="ctr">
              <a:buNone/>
            </a:pPr>
            <a:r>
              <a:rPr sz="3200" b="1" u="sng" dirty="0">
                <a:effectLst>
                  <a:outerShdw blurRad="38100" dist="38100" dir="2700000">
                    <a:srgbClr val="C0C0C0"/>
                  </a:outerShdw>
                </a:effectLst>
                <a:latin typeface="Times New Roman" panose="02020603050405020304" pitchFamily="18" charset="0"/>
                <a:cs typeface="Times New Roman" panose="02020603050405020304" pitchFamily="18" charset="0"/>
              </a:rPr>
              <a:t>Luyện từ v</a:t>
            </a:r>
            <a:r>
              <a:rPr sz="3200" b="1" u="sng"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3200" b="1" u="sng" dirty="0">
                <a:effectLst>
                  <a:outerShdw blurRad="38100" dist="38100" dir="2700000">
                    <a:srgbClr val="C0C0C0"/>
                  </a:outerShdw>
                </a:effectLst>
                <a:latin typeface="Times New Roman" panose="02020603050405020304" pitchFamily="18" charset="0"/>
                <a:cs typeface="Times New Roman" panose="02020603050405020304" pitchFamily="18" charset="0"/>
              </a:rPr>
              <a:t> câu</a:t>
            </a:r>
            <a:endParaRPr lang="vi-VN" altLang="x-none" sz="3200" b="1" u="sng" dirty="0">
              <a:effectLst>
                <a:outerShdw blurRad="38100" dist="38100" dir="2700000">
                  <a:srgbClr val="C0C0C0"/>
                </a:outerShdw>
              </a:effectLst>
              <a:latin typeface="Tahoma" panose="020B0604030504040204" pitchFamily="34" charset="0"/>
              <a:ea typeface="Times New Roman" panose="02020603050405020304" pitchFamily="18" charset="0"/>
            </a:endParaRPr>
          </a:p>
        </p:txBody>
      </p:sp>
      <p:sp>
        <p:nvSpPr>
          <p:cNvPr id="9221" name="TextBox 1"/>
          <p:cNvSpPr>
            <a:spLocks noGrp="1"/>
          </p:cNvSpPr>
          <p:nvPr>
            <p:ph type="title"/>
          </p:nvPr>
        </p:nvSpPr>
        <p:spPr>
          <a:xfrm>
            <a:off x="-249194" y="1956764"/>
            <a:ext cx="9144000" cy="707886"/>
          </a:xfrm>
        </p:spPr>
        <p:txBody>
          <a:bodyPr vert="horz" wrap="square" lIns="91440" tIns="45720" rIns="91440" bIns="45720" anchor="t" anchorCtr="0">
            <a:spAutoFit/>
          </a:bodyPr>
          <a:lstStyle/>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Ôn tập về từ và cấu tạo từ</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p:nvPr/>
        </p:nvSpPr>
        <p:spPr>
          <a:xfrm>
            <a:off x="200025" y="457200"/>
            <a:ext cx="8839200" cy="971550"/>
          </a:xfrm>
          <a:prstGeom prst="rect">
            <a:avLst/>
          </a:prstGeom>
          <a:noFill/>
          <a:ln w="9525">
            <a:noFill/>
          </a:ln>
        </p:spPr>
        <p:txBody>
          <a:bodyPr/>
          <a:lstStyle/>
          <a:p>
            <a:pPr algn="just" eaLnBrk="1" hangingPunct="1">
              <a:buClr>
                <a:schemeClr val="accent2"/>
              </a:buClr>
            </a:pPr>
            <a:r>
              <a:rPr lang="en-US" altLang="en-US" sz="2800" u="sng" dirty="0">
                <a:solidFill>
                  <a:srgbClr val="FF0000"/>
                </a:solidFill>
                <a:latin typeface="Times New Roman" panose="02020603050405020304" pitchFamily="18" charset="0"/>
                <a:cs typeface="Times New Roman" panose="02020603050405020304" pitchFamily="18" charset="0"/>
              </a:rPr>
              <a:t>B</a:t>
            </a:r>
            <a:r>
              <a:rPr lang="en-US" altLang="en-US" sz="2800" u="sng" dirty="0">
                <a:solidFill>
                  <a:srgbClr val="FF0000"/>
                </a:solidFill>
                <a:latin typeface="Times New Roman" panose="02020603050405020304" pitchFamily="18" charset="0"/>
                <a:ea typeface="Times New Roman" panose="02020603050405020304" pitchFamily="18" charset="0"/>
              </a:rPr>
              <a:t>à</a:t>
            </a:r>
            <a:r>
              <a:rPr lang="en-US" altLang="en-US" sz="2800" u="sng" dirty="0">
                <a:solidFill>
                  <a:srgbClr val="FF0000"/>
                </a:solidFill>
                <a:latin typeface="Times New Roman" panose="02020603050405020304" pitchFamily="18" charset="0"/>
                <a:cs typeface="Times New Roman" panose="02020603050405020304" pitchFamily="18" charset="0"/>
              </a:rPr>
              <a:t>i tập 1</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solidFill>
                  <a:srgbClr val="0B19C8"/>
                </a:solidFill>
                <a:latin typeface="Times New Roman" panose="02020603050405020304" pitchFamily="18" charset="0"/>
                <a:cs typeface="Times New Roman" panose="02020603050405020304" pitchFamily="18" charset="0"/>
              </a:rPr>
              <a:t>Lập bảng phân loại các từ trong khổ thơ sau đây theo cấu tạo của chúng. Biết rằng các từ đã được phân cách với nhau bằng dấu gạch chéo.</a:t>
            </a:r>
            <a:endParaRPr lang="en-US" altLang="en-US" sz="2800" dirty="0">
              <a:solidFill>
                <a:srgbClr val="0B19C8"/>
              </a:solidFill>
              <a:latin typeface="Times New Roman" panose="02020603050405020304" pitchFamily="18" charset="0"/>
              <a:ea typeface="Times New Roman" panose="02020603050405020304" pitchFamily="18" charset="0"/>
            </a:endParaRPr>
          </a:p>
        </p:txBody>
      </p:sp>
      <p:sp>
        <p:nvSpPr>
          <p:cNvPr id="3" name="Text Box 6"/>
          <p:cNvSpPr txBox="1"/>
          <p:nvPr/>
        </p:nvSpPr>
        <p:spPr>
          <a:xfrm>
            <a:off x="238125" y="1799877"/>
            <a:ext cx="8763000" cy="2246769"/>
          </a:xfrm>
          <a:prstGeom prst="rect">
            <a:avLst/>
          </a:prstGeom>
          <a:noFill/>
          <a:ln w="9525">
            <a:noFill/>
          </a:ln>
        </p:spPr>
        <p:txBody>
          <a:bodyPr>
            <a:spAutoFit/>
          </a:bodyPr>
          <a:lstStyle/>
          <a:p>
            <a:pPr indent="228600"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Hai / cha con / bước / đi / trên / cát /</a:t>
            </a:r>
          </a:p>
          <a:p>
            <a:pPr indent="228600"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Ánh / mặt trời / rực rỡ / biển / xanh /</a:t>
            </a:r>
          </a:p>
          <a:p>
            <a:pPr indent="228600"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Bóng / cha / d</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i / lênh khênh /</a:t>
            </a:r>
          </a:p>
          <a:p>
            <a:pPr indent="228600"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Bóng / con / tròn / chắc nịch /.</a:t>
            </a:r>
          </a:p>
          <a:p>
            <a:pPr indent="228600" algn="just" eaLnBrk="1" hangingPunct="1"/>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000" dirty="0">
                <a:solidFill>
                  <a:srgbClr val="0B19C8"/>
                </a:solidFill>
                <a:latin typeface="Times New Roman" panose="02020603050405020304" pitchFamily="18" charset="0"/>
                <a:cs typeface="Times New Roman" panose="02020603050405020304" pitchFamily="18" charset="0"/>
              </a:rPr>
              <a:t>HOÀNG TRUNG THÔNG</a:t>
            </a:r>
            <a:endParaRPr lang="en-US" altLang="en-US" sz="2000" dirty="0">
              <a:solidFill>
                <a:srgbClr val="0B19C8"/>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155575" y="3926299"/>
            <a:ext cx="8845550" cy="954107"/>
          </a:xfrm>
          <a:prstGeom prst="rect">
            <a:avLst/>
          </a:prstGeom>
          <a:noFill/>
          <a:ln w="9525">
            <a:noFill/>
          </a:ln>
        </p:spPr>
        <p:txBody>
          <a:bodyPr>
            <a:spAutoFit/>
          </a:bodyPr>
          <a:lstStyle/>
          <a:p>
            <a:pPr indent="228600" algn="just" eaLnBrk="1" hangingPunct="1"/>
            <a:r>
              <a:rPr lang="en-US" altLang="en-US" sz="2800" dirty="0">
                <a:solidFill>
                  <a:srgbClr val="0B19C8"/>
                </a:solidFill>
                <a:latin typeface="Times New Roman" panose="02020603050405020304" pitchFamily="18" charset="0"/>
                <a:cs typeface="Times New Roman" panose="02020603050405020304" pitchFamily="18" charset="0"/>
              </a:rPr>
              <a:t> Tìm thêm ví dụ minh họa cho các kiểu cấu tạo từ trong bảng phân loại em vừa lập (</a:t>
            </a:r>
            <a:r>
              <a:rPr lang="en-US" altLang="en-US" sz="2800" i="1" dirty="0">
                <a:solidFill>
                  <a:srgbClr val="0B19C8"/>
                </a:solidFill>
                <a:latin typeface="Times New Roman" panose="02020603050405020304" pitchFamily="18" charset="0"/>
                <a:cs typeface="Times New Roman" panose="02020603050405020304" pitchFamily="18" charset="0"/>
              </a:rPr>
              <a:t>mỗi kiểu thêm 3 ví dụ</a:t>
            </a:r>
            <a:r>
              <a:rPr lang="en-US" altLang="en-US" sz="2800" dirty="0">
                <a:solidFill>
                  <a:srgbClr val="0B19C8"/>
                </a:solidFill>
                <a:latin typeface="Times New Roman" panose="02020603050405020304" pitchFamily="18" charset="0"/>
                <a:cs typeface="Times New Roman" panose="02020603050405020304" pitchFamily="18" charset="0"/>
              </a:rPr>
              <a:t>).</a:t>
            </a:r>
            <a:endParaRPr lang="en-US" altLang="en-US" sz="2800" dirty="0">
              <a:solidFill>
                <a:srgbClr val="0B19C8"/>
              </a:solidFill>
              <a:latin typeface="Times New Roman" panose="02020603050405020304" pitchFamily="18" charset="0"/>
              <a:ea typeface="Times New Roman" panose="02020603050405020304" pitchFamily="18" charset="0"/>
            </a:endParaRPr>
          </a:p>
        </p:txBody>
      </p:sp>
      <p:cxnSp>
        <p:nvCxnSpPr>
          <p:cNvPr id="9" name="Straight Connector 8"/>
          <p:cNvCxnSpPr/>
          <p:nvPr/>
        </p:nvCxnSpPr>
        <p:spPr>
          <a:xfrm>
            <a:off x="3314955" y="905904"/>
            <a:ext cx="2362200" cy="0"/>
          </a:xfrm>
          <a:prstGeom prst="line">
            <a:avLst/>
          </a:prstGeom>
          <a:ln w="19050" cap="flat" cmpd="sng">
            <a:solidFill>
              <a:srgbClr val="FF3300"/>
            </a:solidFill>
            <a:prstDash val="solid"/>
            <a:headEnd type="none" w="med" len="med"/>
            <a:tailEnd type="none" w="med" len="med"/>
          </a:ln>
        </p:spPr>
      </p:cxnSp>
      <p:cxnSp>
        <p:nvCxnSpPr>
          <p:cNvPr id="11" name="Straight Connector 10"/>
          <p:cNvCxnSpPr/>
          <p:nvPr/>
        </p:nvCxnSpPr>
        <p:spPr>
          <a:xfrm>
            <a:off x="1042086" y="1303641"/>
            <a:ext cx="1828800" cy="0"/>
          </a:xfrm>
          <a:prstGeom prst="line">
            <a:avLst/>
          </a:prstGeom>
          <a:ln w="19050" cap="flat" cmpd="sng">
            <a:solidFill>
              <a:srgbClr val="FF3300"/>
            </a:solidFill>
            <a:prstDash val="solid"/>
            <a:headEnd type="none" w="med" len="med"/>
            <a:tailEnd type="none" w="med" len="med"/>
          </a:ln>
        </p:spPr>
      </p:cxnSp>
      <p:cxnSp>
        <p:nvCxnSpPr>
          <p:cNvPr id="13" name="Straight Connector 12"/>
          <p:cNvCxnSpPr/>
          <p:nvPr/>
        </p:nvCxnSpPr>
        <p:spPr>
          <a:xfrm>
            <a:off x="2147888" y="4338477"/>
            <a:ext cx="2286000" cy="0"/>
          </a:xfrm>
          <a:prstGeom prst="line">
            <a:avLst/>
          </a:prstGeom>
          <a:ln w="19050" cap="flat" cmpd="sng">
            <a:solidFill>
              <a:srgbClr val="FF3300"/>
            </a:solidFill>
            <a:prstDash val="solid"/>
            <a:headEnd type="none" w="med" len="med"/>
            <a:tailEnd type="none" w="med" len="med"/>
          </a:ln>
        </p:spPr>
      </p:cxnSp>
      <p:cxnSp>
        <p:nvCxnSpPr>
          <p:cNvPr id="15" name="Straight Connector 14"/>
          <p:cNvCxnSpPr/>
          <p:nvPr/>
        </p:nvCxnSpPr>
        <p:spPr>
          <a:xfrm>
            <a:off x="5751297" y="4326120"/>
            <a:ext cx="2222931" cy="0"/>
          </a:xfrm>
          <a:prstGeom prst="line">
            <a:avLst/>
          </a:prstGeom>
          <a:ln w="19050" cap="flat" cmpd="sng">
            <a:solidFill>
              <a:srgbClr val="FF3300"/>
            </a:solidFill>
            <a:prstDash val="soli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266" name="Table 11265"/>
          <p:cNvGraphicFramePr/>
          <p:nvPr/>
        </p:nvGraphicFramePr>
        <p:xfrm>
          <a:off x="76200" y="1568054"/>
          <a:ext cx="8915400" cy="2988243"/>
        </p:xfrm>
        <a:graphic>
          <a:graphicData uri="http://schemas.openxmlformats.org/drawingml/2006/table">
            <a:tbl>
              <a:tblPr/>
              <a:tblGrid>
                <a:gridCol w="1700213"/>
                <a:gridCol w="3328987"/>
                <a:gridCol w="1922463"/>
                <a:gridCol w="1963737"/>
              </a:tblGrid>
              <a:tr h="409575">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altLang="en-US" sz="1800" b="1" dirty="0">
                        <a:solidFill>
                          <a:srgbClr val="000099"/>
                        </a:solidFill>
                        <a:latin typeface="VNI-Times" pitchFamily="2" charset="0"/>
                      </a:endParaRPr>
                    </a:p>
                  </a:txBody>
                  <a:tcPr marL="91433" marR="91433" marT="34305" marB="343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altLang="en-US" sz="800" b="1" dirty="0">
                        <a:solidFill>
                          <a:srgbClr val="000099"/>
                        </a:solidFill>
                        <a:latin typeface="VNI-Times" pitchFamily="2" charset="0"/>
                      </a:endParaRPr>
                    </a:p>
                    <a:p>
                      <a:pPr lvl="0" algn="ctr" eaLnBrk="1" hangingPunct="1">
                        <a:spcBef>
                          <a:spcPct val="20000"/>
                        </a:spcBef>
                        <a:buNone/>
                      </a:pPr>
                      <a:endParaRPr lang="en-US" altLang="en-US" sz="100" b="1" dirty="0">
                        <a:solidFill>
                          <a:srgbClr val="000099"/>
                        </a:solidFill>
                        <a:latin typeface="Times New Roman" panose="02020603050405020304" pitchFamily="18" charset="0"/>
                        <a:cs typeface="Times New Roman" panose="02020603050405020304" pitchFamily="18" charset="0"/>
                      </a:endParaRPr>
                    </a:p>
                    <a:p>
                      <a:pPr lvl="0" algn="ctr" eaLnBrk="1" hangingPunct="1">
                        <a:spcBef>
                          <a:spcPct val="20000"/>
                        </a:spcBef>
                        <a:buNone/>
                      </a:pPr>
                      <a:endParaRPr lang="en-US" altLang="en-US" sz="400" b="1" dirty="0">
                        <a:solidFill>
                          <a:srgbClr val="000099"/>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1800" b="1" dirty="0">
                          <a:solidFill>
                            <a:srgbClr val="0B19C8"/>
                          </a:solidFill>
                          <a:latin typeface="Times New Roman" panose="02020603050405020304" pitchFamily="18" charset="0"/>
                          <a:cs typeface="Times New Roman" panose="02020603050405020304" pitchFamily="18" charset="0"/>
                        </a:rPr>
                        <a:t>TỪ ĐƠN</a:t>
                      </a:r>
                      <a:endParaRPr lang="en-US" altLang="en-US" sz="1800" b="1" dirty="0">
                        <a:solidFill>
                          <a:srgbClr val="0B19C8"/>
                        </a:solidFill>
                        <a:latin typeface="Times New Roman" panose="02020603050405020304" pitchFamily="18" charset="0"/>
                        <a:ea typeface="Times New Roman" panose="02020603050405020304" pitchFamily="18"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altLang="en-US" sz="100" b="1" dirty="0">
                        <a:solidFill>
                          <a:srgbClr val="000099"/>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1800" b="1" dirty="0">
                          <a:solidFill>
                            <a:srgbClr val="0B19C8"/>
                          </a:solidFill>
                          <a:latin typeface="Times New Roman" panose="02020603050405020304" pitchFamily="18" charset="0"/>
                          <a:cs typeface="Times New Roman" panose="02020603050405020304" pitchFamily="18" charset="0"/>
                        </a:rPr>
                        <a:t>TỪ PHỨC</a:t>
                      </a:r>
                      <a:endParaRPr lang="en-US" altLang="en-US" sz="1800" b="1" dirty="0">
                        <a:solidFill>
                          <a:srgbClr val="0B19C8"/>
                        </a:solidFill>
                        <a:latin typeface="Times New Roman" panose="02020603050405020304" pitchFamily="18" charset="0"/>
                        <a:ea typeface="Times New Roman" panose="02020603050405020304" pitchFamily="18" charset="0"/>
                      </a:endParaRPr>
                    </a:p>
                  </a:txBody>
                  <a:tcPr marL="91433" marR="91433" marT="34305" marB="343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09224">
                <a:tc vMerge="1">
                  <a:txBody>
                    <a:bodyPr/>
                    <a:lstStyle/>
                    <a:p>
                      <a:endParaRPr lang="en-US"/>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en-US"/>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altLang="en-US" sz="100" b="1" dirty="0">
                        <a:solidFill>
                          <a:srgbClr val="006666"/>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1800" b="1" dirty="0">
                          <a:solidFill>
                            <a:srgbClr val="FF0000"/>
                          </a:solidFill>
                          <a:latin typeface="Times New Roman" panose="02020603050405020304" pitchFamily="18" charset="0"/>
                          <a:cs typeface="Times New Roman" panose="02020603050405020304" pitchFamily="18" charset="0"/>
                        </a:rPr>
                        <a:t>Từ ghép</a:t>
                      </a:r>
                      <a:endParaRPr lang="en-US" altLang="en-US" sz="1800" b="1" dirty="0">
                        <a:solidFill>
                          <a:srgbClr val="FF0000"/>
                        </a:solidFill>
                        <a:latin typeface="Times New Roman" panose="02020603050405020304" pitchFamily="18" charset="0"/>
                        <a:ea typeface="Times New Roman" panose="02020603050405020304" pitchFamily="18"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altLang="en-US" sz="100" b="1" dirty="0">
                        <a:solidFill>
                          <a:srgbClr val="006666"/>
                        </a:solidFill>
                        <a:latin typeface="Times New Roman" panose="02020603050405020304" pitchFamily="18" charset="0"/>
                        <a:cs typeface="Times New Roman" panose="02020603050405020304" pitchFamily="18" charset="0"/>
                      </a:endParaRPr>
                    </a:p>
                    <a:p>
                      <a:pPr lvl="0" algn="ctr" eaLnBrk="1" hangingPunct="1">
                        <a:spcBef>
                          <a:spcPct val="20000"/>
                        </a:spcBef>
                        <a:buNone/>
                      </a:pPr>
                      <a:r>
                        <a:rPr lang="en-US" altLang="en-US" sz="1800" b="1" dirty="0">
                          <a:solidFill>
                            <a:srgbClr val="FF0000"/>
                          </a:solidFill>
                          <a:latin typeface="Times New Roman" panose="02020603050405020304" pitchFamily="18" charset="0"/>
                          <a:cs typeface="Times New Roman" panose="02020603050405020304" pitchFamily="18" charset="0"/>
                        </a:rPr>
                        <a:t>Từ láy</a:t>
                      </a:r>
                      <a:endParaRPr lang="en-US" altLang="en-US" sz="1800" b="1" dirty="0">
                        <a:solidFill>
                          <a:srgbClr val="FF0000"/>
                        </a:solidFill>
                        <a:latin typeface="Times New Roman" panose="02020603050405020304" pitchFamily="18" charset="0"/>
                        <a:ea typeface="Times New Roman" panose="02020603050405020304" pitchFamily="18" charset="0"/>
                      </a:endParaRPr>
                    </a:p>
                  </a:txBody>
                  <a:tcPr marL="91433" marR="91433" marT="34305" marB="343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858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en-US" sz="1800" b="1" dirty="0">
                          <a:solidFill>
                            <a:srgbClr val="FF0000"/>
                          </a:solidFill>
                          <a:latin typeface="Times New Roman" panose="02020603050405020304" pitchFamily="18" charset="0"/>
                          <a:cs typeface="Times New Roman" panose="02020603050405020304" pitchFamily="18" charset="0"/>
                        </a:rPr>
                        <a:t>Từ </a:t>
                      </a:r>
                      <a:r>
                        <a:rPr lang="en-US" altLang="en-US" sz="1800" b="1" i="1" dirty="0">
                          <a:solidFill>
                            <a:srgbClr val="FF0000"/>
                          </a:solidFill>
                          <a:latin typeface="Times New Roman" panose="02020603050405020304" pitchFamily="18" charset="0"/>
                          <a:cs typeface="Times New Roman" panose="02020603050405020304" pitchFamily="18" charset="0"/>
                        </a:rPr>
                        <a:t> trong khổ thơ</a:t>
                      </a:r>
                      <a:endParaRPr lang="en-US" altLang="en-US" sz="1800" b="1" i="1" dirty="0">
                        <a:solidFill>
                          <a:srgbClr val="FF0000"/>
                        </a:solidFill>
                        <a:latin typeface="Times New Roman" panose="02020603050405020304" pitchFamily="18" charset="0"/>
                        <a:ea typeface="Times New Roman" panose="02020603050405020304" pitchFamily="18" charset="0"/>
                      </a:endParaRPr>
                    </a:p>
                  </a:txBody>
                  <a:tcPr marL="91433" marR="91433" marT="34305" marB="343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457200" eaLnBrk="1" hangingPunct="1">
                        <a:spcBef>
                          <a:spcPct val="20000"/>
                        </a:spcBef>
                        <a:buNone/>
                      </a:pPr>
                      <a:endParaRPr lang="vi-VN" altLang="x-none" sz="1800" dirty="0">
                        <a:latin typeface="Arial" panose="020B0604020202020204" pitchFamily="34"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800" dirty="0">
                        <a:latin typeface="Trebuchet MS" panose="020B0603020202020204" pitchFamily="34"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457200" eaLnBrk="1" hangingPunct="1">
                        <a:spcBef>
                          <a:spcPct val="20000"/>
                        </a:spcBef>
                        <a:buNone/>
                      </a:pPr>
                      <a:endParaRPr lang="en-US" sz="1800" dirty="0">
                        <a:latin typeface="Trebuchet MS" panose="020B0603020202020204" pitchFamily="34" charset="0"/>
                      </a:endParaRPr>
                    </a:p>
                  </a:txBody>
                  <a:tcPr marL="91433" marR="91433" marT="34305" marB="343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6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en-US" sz="1800" b="1" dirty="0">
                          <a:solidFill>
                            <a:srgbClr val="0B19C8"/>
                          </a:solidFill>
                          <a:latin typeface="Times New Roman" panose="02020603050405020304" pitchFamily="18" charset="0"/>
                          <a:cs typeface="Times New Roman" panose="02020603050405020304" pitchFamily="18" charset="0"/>
                        </a:rPr>
                        <a:t>Từ </a:t>
                      </a:r>
                    </a:p>
                    <a:p>
                      <a:pPr lvl="0" algn="ctr" eaLnBrk="1" hangingPunct="1">
                        <a:spcBef>
                          <a:spcPct val="20000"/>
                        </a:spcBef>
                        <a:buNone/>
                      </a:pPr>
                      <a:r>
                        <a:rPr lang="en-US" altLang="en-US" sz="1800" b="1" i="1" dirty="0">
                          <a:solidFill>
                            <a:srgbClr val="0B19C8"/>
                          </a:solidFill>
                          <a:latin typeface="Times New Roman" panose="02020603050405020304" pitchFamily="18" charset="0"/>
                          <a:cs typeface="Times New Roman" panose="02020603050405020304" pitchFamily="18" charset="0"/>
                        </a:rPr>
                        <a:t>tìm thêm</a:t>
                      </a:r>
                      <a:endParaRPr lang="en-US" altLang="en-US" sz="1800" b="1" i="1" dirty="0">
                        <a:solidFill>
                          <a:srgbClr val="0B19C8"/>
                        </a:solidFill>
                        <a:latin typeface="Times New Roman" panose="02020603050405020304" pitchFamily="18" charset="0"/>
                        <a:ea typeface="Times New Roman" panose="02020603050405020304" pitchFamily="18" charset="0"/>
                      </a:endParaRPr>
                    </a:p>
                  </a:txBody>
                  <a:tcPr marL="91433" marR="91433" marT="34305" marB="3430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457200" eaLnBrk="1" hangingPunct="1">
                        <a:spcBef>
                          <a:spcPct val="20000"/>
                        </a:spcBef>
                        <a:buNone/>
                      </a:pPr>
                      <a:endParaRPr lang="en-US" sz="1800" dirty="0">
                        <a:latin typeface="Trebuchet MS" panose="020B0603020202020204" pitchFamily="34"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1800" dirty="0">
                        <a:latin typeface="Trebuchet MS" panose="020B0603020202020204" pitchFamily="34" charset="0"/>
                      </a:endParaRPr>
                    </a:p>
                  </a:txBody>
                  <a:tcPr marL="91433" marR="91433" marT="34305" marB="3430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1800" dirty="0">
                        <a:latin typeface="Trebuchet MS" panose="020B0603020202020204" pitchFamily="34" charset="0"/>
                      </a:endParaRPr>
                    </a:p>
                  </a:txBody>
                  <a:tcPr marL="91433" marR="91433" marT="34305" marB="3430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291" name="TextBox 2"/>
          <p:cNvSpPr txBox="1"/>
          <p:nvPr/>
        </p:nvSpPr>
        <p:spPr>
          <a:xfrm>
            <a:off x="3124200" y="4972050"/>
            <a:ext cx="184731" cy="369332"/>
          </a:xfrm>
          <a:prstGeom prst="rect">
            <a:avLst/>
          </a:prstGeom>
          <a:noFill/>
          <a:ln w="9525">
            <a:noFill/>
          </a:ln>
        </p:spPr>
        <p:txBody>
          <a:bodyPr wrap="none">
            <a:spAutoFit/>
          </a:bodyPr>
          <a:lstStyle/>
          <a:p>
            <a:endParaRPr lang="en-US" altLang="en-US" dirty="0">
              <a:latin typeface="Arial" panose="020B0604020202020204" pitchFamily="34" charset="0"/>
            </a:endParaRPr>
          </a:p>
        </p:txBody>
      </p:sp>
      <p:sp>
        <p:nvSpPr>
          <p:cNvPr id="4" name="Rectangle 3"/>
          <p:cNvSpPr/>
          <p:nvPr/>
        </p:nvSpPr>
        <p:spPr>
          <a:xfrm>
            <a:off x="1801813" y="2343150"/>
            <a:ext cx="3303588" cy="1569660"/>
          </a:xfrm>
          <a:prstGeom prst="rect">
            <a:avLst/>
          </a:prstGeom>
        </p:spPr>
        <p:txBody>
          <a:bodyPr>
            <a:spAutoFit/>
          </a:bodyPr>
          <a:lstStyle/>
          <a:p>
            <a:pPr algn="just"/>
            <a:r>
              <a:rPr lang="vi-VN" altLang="x-none" sz="2400" dirty="0" smtClean="0">
                <a:solidFill>
                  <a:srgbClr val="140503"/>
                </a:solidFill>
                <a:latin typeface="Arial" panose="020B0604020202020204" pitchFamily="34" charset="0"/>
              </a:rPr>
              <a:t>Hai, bước, đi, trên, cát, biển, xanh, bóng, cha, dài,con,tròn</a:t>
            </a:r>
            <a:r>
              <a:rPr sz="2400" dirty="0" smtClean="0">
                <a:solidFill>
                  <a:srgbClr val="140503"/>
                </a:solidFill>
                <a:latin typeface="Arial" panose="020B0604020202020204" pitchFamily="34" charset="0"/>
              </a:rPr>
              <a:t>, </a:t>
            </a:r>
            <a:r>
              <a:rPr lang="en-US" sz="2400" dirty="0" err="1">
                <a:solidFill>
                  <a:srgbClr val="140503"/>
                </a:solidFill>
              </a:rPr>
              <a:t>ánh</a:t>
            </a:r>
            <a:endParaRPr lang="en-US" altLang="x-none" sz="2400" dirty="0">
              <a:solidFill>
                <a:srgbClr val="140503"/>
              </a:solidFill>
            </a:endParaRPr>
          </a:p>
          <a:p>
            <a:pPr algn="just"/>
            <a:endParaRPr lang="vi-VN" altLang="x-none" sz="2400" dirty="0">
              <a:solidFill>
                <a:srgbClr val="140503"/>
              </a:solidFill>
              <a:latin typeface="Arial" panose="020B0604020202020204" pitchFamily="34" charset="0"/>
            </a:endParaRPr>
          </a:p>
        </p:txBody>
      </p:sp>
      <p:sp>
        <p:nvSpPr>
          <p:cNvPr id="5" name="Rectangle 4"/>
          <p:cNvSpPr/>
          <p:nvPr/>
        </p:nvSpPr>
        <p:spPr>
          <a:xfrm>
            <a:off x="5084763" y="2344468"/>
            <a:ext cx="1924050" cy="1200329"/>
          </a:xfrm>
          <a:prstGeom prst="rect">
            <a:avLst/>
          </a:prstGeom>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Cha </a:t>
            </a:r>
            <a:r>
              <a:rPr kumimoji="0" lang="en-US" sz="2400" b="0" i="0" u="none" strike="noStrike" kern="1200" cap="none" spc="0" normalizeH="0" baseline="0" noProof="0" dirty="0" err="1" smtClean="0">
                <a:ln>
                  <a:noFill/>
                </a:ln>
                <a:solidFill>
                  <a:schemeClr val="accent5">
                    <a:lumMod val="10000"/>
                  </a:schemeClr>
                </a:solidFill>
                <a:effectLst/>
                <a:uLnTx/>
                <a:uFillTx/>
                <a:latin typeface="Arial" panose="020B0604020202020204" pitchFamily="34" charset="0"/>
                <a:ea typeface="+mn-ea"/>
                <a:cs typeface="+mn-cs"/>
              </a:rPr>
              <a:t>con,mặt</a:t>
            </a:r>
            <a:r>
              <a:rPr kumimoji="0" lang="en-US" sz="2400" b="0" i="0" u="none" strike="noStrike" kern="1200" cap="none" spc="0" normalizeH="0" baseline="0" noProof="0" dirty="0" smtClean="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smtClean="0">
                <a:ln>
                  <a:noFill/>
                </a:ln>
                <a:solidFill>
                  <a:schemeClr val="accent5">
                    <a:lumMod val="10000"/>
                  </a:schemeClr>
                </a:solidFill>
                <a:effectLst/>
                <a:uLnTx/>
                <a:uFillTx/>
                <a:latin typeface="Arial" panose="020B0604020202020204" pitchFamily="34" charset="0"/>
                <a:ea typeface="+mn-ea"/>
                <a:cs typeface="+mn-cs"/>
              </a:rPr>
              <a:t>trời</a:t>
            </a:r>
            <a:r>
              <a:rPr kumimoji="0" lang="en-US" sz="2400" b="0" i="0" u="none" strike="noStrike" kern="1200" cap="none" spc="0" normalizeH="0" baseline="0" noProof="0" dirty="0" smtClean="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smtClean="0">
                <a:ln>
                  <a:noFill/>
                </a:ln>
                <a:solidFill>
                  <a:schemeClr val="accent5">
                    <a:lumMod val="10000"/>
                  </a:schemeClr>
                </a:solidFill>
                <a:effectLst/>
                <a:uLnTx/>
                <a:uFillTx/>
                <a:latin typeface="Arial" panose="020B0604020202020204" pitchFamily="34" charset="0"/>
                <a:ea typeface="+mn-ea"/>
                <a:cs typeface="+mn-cs"/>
              </a:rPr>
              <a:t>chắc</a:t>
            </a:r>
            <a:r>
              <a:rPr kumimoji="0" lang="en-US" sz="2400" b="0" i="0" u="none" strike="noStrike" kern="1200" cap="none" spc="0" normalizeH="0" baseline="0" noProof="0" dirty="0" smtClean="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nịch</a:t>
            </a:r>
            <a:endPar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endParaRPr>
          </a:p>
        </p:txBody>
      </p:sp>
      <p:sp>
        <p:nvSpPr>
          <p:cNvPr id="6" name="Rectangle 5"/>
          <p:cNvSpPr/>
          <p:nvPr/>
        </p:nvSpPr>
        <p:spPr>
          <a:xfrm>
            <a:off x="7032625" y="2434828"/>
            <a:ext cx="1754188" cy="83099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rực</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rỡ</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lênh</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khênh</a:t>
            </a:r>
            <a:endPar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endParaRPr>
          </a:p>
        </p:txBody>
      </p:sp>
      <p:sp>
        <p:nvSpPr>
          <p:cNvPr id="7" name="Rectangle 6"/>
          <p:cNvSpPr/>
          <p:nvPr/>
        </p:nvSpPr>
        <p:spPr>
          <a:xfrm>
            <a:off x="1852614" y="3543479"/>
            <a:ext cx="3124200" cy="830997"/>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Nhà</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cây</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hoa</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lá</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chim</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mèo</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gà</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vịt</a:t>
            </a:r>
            <a:endPar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endParaRPr>
          </a:p>
        </p:txBody>
      </p:sp>
      <p:sp>
        <p:nvSpPr>
          <p:cNvPr id="8" name="Rectangle 7"/>
          <p:cNvSpPr/>
          <p:nvPr/>
        </p:nvSpPr>
        <p:spPr>
          <a:xfrm>
            <a:off x="4976814" y="3582591"/>
            <a:ext cx="2055813" cy="830997"/>
          </a:xfrm>
          <a:prstGeom prst="rect">
            <a:avLst/>
          </a:prstGeom>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mặt</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trời</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chó</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sói</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ngôi</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sao</a:t>
            </a:r>
            <a:endPar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endParaRPr>
          </a:p>
        </p:txBody>
      </p:sp>
      <p:sp>
        <p:nvSpPr>
          <p:cNvPr id="9" name="Rectangle 8"/>
          <p:cNvSpPr/>
          <p:nvPr/>
        </p:nvSpPr>
        <p:spPr>
          <a:xfrm>
            <a:off x="7142163" y="3413037"/>
            <a:ext cx="1981200" cy="1200329"/>
          </a:xfrm>
          <a:prstGeom prst="rect">
            <a:avLst/>
          </a:prstGeom>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xinh</a:t>
            </a:r>
            <a:r>
              <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smtClean="0">
                <a:ln>
                  <a:noFill/>
                </a:ln>
                <a:solidFill>
                  <a:schemeClr val="accent5">
                    <a:lumMod val="10000"/>
                  </a:schemeClr>
                </a:solidFill>
                <a:effectLst/>
                <a:uLnTx/>
                <a:uFillTx/>
                <a:latin typeface="Arial" panose="020B0604020202020204" pitchFamily="34" charset="0"/>
                <a:ea typeface="+mn-ea"/>
                <a:cs typeface="+mn-cs"/>
              </a:rPr>
              <a:t>xắn,đu</a:t>
            </a:r>
            <a:r>
              <a:rPr kumimoji="0" lang="en-US" sz="2400" b="0" i="0" u="none" strike="noStrike" kern="1200" cap="none" spc="0" normalizeH="0" baseline="0" noProof="0" dirty="0" smtClean="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smtClean="0">
                <a:ln>
                  <a:noFill/>
                </a:ln>
                <a:solidFill>
                  <a:schemeClr val="accent5">
                    <a:lumMod val="10000"/>
                  </a:schemeClr>
                </a:solidFill>
                <a:effectLst/>
                <a:uLnTx/>
                <a:uFillTx/>
                <a:latin typeface="Arial" panose="020B0604020202020204" pitchFamily="34" charset="0"/>
                <a:ea typeface="+mn-ea"/>
                <a:cs typeface="+mn-cs"/>
              </a:rPr>
              <a:t>đủ,chuồn</a:t>
            </a:r>
            <a:r>
              <a:rPr kumimoji="0" lang="en-US" sz="2400" b="0" i="0" u="none" strike="noStrike" kern="1200" cap="none" spc="0" normalizeH="0" baseline="0" noProof="0" dirty="0" smtClean="0">
                <a:ln>
                  <a:noFill/>
                </a:ln>
                <a:solidFill>
                  <a:schemeClr val="accent5">
                    <a:lumMod val="10000"/>
                  </a:schemeClr>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chemeClr val="accent5">
                    <a:lumMod val="10000"/>
                  </a:schemeClr>
                </a:solidFill>
                <a:effectLst/>
                <a:uLnTx/>
                <a:uFillTx/>
                <a:latin typeface="Arial" panose="020B0604020202020204" pitchFamily="34" charset="0"/>
                <a:ea typeface="+mn-ea"/>
                <a:cs typeface="+mn-cs"/>
              </a:rPr>
              <a:t>chuồn</a:t>
            </a:r>
            <a:endParaRPr kumimoji="0" lang="en-US" sz="2400" b="0" i="0" u="none" strike="noStrike" kern="1200" cap="none" spc="0" normalizeH="0" baseline="0" noProof="0" dirty="0">
              <a:ln>
                <a:noFill/>
              </a:ln>
              <a:solidFill>
                <a:schemeClr val="accent5">
                  <a:lumMod val="10000"/>
                </a:schemeClr>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12"/>
          <p:cNvSpPr txBox="1"/>
          <p:nvPr/>
        </p:nvSpPr>
        <p:spPr>
          <a:xfrm>
            <a:off x="0" y="60723"/>
            <a:ext cx="9144000" cy="4031873"/>
          </a:xfrm>
          <a:prstGeom prst="rect">
            <a:avLst/>
          </a:prstGeom>
          <a:noFill/>
          <a:ln w="9525">
            <a:noFill/>
          </a:ln>
        </p:spPr>
        <p:txBody>
          <a:bodyPr>
            <a:spAutoFit/>
          </a:bodyPr>
          <a:lstStyle/>
          <a:p>
            <a:r>
              <a:rPr lang="en-US" altLang="en-US" sz="3200" u="sng" dirty="0">
                <a:solidFill>
                  <a:srgbClr val="0B19C8"/>
                </a:solidFill>
                <a:latin typeface="Times New Roman" panose="02020603050405020304" pitchFamily="18" charset="0"/>
                <a:cs typeface="Times New Roman" panose="02020603050405020304" pitchFamily="18" charset="0"/>
              </a:rPr>
              <a:t>Bài tập 2:</a:t>
            </a:r>
            <a:r>
              <a:rPr lang="en-US" altLang="en-US" sz="3200" dirty="0">
                <a:solidFill>
                  <a:srgbClr val="0B19C8"/>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Các từ trong mỗi nhóm dưới đây có quan hệ với nhau như thế n</a:t>
            </a:r>
            <a:r>
              <a:rPr lang="en-US" altLang="en-US" sz="3200" dirty="0">
                <a:solidFill>
                  <a:srgbClr val="FF0000"/>
                </a:solidFill>
                <a:latin typeface="Times New Roman" panose="02020603050405020304" pitchFamily="18" charset="0"/>
                <a:ea typeface="Times New Roman" panose="02020603050405020304" pitchFamily="18" charset="0"/>
              </a:rPr>
              <a:t>à</a:t>
            </a:r>
            <a:r>
              <a:rPr lang="en-US" altLang="en-US" sz="3200" dirty="0">
                <a:solidFill>
                  <a:srgbClr val="FF0000"/>
                </a:solidFill>
                <a:latin typeface="Times New Roman" panose="02020603050405020304" pitchFamily="18" charset="0"/>
                <a:cs typeface="Times New Roman" panose="02020603050405020304" pitchFamily="18" charset="0"/>
              </a:rPr>
              <a:t>o?</a:t>
            </a:r>
          </a:p>
          <a:p>
            <a:r>
              <a:rPr lang="en-US" altLang="en-US" sz="3200" dirty="0">
                <a:solidFill>
                  <a:srgbClr val="0B19C8"/>
                </a:solidFill>
                <a:latin typeface="Times New Roman" panose="02020603050405020304" pitchFamily="18" charset="0"/>
                <a:cs typeface="Times New Roman" panose="02020603050405020304" pitchFamily="18" charset="0"/>
              </a:rPr>
              <a:t>- Đó l</a:t>
            </a:r>
            <a:r>
              <a:rPr lang="en-US" altLang="en-US" sz="3200" dirty="0">
                <a:solidFill>
                  <a:srgbClr val="0B19C8"/>
                </a:solidFill>
                <a:latin typeface="Times New Roman" panose="02020603050405020304" pitchFamily="18" charset="0"/>
                <a:ea typeface="Times New Roman" panose="02020603050405020304" pitchFamily="18" charset="0"/>
              </a:rPr>
              <a:t>à</a:t>
            </a:r>
            <a:r>
              <a:rPr lang="en-US" altLang="en-US" sz="3200" dirty="0">
                <a:solidFill>
                  <a:srgbClr val="0B19C8"/>
                </a:solidFill>
                <a:latin typeface="Times New Roman" panose="02020603050405020304" pitchFamily="18" charset="0"/>
                <a:cs typeface="Times New Roman" panose="02020603050405020304" pitchFamily="18" charset="0"/>
              </a:rPr>
              <a:t> những từ đồng nghĩa.</a:t>
            </a:r>
          </a:p>
          <a:p>
            <a:r>
              <a:rPr lang="en-US" altLang="en-US" sz="3200" dirty="0">
                <a:solidFill>
                  <a:srgbClr val="0B19C8"/>
                </a:solidFill>
                <a:latin typeface="Times New Roman" panose="02020603050405020304" pitchFamily="18" charset="0"/>
                <a:cs typeface="Times New Roman" panose="02020603050405020304" pitchFamily="18" charset="0"/>
              </a:rPr>
              <a:t>- Đó l</a:t>
            </a:r>
            <a:r>
              <a:rPr lang="en-US" altLang="en-US" sz="3200" dirty="0">
                <a:solidFill>
                  <a:srgbClr val="0B19C8"/>
                </a:solidFill>
                <a:latin typeface="Times New Roman" panose="02020603050405020304" pitchFamily="18" charset="0"/>
                <a:ea typeface="Times New Roman" panose="02020603050405020304" pitchFamily="18" charset="0"/>
              </a:rPr>
              <a:t>à</a:t>
            </a:r>
            <a:r>
              <a:rPr lang="en-US" altLang="en-US" sz="3200" dirty="0">
                <a:solidFill>
                  <a:srgbClr val="0B19C8"/>
                </a:solidFill>
                <a:latin typeface="Times New Roman" panose="02020603050405020304" pitchFamily="18" charset="0"/>
                <a:cs typeface="Times New Roman" panose="02020603050405020304" pitchFamily="18" charset="0"/>
              </a:rPr>
              <a:t> những từ đồng âm.</a:t>
            </a:r>
          </a:p>
          <a:p>
            <a:pPr>
              <a:buChar char="-"/>
            </a:pPr>
            <a:r>
              <a:rPr lang="en-US" altLang="en-US" sz="3200" dirty="0">
                <a:solidFill>
                  <a:srgbClr val="0B19C8"/>
                </a:solidFill>
                <a:latin typeface="Times New Roman" panose="02020603050405020304" pitchFamily="18" charset="0"/>
                <a:cs typeface="Times New Roman" panose="02020603050405020304" pitchFamily="18" charset="0"/>
              </a:rPr>
              <a:t> Đó l</a:t>
            </a:r>
            <a:r>
              <a:rPr lang="en-US" altLang="en-US" sz="3200" dirty="0">
                <a:solidFill>
                  <a:srgbClr val="0B19C8"/>
                </a:solidFill>
                <a:latin typeface="Times New Roman" panose="02020603050405020304" pitchFamily="18" charset="0"/>
                <a:ea typeface="Times New Roman" panose="02020603050405020304" pitchFamily="18" charset="0"/>
              </a:rPr>
              <a:t>à</a:t>
            </a:r>
            <a:r>
              <a:rPr lang="en-US" altLang="en-US" sz="3200" dirty="0">
                <a:solidFill>
                  <a:srgbClr val="0B19C8"/>
                </a:solidFill>
                <a:latin typeface="Times New Roman" panose="02020603050405020304" pitchFamily="18" charset="0"/>
                <a:cs typeface="Times New Roman" panose="02020603050405020304" pitchFamily="18" charset="0"/>
              </a:rPr>
              <a:t> một từ nhiều nghĩa.</a:t>
            </a:r>
          </a:p>
          <a:p>
            <a:r>
              <a:rPr lang="en-US" altLang="en-US" sz="3200" dirty="0">
                <a:solidFill>
                  <a:srgbClr val="0B19C8"/>
                </a:solidFill>
                <a:latin typeface="Times New Roman" panose="02020603050405020304" pitchFamily="18" charset="0"/>
                <a:cs typeface="Times New Roman" panose="02020603050405020304" pitchFamily="18" charset="0"/>
              </a:rPr>
              <a:t>a) </a:t>
            </a:r>
            <a:r>
              <a:rPr lang="en-US" altLang="en-US" sz="3200" dirty="0">
                <a:solidFill>
                  <a:srgbClr val="FF0000"/>
                </a:solidFill>
                <a:latin typeface="Times New Roman" panose="02020603050405020304" pitchFamily="18" charset="0"/>
                <a:cs typeface="Times New Roman" panose="02020603050405020304" pitchFamily="18" charset="0"/>
              </a:rPr>
              <a:t>đánh</a:t>
            </a:r>
            <a:r>
              <a:rPr lang="en-US" altLang="en-US" sz="3200" dirty="0">
                <a:solidFill>
                  <a:srgbClr val="0B19C8"/>
                </a:solidFill>
                <a:latin typeface="Times New Roman" panose="02020603050405020304" pitchFamily="18" charset="0"/>
                <a:cs typeface="Times New Roman" panose="02020603050405020304" pitchFamily="18" charset="0"/>
              </a:rPr>
              <a:t> cờ, </a:t>
            </a:r>
            <a:r>
              <a:rPr lang="en-US" altLang="en-US" sz="3200" dirty="0">
                <a:solidFill>
                  <a:srgbClr val="FF0000"/>
                </a:solidFill>
                <a:latin typeface="Times New Roman" panose="02020603050405020304" pitchFamily="18" charset="0"/>
                <a:cs typeface="Times New Roman" panose="02020603050405020304" pitchFamily="18" charset="0"/>
              </a:rPr>
              <a:t>đánh</a:t>
            </a:r>
            <a:r>
              <a:rPr lang="en-US" altLang="en-US" sz="3200" dirty="0">
                <a:solidFill>
                  <a:srgbClr val="0B19C8"/>
                </a:solidFill>
                <a:latin typeface="Times New Roman" panose="02020603050405020304" pitchFamily="18" charset="0"/>
                <a:cs typeface="Times New Roman" panose="02020603050405020304" pitchFamily="18" charset="0"/>
              </a:rPr>
              <a:t> giặc, </a:t>
            </a:r>
            <a:r>
              <a:rPr lang="en-US" altLang="en-US" sz="3200" dirty="0">
                <a:solidFill>
                  <a:srgbClr val="FF0000"/>
                </a:solidFill>
                <a:latin typeface="Times New Roman" panose="02020603050405020304" pitchFamily="18" charset="0"/>
                <a:cs typeface="Times New Roman" panose="02020603050405020304" pitchFamily="18" charset="0"/>
              </a:rPr>
              <a:t>đánh</a:t>
            </a:r>
            <a:r>
              <a:rPr lang="en-US" altLang="en-US" sz="3200" dirty="0">
                <a:solidFill>
                  <a:srgbClr val="0B19C8"/>
                </a:solidFill>
                <a:latin typeface="Times New Roman" panose="02020603050405020304" pitchFamily="18" charset="0"/>
                <a:cs typeface="Times New Roman" panose="02020603050405020304" pitchFamily="18" charset="0"/>
              </a:rPr>
              <a:t> trống</a:t>
            </a:r>
          </a:p>
          <a:p>
            <a:r>
              <a:rPr lang="en-US" altLang="en-US" sz="3200" dirty="0">
                <a:solidFill>
                  <a:srgbClr val="0B19C8"/>
                </a:solidFill>
                <a:latin typeface="Times New Roman" panose="02020603050405020304" pitchFamily="18" charset="0"/>
                <a:cs typeface="Times New Roman" panose="02020603050405020304" pitchFamily="18" charset="0"/>
              </a:rPr>
              <a:t>b)</a:t>
            </a:r>
            <a:r>
              <a:rPr lang="en-US" altLang="en-US" sz="3200" dirty="0">
                <a:solidFill>
                  <a:srgbClr val="FF0000"/>
                </a:solidFill>
                <a:latin typeface="Times New Roman" panose="02020603050405020304" pitchFamily="18" charset="0"/>
                <a:cs typeface="Times New Roman" panose="02020603050405020304" pitchFamily="18" charset="0"/>
              </a:rPr>
              <a:t> trong </a:t>
            </a:r>
            <a:r>
              <a:rPr lang="en-US" altLang="en-US" sz="3200" dirty="0">
                <a:solidFill>
                  <a:srgbClr val="0B19C8"/>
                </a:solidFill>
                <a:latin typeface="Times New Roman" panose="02020603050405020304" pitchFamily="18" charset="0"/>
                <a:cs typeface="Times New Roman" panose="02020603050405020304" pitchFamily="18" charset="0"/>
              </a:rPr>
              <a:t>veo, </a:t>
            </a:r>
            <a:r>
              <a:rPr lang="en-US" altLang="en-US" sz="3200" dirty="0">
                <a:solidFill>
                  <a:srgbClr val="FF0000"/>
                </a:solidFill>
                <a:latin typeface="Times New Roman" panose="02020603050405020304" pitchFamily="18" charset="0"/>
                <a:cs typeface="Times New Roman" panose="02020603050405020304" pitchFamily="18" charset="0"/>
              </a:rPr>
              <a:t>trong</a:t>
            </a:r>
            <a:r>
              <a:rPr lang="en-US" altLang="en-US" sz="3200" dirty="0">
                <a:solidFill>
                  <a:srgbClr val="0B19C8"/>
                </a:solidFill>
                <a:latin typeface="Times New Roman" panose="02020603050405020304" pitchFamily="18" charset="0"/>
                <a:cs typeface="Times New Roman" panose="02020603050405020304" pitchFamily="18" charset="0"/>
              </a:rPr>
              <a:t> vắt, </a:t>
            </a:r>
            <a:r>
              <a:rPr lang="en-US" altLang="en-US" sz="3200" dirty="0">
                <a:solidFill>
                  <a:srgbClr val="FF0000"/>
                </a:solidFill>
                <a:latin typeface="Times New Roman" panose="02020603050405020304" pitchFamily="18" charset="0"/>
                <a:cs typeface="Times New Roman" panose="02020603050405020304" pitchFamily="18" charset="0"/>
              </a:rPr>
              <a:t>trong</a:t>
            </a:r>
            <a:r>
              <a:rPr lang="en-US" altLang="en-US" sz="3200" dirty="0">
                <a:solidFill>
                  <a:srgbClr val="0B19C8"/>
                </a:solidFill>
                <a:latin typeface="Times New Roman" panose="02020603050405020304" pitchFamily="18" charset="0"/>
                <a:cs typeface="Times New Roman" panose="02020603050405020304" pitchFamily="18" charset="0"/>
              </a:rPr>
              <a:t> xanh</a:t>
            </a:r>
          </a:p>
          <a:p>
            <a:r>
              <a:rPr lang="en-US" altLang="en-US" sz="3200" dirty="0">
                <a:solidFill>
                  <a:srgbClr val="0B19C8"/>
                </a:solidFill>
                <a:latin typeface="Times New Roman" panose="02020603050405020304" pitchFamily="18" charset="0"/>
                <a:cs typeface="Times New Roman" panose="02020603050405020304" pitchFamily="18" charset="0"/>
              </a:rPr>
              <a:t>c) thi </a:t>
            </a:r>
            <a:r>
              <a:rPr lang="en-US" altLang="en-US" sz="3200" dirty="0">
                <a:solidFill>
                  <a:srgbClr val="FF0000"/>
                </a:solidFill>
                <a:latin typeface="Times New Roman" panose="02020603050405020304" pitchFamily="18" charset="0"/>
                <a:cs typeface="Times New Roman" panose="02020603050405020304" pitchFamily="18" charset="0"/>
              </a:rPr>
              <a:t>đậu</a:t>
            </a:r>
            <a:r>
              <a:rPr lang="en-US" altLang="en-US" sz="3200" dirty="0">
                <a:solidFill>
                  <a:srgbClr val="0B19C8"/>
                </a:solidFill>
                <a:latin typeface="Times New Roman" panose="02020603050405020304" pitchFamily="18" charset="0"/>
                <a:cs typeface="Times New Roman" panose="02020603050405020304" pitchFamily="18" charset="0"/>
              </a:rPr>
              <a:t>, xôi </a:t>
            </a:r>
            <a:r>
              <a:rPr lang="en-US" altLang="en-US" sz="3200" dirty="0">
                <a:solidFill>
                  <a:srgbClr val="FF0000"/>
                </a:solidFill>
                <a:latin typeface="Times New Roman" panose="02020603050405020304" pitchFamily="18" charset="0"/>
                <a:cs typeface="Times New Roman" panose="02020603050405020304" pitchFamily="18" charset="0"/>
              </a:rPr>
              <a:t>đậu</a:t>
            </a:r>
            <a:r>
              <a:rPr lang="en-US" altLang="en-US" sz="3200" dirty="0">
                <a:solidFill>
                  <a:srgbClr val="0B19C8"/>
                </a:solidFill>
                <a:latin typeface="Times New Roman" panose="02020603050405020304" pitchFamily="18" charset="0"/>
                <a:cs typeface="Times New Roman" panose="02020603050405020304" pitchFamily="18" charset="0"/>
              </a:rPr>
              <a:t>, chim</a:t>
            </a:r>
            <a:r>
              <a:rPr lang="en-US" altLang="en-US" sz="3200" dirty="0">
                <a:solidFill>
                  <a:srgbClr val="FF0000"/>
                </a:solidFill>
                <a:latin typeface="Times New Roman" panose="02020603050405020304" pitchFamily="18" charset="0"/>
                <a:cs typeface="Times New Roman" panose="02020603050405020304" pitchFamily="18" charset="0"/>
              </a:rPr>
              <a:t> đậu </a:t>
            </a:r>
            <a:r>
              <a:rPr lang="en-US" altLang="en-US" sz="3200" dirty="0">
                <a:solidFill>
                  <a:srgbClr val="0B19C8"/>
                </a:solidFill>
                <a:latin typeface="Times New Roman" panose="02020603050405020304" pitchFamily="18" charset="0"/>
                <a:cs typeface="Times New Roman" panose="02020603050405020304" pitchFamily="18" charset="0"/>
              </a:rPr>
              <a:t>trên c</a:t>
            </a:r>
            <a:r>
              <a:rPr lang="en-US" altLang="en-US" sz="3200" dirty="0">
                <a:solidFill>
                  <a:srgbClr val="0B19C8"/>
                </a:solidFill>
                <a:latin typeface="Times New Roman" panose="02020603050405020304" pitchFamily="18" charset="0"/>
                <a:ea typeface="Times New Roman" panose="02020603050405020304" pitchFamily="18" charset="0"/>
              </a:rPr>
              <a:t>à</a:t>
            </a:r>
            <a:r>
              <a:rPr lang="en-US" altLang="en-US" sz="3200" dirty="0">
                <a:solidFill>
                  <a:srgbClr val="0B19C8"/>
                </a:solidFill>
                <a:latin typeface="Times New Roman" panose="02020603050405020304" pitchFamily="18" charset="0"/>
                <a:cs typeface="Times New Roman" panose="02020603050405020304" pitchFamily="18" charset="0"/>
              </a:rPr>
              <a:t>nh</a:t>
            </a:r>
            <a:endParaRPr lang="en-US" altLang="en-US" sz="3200" dirty="0">
              <a:solidFill>
                <a:srgbClr val="0B19C8"/>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6437314" y="2644379"/>
            <a:ext cx="2626040" cy="523220"/>
          </a:xfrm>
          <a:prstGeom prst="rect">
            <a:avLst/>
          </a:prstGeom>
          <a:noFill/>
          <a:ln w="9525">
            <a:noFill/>
          </a:ln>
        </p:spPr>
        <p:txBody>
          <a:bodyPr wrap="none">
            <a:spAutoFit/>
          </a:bodyPr>
          <a:lstStyle/>
          <a:p>
            <a:r>
              <a:rPr lang="en-US" altLang="en-US" sz="2800" dirty="0">
                <a:solidFill>
                  <a:srgbClr val="C00000"/>
                </a:solidFill>
                <a:latin typeface="Arial" panose="020B0604020202020204" pitchFamily="34" charset="0"/>
              </a:rPr>
              <a:t>Từ nhiều nghĩa</a:t>
            </a:r>
          </a:p>
        </p:txBody>
      </p:sp>
      <p:sp>
        <p:nvSpPr>
          <p:cNvPr id="5" name="TextBox 4"/>
          <p:cNvSpPr txBox="1"/>
          <p:nvPr/>
        </p:nvSpPr>
        <p:spPr>
          <a:xfrm>
            <a:off x="6477000" y="3218260"/>
            <a:ext cx="2545890" cy="523220"/>
          </a:xfrm>
          <a:prstGeom prst="rect">
            <a:avLst/>
          </a:prstGeom>
          <a:noFill/>
          <a:ln w="9525">
            <a:noFill/>
          </a:ln>
        </p:spPr>
        <p:txBody>
          <a:bodyPr wrap="none">
            <a:spAutoFit/>
          </a:bodyPr>
          <a:lstStyle/>
          <a:p>
            <a:r>
              <a:rPr lang="en-US" altLang="en-US" sz="2800" dirty="0">
                <a:solidFill>
                  <a:srgbClr val="C00000"/>
                </a:solidFill>
                <a:latin typeface="Arial" panose="020B0604020202020204" pitchFamily="34" charset="0"/>
              </a:rPr>
              <a:t>Từ đồng nghĩa</a:t>
            </a:r>
          </a:p>
        </p:txBody>
      </p:sp>
      <p:sp>
        <p:nvSpPr>
          <p:cNvPr id="6" name="TextBox 5"/>
          <p:cNvSpPr txBox="1"/>
          <p:nvPr/>
        </p:nvSpPr>
        <p:spPr>
          <a:xfrm>
            <a:off x="6865938" y="3693319"/>
            <a:ext cx="2145139" cy="523220"/>
          </a:xfrm>
          <a:prstGeom prst="rect">
            <a:avLst/>
          </a:prstGeom>
          <a:noFill/>
          <a:ln w="9525">
            <a:noFill/>
          </a:ln>
        </p:spPr>
        <p:txBody>
          <a:bodyPr wrap="none">
            <a:spAutoFit/>
          </a:bodyPr>
          <a:lstStyle/>
          <a:p>
            <a:r>
              <a:rPr lang="en-US" altLang="en-US" sz="2800" dirty="0">
                <a:solidFill>
                  <a:srgbClr val="C00000"/>
                </a:solidFill>
                <a:latin typeface="Arial" panose="020B0604020202020204" pitchFamily="34" charset="0"/>
              </a:rPr>
              <a:t>Từ đồng âm</a:t>
            </a:r>
          </a:p>
        </p:txBody>
      </p:sp>
      <p:cxnSp>
        <p:nvCxnSpPr>
          <p:cNvPr id="12294" name="Straight Arrow Connector 3"/>
          <p:cNvCxnSpPr/>
          <p:nvPr/>
        </p:nvCxnSpPr>
        <p:spPr>
          <a:xfrm>
            <a:off x="5715001" y="2857500"/>
            <a:ext cx="722313" cy="0"/>
          </a:xfrm>
          <a:prstGeom prst="straightConnector1">
            <a:avLst/>
          </a:prstGeom>
          <a:ln w="9525">
            <a:noFill/>
          </a:ln>
        </p:spPr>
      </p:cxnSp>
      <p:cxnSp>
        <p:nvCxnSpPr>
          <p:cNvPr id="12295" name="Straight Arrow Connector 7"/>
          <p:cNvCxnSpPr/>
          <p:nvPr/>
        </p:nvCxnSpPr>
        <p:spPr>
          <a:xfrm>
            <a:off x="5867400" y="2857500"/>
            <a:ext cx="381000" cy="0"/>
          </a:xfrm>
          <a:prstGeom prst="straightConnector1">
            <a:avLst/>
          </a:prstGeom>
          <a:ln w="9525">
            <a:noFill/>
          </a:ln>
        </p:spPr>
      </p:cxnSp>
      <p:cxnSp>
        <p:nvCxnSpPr>
          <p:cNvPr id="12296" name="Straight Arrow Connector 28"/>
          <p:cNvCxnSpPr>
            <a:endCxn id="2" idx="1"/>
          </p:cNvCxnSpPr>
          <p:nvPr/>
        </p:nvCxnSpPr>
        <p:spPr>
          <a:xfrm>
            <a:off x="5715001" y="2857501"/>
            <a:ext cx="722313" cy="48488"/>
          </a:xfrm>
          <a:prstGeom prst="straightConnector1">
            <a:avLst/>
          </a:prstGeom>
          <a:ln w="9525">
            <a:noFill/>
          </a:ln>
        </p:spPr>
      </p:cxnSp>
      <p:sp>
        <p:nvSpPr>
          <p:cNvPr id="12297" name="Right Arrow 30"/>
          <p:cNvSpPr/>
          <p:nvPr/>
        </p:nvSpPr>
        <p:spPr>
          <a:xfrm>
            <a:off x="5867400" y="2895600"/>
            <a:ext cx="46038" cy="34529"/>
          </a:xfrm>
          <a:prstGeom prst="rightArrow">
            <a:avLst>
              <a:gd name="adj1" fmla="val 50000"/>
              <a:gd name="adj2" fmla="val 50000"/>
            </a:avLst>
          </a:prstGeom>
          <a:blipFill rotWithShape="1">
            <a:blip r:embed="rId3"/>
            <a:stretch>
              <a:fillRect/>
            </a:stretch>
          </a:blipFill>
          <a:ln w="9525">
            <a:noFill/>
          </a:ln>
        </p:spPr>
        <p:txBody>
          <a:bodyPr wrap="none" anchor="ctr" anchorCtr="0"/>
          <a:lstStyle/>
          <a:p>
            <a:pPr algn="ctr" eaLnBrk="1" hangingPunct="1"/>
            <a:endParaRPr lang="en-US" altLang="en-US" dirty="0">
              <a:solidFill>
                <a:srgbClr val="C00000"/>
              </a:solidFill>
              <a:latin typeface="Arial" panose="020B0604020202020204" pitchFamily="34" charset="0"/>
            </a:endParaRPr>
          </a:p>
        </p:txBody>
      </p:sp>
      <p:sp>
        <p:nvSpPr>
          <p:cNvPr id="34" name="Right Arrow 33"/>
          <p:cNvSpPr/>
          <p:nvPr/>
        </p:nvSpPr>
        <p:spPr>
          <a:xfrm>
            <a:off x="5867400" y="2843212"/>
            <a:ext cx="609600" cy="52388"/>
          </a:xfrm>
          <a:prstGeom prst="rightArrow">
            <a:avLst>
              <a:gd name="adj1" fmla="val 50000"/>
              <a:gd name="adj2" fmla="val 49616"/>
            </a:avLst>
          </a:prstGeom>
          <a:solidFill>
            <a:srgbClr val="C00000"/>
          </a:solidFill>
          <a:ln w="3175" cap="flat" cmpd="sng">
            <a:solidFill>
              <a:srgbClr val="C00000"/>
            </a:solidFill>
            <a:prstDash val="solid"/>
            <a:round/>
            <a:headEnd type="none" w="med" len="med"/>
            <a:tailEnd type="none" w="med" len="med"/>
          </a:ln>
        </p:spPr>
        <p:txBody>
          <a:bodyPr wrap="none" anchor="ctr" anchorCtr="0"/>
          <a:lstStyle/>
          <a:p>
            <a:pPr algn="ctr" eaLnBrk="1" hangingPunct="1"/>
            <a:endParaRPr lang="en-US" altLang="en-US" dirty="0">
              <a:solidFill>
                <a:srgbClr val="C00000"/>
              </a:solidFill>
              <a:latin typeface="Arial" panose="020B0604020202020204" pitchFamily="34" charset="0"/>
            </a:endParaRPr>
          </a:p>
        </p:txBody>
      </p:sp>
      <p:sp>
        <p:nvSpPr>
          <p:cNvPr id="35" name="Right Arrow 34"/>
          <p:cNvSpPr/>
          <p:nvPr/>
        </p:nvSpPr>
        <p:spPr>
          <a:xfrm flipV="1">
            <a:off x="5913438" y="3371851"/>
            <a:ext cx="609600" cy="41672"/>
          </a:xfrm>
          <a:prstGeom prst="rightArrow">
            <a:avLst>
              <a:gd name="adj1" fmla="val 50000"/>
              <a:gd name="adj2" fmla="val 50386"/>
            </a:avLst>
          </a:prstGeom>
          <a:solidFill>
            <a:srgbClr val="C00000"/>
          </a:solidFill>
          <a:ln w="3175" cap="flat" cmpd="sng">
            <a:solidFill>
              <a:srgbClr val="C00000"/>
            </a:solidFill>
            <a:prstDash val="solid"/>
            <a:round/>
            <a:headEnd type="none" w="med" len="med"/>
            <a:tailEnd type="none" w="med" len="med"/>
          </a:ln>
        </p:spPr>
        <p:txBody>
          <a:bodyPr wrap="none" anchor="ctr" anchorCtr="0"/>
          <a:lstStyle/>
          <a:p>
            <a:pPr algn="ctr" eaLnBrk="1" hangingPunct="1"/>
            <a:endParaRPr lang="en-US" altLang="en-US" dirty="0">
              <a:solidFill>
                <a:srgbClr val="C00000"/>
              </a:solidFill>
              <a:latin typeface="Arial" panose="020B0604020202020204" pitchFamily="34" charset="0"/>
            </a:endParaRPr>
          </a:p>
        </p:txBody>
      </p:sp>
      <p:sp>
        <p:nvSpPr>
          <p:cNvPr id="36" name="Right Arrow 35"/>
          <p:cNvSpPr/>
          <p:nvPr/>
        </p:nvSpPr>
        <p:spPr>
          <a:xfrm>
            <a:off x="6437313" y="3886200"/>
            <a:ext cx="385762" cy="53579"/>
          </a:xfrm>
          <a:prstGeom prst="rightArrow">
            <a:avLst>
              <a:gd name="adj1" fmla="val 50000"/>
              <a:gd name="adj2" fmla="val 50524"/>
            </a:avLst>
          </a:prstGeom>
          <a:solidFill>
            <a:srgbClr val="C00000"/>
          </a:solidFill>
          <a:ln w="3175" cap="flat" cmpd="sng">
            <a:solidFill>
              <a:srgbClr val="C00000"/>
            </a:solidFill>
            <a:prstDash val="solid"/>
            <a:round/>
            <a:headEnd type="none" w="med" len="med"/>
            <a:tailEnd type="none" w="med" len="med"/>
          </a:ln>
        </p:spPr>
        <p:txBody>
          <a:bodyPr wrap="none" anchor="ctr" anchorCtr="0"/>
          <a:lstStyle/>
          <a:p>
            <a:pPr algn="ctr" eaLnBrk="1" hangingPunct="1"/>
            <a:endParaRPr lang="en-US" altLang="en-US" dirty="0">
              <a:solidFill>
                <a:srgbClr val="C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61950"/>
            <a:ext cx="8229600"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p:txBody>
      </p:sp>
      <p:sp>
        <p:nvSpPr>
          <p:cNvPr id="3" name="TextBox 2"/>
          <p:cNvSpPr txBox="1"/>
          <p:nvPr/>
        </p:nvSpPr>
        <p:spPr>
          <a:xfrm>
            <a:off x="694038" y="1885950"/>
            <a:ext cx="7620000" cy="954107"/>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âm</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TextBox 3"/>
          <p:cNvSpPr txBox="1"/>
          <p:nvPr/>
        </p:nvSpPr>
        <p:spPr>
          <a:xfrm>
            <a:off x="609600" y="3105150"/>
            <a:ext cx="7696200" cy="1384995"/>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nhiều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hay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3393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842</Words>
  <Application>Microsoft Office PowerPoint</Application>
  <PresentationFormat>On-screen Show (16:9)</PresentationFormat>
  <Paragraphs>103</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Ôn tập về từ và cấu tạo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0918578223</dc:creator>
  <cp:lastModifiedBy>ASUS</cp:lastModifiedBy>
  <cp:revision>797</cp:revision>
  <cp:lastPrinted>2016-10-27T07:44:00Z</cp:lastPrinted>
  <dcterms:created xsi:type="dcterms:W3CDTF">2010-11-30T00:04:00Z</dcterms:created>
  <dcterms:modified xsi:type="dcterms:W3CDTF">2023-12-24T08:06:20Z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6D6C7C9B15D44C6B8AB73B2A58ED38A3_13</vt:lpwstr>
  </property>
  <property fmtid="{D5CDD505-2E9C-101B-9397-08002B2CF9AE}" pid="3" name="KSOProductBuildVer">
    <vt:lpwstr>1033-12.2.0.13359</vt:lpwstr>
  </property>
</Properties>
</file>