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2" r:id="rId3"/>
    <p:sldId id="258" r:id="rId4"/>
    <p:sldId id="259" r:id="rId5"/>
    <p:sldId id="260" r:id="rId6"/>
    <p:sldId id="261" r:id="rId7"/>
    <p:sldId id="307" r:id="rId8"/>
    <p:sldId id="311" r:id="rId9"/>
    <p:sldId id="31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BFD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8624F-53A7-472A-A27A-C398789DFDA1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311C9-D834-4DCF-B24E-4717435B29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329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5A764C1-B23E-4F8A-9034-A2E42748B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114494B6-E120-41DF-8D4B-5C638A6B8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0A53B33-2D91-4EEB-B42E-FB7E764C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2D01FDD-8A1E-44F4-BBCE-DDA836DB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DA74D0B-782B-4C47-8C58-18512586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68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1999BD9-E521-4AAB-BE67-DC741723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F650E9E1-D0DB-4391-8387-345D88F7C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4F7B288-C1BA-4FED-8652-F16C2393B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F458185-8CB2-46C7-9CC9-46786966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1E884D0-DC5C-4F58-B639-2121A0C0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9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8E0FE6EA-976B-4DAD-8CA0-B5438DAE9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1AE84DFB-DDC6-4AE5-AD12-DF74DEA71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7011FCA-E1C0-4437-A64C-3C0151C53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AF04005-0E7A-49D5-BF88-108D215F1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FDBED21-D6B3-460C-BCE1-D8DADDF1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02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B88B021-F93D-4A6B-A8F3-3974562C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FD0C01A-C634-43E4-AD30-52BA90FFB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8DB7DB0-13A3-4EE4-83D4-8BDD9836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C92CA31-BB55-4665-82AB-BEC310D4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B90B18A-7901-49F5-9C50-50C81FF6F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35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5261C51-00DF-4366-B022-FFA2E796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593F4CA-C460-4862-99B0-4DB710A16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977BACC-533D-4ABA-8C68-A6682A8EE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CFAED0B-8E04-4F65-A935-2918AA19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DA06931-55A9-40DE-940B-84824B40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95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9485D6D-BD9E-4D44-8A16-F0D361E9B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926D557-FBA2-4441-8837-B7BBC3B4A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15C71A42-DA46-405F-8E67-DC97DE248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CFC071AD-C89C-4766-B74D-7EFE8391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BF146A9-3443-444E-92F8-F017D23B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0CE204E4-1EF7-443E-80F2-E6C0D21E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49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5634BA6-CEA0-4751-8430-D39E58B3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7E8427E-641E-4ABB-A505-0D928F2D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05A90244-513E-4118-B35A-DEA84CC23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793B1A24-BE4F-4060-B5E5-3408D7073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815BDFF6-CFB4-49CD-A332-A75579F9D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BDBEAC33-015F-4529-B12D-288062CC4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31D35120-3F61-403A-A75A-EBB5737D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B210114D-0985-4430-AB5B-EA41BD33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64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E32DE8C-5F36-430E-AB52-17E5AFAA9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90EB6FE8-FC0C-40A6-8D85-86AED371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4689CC15-9967-47D5-8F94-9B8C979F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CE4A975-B2F2-40B3-B8DF-7239F01E4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19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6389EEF6-E544-4AB4-ABCE-9D37EA980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D853696B-17BA-461E-8881-DD666EC6A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292F02DA-5199-42BB-8B8E-A29AC4D12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22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EFD4FB8-C6AE-4084-945C-2785A2C8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0B7257C-7D51-41E4-9D8B-5A1EEBB9E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B9A6E385-B337-4BCE-9CB2-225C97858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4A2AE11-E27A-4B0D-8759-1C7A1ADB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D2FFB31C-6028-4EC5-A34F-8128E15F0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5FE3F8F-DF97-49A2-B918-8C31EB6C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76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F841AAD-9732-4342-A2ED-C9B6DAFF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90814987-68D9-430E-AE0C-4799E69B9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4F4EDC2-2026-4A56-B71C-CC04EEF22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9D95B61E-DEA0-411D-B083-72D52B72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D9B9587-5F06-45F2-AD27-CF804D751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B0C5F54B-D53C-460C-954B-69A79F95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04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xmlns="" id="{B029C3A5-027A-4A2A-A26F-5F69EF23A25E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FF9719D8-C497-428D-81A6-27D2182E0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D8272AC-0416-416B-ABDF-9052483FF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49F89DB-2BC7-47C9-8492-B3E1AD65B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CCFDD-65A4-40AE-A5F8-67EB8E0668FC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B176127-6970-4348-B2DB-AE2AA5834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450980E-6527-4C40-8C5E-FBD6837B5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55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>
            <a:extLst>
              <a:ext uri="{FF2B5EF4-FFF2-40B4-BE49-F238E27FC236}">
                <a16:creationId xmlns:a16="http://schemas.microsoft.com/office/drawing/2014/main" xmlns="" id="{2AAFA2A9-5459-476F-B318-7EF2EA59307E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A9ED7B66-4EA2-4622-B049-EFE5EB78E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303" y="838749"/>
            <a:ext cx="4849161" cy="518050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4" name="กลุ่ม 41">
            <a:extLst>
              <a:ext uri="{FF2B5EF4-FFF2-40B4-BE49-F238E27FC236}">
                <a16:creationId xmlns:a16="http://schemas.microsoft.com/office/drawing/2014/main" xmlns="" id="{CB009414-429E-4620-A7F2-64767873C74A}"/>
              </a:ext>
            </a:extLst>
          </p:cNvPr>
          <p:cNvGrpSpPr/>
          <p:nvPr/>
        </p:nvGrpSpPr>
        <p:grpSpPr>
          <a:xfrm>
            <a:off x="1580357" y="1203090"/>
            <a:ext cx="4532303" cy="809153"/>
            <a:chOff x="2271564" y="3507854"/>
            <a:chExt cx="4606206" cy="543974"/>
          </a:xfrm>
        </p:grpSpPr>
        <p:sp>
          <p:nvSpPr>
            <p:cNvPr id="15" name="สี่เหลี่ยมผืนผ้า 1">
              <a:extLst>
                <a:ext uri="{FF2B5EF4-FFF2-40B4-BE49-F238E27FC236}">
                  <a16:creationId xmlns:a16="http://schemas.microsoft.com/office/drawing/2014/main" xmlns="" id="{68888F92-852D-4B33-B6ED-EB51B5FB9071}"/>
                </a:ext>
              </a:extLst>
            </p:cNvPr>
            <p:cNvSpPr/>
            <p:nvPr/>
          </p:nvSpPr>
          <p:spPr>
            <a:xfrm>
              <a:off x="2339752" y="3579862"/>
              <a:ext cx="4538018" cy="471966"/>
            </a:xfrm>
            <a:prstGeom prst="rect">
              <a:avLst/>
            </a:prstGeom>
            <a:pattFill prst="wdDnDiag">
              <a:fgClr>
                <a:srgbClr val="E8C6D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สี่เหลี่ยมผืนผ้า 62">
              <a:extLst>
                <a:ext uri="{FF2B5EF4-FFF2-40B4-BE49-F238E27FC236}">
                  <a16:creationId xmlns:a16="http://schemas.microsoft.com/office/drawing/2014/main" xmlns="" id="{44F08336-25D8-41EC-BD97-36263F483DC0}"/>
                </a:ext>
              </a:extLst>
            </p:cNvPr>
            <p:cNvSpPr/>
            <p:nvPr/>
          </p:nvSpPr>
          <p:spPr>
            <a:xfrm>
              <a:off x="2271564" y="3507854"/>
              <a:ext cx="4538017" cy="47196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DE75"/>
              </a:solidFill>
            </a:ln>
            <a:effectLst>
              <a:outerShdw blurRad="50800" dist="38100" dir="2700000" algn="tl" rotWithShape="0">
                <a:schemeClr val="accent4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5D128C7F-C611-42D7-A88E-9EDE0A2A53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208" r="42576"/>
          <a:stretch/>
        </p:blipFill>
        <p:spPr>
          <a:xfrm>
            <a:off x="475935" y="2150871"/>
            <a:ext cx="6741149" cy="16067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5CA1ECE6-1B99-422B-BECC-A0EC80F1D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228" y="1177162"/>
            <a:ext cx="2566638" cy="9693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FA2E8F1-9EA2-4067-9FDF-23D2BFCA8880}"/>
              </a:ext>
            </a:extLst>
          </p:cNvPr>
          <p:cNvSpPr txBox="1"/>
          <p:nvPr/>
        </p:nvSpPr>
        <p:spPr>
          <a:xfrm>
            <a:off x="1848465" y="4031226"/>
            <a:ext cx="3991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Trang 76</a:t>
            </a:r>
          </a:p>
        </p:txBody>
      </p:sp>
    </p:spTree>
    <p:extLst>
      <p:ext uri="{BB962C8B-B14F-4D97-AF65-F5344CB8AC3E}">
        <p14:creationId xmlns:p14="http://schemas.microsoft.com/office/powerpoint/2010/main" val="332893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B93C2C8C-8D8E-4F75-A1E7-131614D88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14" y="0"/>
            <a:ext cx="12193092" cy="6858000"/>
          </a:xfrm>
          <a:prstGeom prst="rect">
            <a:avLst/>
          </a:prstGeom>
        </p:spPr>
      </p:pic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97B512D0-2FB3-408D-8FE2-A7CA096C3F4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CD95A92-48E5-4345-83A6-81AD85DB16A9}"/>
              </a:ext>
            </a:extLst>
          </p:cNvPr>
          <p:cNvSpPr txBox="1"/>
          <p:nvPr/>
        </p:nvSpPr>
        <p:spPr>
          <a:xfrm>
            <a:off x="560437" y="90456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54EB440A-6576-4A53-9825-10BE9FCF6D5B}"/>
              </a:ext>
            </a:extLst>
          </p:cNvPr>
          <p:cNvGrpSpPr/>
          <p:nvPr/>
        </p:nvGrpSpPr>
        <p:grpSpPr>
          <a:xfrm>
            <a:off x="479986" y="1489341"/>
            <a:ext cx="11232027" cy="4570799"/>
            <a:chOff x="1068766" y="4227342"/>
            <a:chExt cx="10672259" cy="1582263"/>
          </a:xfrm>
        </p:grpSpPr>
        <p:sp>
          <p:nvSpPr>
            <p:cNvPr id="20" name="Arrow: Pentagon 11">
              <a:extLst>
                <a:ext uri="{FF2B5EF4-FFF2-40B4-BE49-F238E27FC236}">
                  <a16:creationId xmlns:a16="http://schemas.microsoft.com/office/drawing/2014/main" xmlns="" id="{8E0CCD95-DF09-4C24-AD33-63A654B6C255}"/>
                </a:ext>
              </a:extLst>
            </p:cNvPr>
            <p:cNvSpPr/>
            <p:nvPr/>
          </p:nvSpPr>
          <p:spPr>
            <a:xfrm>
              <a:off x="1068766" y="4227342"/>
              <a:ext cx="10672259" cy="1582263"/>
            </a:xfrm>
            <a:prstGeom prst="roundRect">
              <a:avLst/>
            </a:prstGeom>
            <a:solidFill>
              <a:srgbClr val="E7F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row: Pentagon 12">
              <a:extLst>
                <a:ext uri="{FF2B5EF4-FFF2-40B4-BE49-F238E27FC236}">
                  <a16:creationId xmlns:a16="http://schemas.microsoft.com/office/drawing/2014/main" xmlns="" id="{284D708C-707D-49B9-9FA1-7A25B02A311A}"/>
                </a:ext>
              </a:extLst>
            </p:cNvPr>
            <p:cNvSpPr/>
            <p:nvPr/>
          </p:nvSpPr>
          <p:spPr>
            <a:xfrm>
              <a:off x="1180154" y="4286223"/>
              <a:ext cx="10418288" cy="1486443"/>
            </a:xfrm>
            <a:prstGeom prst="roundRect">
              <a:avLst/>
            </a:prstGeom>
            <a:noFill/>
            <a:ln w="28575">
              <a:solidFill>
                <a:srgbClr val="99CC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D469DE8-95F0-453D-BDD4-878DCAD41FBB}"/>
              </a:ext>
            </a:extLst>
          </p:cNvPr>
          <p:cNvSpPr txBox="1"/>
          <p:nvPr/>
        </p:nvSpPr>
        <p:spPr>
          <a:xfrm>
            <a:off x="5773914" y="1701738"/>
            <a:ext cx="1671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UTM Avo" panose="02040603050506020204" pitchFamily="18" charset="0"/>
              </a:rPr>
              <a:t>Mẫu: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65DFD54-DDF5-4C5E-B5A7-2226DEEA5FA0}"/>
              </a:ext>
            </a:extLst>
          </p:cNvPr>
          <p:cNvSpPr txBox="1"/>
          <p:nvPr/>
        </p:nvSpPr>
        <p:spPr>
          <a:xfrm>
            <a:off x="845573" y="236136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6% + 15% = 21%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CCB4D724-8EF1-4CEA-B6BD-E0FD6D27D78B}"/>
              </a:ext>
            </a:extLst>
          </p:cNvPr>
          <p:cNvSpPr txBox="1"/>
          <p:nvPr/>
        </p:nvSpPr>
        <p:spPr>
          <a:xfrm>
            <a:off x="777563" y="3275472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112,5 % - 13% = 99, 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63626AD-F687-4CF8-AF2A-64F7D4459DEA}"/>
              </a:ext>
            </a:extLst>
          </p:cNvPr>
          <p:cNvSpPr txBox="1"/>
          <p:nvPr/>
        </p:nvSpPr>
        <p:spPr>
          <a:xfrm>
            <a:off x="777563" y="4193307"/>
            <a:ext cx="388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14,2% x 3 = 42,6 %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02A9AE70-F47A-4887-8A6B-0193F2E30615}"/>
              </a:ext>
            </a:extLst>
          </p:cNvPr>
          <p:cNvSpPr txBox="1"/>
          <p:nvPr/>
        </p:nvSpPr>
        <p:spPr>
          <a:xfrm>
            <a:off x="777563" y="5066975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60% : 5 = 12%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AFEEA29-E898-404D-A87E-C42162A7EBD6}"/>
              </a:ext>
            </a:extLst>
          </p:cNvPr>
          <p:cNvSpPr txBox="1"/>
          <p:nvPr/>
        </p:nvSpPr>
        <p:spPr>
          <a:xfrm>
            <a:off x="4095780" y="2371560"/>
            <a:ext cx="2699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(6 + 15) 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654E1E4-289D-4C12-91EF-4AE3002DC70A}"/>
              </a:ext>
            </a:extLst>
          </p:cNvPr>
          <p:cNvSpPr txBox="1"/>
          <p:nvPr/>
        </p:nvSpPr>
        <p:spPr>
          <a:xfrm>
            <a:off x="5397288" y="3275471"/>
            <a:ext cx="318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(112,5 - 13) 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9F231B0-C908-471D-BFEE-99E3947684AD}"/>
              </a:ext>
            </a:extLst>
          </p:cNvPr>
          <p:cNvSpPr txBox="1"/>
          <p:nvPr/>
        </p:nvSpPr>
        <p:spPr>
          <a:xfrm>
            <a:off x="4661307" y="4193307"/>
            <a:ext cx="3012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(14,2 X 3) 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BC524FCA-4661-4A8F-94C7-1D0C453681CF}"/>
              </a:ext>
            </a:extLst>
          </p:cNvPr>
          <p:cNvSpPr txBox="1"/>
          <p:nvPr/>
        </p:nvSpPr>
        <p:spPr>
          <a:xfrm>
            <a:off x="3640173" y="5046275"/>
            <a:ext cx="2662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(60 : 5) %</a:t>
            </a:r>
          </a:p>
        </p:txBody>
      </p:sp>
    </p:spTree>
    <p:extLst>
      <p:ext uri="{BB962C8B-B14F-4D97-AF65-F5344CB8AC3E}">
        <p14:creationId xmlns:p14="http://schemas.microsoft.com/office/powerpoint/2010/main" val="6671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97B512D0-2FB3-408D-8FE2-A7CA096C3F4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CD95A92-48E5-4345-83A6-81AD85DB16A9}"/>
              </a:ext>
            </a:extLst>
          </p:cNvPr>
          <p:cNvSpPr txBox="1"/>
          <p:nvPr/>
        </p:nvSpPr>
        <p:spPr>
          <a:xfrm>
            <a:off x="650635" y="68118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54EB440A-6576-4A53-9825-10BE9FCF6D5B}"/>
              </a:ext>
            </a:extLst>
          </p:cNvPr>
          <p:cNvGrpSpPr/>
          <p:nvPr/>
        </p:nvGrpSpPr>
        <p:grpSpPr>
          <a:xfrm>
            <a:off x="560437" y="1256740"/>
            <a:ext cx="11232027" cy="2081350"/>
            <a:chOff x="1068766" y="4227342"/>
            <a:chExt cx="10672259" cy="1582263"/>
          </a:xfrm>
        </p:grpSpPr>
        <p:sp>
          <p:nvSpPr>
            <p:cNvPr id="20" name="Arrow: Pentagon 11">
              <a:extLst>
                <a:ext uri="{FF2B5EF4-FFF2-40B4-BE49-F238E27FC236}">
                  <a16:creationId xmlns:a16="http://schemas.microsoft.com/office/drawing/2014/main" xmlns="" id="{8E0CCD95-DF09-4C24-AD33-63A654B6C255}"/>
                </a:ext>
              </a:extLst>
            </p:cNvPr>
            <p:cNvSpPr/>
            <p:nvPr/>
          </p:nvSpPr>
          <p:spPr>
            <a:xfrm>
              <a:off x="1068766" y="4227342"/>
              <a:ext cx="10672259" cy="1582263"/>
            </a:xfrm>
            <a:prstGeom prst="roundRect">
              <a:avLst/>
            </a:prstGeom>
            <a:solidFill>
              <a:srgbClr val="E7F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row: Pentagon 12">
              <a:extLst>
                <a:ext uri="{FF2B5EF4-FFF2-40B4-BE49-F238E27FC236}">
                  <a16:creationId xmlns:a16="http://schemas.microsoft.com/office/drawing/2014/main" xmlns="" id="{284D708C-707D-49B9-9FA1-7A25B02A311A}"/>
                </a:ext>
              </a:extLst>
            </p:cNvPr>
            <p:cNvSpPr/>
            <p:nvPr/>
          </p:nvSpPr>
          <p:spPr>
            <a:xfrm>
              <a:off x="1180154" y="4325667"/>
              <a:ext cx="10418288" cy="1369280"/>
            </a:xfrm>
            <a:prstGeom prst="roundRect">
              <a:avLst/>
            </a:prstGeom>
            <a:noFill/>
            <a:ln w="28575">
              <a:solidFill>
                <a:srgbClr val="99CC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D469DE8-95F0-453D-BDD4-878DCAD41FBB}"/>
              </a:ext>
            </a:extLst>
          </p:cNvPr>
          <p:cNvSpPr txBox="1"/>
          <p:nvPr/>
        </p:nvSpPr>
        <p:spPr>
          <a:xfrm>
            <a:off x="748392" y="1459807"/>
            <a:ext cx="1671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UTM Avo" panose="02040603050506020204" pitchFamily="18" charset="0"/>
              </a:rPr>
              <a:t>Mẫu: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65DFD54-DDF5-4C5E-B5A7-2226DEEA5FA0}"/>
              </a:ext>
            </a:extLst>
          </p:cNvPr>
          <p:cNvSpPr txBox="1"/>
          <p:nvPr/>
        </p:nvSpPr>
        <p:spPr>
          <a:xfrm>
            <a:off x="915185" y="1923374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6% + 15% = 21%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CCB4D724-8EF1-4CEA-B6BD-E0FD6D27D78B}"/>
              </a:ext>
            </a:extLst>
          </p:cNvPr>
          <p:cNvSpPr txBox="1"/>
          <p:nvPr/>
        </p:nvSpPr>
        <p:spPr>
          <a:xfrm>
            <a:off x="6730178" y="1903709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112,5 % - 13% = 99, 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63626AD-F687-4CF8-AF2A-64F7D4459DEA}"/>
              </a:ext>
            </a:extLst>
          </p:cNvPr>
          <p:cNvSpPr txBox="1"/>
          <p:nvPr/>
        </p:nvSpPr>
        <p:spPr>
          <a:xfrm>
            <a:off x="915185" y="2523218"/>
            <a:ext cx="388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14,2% x 3 = 42,6 %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02A9AE70-F47A-4887-8A6B-0193F2E30615}"/>
              </a:ext>
            </a:extLst>
          </p:cNvPr>
          <p:cNvSpPr txBox="1"/>
          <p:nvPr/>
        </p:nvSpPr>
        <p:spPr>
          <a:xfrm>
            <a:off x="6799003" y="2508149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60% : 5 = 12%</a:t>
            </a:r>
          </a:p>
        </p:txBody>
      </p:sp>
      <p:grpSp>
        <p:nvGrpSpPr>
          <p:cNvPr id="26" name="กลุ่ม 50">
            <a:extLst>
              <a:ext uri="{FF2B5EF4-FFF2-40B4-BE49-F238E27FC236}">
                <a16:creationId xmlns:a16="http://schemas.microsoft.com/office/drawing/2014/main" xmlns="" id="{889DE66E-2948-444B-AB08-52D767BA8490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27" name="สี่เหลี่ยมผืนผ้า 78">
              <a:extLst>
                <a:ext uri="{FF2B5EF4-FFF2-40B4-BE49-F238E27FC236}">
                  <a16:creationId xmlns:a16="http://schemas.microsoft.com/office/drawing/2014/main" xmlns="" id="{05972DD4-2AF8-435E-818E-7C8D2F229677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28" name="สี่เหลี่ยมผืนผ้า 44">
              <a:extLst>
                <a:ext uri="{FF2B5EF4-FFF2-40B4-BE49-F238E27FC236}">
                  <a16:creationId xmlns:a16="http://schemas.microsoft.com/office/drawing/2014/main" xmlns="" id="{22EE1E9C-A2F0-4B78-839F-04212D4D88D6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E677C0B2-284C-408A-8BE0-FABBC76F52D5}"/>
              </a:ext>
            </a:extLst>
          </p:cNvPr>
          <p:cNvSpPr txBox="1"/>
          <p:nvPr/>
        </p:nvSpPr>
        <p:spPr>
          <a:xfrm>
            <a:off x="650635" y="4006771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Ta thực hiện cộng, trừ, nhân, chia như hai số tự nhiên hoặc hai số thập phân, rồi viết kí hiệu % vào bên phải kết quả vừa tìm được.</a:t>
            </a:r>
          </a:p>
        </p:txBody>
      </p:sp>
      <p:pic>
        <p:nvPicPr>
          <p:cNvPr id="30" name="图片 7">
            <a:extLst>
              <a:ext uri="{FF2B5EF4-FFF2-40B4-BE49-F238E27FC236}">
                <a16:creationId xmlns:a16="http://schemas.microsoft.com/office/drawing/2014/main" xmlns="" id="{E2E72ABD-B553-43C3-97F9-84E818D27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1374ADCF-B18B-4128-9ECC-61938F9825F2}"/>
              </a:ext>
            </a:extLst>
          </p:cNvPr>
          <p:cNvSpPr txBox="1"/>
          <p:nvPr/>
        </p:nvSpPr>
        <p:spPr>
          <a:xfrm>
            <a:off x="691156" y="4012850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Khi thực hiện phép tính cộng - trừ hai tỉ số phần trăm và nhân - chia tỉ số phần trăm với số tự nhiên, ta làm như thế nào?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28932496-DA37-4957-8FB4-56C220D02A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35756" y="3092924"/>
            <a:ext cx="4423148" cy="81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58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3" grpId="0"/>
      <p:bldP spid="24" grpId="0"/>
      <p:bldP spid="25" grpId="0"/>
      <p:bldP spid="29" grpId="0"/>
      <p:bldP spid="31" grpId="0"/>
      <p:bldP spid="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1F1B50CB-187C-4061-9352-BAD57622D9BB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50864D1-4324-4907-B5DA-FE0EDAE07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93" y="896061"/>
            <a:ext cx="481626" cy="640135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3" name="矩形: 圆角 1">
            <a:extLst>
              <a:ext uri="{FF2B5EF4-FFF2-40B4-BE49-F238E27FC236}">
                <a16:creationId xmlns:a16="http://schemas.microsoft.com/office/drawing/2014/main" xmlns="" id="{A054797D-97BE-4CAE-8278-CDA3BA1CB183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E0F1FDB-6D79-43FF-BE3F-804159226DC5}"/>
              </a:ext>
            </a:extLst>
          </p:cNvPr>
          <p:cNvSpPr txBox="1"/>
          <p:nvPr/>
        </p:nvSpPr>
        <p:spPr>
          <a:xfrm>
            <a:off x="560437" y="90456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2E001CD-698C-4831-A29E-5F607FC8AE3D}"/>
              </a:ext>
            </a:extLst>
          </p:cNvPr>
          <p:cNvSpPr txBox="1"/>
          <p:nvPr/>
        </p:nvSpPr>
        <p:spPr>
          <a:xfrm>
            <a:off x="845574" y="170098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a. 27,5% + 38%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8EC4B87-6CC7-4602-B2A3-5B28BFB24EAB}"/>
              </a:ext>
            </a:extLst>
          </p:cNvPr>
          <p:cNvSpPr txBox="1"/>
          <p:nvPr/>
        </p:nvSpPr>
        <p:spPr>
          <a:xfrm>
            <a:off x="845574" y="2492477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b. 30% - 16%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3818EC0B-B7F2-4709-8B96-8C86FFAAE770}"/>
              </a:ext>
            </a:extLst>
          </p:cNvPr>
          <p:cNvSpPr txBox="1"/>
          <p:nvPr/>
        </p:nvSpPr>
        <p:spPr>
          <a:xfrm>
            <a:off x="7084141" y="170098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c. 14,2% x 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8C54B75F-6427-41D2-AF04-A3CF19331768}"/>
              </a:ext>
            </a:extLst>
          </p:cNvPr>
          <p:cNvSpPr txBox="1"/>
          <p:nvPr/>
        </p:nvSpPr>
        <p:spPr>
          <a:xfrm>
            <a:off x="7084141" y="2492477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d. 216% : 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5A8F10C-6BDC-454B-BB82-D0FD89E7876D}"/>
              </a:ext>
            </a:extLst>
          </p:cNvPr>
          <p:cNvSpPr txBox="1"/>
          <p:nvPr/>
        </p:nvSpPr>
        <p:spPr>
          <a:xfrm>
            <a:off x="3864469" y="1685901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65,5 %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CABCA103-5AF7-499D-9467-0DC737C46DE9}"/>
              </a:ext>
            </a:extLst>
          </p:cNvPr>
          <p:cNvSpPr txBox="1"/>
          <p:nvPr/>
        </p:nvSpPr>
        <p:spPr>
          <a:xfrm>
            <a:off x="3538835" y="2492477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14%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206CDE52-AEBA-4B75-AB8C-5587AE21269B}"/>
              </a:ext>
            </a:extLst>
          </p:cNvPr>
          <p:cNvSpPr txBox="1"/>
          <p:nvPr/>
        </p:nvSpPr>
        <p:spPr>
          <a:xfrm>
            <a:off x="9480817" y="1700058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56,8 %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476EA40-FF61-4887-A525-4F73BA6B85C0}"/>
              </a:ext>
            </a:extLst>
          </p:cNvPr>
          <p:cNvSpPr txBox="1"/>
          <p:nvPr/>
        </p:nvSpPr>
        <p:spPr>
          <a:xfrm>
            <a:off x="9490663" y="2517083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27%</a:t>
            </a:r>
          </a:p>
        </p:txBody>
      </p:sp>
      <p:grpSp>
        <p:nvGrpSpPr>
          <p:cNvPr id="52" name="กลุ่ม 50">
            <a:extLst>
              <a:ext uri="{FF2B5EF4-FFF2-40B4-BE49-F238E27FC236}">
                <a16:creationId xmlns:a16="http://schemas.microsoft.com/office/drawing/2014/main" xmlns="" id="{E6FB80AD-43EA-4208-A8E1-414CED30861A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53" name="สี่เหลี่ยมผืนผ้า 78">
              <a:extLst>
                <a:ext uri="{FF2B5EF4-FFF2-40B4-BE49-F238E27FC236}">
                  <a16:creationId xmlns:a16="http://schemas.microsoft.com/office/drawing/2014/main" xmlns="" id="{71F6CCD7-12F4-4044-A75C-5369F7F90A0C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54" name="สี่เหลี่ยมผืนผ้า 44">
              <a:extLst>
                <a:ext uri="{FF2B5EF4-FFF2-40B4-BE49-F238E27FC236}">
                  <a16:creationId xmlns:a16="http://schemas.microsoft.com/office/drawing/2014/main" xmlns="" id="{9657664E-114E-4188-A998-44A234CA547A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B6882FD-8346-4325-BC13-CE876CF77226}"/>
              </a:ext>
            </a:extLst>
          </p:cNvPr>
          <p:cNvSpPr txBox="1"/>
          <p:nvPr/>
        </p:nvSpPr>
        <p:spPr>
          <a:xfrm>
            <a:off x="605536" y="4157072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Ta thực hiện cộng, trừ, nhân, chia như hai số tự nhiên hoặc hai số thập phân, rồi viết kí hiệu % vào bên phải kết quả vừa tìm được.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D4024773-E790-4569-8795-2E35723C9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2591D496-C8E3-4CC4-8DBF-92BE443E8217}"/>
              </a:ext>
            </a:extLst>
          </p:cNvPr>
          <p:cNvSpPr txBox="1"/>
          <p:nvPr/>
        </p:nvSpPr>
        <p:spPr>
          <a:xfrm>
            <a:off x="650635" y="4586860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Khi thực hiện phép tính cộng - trừ hai tỉ số phần trăm và nhân - chia tỉ số phần trăm với số tự nhiên, ta làm như thế nào?</a:t>
            </a:r>
          </a:p>
        </p:txBody>
      </p:sp>
      <p:sp>
        <p:nvSpPr>
          <p:cNvPr id="55" name="รูปแบบอิสระ 84">
            <a:extLst>
              <a:ext uri="{FF2B5EF4-FFF2-40B4-BE49-F238E27FC236}">
                <a16:creationId xmlns:a16="http://schemas.microsoft.com/office/drawing/2014/main" xmlns="" id="{067EBBDE-7656-4796-85D5-1B236150362D}"/>
              </a:ext>
            </a:extLst>
          </p:cNvPr>
          <p:cNvSpPr/>
          <p:nvPr/>
        </p:nvSpPr>
        <p:spPr>
          <a:xfrm>
            <a:off x="1138480" y="3240368"/>
            <a:ext cx="1774817" cy="470024"/>
          </a:xfrm>
          <a:custGeom>
            <a:avLst/>
            <a:gdLst>
              <a:gd name="connsiteX0" fmla="*/ 0 w 1333500"/>
              <a:gd name="connsiteY0" fmla="*/ 470024 h 470024"/>
              <a:gd name="connsiteX1" fmla="*/ 279400 w 1333500"/>
              <a:gd name="connsiteY1" fmla="*/ 124 h 470024"/>
              <a:gd name="connsiteX2" fmla="*/ 254000 w 1333500"/>
              <a:gd name="connsiteY2" fmla="*/ 470024 h 470024"/>
              <a:gd name="connsiteX3" fmla="*/ 533400 w 1333500"/>
              <a:gd name="connsiteY3" fmla="*/ 124 h 470024"/>
              <a:gd name="connsiteX4" fmla="*/ 508000 w 1333500"/>
              <a:gd name="connsiteY4" fmla="*/ 419224 h 470024"/>
              <a:gd name="connsiteX5" fmla="*/ 800100 w 1333500"/>
              <a:gd name="connsiteY5" fmla="*/ 12824 h 470024"/>
              <a:gd name="connsiteX6" fmla="*/ 787400 w 1333500"/>
              <a:gd name="connsiteY6" fmla="*/ 457324 h 470024"/>
              <a:gd name="connsiteX7" fmla="*/ 1092200 w 1333500"/>
              <a:gd name="connsiteY7" fmla="*/ 124 h 470024"/>
              <a:gd name="connsiteX8" fmla="*/ 1028700 w 1333500"/>
              <a:gd name="connsiteY8" fmla="*/ 457324 h 470024"/>
              <a:gd name="connsiteX9" fmla="*/ 1333500 w 1333500"/>
              <a:gd name="connsiteY9" fmla="*/ 25524 h 470024"/>
              <a:gd name="connsiteX10" fmla="*/ 1333500 w 1333500"/>
              <a:gd name="connsiteY10" fmla="*/ 25524 h 47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3500" h="470024">
                <a:moveTo>
                  <a:pt x="0" y="470024"/>
                </a:moveTo>
                <a:cubicBezTo>
                  <a:pt x="118533" y="235074"/>
                  <a:pt x="237067" y="124"/>
                  <a:pt x="279400" y="124"/>
                </a:cubicBezTo>
                <a:cubicBezTo>
                  <a:pt x="321733" y="124"/>
                  <a:pt x="211667" y="470024"/>
                  <a:pt x="254000" y="470024"/>
                </a:cubicBezTo>
                <a:cubicBezTo>
                  <a:pt x="296333" y="470024"/>
                  <a:pt x="491067" y="8591"/>
                  <a:pt x="533400" y="124"/>
                </a:cubicBezTo>
                <a:cubicBezTo>
                  <a:pt x="575733" y="-8343"/>
                  <a:pt x="463550" y="417107"/>
                  <a:pt x="508000" y="419224"/>
                </a:cubicBezTo>
                <a:cubicBezTo>
                  <a:pt x="552450" y="421341"/>
                  <a:pt x="753533" y="6474"/>
                  <a:pt x="800100" y="12824"/>
                </a:cubicBezTo>
                <a:cubicBezTo>
                  <a:pt x="846667" y="19174"/>
                  <a:pt x="738717" y="459441"/>
                  <a:pt x="787400" y="457324"/>
                </a:cubicBezTo>
                <a:cubicBezTo>
                  <a:pt x="836083" y="455207"/>
                  <a:pt x="1051983" y="124"/>
                  <a:pt x="1092200" y="124"/>
                </a:cubicBezTo>
                <a:cubicBezTo>
                  <a:pt x="1132417" y="124"/>
                  <a:pt x="988483" y="453091"/>
                  <a:pt x="1028700" y="457324"/>
                </a:cubicBezTo>
                <a:cubicBezTo>
                  <a:pt x="1068917" y="461557"/>
                  <a:pt x="1333500" y="25524"/>
                  <a:pt x="1333500" y="25524"/>
                </a:cubicBezTo>
                <a:lnTo>
                  <a:pt x="1333500" y="25524"/>
                </a:lnTo>
              </a:path>
            </a:pathLst>
          </a:custGeom>
          <a:ln w="203200" cap="rnd">
            <a:solidFill>
              <a:srgbClr val="FFCCCC">
                <a:alpha val="6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E8C6D2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xmlns="" id="{18C3587B-D998-427F-A6AB-9D95AD168D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05304" y="2938400"/>
            <a:ext cx="4423148" cy="81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57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43" grpId="0"/>
      <p:bldP spid="43" grpId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09057042-9BCB-4290-AB37-8298AF25EA79}"/>
              </a:ext>
            </a:extLst>
          </p:cNvPr>
          <p:cNvSpPr/>
          <p:nvPr/>
        </p:nvSpPr>
        <p:spPr>
          <a:xfrm>
            <a:off x="196645" y="216310"/>
            <a:ext cx="11788877" cy="654828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BDA9111-6CDB-4E1E-B44A-ED25FFF32200}"/>
              </a:ext>
            </a:extLst>
          </p:cNvPr>
          <p:cNvSpPr txBox="1"/>
          <p:nvPr/>
        </p:nvSpPr>
        <p:spPr>
          <a:xfrm>
            <a:off x="372089" y="294660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2: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1DE51558-0893-4355-B8A8-3B7B96C7C2D3}"/>
              </a:ext>
            </a:extLst>
          </p:cNvPr>
          <p:cNvSpPr txBox="1"/>
          <p:nvPr/>
        </p:nvSpPr>
        <p:spPr>
          <a:xfrm>
            <a:off x="365453" y="377771"/>
            <a:ext cx="1136609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/>
              <a:t>               </a:t>
            </a:r>
            <a:r>
              <a:rPr lang="vi-VN" sz="2400">
                <a:solidFill>
                  <a:srgbClr val="7030A0"/>
                </a:solidFill>
              </a:rPr>
              <a:t>Theo kế hoạch, năm vừa qua thôn Hòa An phải trồng 20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Đến hết tháng 9 thôn Hòa An trồng được 18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và hết năm trồng được 23,5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Hỏi: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a)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Đến hết tháng 9 thôn Hòa An đã thực hiện được bao nhiêu phần trăm kế hoạch cả năm</a:t>
            </a:r>
            <a:r>
              <a:rPr lang="en-US" sz="2400">
                <a:solidFill>
                  <a:srgbClr val="7030A0"/>
                </a:solidFill>
              </a:rPr>
              <a:t> 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b)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Hết năm thôn Hòa An đã thực hiện được bao nhiêu phần trăm và vượt mức kế hoạch cả năm bao nhiêu phần trăm?</a:t>
            </a:r>
            <a:endParaRPr lang="en-US" sz="2400">
              <a:solidFill>
                <a:srgbClr val="7030A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6C83A93-F974-4FF6-AD87-692E7BB37DEF}"/>
              </a:ext>
            </a:extLst>
          </p:cNvPr>
          <p:cNvSpPr txBox="1"/>
          <p:nvPr/>
        </p:nvSpPr>
        <p:spPr>
          <a:xfrm>
            <a:off x="261289" y="2573060"/>
            <a:ext cx="438205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Tóm tắt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Kế hoạch cả năm: 20 ha ngô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Hết tháng 9: 18 ha ngô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Hết năm: 23,5 ha ngô</a:t>
            </a: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34067D2-1182-4F6C-AA7F-400F59DF51D1}"/>
              </a:ext>
            </a:extLst>
          </p:cNvPr>
          <p:cNvSpPr txBox="1"/>
          <p:nvPr/>
        </p:nvSpPr>
        <p:spPr>
          <a:xfrm>
            <a:off x="232936" y="4116206"/>
            <a:ext cx="54136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Đến hết tháng 9: ...% kế hoạch?</a:t>
            </a:r>
          </a:p>
          <a:p>
            <a:pPr algn="just"/>
            <a:r>
              <a:rPr lang="en-US" sz="24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Hết năm: ...% kế hoạch?</a:t>
            </a:r>
          </a:p>
          <a:p>
            <a:pPr algn="just"/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Vượt mức kế hoạch cả năm: ...%? </a:t>
            </a:r>
            <a:endParaRPr lang="en-US" sz="2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0AC49F0-5D74-4C0E-9F44-75659C47C5F0}"/>
              </a:ext>
            </a:extLst>
          </p:cNvPr>
          <p:cNvCxnSpPr>
            <a:cxnSpLocks/>
          </p:cNvCxnSpPr>
          <p:nvPr/>
        </p:nvCxnSpPr>
        <p:spPr>
          <a:xfrm>
            <a:off x="5532120" y="2455262"/>
            <a:ext cx="0" cy="4082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7D3E0A9-E6CA-4268-BFAA-D5FE72941E71}"/>
              </a:ext>
            </a:extLst>
          </p:cNvPr>
          <p:cNvSpPr txBox="1"/>
          <p:nvPr/>
        </p:nvSpPr>
        <p:spPr>
          <a:xfrm>
            <a:off x="6420898" y="2455262"/>
            <a:ext cx="40381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giải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0C59E644-6A83-4B1D-903F-6DEE537E7B08}"/>
              </a:ext>
            </a:extLst>
          </p:cNvPr>
          <p:cNvSpPr txBox="1"/>
          <p:nvPr/>
        </p:nvSpPr>
        <p:spPr>
          <a:xfrm>
            <a:off x="5617357" y="2941334"/>
            <a:ext cx="62549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a. Theo kế hoạch cả năm, đến hết tháng 9 thôn Hòa An đã đạt được: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CBE3C3D-5394-4E15-802B-EDC713B9383B}"/>
              </a:ext>
            </a:extLst>
          </p:cNvPr>
          <p:cNvSpPr txBox="1"/>
          <p:nvPr/>
        </p:nvSpPr>
        <p:spPr>
          <a:xfrm>
            <a:off x="5675797" y="3772331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18 : 20 = 0,9 = 90%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9F4E67F-1B49-44D6-A699-70459B3AA123}"/>
              </a:ext>
            </a:extLst>
          </p:cNvPr>
          <p:cNvSpPr txBox="1"/>
          <p:nvPr/>
        </p:nvSpPr>
        <p:spPr>
          <a:xfrm>
            <a:off x="5634993" y="4211834"/>
            <a:ext cx="62549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b. So với kế hoạch thì đến hết năm thôn Hòa An đã thực hiện số phần trăm là: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E5A0974-3AB1-4158-A187-0968C2AB7BFA}"/>
              </a:ext>
            </a:extLst>
          </p:cNvPr>
          <p:cNvSpPr txBox="1"/>
          <p:nvPr/>
        </p:nvSpPr>
        <p:spPr>
          <a:xfrm>
            <a:off x="5770186" y="4901036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23,5 : 20 = 1,175 = 117,5 %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2B40FD2-C6F2-4C85-A6DB-9F5D75B016FD}"/>
              </a:ext>
            </a:extLst>
          </p:cNvPr>
          <p:cNvSpPr txBox="1"/>
          <p:nvPr/>
        </p:nvSpPr>
        <p:spPr>
          <a:xfrm>
            <a:off x="5507322" y="5282112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Theo kế hoạch, thôn Hòa An đã vượt mức: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B48BD3CF-D580-4415-9D59-4B2BD00293DC}"/>
              </a:ext>
            </a:extLst>
          </p:cNvPr>
          <p:cNvSpPr txBox="1"/>
          <p:nvPr/>
        </p:nvSpPr>
        <p:spPr>
          <a:xfrm>
            <a:off x="5519722" y="5752225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117,5% - 100% = 17,5%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EC650FF-EB9A-48AD-B734-DB6BC0B01C43}"/>
              </a:ext>
            </a:extLst>
          </p:cNvPr>
          <p:cNvSpPr txBox="1"/>
          <p:nvPr/>
        </p:nvSpPr>
        <p:spPr>
          <a:xfrm>
            <a:off x="5507321" y="6242023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Đáp số: a. 90%; b. 117,5% và 17,5%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FB5F0299-C3F7-4D24-B843-78CF68094D50}"/>
              </a:ext>
            </a:extLst>
          </p:cNvPr>
          <p:cNvCxnSpPr/>
          <p:nvPr/>
        </p:nvCxnSpPr>
        <p:spPr>
          <a:xfrm>
            <a:off x="1747132" y="747252"/>
            <a:ext cx="200879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D2DF3301-CF26-4448-B531-5904646A3826}"/>
              </a:ext>
            </a:extLst>
          </p:cNvPr>
          <p:cNvCxnSpPr/>
          <p:nvPr/>
        </p:nvCxnSpPr>
        <p:spPr>
          <a:xfrm>
            <a:off x="9085006" y="776748"/>
            <a:ext cx="137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BC26AA30-BF52-40FC-9283-5E72741F582D}"/>
              </a:ext>
            </a:extLst>
          </p:cNvPr>
          <p:cNvCxnSpPr/>
          <p:nvPr/>
        </p:nvCxnSpPr>
        <p:spPr>
          <a:xfrm>
            <a:off x="11198942" y="776748"/>
            <a:ext cx="53260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01A7F612-DDDA-482A-A3FA-F596323C3AEF}"/>
              </a:ext>
            </a:extLst>
          </p:cNvPr>
          <p:cNvCxnSpPr>
            <a:cxnSpLocks/>
          </p:cNvCxnSpPr>
          <p:nvPr/>
        </p:nvCxnSpPr>
        <p:spPr>
          <a:xfrm>
            <a:off x="462793" y="1135625"/>
            <a:ext cx="1055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6318C465-9755-492D-BFF3-DC1C1CDB3763}"/>
              </a:ext>
            </a:extLst>
          </p:cNvPr>
          <p:cNvCxnSpPr>
            <a:cxnSpLocks/>
          </p:cNvCxnSpPr>
          <p:nvPr/>
        </p:nvCxnSpPr>
        <p:spPr>
          <a:xfrm>
            <a:off x="3227930" y="1135625"/>
            <a:ext cx="238942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E562D5D7-EB95-4B3D-B34B-993B212F6B0E}"/>
              </a:ext>
            </a:extLst>
          </p:cNvPr>
          <p:cNvCxnSpPr>
            <a:cxnSpLocks/>
          </p:cNvCxnSpPr>
          <p:nvPr/>
        </p:nvCxnSpPr>
        <p:spPr>
          <a:xfrm>
            <a:off x="6048498" y="1145456"/>
            <a:ext cx="44105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5BEF8AC5-80FD-489B-879D-4C1BC0401462}"/>
              </a:ext>
            </a:extLst>
          </p:cNvPr>
          <p:cNvCxnSpPr/>
          <p:nvPr/>
        </p:nvCxnSpPr>
        <p:spPr>
          <a:xfrm>
            <a:off x="1518778" y="1531933"/>
            <a:ext cx="14209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93E1CB64-9828-45B4-B210-DB1674EC7C3B}"/>
              </a:ext>
            </a:extLst>
          </p:cNvPr>
          <p:cNvCxnSpPr>
            <a:cxnSpLocks/>
          </p:cNvCxnSpPr>
          <p:nvPr/>
        </p:nvCxnSpPr>
        <p:spPr>
          <a:xfrm>
            <a:off x="7543263" y="1525118"/>
            <a:ext cx="392197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F2A54105-11F1-4D1F-AD61-F0C127B4667A}"/>
              </a:ext>
            </a:extLst>
          </p:cNvPr>
          <p:cNvCxnSpPr>
            <a:cxnSpLocks/>
          </p:cNvCxnSpPr>
          <p:nvPr/>
        </p:nvCxnSpPr>
        <p:spPr>
          <a:xfrm>
            <a:off x="462793" y="1883995"/>
            <a:ext cx="97271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0D5CC8B6-65D5-4BBF-A5FE-20408E898AC2}"/>
              </a:ext>
            </a:extLst>
          </p:cNvPr>
          <p:cNvCxnSpPr/>
          <p:nvPr/>
        </p:nvCxnSpPr>
        <p:spPr>
          <a:xfrm>
            <a:off x="949151" y="2222090"/>
            <a:ext cx="9091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6C87AABD-F3AC-46B6-9762-C7D9068D5296}"/>
              </a:ext>
            </a:extLst>
          </p:cNvPr>
          <p:cNvCxnSpPr>
            <a:cxnSpLocks/>
          </p:cNvCxnSpPr>
          <p:nvPr/>
        </p:nvCxnSpPr>
        <p:spPr>
          <a:xfrm>
            <a:off x="4299398" y="2222090"/>
            <a:ext cx="49134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C414D9CB-0F7C-4FFC-9C43-EA607B015E28}"/>
              </a:ext>
            </a:extLst>
          </p:cNvPr>
          <p:cNvCxnSpPr>
            <a:cxnSpLocks/>
          </p:cNvCxnSpPr>
          <p:nvPr/>
        </p:nvCxnSpPr>
        <p:spPr>
          <a:xfrm>
            <a:off x="9735286" y="2222090"/>
            <a:ext cx="14636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FC646EC1-C436-48E3-871F-BBC4AA66A93B}"/>
              </a:ext>
            </a:extLst>
          </p:cNvPr>
          <p:cNvCxnSpPr>
            <a:cxnSpLocks/>
          </p:cNvCxnSpPr>
          <p:nvPr/>
        </p:nvCxnSpPr>
        <p:spPr>
          <a:xfrm>
            <a:off x="2395416" y="2607473"/>
            <a:ext cx="290417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203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7BD5C38A-6AAB-46F0-B584-7EABB14889CE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836911B-240B-445D-A647-335E4550A254}"/>
              </a:ext>
            </a:extLst>
          </p:cNvPr>
          <p:cNvSpPr txBox="1"/>
          <p:nvPr/>
        </p:nvSpPr>
        <p:spPr>
          <a:xfrm>
            <a:off x="426374" y="790726"/>
            <a:ext cx="1122638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/>
              <a:t>               </a:t>
            </a:r>
            <a:r>
              <a:rPr lang="vi-VN" sz="2400">
                <a:solidFill>
                  <a:srgbClr val="7030A0"/>
                </a:solidFill>
              </a:rPr>
              <a:t>Theo kế hoạch, năm vừa qua thôn Hòa An phải trồng 20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Đến hết tháng 9 thôn Hòa An trồng được 18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và hết năm trồng được 23,5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Hỏi: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a)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Đến hết tháng 9 thôn Hòa An đã thực hiện được bao nhiêu phần trăm kế hoạch cả năm</a:t>
            </a:r>
            <a:r>
              <a:rPr lang="en-US" sz="2400">
                <a:solidFill>
                  <a:srgbClr val="7030A0"/>
                </a:solidFill>
              </a:rPr>
              <a:t> 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b)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Hết năm thôn Hòa An đã thực hiện được bao nhiêu phần trăm và vượt mức kế hoạch cả năm bao nhiêu phần trăm?</a:t>
            </a:r>
            <a:endParaRPr lang="en-US" sz="2400">
              <a:solidFill>
                <a:srgbClr val="7030A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124FCA7E-6C1F-42AA-9124-21207D266DD5}"/>
              </a:ext>
            </a:extLst>
          </p:cNvPr>
          <p:cNvSpPr txBox="1"/>
          <p:nvPr/>
        </p:nvSpPr>
        <p:spPr>
          <a:xfrm>
            <a:off x="539238" y="675701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2:</a:t>
            </a:r>
          </a:p>
        </p:txBody>
      </p:sp>
      <p:sp>
        <p:nvSpPr>
          <p:cNvPr id="24" name="รูปแบบอิสระ 84">
            <a:extLst>
              <a:ext uri="{FF2B5EF4-FFF2-40B4-BE49-F238E27FC236}">
                <a16:creationId xmlns:a16="http://schemas.microsoft.com/office/drawing/2014/main" xmlns="" id="{5F09C739-F4E6-4C88-8070-94EE616CB2B0}"/>
              </a:ext>
            </a:extLst>
          </p:cNvPr>
          <p:cNvSpPr/>
          <p:nvPr/>
        </p:nvSpPr>
        <p:spPr>
          <a:xfrm>
            <a:off x="1026872" y="3417241"/>
            <a:ext cx="1774817" cy="470024"/>
          </a:xfrm>
          <a:custGeom>
            <a:avLst/>
            <a:gdLst>
              <a:gd name="connsiteX0" fmla="*/ 0 w 1333500"/>
              <a:gd name="connsiteY0" fmla="*/ 470024 h 470024"/>
              <a:gd name="connsiteX1" fmla="*/ 279400 w 1333500"/>
              <a:gd name="connsiteY1" fmla="*/ 124 h 470024"/>
              <a:gd name="connsiteX2" fmla="*/ 254000 w 1333500"/>
              <a:gd name="connsiteY2" fmla="*/ 470024 h 470024"/>
              <a:gd name="connsiteX3" fmla="*/ 533400 w 1333500"/>
              <a:gd name="connsiteY3" fmla="*/ 124 h 470024"/>
              <a:gd name="connsiteX4" fmla="*/ 508000 w 1333500"/>
              <a:gd name="connsiteY4" fmla="*/ 419224 h 470024"/>
              <a:gd name="connsiteX5" fmla="*/ 800100 w 1333500"/>
              <a:gd name="connsiteY5" fmla="*/ 12824 h 470024"/>
              <a:gd name="connsiteX6" fmla="*/ 787400 w 1333500"/>
              <a:gd name="connsiteY6" fmla="*/ 457324 h 470024"/>
              <a:gd name="connsiteX7" fmla="*/ 1092200 w 1333500"/>
              <a:gd name="connsiteY7" fmla="*/ 124 h 470024"/>
              <a:gd name="connsiteX8" fmla="*/ 1028700 w 1333500"/>
              <a:gd name="connsiteY8" fmla="*/ 457324 h 470024"/>
              <a:gd name="connsiteX9" fmla="*/ 1333500 w 1333500"/>
              <a:gd name="connsiteY9" fmla="*/ 25524 h 470024"/>
              <a:gd name="connsiteX10" fmla="*/ 1333500 w 1333500"/>
              <a:gd name="connsiteY10" fmla="*/ 25524 h 47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3500" h="470024">
                <a:moveTo>
                  <a:pt x="0" y="470024"/>
                </a:moveTo>
                <a:cubicBezTo>
                  <a:pt x="118533" y="235074"/>
                  <a:pt x="237067" y="124"/>
                  <a:pt x="279400" y="124"/>
                </a:cubicBezTo>
                <a:cubicBezTo>
                  <a:pt x="321733" y="124"/>
                  <a:pt x="211667" y="470024"/>
                  <a:pt x="254000" y="470024"/>
                </a:cubicBezTo>
                <a:cubicBezTo>
                  <a:pt x="296333" y="470024"/>
                  <a:pt x="491067" y="8591"/>
                  <a:pt x="533400" y="124"/>
                </a:cubicBezTo>
                <a:cubicBezTo>
                  <a:pt x="575733" y="-8343"/>
                  <a:pt x="463550" y="417107"/>
                  <a:pt x="508000" y="419224"/>
                </a:cubicBezTo>
                <a:cubicBezTo>
                  <a:pt x="552450" y="421341"/>
                  <a:pt x="753533" y="6474"/>
                  <a:pt x="800100" y="12824"/>
                </a:cubicBezTo>
                <a:cubicBezTo>
                  <a:pt x="846667" y="19174"/>
                  <a:pt x="738717" y="459441"/>
                  <a:pt x="787400" y="457324"/>
                </a:cubicBezTo>
                <a:cubicBezTo>
                  <a:pt x="836083" y="455207"/>
                  <a:pt x="1051983" y="124"/>
                  <a:pt x="1092200" y="124"/>
                </a:cubicBezTo>
                <a:cubicBezTo>
                  <a:pt x="1132417" y="124"/>
                  <a:pt x="988483" y="453091"/>
                  <a:pt x="1028700" y="457324"/>
                </a:cubicBezTo>
                <a:cubicBezTo>
                  <a:pt x="1068917" y="461557"/>
                  <a:pt x="1333500" y="25524"/>
                  <a:pt x="1333500" y="25524"/>
                </a:cubicBezTo>
                <a:lnTo>
                  <a:pt x="1333500" y="25524"/>
                </a:lnTo>
              </a:path>
            </a:pathLst>
          </a:custGeom>
          <a:ln w="203200" cap="rnd">
            <a:solidFill>
              <a:srgbClr val="FFCCCC">
                <a:alpha val="6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E8C6D2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6FC09615-6DF4-477E-BCD0-CFB3E5B3B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7294" y="3200533"/>
            <a:ext cx="4423148" cy="810553"/>
          </a:xfrm>
          <a:prstGeom prst="rect">
            <a:avLst/>
          </a:prstGeom>
        </p:spPr>
      </p:pic>
      <p:grpSp>
        <p:nvGrpSpPr>
          <p:cNvPr id="26" name="กลุ่ม 50">
            <a:extLst>
              <a:ext uri="{FF2B5EF4-FFF2-40B4-BE49-F238E27FC236}">
                <a16:creationId xmlns:a16="http://schemas.microsoft.com/office/drawing/2014/main" xmlns="" id="{1EB45870-5153-4CB2-9AB1-BCE8FFA76A26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27" name="สี่เหลี่ยมผืนผ้า 78">
              <a:extLst>
                <a:ext uri="{FF2B5EF4-FFF2-40B4-BE49-F238E27FC236}">
                  <a16:creationId xmlns:a16="http://schemas.microsoft.com/office/drawing/2014/main" xmlns="" id="{E8817EB5-5461-4F34-A889-520CFAAA0C3E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28" name="สี่เหลี่ยมผืนผ้า 44">
              <a:extLst>
                <a:ext uri="{FF2B5EF4-FFF2-40B4-BE49-F238E27FC236}">
                  <a16:creationId xmlns:a16="http://schemas.microsoft.com/office/drawing/2014/main" xmlns="" id="{6A4B5E19-2696-4FBE-8CC9-4B81C2B3DDC9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pic>
        <p:nvPicPr>
          <p:cNvPr id="29" name="图片 7">
            <a:extLst>
              <a:ext uri="{FF2B5EF4-FFF2-40B4-BE49-F238E27FC236}">
                <a16:creationId xmlns:a16="http://schemas.microsoft.com/office/drawing/2014/main" xmlns="" id="{C913ECB4-4EC5-4C85-9FEE-0089989FF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97B49406-6BA4-48E9-993E-9300D5A6D16D}"/>
              </a:ext>
            </a:extLst>
          </p:cNvPr>
          <p:cNvSpPr txBox="1"/>
          <p:nvPr/>
        </p:nvSpPr>
        <p:spPr>
          <a:xfrm>
            <a:off x="560436" y="4099715"/>
            <a:ext cx="93111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ần phân biệt giữa “ </a:t>
            </a:r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hực hiện vượt mức” và “thực hiện được”: </a:t>
            </a:r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hôn Hòa An đã thực hiện được vượt mức kế hoạch 17,5% cũng có nghĩa là đã thực hiện được: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ABC080C-A9D0-437D-9B0C-F13364E22B94}"/>
              </a:ext>
            </a:extLst>
          </p:cNvPr>
          <p:cNvSpPr txBox="1"/>
          <p:nvPr/>
        </p:nvSpPr>
        <p:spPr>
          <a:xfrm>
            <a:off x="2630651" y="5263307"/>
            <a:ext cx="76365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100% + 17,5% = 117,5% (kế hoạch cả năm)</a:t>
            </a:r>
          </a:p>
          <a:p>
            <a:r>
              <a:rPr lang="en-US" sz="2400" b="1">
                <a:highlight>
                  <a:srgbClr val="00FF00"/>
                </a:highlight>
                <a:latin typeface="UTM Avo" panose="02040603050506020204" pitchFamily="18" charset="0"/>
              </a:rPr>
              <a:t/>
            </a:r>
            <a:br>
              <a:rPr lang="en-US" sz="2400" b="1">
                <a:highlight>
                  <a:srgbClr val="00FF00"/>
                </a:highlight>
                <a:latin typeface="UTM Avo" panose="02040603050506020204" pitchFamily="18" charset="0"/>
              </a:rPr>
            </a:br>
            <a:endParaRPr lang="en-US" sz="2400" b="1">
              <a:highlight>
                <a:srgbClr val="00FF00"/>
              </a:highlight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618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97B512D0-2FB3-408D-8FE2-A7CA096C3F48}"/>
              </a:ext>
            </a:extLst>
          </p:cNvPr>
          <p:cNvSpPr/>
          <p:nvPr/>
        </p:nvSpPr>
        <p:spPr>
          <a:xfrm>
            <a:off x="194594" y="192825"/>
            <a:ext cx="11694142" cy="6472349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355E8235-6965-4C53-9767-2FEC032AFC11}"/>
              </a:ext>
            </a:extLst>
          </p:cNvPr>
          <p:cNvSpPr/>
          <p:nvPr/>
        </p:nvSpPr>
        <p:spPr>
          <a:xfrm>
            <a:off x="9718760" y="3660644"/>
            <a:ext cx="796413" cy="3737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20D948B-8C7B-483F-98D6-75FBCE84243A}"/>
              </a:ext>
            </a:extLst>
          </p:cNvPr>
          <p:cNvSpPr txBox="1"/>
          <p:nvPr/>
        </p:nvSpPr>
        <p:spPr>
          <a:xfrm>
            <a:off x="686721" y="311942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3: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02A25B2-34A0-45B3-9860-BBDDE20695E4}"/>
              </a:ext>
            </a:extLst>
          </p:cNvPr>
          <p:cNvSpPr txBox="1"/>
          <p:nvPr/>
        </p:nvSpPr>
        <p:spPr>
          <a:xfrm>
            <a:off x="352425" y="400000"/>
            <a:ext cx="1115285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>
                <a:solidFill>
                  <a:srgbClr val="7030A0"/>
                </a:solidFill>
                <a:effectLst/>
              </a:rPr>
              <a:t>                 </a:t>
            </a:r>
            <a:r>
              <a:rPr lang="vi-VN" sz="2800" b="0" i="0">
                <a:solidFill>
                  <a:srgbClr val="7030A0"/>
                </a:solidFill>
                <a:effectLst/>
              </a:rPr>
              <a:t>Một người bỏ ra 42 000 đồng tiền vốn mua rau. Sau khi bán hết số rau, người đó thu được 52 500 đồng. Hỏi:</a:t>
            </a:r>
            <a:endParaRPr lang="en-US" sz="2800" b="0" i="0">
              <a:solidFill>
                <a:srgbClr val="7030A0"/>
              </a:solidFill>
              <a:effectLst/>
            </a:endParaRPr>
          </a:p>
          <a:p>
            <a:r>
              <a:rPr lang="vi-VN" sz="2800">
                <a:solidFill>
                  <a:srgbClr val="7030A0"/>
                </a:solidFill>
              </a:rPr>
              <a:t>a)     Tiền bán rau bằng bao nhiêu phần trăm tiền vốn?</a:t>
            </a:r>
          </a:p>
          <a:p>
            <a:r>
              <a:rPr lang="vi-VN" sz="2800">
                <a:solidFill>
                  <a:srgbClr val="7030A0"/>
                </a:solidFill>
              </a:rPr>
              <a:t>b)    Người đó đã lãi bao nhiêu phần trăm?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F77E33-5C75-48F3-9926-9974C337258E}"/>
              </a:ext>
            </a:extLst>
          </p:cNvPr>
          <p:cNvSpPr txBox="1"/>
          <p:nvPr/>
        </p:nvSpPr>
        <p:spPr>
          <a:xfrm>
            <a:off x="352425" y="2346913"/>
            <a:ext cx="40381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Tóm tắt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Tiền vốn: 42 000 đồng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Tiền bán: 52 500 đồng</a:t>
            </a: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E76613C-860F-4368-AF1A-13D07AB8702E}"/>
              </a:ext>
            </a:extLst>
          </p:cNvPr>
          <p:cNvSpPr txBox="1"/>
          <p:nvPr/>
        </p:nvSpPr>
        <p:spPr>
          <a:xfrm>
            <a:off x="452798" y="3521867"/>
            <a:ext cx="40381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Tiền bán rau: ...% vốn?</a:t>
            </a:r>
          </a:p>
          <a:p>
            <a:pPr algn="just"/>
            <a:r>
              <a:rPr lang="en-US" sz="24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Lãi: ...%?</a:t>
            </a: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93CBEDC1-D35C-4F68-A21D-63A95DB81D74}"/>
              </a:ext>
            </a:extLst>
          </p:cNvPr>
          <p:cNvCxnSpPr>
            <a:cxnSpLocks/>
          </p:cNvCxnSpPr>
          <p:nvPr/>
        </p:nvCxnSpPr>
        <p:spPr>
          <a:xfrm>
            <a:off x="5050340" y="2215882"/>
            <a:ext cx="0" cy="4322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15F0BAB-384D-4C83-8333-B9487BBE1859}"/>
              </a:ext>
            </a:extLst>
          </p:cNvPr>
          <p:cNvSpPr txBox="1"/>
          <p:nvPr/>
        </p:nvSpPr>
        <p:spPr>
          <a:xfrm>
            <a:off x="6551664" y="2346913"/>
            <a:ext cx="40381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Bài giải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0D34699-5A00-438E-A98F-6106C0F2E569}"/>
              </a:ext>
            </a:extLst>
          </p:cNvPr>
          <p:cNvSpPr txBox="1"/>
          <p:nvPr/>
        </p:nvSpPr>
        <p:spPr>
          <a:xfrm>
            <a:off x="5243574" y="2810765"/>
            <a:ext cx="65093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Tỉ số phần trăm của số tiền bán rau và số tiền vốn là: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D8E42D3-9F9E-44D5-8F5B-41F1AA1468B3}"/>
              </a:ext>
            </a:extLst>
          </p:cNvPr>
          <p:cNvSpPr txBox="1"/>
          <p:nvPr/>
        </p:nvSpPr>
        <p:spPr>
          <a:xfrm>
            <a:off x="5243574" y="3604033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52500 : 42000 = 1,25 = 125%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97CAE65-52AE-4AA1-AE08-8CA92A377489}"/>
              </a:ext>
            </a:extLst>
          </p:cNvPr>
          <p:cNvSpPr txBox="1"/>
          <p:nvPr/>
        </p:nvSpPr>
        <p:spPr>
          <a:xfrm>
            <a:off x="5243575" y="5124296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Số phần trăm tiền lãi: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E0F248F-08E0-4050-BBE9-B7C8BACB9F45}"/>
              </a:ext>
            </a:extLst>
          </p:cNvPr>
          <p:cNvSpPr txBox="1"/>
          <p:nvPr/>
        </p:nvSpPr>
        <p:spPr>
          <a:xfrm>
            <a:off x="6551664" y="5594661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125% - 100% = 25%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173C17D-8B24-40B8-BE1C-66643B964D09}"/>
              </a:ext>
            </a:extLst>
          </p:cNvPr>
          <p:cNvSpPr txBox="1"/>
          <p:nvPr/>
        </p:nvSpPr>
        <p:spPr>
          <a:xfrm>
            <a:off x="5053335" y="6021831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 số: a) 125%; b) 25%</a:t>
            </a:r>
            <a:endParaRPr lang="en-US" sz="2400" b="0" i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71CC1357-D8B8-43CE-A9A6-335A9D8AF02B}"/>
              </a:ext>
            </a:extLst>
          </p:cNvPr>
          <p:cNvSpPr/>
          <p:nvPr/>
        </p:nvSpPr>
        <p:spPr>
          <a:xfrm>
            <a:off x="5124061" y="4149232"/>
            <a:ext cx="2663758" cy="6797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Tỉ số 125% cho em biết điều gì?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974B7CEA-2F53-4E67-9560-BA6CADE78473}"/>
              </a:ext>
            </a:extLst>
          </p:cNvPr>
          <p:cNvSpPr/>
          <p:nvPr/>
        </p:nvSpPr>
        <p:spPr>
          <a:xfrm>
            <a:off x="8698577" y="4184608"/>
            <a:ext cx="3199991" cy="6797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vốn là 100% thì tiền bán rau là 125%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xmlns="" id="{559CD80E-987F-47A2-B655-013D300B438A}"/>
              </a:ext>
            </a:extLst>
          </p:cNvPr>
          <p:cNvSpPr/>
          <p:nvPr/>
        </p:nvSpPr>
        <p:spPr>
          <a:xfrm>
            <a:off x="7944465" y="4349901"/>
            <a:ext cx="766916" cy="203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7AA07D6B-4183-45AE-ADC2-932F0DFE1001}"/>
              </a:ext>
            </a:extLst>
          </p:cNvPr>
          <p:cNvCxnSpPr/>
          <p:nvPr/>
        </p:nvCxnSpPr>
        <p:spPr>
          <a:xfrm>
            <a:off x="4758813" y="806245"/>
            <a:ext cx="465065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171C89BE-E5B7-43DD-9452-5E8AF82EBC11}"/>
              </a:ext>
            </a:extLst>
          </p:cNvPr>
          <p:cNvCxnSpPr>
            <a:cxnSpLocks/>
          </p:cNvCxnSpPr>
          <p:nvPr/>
        </p:nvCxnSpPr>
        <p:spPr>
          <a:xfrm>
            <a:off x="4490906" y="1292942"/>
            <a:ext cx="33235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E879F923-29C3-47A8-B838-85E43F10E182}"/>
              </a:ext>
            </a:extLst>
          </p:cNvPr>
          <p:cNvCxnSpPr>
            <a:cxnSpLocks/>
          </p:cNvCxnSpPr>
          <p:nvPr/>
        </p:nvCxnSpPr>
        <p:spPr>
          <a:xfrm>
            <a:off x="1270842" y="1691149"/>
            <a:ext cx="74405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56D5FEB2-BEBC-4326-AC46-CB832E71AC04}"/>
              </a:ext>
            </a:extLst>
          </p:cNvPr>
          <p:cNvCxnSpPr>
            <a:cxnSpLocks/>
          </p:cNvCxnSpPr>
          <p:nvPr/>
        </p:nvCxnSpPr>
        <p:spPr>
          <a:xfrm>
            <a:off x="3149233" y="2109020"/>
            <a:ext cx="394965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784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F23A78D-5EBF-4FE8-BADF-FE022603C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14" y="0"/>
            <a:ext cx="12193092" cy="6858000"/>
          </a:xfrm>
          <a:prstGeom prst="rect">
            <a:avLst/>
          </a:prstGeom>
        </p:spPr>
      </p:pic>
      <p:sp>
        <p:nvSpPr>
          <p:cNvPr id="2" name="矩形: 圆角 6">
            <a:extLst>
              <a:ext uri="{FF2B5EF4-FFF2-40B4-BE49-F238E27FC236}">
                <a16:creationId xmlns:a16="http://schemas.microsoft.com/office/drawing/2014/main" xmlns="" id="{76D2D1CE-3E95-4A46-BB74-493E1832CA90}"/>
              </a:ext>
            </a:extLst>
          </p:cNvPr>
          <p:cNvSpPr/>
          <p:nvPr/>
        </p:nvSpPr>
        <p:spPr>
          <a:xfrm>
            <a:off x="435744" y="538051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5">
            <a:extLst>
              <a:ext uri="{FF2B5EF4-FFF2-40B4-BE49-F238E27FC236}">
                <a16:creationId xmlns:a16="http://schemas.microsoft.com/office/drawing/2014/main" xmlns="" id="{2BA1D004-4B6B-4073-8A29-13408CD9B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303" y="838749"/>
            <a:ext cx="4849161" cy="518050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文本框 7">
            <a:extLst>
              <a:ext uri="{FF2B5EF4-FFF2-40B4-BE49-F238E27FC236}">
                <a16:creationId xmlns:a16="http://schemas.microsoft.com/office/drawing/2014/main" xmlns="" id="{EF14B84E-A4A9-48C1-8BC2-82C4CCB376F1}"/>
              </a:ext>
            </a:extLst>
          </p:cNvPr>
          <p:cNvSpPr txBox="1"/>
          <p:nvPr/>
        </p:nvSpPr>
        <p:spPr>
          <a:xfrm>
            <a:off x="857596" y="1683111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>
                <a:solidFill>
                  <a:schemeClr val="tx2">
                    <a:lumMod val="50000"/>
                  </a:schemeClr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字魂108号-新潮卡通体" panose="00000500000000000000" pitchFamily="2" charset="-122"/>
                <a:cs typeface="Arial" panose="020B0604020202020204" pitchFamily="34" charset="0"/>
              </a:rPr>
              <a:t>DẶN DÒ</a:t>
            </a:r>
            <a:endParaRPr lang="zh-CN" altLang="en-US" sz="9600" dirty="0">
              <a:solidFill>
                <a:schemeClr val="tx2">
                  <a:lumMod val="50000"/>
                </a:schemeClr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字魂108号-新潮卡通体" panose="000005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CAC6884-B87F-459A-A0D3-17028F57D7BA}"/>
              </a:ext>
            </a:extLst>
          </p:cNvPr>
          <p:cNvSpPr txBox="1"/>
          <p:nvPr/>
        </p:nvSpPr>
        <p:spPr>
          <a:xfrm>
            <a:off x="688258" y="3429000"/>
            <a:ext cx="6125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1. Ôn lại bài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791B457-D684-406C-8BD9-EF4752E12BAA}"/>
              </a:ext>
            </a:extLst>
          </p:cNvPr>
          <p:cNvSpPr txBox="1"/>
          <p:nvPr/>
        </p:nvSpPr>
        <p:spPr>
          <a:xfrm>
            <a:off x="678487" y="3844675"/>
            <a:ext cx="61254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2. Chuẩn bị bài: "Giải toán về tỉ số phần trăm (tiếp theo)</a:t>
            </a:r>
          </a:p>
        </p:txBody>
      </p:sp>
    </p:spTree>
    <p:extLst>
      <p:ext uri="{BB962C8B-B14F-4D97-AF65-F5344CB8AC3E}">
        <p14:creationId xmlns:p14="http://schemas.microsoft.com/office/powerpoint/2010/main" val="195328158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: 圆角 6">
            <a:extLst>
              <a:ext uri="{FF2B5EF4-FFF2-40B4-BE49-F238E27FC236}">
                <a16:creationId xmlns:a16="http://schemas.microsoft.com/office/drawing/2014/main" xmlns="" id="{29E80662-51A5-40B4-A44F-CF80A664F546}"/>
              </a:ext>
            </a:extLst>
          </p:cNvPr>
          <p:cNvSpPr/>
          <p:nvPr/>
        </p:nvSpPr>
        <p:spPr>
          <a:xfrm>
            <a:off x="435744" y="538051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32FF82A-8113-489D-A62F-B50EA65F55DF}"/>
              </a:ext>
            </a:extLst>
          </p:cNvPr>
          <p:cNvSpPr txBox="1"/>
          <p:nvPr/>
        </p:nvSpPr>
        <p:spPr>
          <a:xfrm>
            <a:off x="473344" y="1874711"/>
            <a:ext cx="63748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000" b="1" i="0" u="none" strike="noStrike">
                <a:solidFill>
                  <a:srgbClr val="FF0000"/>
                </a:solidFill>
                <a:effectLst/>
                <a:latin typeface="UTM Bell" panose="02040603050506020204" pitchFamily="18" charset="0"/>
              </a:rPr>
              <a:t>Tiết học đến đây là kết thúc.</a:t>
            </a:r>
            <a:endParaRPr lang="en-US" sz="4000" b="0">
              <a:effectLst/>
              <a:latin typeface="UTM Bell" panose="02040603050506020204" pitchFamily="18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000" b="1" i="0" u="none" strike="noStrike">
                <a:solidFill>
                  <a:srgbClr val="FF0000"/>
                </a:solidFill>
                <a:effectLst/>
                <a:latin typeface="UTM Bell" panose="02040603050506020204" pitchFamily="18" charset="0"/>
              </a:rPr>
              <a:t>Xin chào và hẹn gặp lại các em!</a:t>
            </a:r>
            <a:endParaRPr lang="en-US" sz="4000" b="0">
              <a:effectLst/>
              <a:latin typeface="UTM Bell" panose="02040603050506020204" pitchFamily="18" charset="0"/>
            </a:endParaRPr>
          </a:p>
          <a:p>
            <a:r>
              <a:rPr lang="en-US" sz="4000">
                <a:latin typeface="UTM Bell" panose="02040603050506020204" pitchFamily="18" charset="0"/>
              </a:rPr>
              <a:t/>
            </a:r>
            <a:br>
              <a:rPr lang="en-US" sz="4000">
                <a:latin typeface="UTM Bell" panose="02040603050506020204" pitchFamily="18" charset="0"/>
              </a:rPr>
            </a:br>
            <a:endParaRPr lang="en-US" sz="4000">
              <a:latin typeface="UTM Bell" panose="020406030505060202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38ED3F14-2374-40B2-BC05-48E621D01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784" y="1219084"/>
            <a:ext cx="474345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058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240</TotalTime>
  <Words>877</Words>
  <Application>Microsoft Office PowerPoint</Application>
  <PresentationFormat>Custom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9Slide.vn</dc:subject>
  <dc:creator>Admin</dc:creator>
  <dc:description>9Slide.vn</dc:description>
  <cp:lastModifiedBy>ASUS</cp:lastModifiedBy>
  <cp:revision>50</cp:revision>
  <dcterms:created xsi:type="dcterms:W3CDTF">2020-04-29T09:23:20Z</dcterms:created>
  <dcterms:modified xsi:type="dcterms:W3CDTF">2023-12-17T15:14:25Z</dcterms:modified>
  <cp:category>9Slide.vn</cp:category>
</cp:coreProperties>
</file>