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10" r:id="rId2"/>
  </p:sldMasterIdLst>
  <p:notesMasterIdLst>
    <p:notesMasterId r:id="rId21"/>
  </p:notesMasterIdLst>
  <p:sldIdLst>
    <p:sldId id="586" r:id="rId3"/>
    <p:sldId id="600" r:id="rId4"/>
    <p:sldId id="596" r:id="rId5"/>
    <p:sldId id="597" r:id="rId6"/>
    <p:sldId id="598" r:id="rId7"/>
    <p:sldId id="599" r:id="rId8"/>
    <p:sldId id="584" r:id="rId9"/>
    <p:sldId id="589" r:id="rId10"/>
    <p:sldId id="279" r:id="rId11"/>
    <p:sldId id="559" r:id="rId12"/>
    <p:sldId id="604" r:id="rId13"/>
    <p:sldId id="580" r:id="rId14"/>
    <p:sldId id="581" r:id="rId15"/>
    <p:sldId id="602" r:id="rId16"/>
    <p:sldId id="594" r:id="rId17"/>
    <p:sldId id="601" r:id="rId18"/>
    <p:sldId id="593" r:id="rId19"/>
    <p:sldId id="57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56" autoAdjust="0"/>
  </p:normalViewPr>
  <p:slideViewPr>
    <p:cSldViewPr snapToGrid="0">
      <p:cViewPr varScale="1">
        <p:scale>
          <a:sx n="70" d="100"/>
          <a:sy n="70" d="100"/>
        </p:scale>
        <p:origin x="-74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D856-2B52-4B0F-AFBB-2D6E97E358DA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CA26-C6B5-43C4-95A7-FAAFB47F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2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26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5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0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9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6BD6654-EABA-4D43-B242-1901503660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B6AD251-B91D-4887-8919-58CDC7BBFA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92773A-1A3F-4A5F-AA2A-06D1B12C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57942E-0216-4E73-9469-BD06EE69E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2EFCEDD-E322-4528-809E-927AD9DB1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67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2F2D6B-7123-4B3B-AC32-685E8AE37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447A6A9-6606-44AC-9DE6-29A785F6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B97D520-3BDB-4985-8A7E-F62B683DE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7CD17E4-2AD3-4063-A782-2D1CDBE5B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FAA97F-3BD0-4BF7-BA52-88C12A6A3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6878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DBE58-6367-480F-B114-9D9453EB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62341E4-13FD-4E4D-BCDC-172FF3607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AAA12C-0861-47A8-9D17-937BBE338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289F8EC-A0B2-4839-A69F-66DFA17C9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8BAD9D-D699-40B7-8265-B46F1B5E9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8662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425498-E59B-4365-B039-B64EB5D3C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F6F49C-58BF-4D7B-9C84-63D06B7772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AB23686-2A0F-4EDE-AEDB-C7BE06523A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F8B2AD0-8538-41CF-8CC8-1B5916571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FFF27B5-43C1-444C-A6AA-55120A32D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5D84087-4038-4C19-B666-E249CDABB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12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D64570-5D27-4466-8233-DD4F39B10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CAEE3B-7890-46AE-910E-F9D545944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2917E56-156D-4906-84E0-EF0495AB22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0E54CDD-4E06-4DEB-A124-E88442860A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D9B8601-3331-43DF-8132-C71CA58099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CBA6251-AA48-4CDB-AAA5-3DED7C657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1CAA3FA-8C90-41E1-AC36-9C0A670C6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33059BD-871B-47CA-ABAB-70DB073D8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02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405E4-F396-4E5A-A285-206342234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FF366B1-C31D-4A6A-9510-253737AA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8900E57-D687-422D-ACA8-81B6506B3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624B204-01EE-4512-A2BC-0CC1DF799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9450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0D54D5F-5D58-4673-A9CA-88693466F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23043EF-4A15-42AF-BAF6-7AB80E498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12D0172-28B8-4776-A0D4-225DE6C89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719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23F20-7D14-454E-B82B-20FBFD005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EDB786-11E5-40B4-BF3A-0A5A1E6EF1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DE334AB-D125-4FDC-A811-BF96C4CF95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A80024-9F5C-4D08-B84F-8A9F76BE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A32996-E7F3-4A93-98A8-831606F84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9000E66-5073-421D-AD6E-A3C6BF9D2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016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66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9613C9-F342-4F39-99B8-1B90FC59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BA99DF1-5BF9-4A5C-8BF6-C3B2057813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A025FA8-0526-4346-BFC7-65403D5BD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A3DE936-98AE-4081-B8E7-202DF494A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8F3DD2-7DE9-4489-910C-59CE692CD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CE0DFFA-175F-4C77-91A4-DB8C20463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4899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7CE4CDF-9377-4F86-B46F-33BC8DAEA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28FED7E-F2A8-453D-BCB3-ACA3563CC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CF352F8-7752-4F82-A9E7-CFD79C283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B11693F-8013-4256-B576-FF801C597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2C84EE-0EA7-4D2E-B302-D8D5CF767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950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1D7811F-727A-422A-856F-45B85A048C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101C796-B81D-43EE-896E-3EB59839F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0EC6540-BD2C-4455-B4D8-7063E6928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E695E79-46B2-48B8-AE93-859E6A9BD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013243C-CD0F-4CBD-92CF-AF92620E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74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3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4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1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2F8DF80-5E69-48EB-9390-9178CF9CB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7227BE-2C9B-4023-BE30-A43BBAE7B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BF15CF-DDEC-40BF-B48D-B7B57876A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12/26/2023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66434F-C472-42AA-B7F9-778250EE2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D06E6B8-E79C-41EA-A055-7A235E7418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85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2022" y="565818"/>
            <a:ext cx="81988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defRPr/>
            </a:pPr>
            <a:r>
              <a:rPr lang="en-US" altLang="zh-CN" sz="3600" b="1" i="1" kern="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Chào mừng các em đến với </a:t>
            </a:r>
            <a:r>
              <a:rPr lang="en-US" altLang="zh-CN" sz="3600" b="1" i="1" kern="0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Tiết </a:t>
            </a:r>
            <a:r>
              <a:rPr lang="en-US" altLang="zh-CN" sz="3600" b="1" i="1" kern="0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Tự nhiên và Xã </a:t>
            </a:r>
            <a:r>
              <a:rPr lang="en-US" altLang="zh-CN" sz="3600" b="1" i="1" kern="0" cap="all" spc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hộ</a:t>
            </a:r>
            <a:r>
              <a:rPr lang="en-US" altLang="zh-CN" sz="3600" b="1" i="1" kern="0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  <a:sym typeface="+mn-lt"/>
              </a:rPr>
              <a:t>i</a:t>
            </a:r>
            <a:endParaRPr lang="en-US" sz="36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4263" y="2445109"/>
            <a:ext cx="2729552" cy="35914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92021" y="1737223"/>
            <a:ext cx="858444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000" b="1">
                <a:latin typeface="Times New Roman" pitchFamily="18" charset="0"/>
                <a:cs typeface="Times New Roman" pitchFamily="18" charset="0"/>
              </a:rPr>
              <a:t>Bài 16: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vật sống ở đâu? </a:t>
            </a:r>
            <a:r>
              <a:rPr 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(Tiết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</a:t>
            </a:r>
          </a:p>
        </p:txBody>
      </p:sp>
      <p:pic>
        <p:nvPicPr>
          <p:cNvPr id="11" name="Picture 29" descr="J012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479022">
            <a:off x="10590662" y="33066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9" descr="J012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123">
            <a:off x="10526365" y="5312619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9" descr="J012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08588">
            <a:off x="159268" y="5366240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J012403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716176">
            <a:off x="46961" y="112453"/>
            <a:ext cx="1371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F9849DCFA90C473196ECD16214E77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914" y="4596396"/>
            <a:ext cx="215456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0" descr="F9849DCFA90C473196ECD16214E7700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2326" y="4834862"/>
            <a:ext cx="1938337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0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8278">
            <a:off x="0" y="1905000"/>
            <a:ext cx="11953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0" descr="Dove-02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78278">
            <a:off x="1011529" y="574964"/>
            <a:ext cx="1195388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" name="Group 8"/>
          <p:cNvGrpSpPr>
            <a:grpSpLocks noChangeAspect="1"/>
          </p:cNvGrpSpPr>
          <p:nvPr/>
        </p:nvGrpSpPr>
        <p:grpSpPr bwMode="auto">
          <a:xfrm>
            <a:off x="1117463" y="1293812"/>
            <a:ext cx="1881280" cy="4789488"/>
            <a:chOff x="2527" y="6427"/>
            <a:chExt cx="11443" cy="8645"/>
          </a:xfrm>
        </p:grpSpPr>
        <p:sp>
          <p:nvSpPr>
            <p:cNvPr id="21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cs typeface="Arial" charset="0"/>
              </a:endParaRPr>
            </a:p>
          </p:txBody>
        </p:sp>
        <p:grpSp>
          <p:nvGrpSpPr>
            <p:cNvPr id="22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23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2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5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26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2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9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3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2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33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3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6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37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38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39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40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41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4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4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grpSp>
        <p:nvGrpSpPr>
          <p:cNvPr id="44" name="Group 8"/>
          <p:cNvGrpSpPr>
            <a:grpSpLocks noChangeAspect="1"/>
          </p:cNvGrpSpPr>
          <p:nvPr/>
        </p:nvGrpSpPr>
        <p:grpSpPr bwMode="auto">
          <a:xfrm>
            <a:off x="10133199" y="1545268"/>
            <a:ext cx="1881280" cy="4501953"/>
            <a:chOff x="2527" y="6427"/>
            <a:chExt cx="11443" cy="8645"/>
          </a:xfrm>
        </p:grpSpPr>
        <p:sp>
          <p:nvSpPr>
            <p:cNvPr id="45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>
                <a:cs typeface="Arial" charset="0"/>
              </a:endParaRPr>
            </a:p>
          </p:txBody>
        </p:sp>
        <p:grpSp>
          <p:nvGrpSpPr>
            <p:cNvPr id="46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47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48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49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50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51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52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53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54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55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56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57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58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59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60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61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62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63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64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65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/>
                <a:endParaRPr lang="vi-VN">
                  <a:cs typeface="Arial" charset="0"/>
                </a:endParaRPr>
              </a:p>
            </p:txBody>
          </p:sp>
          <p:sp>
            <p:nvSpPr>
              <p:cNvPr id="66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67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/>
            </p:spPr>
            <p:txBody>
              <a:bodyPr wrap="none" lIns="58522" tIns="29261" rIns="58522" bIns="29261" anchor="ctr"/>
              <a:lstStyle/>
              <a:p>
                <a:pPr algn="ctr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795880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C006A8D-8122-4FDA-9436-874773E29566}"/>
              </a:ext>
            </a:extLst>
          </p:cNvPr>
          <p:cNvSpPr/>
          <p:nvPr/>
        </p:nvSpPr>
        <p:spPr>
          <a:xfrm>
            <a:off x="4602989" y="549081"/>
            <a:ext cx="3824402" cy="10919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chuối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trong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vườn, trên đồi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96" y="3459319"/>
            <a:ext cx="3876248" cy="3274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07" y="132767"/>
            <a:ext cx="4080913" cy="319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245" y="132768"/>
            <a:ext cx="3320603" cy="5367280"/>
          </a:xfrm>
          <a:prstGeom prst="rect">
            <a:avLst/>
          </a:prstGeom>
        </p:spPr>
      </p:pic>
      <p:sp>
        <p:nvSpPr>
          <p:cNvPr id="17" name="Rectangle: Rounded Corners 8">
            <a:extLst>
              <a:ext uri="{FF2B5EF4-FFF2-40B4-BE49-F238E27FC236}">
                <a16:creationId xmlns:a16="http://schemas.microsoft.com/office/drawing/2014/main" xmlns="" id="{FC59BCAD-BD6C-493A-BDD4-F6C8B6518963}"/>
              </a:ext>
            </a:extLst>
          </p:cNvPr>
          <p:cNvSpPr/>
          <p:nvPr/>
        </p:nvSpPr>
        <p:spPr>
          <a:xfrm>
            <a:off x="8827217" y="5500048"/>
            <a:ext cx="2645035" cy="1216971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dừa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sống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 ở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</a:rPr>
              <a:t>vườn</a:t>
            </a:r>
            <a:r>
              <a:rPr lang="en-US" sz="2800" b="1" dirty="0">
                <a:solidFill>
                  <a:schemeClr val="tx1"/>
                </a:solidFill>
                <a:latin typeface="Calibri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Calibri"/>
              </a:rPr>
              <a:t>bờ</a:t>
            </a:r>
            <a:r>
              <a:rPr lang="en-US" sz="2800" b="1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Calibri"/>
              </a:rPr>
              <a:t>kênh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8" name="Rectangle: Rounded Corners 9">
            <a:extLst>
              <a:ext uri="{FF2B5EF4-FFF2-40B4-BE49-F238E27FC236}">
                <a16:creationId xmlns:a16="http://schemas.microsoft.com/office/drawing/2014/main" xmlns="" id="{10B97A3F-36C8-429B-BEFF-4676B0DFB57D}"/>
              </a:ext>
            </a:extLst>
          </p:cNvPr>
          <p:cNvSpPr/>
          <p:nvPr/>
        </p:nvSpPr>
        <p:spPr>
          <a:xfrm>
            <a:off x="4602989" y="3943545"/>
            <a:ext cx="3453369" cy="143804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rêu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mái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nhà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lang="en-US" sz="2800" b="1" smtClean="0">
                <a:solidFill>
                  <a:schemeClr val="tx1"/>
                </a:solidFill>
                <a:latin typeface="Calibri"/>
              </a:rPr>
              <a:t>bức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tường, </a:t>
            </a:r>
            <a:r>
              <a:rPr lang="en-US" sz="2800" b="1" smtClean="0">
                <a:solidFill>
                  <a:schemeClr val="tx1"/>
                </a:solidFill>
                <a:latin typeface="Calibri"/>
              </a:rPr>
              <a:t>nơi ẩm ướt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56645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0495" y="1760561"/>
            <a:ext cx="9007521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vật sống ở khắp mọi nơi.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0251" y="1282890"/>
            <a:ext cx="2470245" cy="2033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5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8F52C8-7D58-449D-8B44-72497312C0C3}"/>
              </a:ext>
            </a:extLst>
          </p:cNvPr>
          <p:cNvSpPr/>
          <p:nvPr/>
        </p:nvSpPr>
        <p:spPr>
          <a:xfrm>
            <a:off x="1134287" y="687745"/>
            <a:ext cx="10842224" cy="496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Các cây này sống ở môi trường trên cạn hay dưới nước?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C006A8D-8122-4FDA-9436-874773E29566}"/>
              </a:ext>
            </a:extLst>
          </p:cNvPr>
          <p:cNvSpPr/>
          <p:nvPr/>
        </p:nvSpPr>
        <p:spPr>
          <a:xfrm>
            <a:off x="121213" y="5366189"/>
            <a:ext cx="2634019" cy="9731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smtClean="0">
                <a:solidFill>
                  <a:schemeClr val="tx1"/>
                </a:solidFill>
              </a:rPr>
              <a:t>dưới </a:t>
            </a:r>
            <a:r>
              <a:rPr lang="en-US" sz="2800">
                <a:solidFill>
                  <a:schemeClr val="tx1"/>
                </a:solidFill>
              </a:rPr>
              <a:t>nước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C59BCAD-BD6C-493A-BDD4-F6C8B6518963}"/>
              </a:ext>
            </a:extLst>
          </p:cNvPr>
          <p:cNvSpPr/>
          <p:nvPr/>
        </p:nvSpPr>
        <p:spPr>
          <a:xfrm>
            <a:off x="3132137" y="5366189"/>
            <a:ext cx="2675931" cy="973132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smtClean="0">
                <a:solidFill>
                  <a:schemeClr val="tx1"/>
                </a:solidFill>
              </a:rPr>
              <a:t>dưới </a:t>
            </a:r>
            <a:r>
              <a:rPr lang="en-US" sz="2800">
                <a:solidFill>
                  <a:schemeClr val="tx1"/>
                </a:solidFill>
              </a:rPr>
              <a:t>nước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0B97A3F-36C8-429B-BEFF-4676B0DFB57D}"/>
              </a:ext>
            </a:extLst>
          </p:cNvPr>
          <p:cNvSpPr/>
          <p:nvPr/>
        </p:nvSpPr>
        <p:spPr>
          <a:xfrm>
            <a:off x="6209148" y="5366188"/>
            <a:ext cx="2843544" cy="9409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smtClean="0">
                <a:solidFill>
                  <a:schemeClr val="tx1"/>
                </a:solidFill>
              </a:rPr>
              <a:t>trên cạn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9D6D731-47A5-437C-A739-65413014A22B}"/>
              </a:ext>
            </a:extLst>
          </p:cNvPr>
          <p:cNvSpPr/>
          <p:nvPr/>
        </p:nvSpPr>
        <p:spPr>
          <a:xfrm>
            <a:off x="9261985" y="5366188"/>
            <a:ext cx="2874538" cy="8878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smtClean="0">
                <a:solidFill>
                  <a:schemeClr val="tx1"/>
                </a:solidFill>
              </a:rPr>
              <a:t>dưới </a:t>
            </a:r>
            <a:r>
              <a:rPr lang="en-US" sz="2800">
                <a:solidFill>
                  <a:schemeClr val="tx1"/>
                </a:solidFill>
              </a:rPr>
              <a:t>nước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785" y="538275"/>
            <a:ext cx="692502" cy="795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89099"/>
            <a:ext cx="3069147" cy="2838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14" y="2273530"/>
            <a:ext cx="3062034" cy="2820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72" y="2307289"/>
            <a:ext cx="2809320" cy="2788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91" y="2307289"/>
            <a:ext cx="2931631" cy="27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5391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83" y="3439749"/>
            <a:ext cx="3876248" cy="32749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51" y="241949"/>
            <a:ext cx="4080913" cy="3197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103" y="241949"/>
            <a:ext cx="3709563" cy="5121107"/>
          </a:xfrm>
          <a:prstGeom prst="rect">
            <a:avLst/>
          </a:prstGeom>
        </p:spPr>
      </p:pic>
      <p:sp>
        <p:nvSpPr>
          <p:cNvPr id="19" name="Rectangle: Rounded Corners 9">
            <a:extLst>
              <a:ext uri="{FF2B5EF4-FFF2-40B4-BE49-F238E27FC236}">
                <a16:creationId xmlns:a16="http://schemas.microsoft.com/office/drawing/2014/main" xmlns="" id="{10B97A3F-36C8-429B-BEFF-4676B0DFB57D}"/>
              </a:ext>
            </a:extLst>
          </p:cNvPr>
          <p:cNvSpPr/>
          <p:nvPr/>
        </p:nvSpPr>
        <p:spPr>
          <a:xfrm>
            <a:off x="4554818" y="641688"/>
            <a:ext cx="2843544" cy="9409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smtClean="0">
                <a:solidFill>
                  <a:schemeClr val="tx1"/>
                </a:solidFill>
              </a:rPr>
              <a:t>trên cạn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0" name="Rectangle: Rounded Corners 9">
            <a:extLst>
              <a:ext uri="{FF2B5EF4-FFF2-40B4-BE49-F238E27FC236}">
                <a16:creationId xmlns:a16="http://schemas.microsoft.com/office/drawing/2014/main" xmlns="" id="{10B97A3F-36C8-429B-BEFF-4676B0DFB57D}"/>
              </a:ext>
            </a:extLst>
          </p:cNvPr>
          <p:cNvSpPr/>
          <p:nvPr/>
        </p:nvSpPr>
        <p:spPr>
          <a:xfrm>
            <a:off x="4554818" y="5098302"/>
            <a:ext cx="2843544" cy="9409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smtClean="0">
                <a:solidFill>
                  <a:schemeClr val="tx1"/>
                </a:solidFill>
              </a:rPr>
              <a:t>trên cạn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9">
            <a:extLst>
              <a:ext uri="{FF2B5EF4-FFF2-40B4-BE49-F238E27FC236}">
                <a16:creationId xmlns:a16="http://schemas.microsoft.com/office/drawing/2014/main" xmlns="" id="{10B97A3F-36C8-429B-BEFF-4676B0DFB57D}"/>
              </a:ext>
            </a:extLst>
          </p:cNvPr>
          <p:cNvSpPr/>
          <p:nvPr/>
        </p:nvSpPr>
        <p:spPr>
          <a:xfrm>
            <a:off x="8729756" y="5528070"/>
            <a:ext cx="2843544" cy="94093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800" smtClean="0">
                <a:solidFill>
                  <a:schemeClr val="tx1"/>
                </a:solidFill>
              </a:rPr>
              <a:t>trên cạn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46282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70495" y="1760561"/>
            <a:ext cx="900752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vật có 2 môi trường sống : </a:t>
            </a:r>
          </a:p>
          <a:p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 nước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trên cạn.  </a:t>
            </a:r>
            <a:endParaRPr lang="en-US" sz="48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300251" y="1282890"/>
            <a:ext cx="2470245" cy="20335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1"/>
          <p:cNvSpPr txBox="1">
            <a:spLocks noChangeArrowheads="1"/>
          </p:cNvSpPr>
          <p:nvPr/>
        </p:nvSpPr>
        <p:spPr bwMode="auto">
          <a:xfrm>
            <a:off x="1625600" y="5943600"/>
            <a:ext cx="9448800" cy="64633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 sống ở môi trường trên cạn</a:t>
            </a:r>
          </a:p>
        </p:txBody>
      </p:sp>
      <p:pic>
        <p:nvPicPr>
          <p:cNvPr id="19459" name="Picture 5" descr="C:\Users\TOSHIBA\Desktop\cây phong lan bám trên thân cây gỗ -_files\o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9" y="0"/>
            <a:ext cx="5397250" cy="25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5" descr="W3CAMALRHLCA2QXIBGCACXJZX3CA0EXDV1CAIYSVUPCABQXSBVCA4E04C9CAQ24WIUCAPGZ23CCA2SORY7CAADWBB0CAEGZ7CJCA9IF8ZGCAT7PDSDCAKOTG0DCAP3OZCECAMNC3BMCAXG0BLTCAWWD6VXCAZBZ0HBCAIGHP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44" y="14748"/>
            <a:ext cx="5434890" cy="257832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17" descr="ANd9GcSNrK7vRmYUNBELkqwkT2gUI87XbqS-66F1Elt_nEgVU5qOHm00d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844" y="2819400"/>
            <a:ext cx="5434889" cy="2980899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8" y="2819400"/>
            <a:ext cx="5397251" cy="2980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75021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3" y="0"/>
            <a:ext cx="5418160" cy="2840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379" y="0"/>
            <a:ext cx="5595582" cy="2733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672" y="2961564"/>
            <a:ext cx="5418161" cy="307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209" y="2961564"/>
            <a:ext cx="5472752" cy="307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98541" y="6155140"/>
            <a:ext cx="7397087" cy="64633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 sống ở môi trường dưới nước</a:t>
            </a:r>
            <a:endParaRPr lang="en-US" sz="36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521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9" descr="genl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8" y="3136805"/>
            <a:ext cx="6007116" cy="27522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4" name="Text Box 11"/>
          <p:cNvSpPr txBox="1">
            <a:spLocks noChangeArrowheads="1"/>
          </p:cNvSpPr>
          <p:nvPr/>
        </p:nvSpPr>
        <p:spPr bwMode="auto">
          <a:xfrm>
            <a:off x="178937" y="5856805"/>
            <a:ext cx="11379200" cy="646331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Cây vừa sống trên cạn, vừa sống dưới nước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764" y="1"/>
            <a:ext cx="5964071" cy="308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411"/>
            <a:ext cx="5977719" cy="3136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98" y="3084395"/>
            <a:ext cx="5868537" cy="280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0522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B04B66F-770F-4549-A69A-A1BAFA72FB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1707493"/>
              </p:ext>
            </p:extLst>
          </p:nvPr>
        </p:nvGraphicFramePr>
        <p:xfrm>
          <a:off x="667138" y="1737750"/>
          <a:ext cx="10537674" cy="413761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4419">
                  <a:extLst>
                    <a:ext uri="{9D8B030D-6E8A-4147-A177-3AD203B41FA5}">
                      <a16:colId xmlns:a16="http://schemas.microsoft.com/office/drawing/2014/main" xmlns="" val="2495977324"/>
                    </a:ext>
                  </a:extLst>
                </a:gridCol>
                <a:gridCol w="2740574">
                  <a:extLst>
                    <a:ext uri="{9D8B030D-6E8A-4147-A177-3AD203B41FA5}">
                      <a16:colId xmlns:a16="http://schemas.microsoft.com/office/drawing/2014/main" xmlns="" val="2083622813"/>
                    </a:ext>
                  </a:extLst>
                </a:gridCol>
                <a:gridCol w="2528262">
                  <a:extLst>
                    <a:ext uri="{9D8B030D-6E8A-4147-A177-3AD203B41FA5}">
                      <a16:colId xmlns:a16="http://schemas.microsoft.com/office/drawing/2014/main" xmlns="" val="2908551174"/>
                    </a:ext>
                  </a:extLst>
                </a:gridCol>
                <a:gridCol w="2634419">
                  <a:extLst>
                    <a:ext uri="{9D8B030D-6E8A-4147-A177-3AD203B41FA5}">
                      <a16:colId xmlns:a16="http://schemas.microsoft.com/office/drawing/2014/main" xmlns="" val="1164717397"/>
                    </a:ext>
                  </a:extLst>
                </a:gridCol>
              </a:tblGrid>
              <a:tr h="579584"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Nơi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Môi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trường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sống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85723652"/>
                  </a:ext>
                </a:extLst>
              </a:tr>
              <a:tr h="57958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Trên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cạn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Dưới</a:t>
                      </a:r>
                      <a:r>
                        <a:rPr lang="en-US" sz="28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</a:t>
                      </a:r>
                      <a:endParaRPr lang="en-US" sz="28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557501"/>
                  </a:ext>
                </a:extLst>
              </a:tr>
              <a:tr h="660107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rau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cải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Ruộng</a:t>
                      </a:r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vườn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30156569"/>
                  </a:ext>
                </a:extLst>
              </a:tr>
              <a:tr h="57958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05118593"/>
                  </a:ext>
                </a:extLst>
              </a:tr>
              <a:tr h="57958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5033790"/>
                  </a:ext>
                </a:extLst>
              </a:tr>
              <a:tr h="57958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625731"/>
                  </a:ext>
                </a:extLst>
              </a:tr>
              <a:tr h="579584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 Box 1"/>
          <p:cNvSpPr txBox="1"/>
          <p:nvPr/>
        </p:nvSpPr>
        <p:spPr>
          <a:xfrm>
            <a:off x="858207" y="585581"/>
            <a:ext cx="11110879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kumimoji="0" lang="en-US" sz="280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Phân</a:t>
            </a:r>
            <a:r>
              <a:rPr kumimoji="0" lang="en-US" sz="280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dựa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 </a:t>
            </a:r>
            <a:r>
              <a:rPr lang="en-US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sống, </a:t>
            </a:r>
            <a:r>
              <a:rPr kumimoji="0" lang="en-US" sz="280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môi </a:t>
            </a:r>
            <a:r>
              <a:rPr kumimoji="0" lang="en-US" sz="2800" i="0" u="none" strike="noStrike" kern="1200" cap="none" spc="0" normalizeH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hoàn thành bảng theo mẫu</a:t>
            </a:r>
            <a:endParaRPr kumimoji="0" lang="en-US" sz="2800" i="0" u="none" strike="noStrike" kern="1200" cap="none" spc="0" normalizeH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6262663"/>
              </p:ext>
            </p:extLst>
          </p:nvPr>
        </p:nvGraphicFramePr>
        <p:xfrm>
          <a:off x="721731" y="3545242"/>
          <a:ext cx="7903255" cy="5795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4419"/>
                <a:gridCol w="2740574"/>
                <a:gridCol w="2528262"/>
              </a:tblGrid>
              <a:tr h="579584"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hoa hồng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Vườn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057873"/>
              </p:ext>
            </p:extLst>
          </p:nvPr>
        </p:nvGraphicFramePr>
        <p:xfrm>
          <a:off x="858207" y="4681523"/>
          <a:ext cx="7903255" cy="5795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634419"/>
                <a:gridCol w="2740574"/>
                <a:gridCol w="2528262"/>
              </a:tblGrid>
              <a:tr h="579584"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hoa hồng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Vườn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960065"/>
              </p:ext>
            </p:extLst>
          </p:nvPr>
        </p:nvGraphicFramePr>
        <p:xfrm>
          <a:off x="858208" y="4080681"/>
          <a:ext cx="10292014" cy="5181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3004"/>
                <a:gridCol w="2676684"/>
                <a:gridCol w="2469322"/>
                <a:gridCol w="2573004"/>
              </a:tblGrid>
              <a:tr h="5049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Cây bèo</a:t>
                      </a:r>
                      <a:r>
                        <a:rPr lang="en-US" sz="28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2800" b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Ao, hồ</a:t>
                      </a:r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endParaRPr lang="en-US" sz="28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38600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99" y="1637338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2956" y="313899"/>
            <a:ext cx="7724632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002060"/>
                </a:solidFill>
              </a:rPr>
              <a:t>Khởi động: Trò chơi “Giải câu đố” </a:t>
            </a:r>
            <a:endParaRPr lang="en-US" sz="4000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47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68661" y="286603"/>
            <a:ext cx="1433015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Cây gì?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16690" y="809823"/>
            <a:ext cx="66191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 Hè về áo đỏ như son</a:t>
            </a: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Hè đi thay lá xanh non mượt mà</a:t>
            </a: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Bao nhiêu tay tỏa rộng ra</a:t>
            </a:r>
          </a:p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Như vẫy như đón bạn ta đến trường</a:t>
            </a:r>
          </a:p>
          <a:p>
            <a:endParaRPr lang="en-US" sz="3200" b="1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72" y="3023738"/>
            <a:ext cx="47625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35337" y="3946477"/>
            <a:ext cx="3600734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Là cây phượng</a:t>
            </a:r>
            <a:endParaRPr lang="en-US" sz="2800" b="1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" y="80777"/>
            <a:ext cx="2478442" cy="187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6361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2217" y="1011997"/>
            <a:ext cx="86526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vi-VN" sz="3600" b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Hoa </a:t>
            </a:r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gì nở giữa mùa hè, </a:t>
            </a:r>
            <a:endParaRPr lang="en-US" sz="3600" b="1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Trong đầm thơm ngát lá che được đầu</a:t>
            </a:r>
            <a:r>
              <a:rPr lang="en-US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14011" y="243357"/>
            <a:ext cx="2463708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Cây hoa gì?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80" y="2333766"/>
            <a:ext cx="4762500" cy="433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716972" y="3955258"/>
            <a:ext cx="332777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Là cây hoa sen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" y="80777"/>
            <a:ext cx="2478442" cy="187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9197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79509" y="1631877"/>
            <a:ext cx="8907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b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vi-VN" sz="3600" b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Rau </a:t>
            </a:r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gì thân cuống rỗng không</a:t>
            </a:r>
          </a:p>
          <a:p>
            <a:pPr lvl="0" algn="ctr">
              <a:defRPr/>
            </a:pPr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Hoa tim tím nở đầy sông đầy vườn</a:t>
            </a:r>
            <a:r>
              <a:rPr lang="en-US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?</a:t>
            </a:r>
            <a:endParaRPr lang="en-US" sz="3600" b="1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7363" y="136421"/>
            <a:ext cx="2425866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Cây rau gì?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27" y="2832206"/>
            <a:ext cx="456247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63208" y="4003343"/>
            <a:ext cx="362803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Là cây rau muống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" y="80777"/>
            <a:ext cx="2478442" cy="187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13983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 gì thân cao</a:t>
            </a:r>
          </a:p>
          <a:p>
            <a:pPr lvl="0"/>
            <a:r>
              <a: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 thưa răng lược</a:t>
            </a:r>
          </a:p>
          <a:p>
            <a:pPr lvl="0"/>
            <a:r>
              <a: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đem nước ngọt</a:t>
            </a:r>
          </a:p>
          <a:p>
            <a:pPr lvl="0"/>
            <a:r>
              <a:rPr lang="vi-VN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Đựng đầy quả xanh?</a:t>
            </a:r>
            <a:endParaRPr lang="en-US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0" y="87535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3600" b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4. </a:t>
            </a:r>
            <a:r>
              <a:rPr lang="vi-VN" sz="3600" b="1" smtClean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Cây </a:t>
            </a:r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gì thân cao</a:t>
            </a:r>
          </a:p>
          <a:p>
            <a:pPr lvl="0"/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Lá thưa răng lược</a:t>
            </a:r>
          </a:p>
          <a:p>
            <a:pPr lvl="0"/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Ai đem nước ngọt</a:t>
            </a:r>
          </a:p>
          <a:p>
            <a:pPr lvl="0"/>
            <a:r>
              <a:rPr lang="vi-VN" sz="3600" b="1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Đựng đầy quả xanh?</a:t>
            </a:r>
            <a:endParaRPr lang="en-US" sz="3600" b="1" dirty="0">
              <a:solidFill>
                <a:srgbClr val="00206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00818" y="34147"/>
            <a:ext cx="1433015" cy="52322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Cây gì? 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52" y="2374710"/>
            <a:ext cx="4392421" cy="411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50757" y="4286170"/>
            <a:ext cx="305254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Là cây dừa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59" y="80777"/>
            <a:ext cx="2478442" cy="187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1620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908590" y="251444"/>
            <a:ext cx="7191827" cy="6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kern="0" smtClean="0">
                <a:latin typeface="Times New Roman" pitchFamily="18" charset="0"/>
                <a:cs typeface="Times New Roman" pitchFamily="18" charset="0"/>
              </a:rPr>
              <a:t>Thứ năm ngày 22 tháng 12 năm 2022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4931" y="1364940"/>
            <a:ext cx="55409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Tự nhiên và Xã hội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65999" y="1074797"/>
            <a:ext cx="25794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481797" y="2534489"/>
            <a:ext cx="6618620" cy="98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Bài 16: 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 vật sống ở đâu? (tiết 1)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4967" y="395785"/>
            <a:ext cx="118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SGK/58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481797" y="1949714"/>
            <a:ext cx="7668424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 ĐỀ 4: THỰC VẬT VÀ ĐỘNG VẬT</a:t>
            </a:r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341571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9B0E66E-7819-4B71-AE7B-37D2FD92BFEF}"/>
              </a:ext>
            </a:extLst>
          </p:cNvPr>
          <p:cNvSpPr/>
          <p:nvPr/>
        </p:nvSpPr>
        <p:spPr>
          <a:xfrm>
            <a:off x="1187687" y="677459"/>
            <a:ext cx="8063462" cy="540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kumimoji="0" lang="en-US" sz="280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i="0" u="none" strike="noStrike" kern="1200" cap="none" spc="0" normalizeH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biết.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62178D58-7419-4AFF-A744-35E50A73D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15" y="434642"/>
            <a:ext cx="706777" cy="63837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29758" y="1786181"/>
            <a:ext cx="11220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Cây cà phê, cây  tiêu sống ở trong vườn</a:t>
            </a:r>
            <a:r>
              <a:rPr lang="en-US" sz="2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2"/>
          <a:stretch/>
        </p:blipFill>
        <p:spPr>
          <a:xfrm>
            <a:off x="0" y="3370998"/>
            <a:ext cx="4012442" cy="34737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6"/>
          <a:stretch/>
        </p:blipFill>
        <p:spPr>
          <a:xfrm>
            <a:off x="8050346" y="3370998"/>
            <a:ext cx="4141654" cy="34737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" r="1707"/>
          <a:stretch/>
        </p:blipFill>
        <p:spPr>
          <a:xfrm>
            <a:off x="4012441" y="3370998"/>
            <a:ext cx="3975847" cy="347371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29758" y="2271084"/>
            <a:ext cx="112207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Cây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 </a:t>
            </a:r>
            <a:r>
              <a:rPr lang="en-US" sz="28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</a:t>
            </a:r>
            <a:r>
              <a:rPr lang="en-US" sz="28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bám trên thân cây gỗ khác.</a:t>
            </a:r>
            <a:endParaRPr lang="en-US" sz="28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9758" y="2784082"/>
            <a:ext cx="112207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Cây hoa sen </a:t>
            </a:r>
            <a:r>
              <a:rPr lang="en-US" sz="2800" b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</a:t>
            </a:r>
            <a:r>
              <a:rPr lang="en-US" sz="2800" b="1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ao, hồ.</a:t>
            </a:r>
          </a:p>
          <a:p>
            <a:endParaRPr lang="en-US" sz="28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9636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C8F52C8-7D58-449D-8B44-72497312C0C3}"/>
              </a:ext>
            </a:extLst>
          </p:cNvPr>
          <p:cNvSpPr/>
          <p:nvPr/>
        </p:nvSpPr>
        <p:spPr>
          <a:xfrm>
            <a:off x="858208" y="1095053"/>
            <a:ext cx="10842224" cy="4961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Quan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đây.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7C006A8D-8122-4FDA-9436-874773E29566}"/>
              </a:ext>
            </a:extLst>
          </p:cNvPr>
          <p:cNvSpPr/>
          <p:nvPr/>
        </p:nvSpPr>
        <p:spPr>
          <a:xfrm>
            <a:off x="-1" y="5250247"/>
            <a:ext cx="2634019" cy="1207894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ao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FC59BCAD-BD6C-493A-BDD4-F6C8B6518963}"/>
              </a:ext>
            </a:extLst>
          </p:cNvPr>
          <p:cNvSpPr/>
          <p:nvPr/>
        </p:nvSpPr>
        <p:spPr>
          <a:xfrm>
            <a:off x="2912493" y="5366188"/>
            <a:ext cx="2895575" cy="132121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rau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muống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ở ao, hồ,</a:t>
            </a:r>
          </a:p>
          <a:p>
            <a:pPr algn="ctr"/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ruộng nước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10B97A3F-36C8-429B-BEFF-4676B0DFB57D}"/>
              </a:ext>
            </a:extLst>
          </p:cNvPr>
          <p:cNvSpPr/>
          <p:nvPr/>
        </p:nvSpPr>
        <p:spPr>
          <a:xfrm>
            <a:off x="5965329" y="5340409"/>
            <a:ext cx="3087363" cy="109195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mạc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49D6D731-47A5-437C-A739-65413014A22B}"/>
              </a:ext>
            </a:extLst>
          </p:cNvPr>
          <p:cNvSpPr/>
          <p:nvPr/>
        </p:nvSpPr>
        <p:spPr>
          <a:xfrm>
            <a:off x="9209953" y="5308218"/>
            <a:ext cx="2982047" cy="137918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đước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ở </a:t>
            </a:r>
            <a:r>
              <a:rPr lang="en-US" sz="2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 biển, vùng nước ngập mặn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706" y="945583"/>
            <a:ext cx="692502" cy="7950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189099"/>
            <a:ext cx="3069147" cy="28389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14" y="2273530"/>
            <a:ext cx="3062034" cy="28204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37" y="2273530"/>
            <a:ext cx="2767165" cy="27882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891" y="2307289"/>
            <a:ext cx="2931631" cy="272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480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1720</TotalTime>
  <Words>463</Words>
  <Application>Microsoft Office PowerPoint</Application>
  <PresentationFormat>Custom</PresentationFormat>
  <Paragraphs>79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2_Office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hong luong</dc:creator>
  <cp:lastModifiedBy>HP</cp:lastModifiedBy>
  <cp:revision>113</cp:revision>
  <dcterms:created xsi:type="dcterms:W3CDTF">2021-06-08T02:35:46Z</dcterms:created>
  <dcterms:modified xsi:type="dcterms:W3CDTF">2023-12-26T01:09:07Z</dcterms:modified>
</cp:coreProperties>
</file>