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Lst>
  <p:notesMasterIdLst>
    <p:notesMasterId r:id="rId42"/>
  </p:notesMasterIdLst>
  <p:sldIdLst>
    <p:sldId id="259" r:id="rId4"/>
    <p:sldId id="311" r:id="rId5"/>
    <p:sldId id="256" r:id="rId6"/>
    <p:sldId id="263" r:id="rId7"/>
    <p:sldId id="270" r:id="rId8"/>
    <p:sldId id="264" r:id="rId9"/>
    <p:sldId id="269" r:id="rId10"/>
    <p:sldId id="266" r:id="rId11"/>
    <p:sldId id="267" r:id="rId12"/>
    <p:sldId id="361" r:id="rId13"/>
    <p:sldId id="313" r:id="rId14"/>
    <p:sldId id="308" r:id="rId15"/>
    <p:sldId id="362" r:id="rId16"/>
    <p:sldId id="306" r:id="rId17"/>
    <p:sldId id="290" r:id="rId18"/>
    <p:sldId id="363" r:id="rId19"/>
    <p:sldId id="314" r:id="rId20"/>
    <p:sldId id="316" r:id="rId21"/>
    <p:sldId id="356" r:id="rId22"/>
    <p:sldId id="364" r:id="rId23"/>
    <p:sldId id="365" r:id="rId24"/>
    <p:sldId id="366" r:id="rId25"/>
    <p:sldId id="367" r:id="rId26"/>
    <p:sldId id="368" r:id="rId27"/>
    <p:sldId id="320" r:id="rId28"/>
    <p:sldId id="302" r:id="rId29"/>
    <p:sldId id="369" r:id="rId30"/>
    <p:sldId id="370" r:id="rId31"/>
    <p:sldId id="371" r:id="rId32"/>
    <p:sldId id="372" r:id="rId33"/>
    <p:sldId id="373" r:id="rId34"/>
    <p:sldId id="374" r:id="rId35"/>
    <p:sldId id="321" r:id="rId36"/>
    <p:sldId id="375" r:id="rId37"/>
    <p:sldId id="2007577188" r:id="rId38"/>
    <p:sldId id="2007577187" r:id="rId39"/>
    <p:sldId id="340" r:id="rId40"/>
    <p:sldId id="34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4660"/>
  </p:normalViewPr>
  <p:slideViewPr>
    <p:cSldViewPr snapToGrid="0">
      <p:cViewPr varScale="1">
        <p:scale>
          <a:sx n="59" d="100"/>
          <a:sy n="59" d="100"/>
        </p:scale>
        <p:origin x="98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05598-3E89-4EF0-A15C-C15F34223367}"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F597B-7AA1-4139-A397-1733C68F944E}" type="slidenum">
              <a:rPr lang="en-US" smtClean="0"/>
              <a:t>‹#›</a:t>
            </a:fld>
            <a:endParaRPr lang="en-US"/>
          </a:p>
        </p:txBody>
      </p:sp>
    </p:spTree>
    <p:extLst>
      <p:ext uri="{BB962C8B-B14F-4D97-AF65-F5344CB8AC3E}">
        <p14:creationId xmlns:p14="http://schemas.microsoft.com/office/powerpoint/2010/main" val="31159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a:t>
            </a:fld>
            <a:endParaRPr lang="en-US"/>
          </a:p>
        </p:txBody>
      </p:sp>
    </p:spTree>
    <p:extLst>
      <p:ext uri="{BB962C8B-B14F-4D97-AF65-F5344CB8AC3E}">
        <p14:creationId xmlns:p14="http://schemas.microsoft.com/office/powerpoint/2010/main" val="156084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17</a:t>
            </a:fld>
            <a:endParaRPr lang="en-US"/>
          </a:p>
        </p:txBody>
      </p:sp>
    </p:spTree>
    <p:extLst>
      <p:ext uri="{BB962C8B-B14F-4D97-AF65-F5344CB8AC3E}">
        <p14:creationId xmlns:p14="http://schemas.microsoft.com/office/powerpoint/2010/main" val="170533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4A4F597B-7AA1-4139-A397-1733C68F944E}" type="slidenum">
              <a:rPr lang="en-US" smtClean="0"/>
              <a:t>19</a:t>
            </a:fld>
            <a:endParaRPr lang="en-US"/>
          </a:p>
        </p:txBody>
      </p:sp>
    </p:spTree>
    <p:extLst>
      <p:ext uri="{BB962C8B-B14F-4D97-AF65-F5344CB8AC3E}">
        <p14:creationId xmlns:p14="http://schemas.microsoft.com/office/powerpoint/2010/main" val="2820175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81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76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5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4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33</a:t>
            </a:fld>
            <a:endParaRPr lang="en-US"/>
          </a:p>
        </p:txBody>
      </p:sp>
    </p:spTree>
    <p:extLst>
      <p:ext uri="{BB962C8B-B14F-4D97-AF65-F5344CB8AC3E}">
        <p14:creationId xmlns:p14="http://schemas.microsoft.com/office/powerpoint/2010/main" val="251178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38140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4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2469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52523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2363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336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953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5227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5741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92376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906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7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8903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118805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633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02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65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33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8511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47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37759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36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2023/12/3</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51434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2023/12/3</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6174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09904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03898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5725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6.png"/><Relationship Id="rId5" Type="http://schemas.openxmlformats.org/officeDocument/2006/relationships/slideLayout" Target="../slideLayouts/slideLayout26.xml"/><Relationship Id="rId10"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507690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498633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584757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46.wmf"/><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47.wmf"/><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48.wmf"/><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control" Target="../activeX/activeX4.xml"/><Relationship Id="rId5" Type="http://schemas.openxmlformats.org/officeDocument/2006/relationships/image" Target="../media/image49.wmf"/><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5.gif"/><Relationship Id="rId3" Type="http://schemas.openxmlformats.org/officeDocument/2006/relationships/image" Target="../media/image10.png"/><Relationship Id="rId7" Type="http://schemas.openxmlformats.org/officeDocument/2006/relationships/image" Target="../media/image12.gif"/><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slide" Target="slide5.xml"/><Relationship Id="rId11" Type="http://schemas.openxmlformats.org/officeDocument/2006/relationships/image" Target="../media/image14.gif"/><Relationship Id="rId5" Type="http://schemas.openxmlformats.org/officeDocument/2006/relationships/image" Target="../media/image11.gif"/><Relationship Id="rId10" Type="http://schemas.openxmlformats.org/officeDocument/2006/relationships/slide" Target="slide6.xml"/><Relationship Id="rId4" Type="http://schemas.openxmlformats.org/officeDocument/2006/relationships/slide" Target="slide9.xml"/><Relationship Id="rId9" Type="http://schemas.openxmlformats.org/officeDocument/2006/relationships/image" Target="../media/image13.gif"/><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slide" Target="slide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control" Target="../activeX/activeX5.xml"/><Relationship Id="rId5" Type="http://schemas.openxmlformats.org/officeDocument/2006/relationships/image" Target="../media/image70.wmf"/><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 Target="slide6.xml"/><Relationship Id="rId7" Type="http://schemas.openxmlformats.org/officeDocument/2006/relationships/slide" Target="slide7.xml"/><Relationship Id="rId12" Type="http://schemas.openxmlformats.org/officeDocument/2006/relationships/slide" Target="slide10.xml"/><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13.gif"/><Relationship Id="rId11" Type="http://schemas.openxmlformats.org/officeDocument/2006/relationships/image" Target="../media/image18.gif"/><Relationship Id="rId5" Type="http://schemas.openxmlformats.org/officeDocument/2006/relationships/slide" Target="slide8.xml"/><Relationship Id="rId10" Type="http://schemas.openxmlformats.org/officeDocument/2006/relationships/image" Target="../media/image15.gif"/><Relationship Id="rId4" Type="http://schemas.openxmlformats.org/officeDocument/2006/relationships/image" Target="../media/image12.gif"/><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9.gif"/><Relationship Id="rId3" Type="http://schemas.openxmlformats.org/officeDocument/2006/relationships/image" Target="../media/image10.png"/><Relationship Id="rId7" Type="http://schemas.openxmlformats.org/officeDocument/2006/relationships/image" Target="../media/image13.gif"/><Relationship Id="rId12" Type="http://schemas.openxmlformats.org/officeDocument/2006/relationships/slide" Target="slide10.xml"/><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slide" Target="slide8.xml"/><Relationship Id="rId11" Type="http://schemas.openxmlformats.org/officeDocument/2006/relationships/image" Target="../media/image15.gif"/><Relationship Id="rId5" Type="http://schemas.openxmlformats.org/officeDocument/2006/relationships/image" Target="../media/image12.gif"/><Relationship Id="rId15" Type="http://schemas.openxmlformats.org/officeDocument/2006/relationships/image" Target="../media/image21.gif"/><Relationship Id="rId10" Type="http://schemas.openxmlformats.org/officeDocument/2006/relationships/slide" Target="slide9.xml"/><Relationship Id="rId4" Type="http://schemas.openxmlformats.org/officeDocument/2006/relationships/slide" Target="slide5.xml"/><Relationship Id="rId9" Type="http://schemas.openxmlformats.org/officeDocument/2006/relationships/image" Target="../media/image14.gif"/><Relationship Id="rId14" Type="http://schemas.openxmlformats.org/officeDocument/2006/relationships/image" Target="../media/image20.gi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slide" Target="slide4.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2.png"/><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23.jpeg"/><Relationship Id="rId5" Type="http://schemas.openxmlformats.org/officeDocument/2006/relationships/image" Target="../media/image24.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2.png"/><Relationship Id="rId1" Type="http://schemas.openxmlformats.org/officeDocument/2006/relationships/slideLayout" Target="../slideLayouts/slideLayout17.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7" name="Picture 6">
            <a:extLst>
              <a:ext uri="{FF2B5EF4-FFF2-40B4-BE49-F238E27FC236}">
                <a16:creationId xmlns:a16="http://schemas.microsoft.com/office/drawing/2014/main" id="{826450E2-9071-48D4-200F-71EA578D2DE2}"/>
              </a:ext>
            </a:extLst>
          </p:cNvPr>
          <p:cNvPicPr>
            <a:picLocks noChangeAspect="1"/>
          </p:cNvPicPr>
          <p:nvPr/>
        </p:nvPicPr>
        <p:blipFill>
          <a:blip r:embed="rId2"/>
          <a:stretch>
            <a:fillRect/>
          </a:stretch>
        </p:blipFill>
        <p:spPr>
          <a:xfrm>
            <a:off x="-29586" y="0"/>
            <a:ext cx="5325486" cy="6858000"/>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id="{93E2152D-E858-60FA-6E10-71435F2ACB2A}"/>
              </a:ext>
            </a:extLst>
          </p:cNvPr>
          <p:cNvSpPr/>
          <p:nvPr/>
        </p:nvSpPr>
        <p:spPr>
          <a:xfrm>
            <a:off x="2810420" y="312780"/>
            <a:ext cx="8145518" cy="4052642"/>
          </a:xfrm>
          <a:prstGeom prst="roundRect">
            <a:avLst>
              <a:gd name="adj" fmla="val 24204"/>
            </a:avLst>
          </a:prstGeom>
          <a:solidFill>
            <a:srgbClr val="FFFFFF">
              <a:alpha val="80000"/>
            </a:srgb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14" name="Picture 13">
            <a:extLst>
              <a:ext uri="{FF2B5EF4-FFF2-40B4-BE49-F238E27FC236}">
                <a16:creationId xmlns:a16="http://schemas.microsoft.com/office/drawing/2014/main" id="{6D42563E-CE44-779B-628A-AA240D5A899B}"/>
              </a:ext>
            </a:extLst>
          </p:cNvPr>
          <p:cNvPicPr>
            <a:picLocks noChangeAspect="1"/>
          </p:cNvPicPr>
          <p:nvPr/>
        </p:nvPicPr>
        <p:blipFill>
          <a:blip r:embed="rId2"/>
          <a:stretch>
            <a:fillRect/>
          </a:stretch>
        </p:blipFill>
        <p:spPr>
          <a:xfrm>
            <a:off x="199327" y="2202097"/>
            <a:ext cx="3343973" cy="4655903"/>
          </a:xfrm>
          <a:prstGeom prst="rect">
            <a:avLst/>
          </a:prstGeom>
        </p:spPr>
      </p:pic>
      <p:pic>
        <p:nvPicPr>
          <p:cNvPr id="16" name="Picture 15">
            <a:extLst>
              <a:ext uri="{FF2B5EF4-FFF2-40B4-BE49-F238E27FC236}">
                <a16:creationId xmlns:a16="http://schemas.microsoft.com/office/drawing/2014/main" id="{16DAA3E0-B023-D3DB-9138-520294814CA2}"/>
              </a:ext>
            </a:extLst>
          </p:cNvPr>
          <p:cNvPicPr>
            <a:picLocks noChangeAspect="1"/>
          </p:cNvPicPr>
          <p:nvPr/>
        </p:nvPicPr>
        <p:blipFill>
          <a:blip r:embed="rId3"/>
          <a:stretch>
            <a:fillRect/>
          </a:stretch>
        </p:blipFill>
        <p:spPr>
          <a:xfrm>
            <a:off x="8391525" y="3318697"/>
            <a:ext cx="3514725" cy="3539303"/>
          </a:xfrm>
          <a:prstGeom prst="ellipse">
            <a:avLst/>
          </a:prstGeom>
          <a:ln>
            <a:noFill/>
          </a:ln>
          <a:effectLst>
            <a:softEdge rad="112500"/>
          </a:effectLst>
        </p:spPr>
      </p:pic>
      <p:pic>
        <p:nvPicPr>
          <p:cNvPr id="17" name="Picture 16">
            <a:extLst>
              <a:ext uri="{FF2B5EF4-FFF2-40B4-BE49-F238E27FC236}">
                <a16:creationId xmlns:a16="http://schemas.microsoft.com/office/drawing/2014/main" id="{D82D7096-A9CD-3F77-D328-C732EC08A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0825" y="-94600"/>
            <a:ext cx="1642886" cy="1642886"/>
          </a:xfrm>
          <a:prstGeom prst="rect">
            <a:avLst/>
          </a:prstGeom>
        </p:spPr>
      </p:pic>
      <p:pic>
        <p:nvPicPr>
          <p:cNvPr id="18" name="Picture 17">
            <a:extLst>
              <a:ext uri="{FF2B5EF4-FFF2-40B4-BE49-F238E27FC236}">
                <a16:creationId xmlns:a16="http://schemas.microsoft.com/office/drawing/2014/main" id="{EB1BB8AE-EA0E-77D6-4C63-2402D648C165}"/>
              </a:ext>
            </a:extLst>
          </p:cNvPr>
          <p:cNvPicPr>
            <a:picLocks noChangeAspect="1"/>
          </p:cNvPicPr>
          <p:nvPr/>
        </p:nvPicPr>
        <p:blipFill>
          <a:blip r:embed="rId5"/>
          <a:stretch>
            <a:fillRect/>
          </a:stretch>
        </p:blipFill>
        <p:spPr>
          <a:xfrm>
            <a:off x="5416925" y="285750"/>
            <a:ext cx="3072650" cy="1182727"/>
          </a:xfrm>
          <a:prstGeom prst="rect">
            <a:avLst/>
          </a:prstGeom>
        </p:spPr>
      </p:pic>
      <p:pic>
        <p:nvPicPr>
          <p:cNvPr id="19" name="Picture 18">
            <a:extLst>
              <a:ext uri="{FF2B5EF4-FFF2-40B4-BE49-F238E27FC236}">
                <a16:creationId xmlns:a16="http://schemas.microsoft.com/office/drawing/2014/main" id="{0111C6E3-E749-BE6F-4E59-FB95455DBAA3}"/>
              </a:ext>
            </a:extLst>
          </p:cNvPr>
          <p:cNvPicPr>
            <a:picLocks noChangeAspect="1"/>
          </p:cNvPicPr>
          <p:nvPr/>
        </p:nvPicPr>
        <p:blipFill>
          <a:blip r:embed="rId6"/>
          <a:stretch>
            <a:fillRect/>
          </a:stretch>
        </p:blipFill>
        <p:spPr>
          <a:xfrm>
            <a:off x="2743501" y="-370813"/>
            <a:ext cx="1542749" cy="1939892"/>
          </a:xfrm>
          <a:prstGeom prst="rect">
            <a:avLst/>
          </a:prstGeom>
        </p:spPr>
      </p:pic>
      <p:pic>
        <p:nvPicPr>
          <p:cNvPr id="23" name="Picture 22">
            <a:extLst>
              <a:ext uri="{FF2B5EF4-FFF2-40B4-BE49-F238E27FC236}">
                <a16:creationId xmlns:a16="http://schemas.microsoft.com/office/drawing/2014/main" id="{BE351CCA-1748-20F1-0ED8-03D285EC4ED5}"/>
              </a:ext>
            </a:extLst>
          </p:cNvPr>
          <p:cNvPicPr>
            <a:picLocks noChangeAspect="1"/>
          </p:cNvPicPr>
          <p:nvPr/>
        </p:nvPicPr>
        <p:blipFill>
          <a:blip r:embed="rId7"/>
          <a:stretch>
            <a:fillRect/>
          </a:stretch>
        </p:blipFill>
        <p:spPr>
          <a:xfrm>
            <a:off x="3335773" y="1139806"/>
            <a:ext cx="6053853" cy="3359187"/>
          </a:xfrm>
          <a:prstGeom prst="rect">
            <a:avLst/>
          </a:prstGeom>
        </p:spPr>
      </p:pic>
    </p:spTree>
    <p:extLst>
      <p:ext uri="{BB962C8B-B14F-4D97-AF65-F5344CB8AC3E}">
        <p14:creationId xmlns:p14="http://schemas.microsoft.com/office/powerpoint/2010/main" val="3445057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0"/>
          <p:cNvSpPr/>
          <p:nvPr/>
        </p:nvSpPr>
        <p:spPr>
          <a:xfrm>
            <a:off x="314035" y="942109"/>
            <a:ext cx="11573165" cy="5615322"/>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图片 19"/>
          <p:cNvPicPr>
            <a:picLocks noChangeAspect="1"/>
          </p:cNvPicPr>
          <p:nvPr/>
        </p:nvPicPr>
        <p:blipFill rotWithShape="1">
          <a:blip r:embed="rId2" cstate="hqprint">
            <a:extLst>
              <a:ext uri="{28A0092B-C50C-407E-A947-70E740481C1C}">
                <a14:useLocalDpi xmlns:a14="http://schemas.microsoft.com/office/drawing/2010/main" val="0"/>
              </a:ext>
            </a:extLst>
          </a:blip>
          <a:srcRect t="24723" b="54721"/>
          <a:stretch/>
        </p:blipFill>
        <p:spPr>
          <a:xfrm>
            <a:off x="1416996" y="-118065"/>
            <a:ext cx="9126436" cy="1600207"/>
          </a:xfrm>
          <a:prstGeom prst="rect">
            <a:avLst/>
          </a:prstGeom>
        </p:spPr>
      </p:pic>
      <p:pic>
        <p:nvPicPr>
          <p:cNvPr id="2" name="Picture 1"/>
          <p:cNvPicPr>
            <a:picLocks noChangeAspect="1"/>
          </p:cNvPicPr>
          <p:nvPr/>
        </p:nvPicPr>
        <p:blipFill>
          <a:blip r:embed="rId3"/>
          <a:stretch>
            <a:fillRect/>
          </a:stretch>
        </p:blipFill>
        <p:spPr>
          <a:xfrm>
            <a:off x="3538726" y="54690"/>
            <a:ext cx="5702156" cy="1017578"/>
          </a:xfrm>
          <a:prstGeom prst="rect">
            <a:avLst/>
          </a:prstGeom>
        </p:spPr>
      </p:pic>
      <p:sp>
        <p:nvSpPr>
          <p:cNvPr id="4" name="TextBox 3"/>
          <p:cNvSpPr txBox="1"/>
          <p:nvPr/>
        </p:nvSpPr>
        <p:spPr>
          <a:xfrm>
            <a:off x="602385" y="1482142"/>
            <a:ext cx="10996464" cy="4093428"/>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Đọc đúng từ ngữ, câu, đoạn và toàn bộ câu chuyện Bay cùng ước mơ. Biết đọc diễn cảm với giọng đọc phù hợp, nhấn giọng vào những từ ngữ cần thiết để thể hiện tâm trạng, cảm xúc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Nhận biết được trình tự các sự việc gắn với thời gian, địa điểm cụ thể. Hiểu suy nghĩ, cảm xúc của nhân vật, nêu được đặc điểm của các nhân vật trong câu chuyện dựa vào hành động, lời nói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Hiểu điều tác giả muốn nói qua câu chuyện: </a:t>
            </a:r>
            <a:r>
              <a:rPr lang="vi-VN" sz="2600" b="1" dirty="0">
                <a:solidFill>
                  <a:srgbClr val="002060"/>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p>
        </p:txBody>
      </p:sp>
    </p:spTree>
    <p:extLst>
      <p:ext uri="{BB962C8B-B14F-4D97-AF65-F5344CB8AC3E}">
        <p14:creationId xmlns:p14="http://schemas.microsoft.com/office/powerpoint/2010/main" val="30658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Group 2">
            <a:extLst>
              <a:ext uri="{FF2B5EF4-FFF2-40B4-BE49-F238E27FC236}">
                <a16:creationId xmlns:a16="http://schemas.microsoft.com/office/drawing/2014/main" id="{DB9DECF1-6071-5977-1BD7-A308DE5CBE2E}"/>
              </a:ext>
            </a:extLst>
          </p:cNvPr>
          <p:cNvGrpSpPr/>
          <p:nvPr/>
        </p:nvGrpSpPr>
        <p:grpSpPr>
          <a:xfrm>
            <a:off x="592628" y="2896788"/>
            <a:ext cx="3519067" cy="3014865"/>
            <a:chOff x="444471" y="2172590"/>
            <a:chExt cx="2639300" cy="2261149"/>
          </a:xfrm>
        </p:grpSpPr>
        <p:sp>
          <p:nvSpPr>
            <p:cNvPr id="4" name="Rectangle: Rounded Corners 26">
              <a:extLst>
                <a:ext uri="{FF2B5EF4-FFF2-40B4-BE49-F238E27FC236}">
                  <a16:creationId xmlns:a16="http://schemas.microsoft.com/office/drawing/2014/main" id="{3C67B588-6583-AE37-9A75-A1978BA8E05A}"/>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id="{1D5EFA0C-3A65-1E70-8DC1-4641D21DC626}"/>
                </a:ext>
              </a:extLst>
            </p:cNvPr>
            <p:cNvGrpSpPr/>
            <p:nvPr/>
          </p:nvGrpSpPr>
          <p:grpSpPr>
            <a:xfrm>
              <a:off x="832336" y="2172590"/>
              <a:ext cx="1831930" cy="1572681"/>
              <a:chOff x="1450279" y="400692"/>
              <a:chExt cx="2478196" cy="2383465"/>
            </a:xfrm>
          </p:grpSpPr>
          <p:sp>
            <p:nvSpPr>
              <p:cNvPr id="7" name="Rectangle: Rounded Corners 29">
                <a:extLst>
                  <a:ext uri="{FF2B5EF4-FFF2-40B4-BE49-F238E27FC236}">
                    <a16:creationId xmlns:a16="http://schemas.microsoft.com/office/drawing/2014/main" id="{CCA97B66-3108-705E-05B7-1182CD2B7E4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30C4A189-F739-E60E-049D-376C1E4C1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6" name="Rectangle 5">
              <a:extLst>
                <a:ext uri="{FF2B5EF4-FFF2-40B4-BE49-F238E27FC236}">
                  <a16:creationId xmlns:a16="http://schemas.microsoft.com/office/drawing/2014/main" id="{22A221D2-D2AB-45CD-7F36-6430DB93BB68}"/>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13" name="Group 12">
            <a:extLst>
              <a:ext uri="{FF2B5EF4-FFF2-40B4-BE49-F238E27FC236}">
                <a16:creationId xmlns:a16="http://schemas.microsoft.com/office/drawing/2014/main" id="{0FAA6561-0536-20EE-14F5-A11DBF342808}"/>
              </a:ext>
            </a:extLst>
          </p:cNvPr>
          <p:cNvGrpSpPr/>
          <p:nvPr/>
        </p:nvGrpSpPr>
        <p:grpSpPr>
          <a:xfrm>
            <a:off x="4460240" y="1808385"/>
            <a:ext cx="3804544" cy="3008908"/>
            <a:chOff x="3345180" y="1356289"/>
            <a:chExt cx="2853408" cy="2256681"/>
          </a:xfrm>
        </p:grpSpPr>
        <p:grpSp>
          <p:nvGrpSpPr>
            <p:cNvPr id="16" name="Group 15">
              <a:extLst>
                <a:ext uri="{FF2B5EF4-FFF2-40B4-BE49-F238E27FC236}">
                  <a16:creationId xmlns:a16="http://schemas.microsoft.com/office/drawing/2014/main" id="{DDA908E6-74E8-EB5B-51D1-76F6FA9B06D2}"/>
                </a:ext>
              </a:extLst>
            </p:cNvPr>
            <p:cNvGrpSpPr/>
            <p:nvPr/>
          </p:nvGrpSpPr>
          <p:grpSpPr>
            <a:xfrm>
              <a:off x="3345180" y="1356289"/>
              <a:ext cx="2853408" cy="2256681"/>
              <a:chOff x="3984768" y="31333"/>
              <a:chExt cx="3860030" cy="3318094"/>
            </a:xfrm>
          </p:grpSpPr>
          <p:grpSp>
            <p:nvGrpSpPr>
              <p:cNvPr id="21" name="Group 20">
                <a:extLst>
                  <a:ext uri="{FF2B5EF4-FFF2-40B4-BE49-F238E27FC236}">
                    <a16:creationId xmlns:a16="http://schemas.microsoft.com/office/drawing/2014/main" id="{FB637DC1-A4EC-FF6A-842B-CC0EC4678123}"/>
                  </a:ext>
                </a:extLst>
              </p:cNvPr>
              <p:cNvGrpSpPr/>
              <p:nvPr/>
            </p:nvGrpSpPr>
            <p:grpSpPr>
              <a:xfrm>
                <a:off x="3984768" y="31333"/>
                <a:ext cx="3860030" cy="3318094"/>
                <a:chOff x="693066" y="657558"/>
                <a:chExt cx="3860030" cy="3318094"/>
              </a:xfrm>
            </p:grpSpPr>
            <p:sp>
              <p:nvSpPr>
                <p:cNvPr id="25" name="Rectangle: Rounded Corners 35">
                  <a:extLst>
                    <a:ext uri="{FF2B5EF4-FFF2-40B4-BE49-F238E27FC236}">
                      <a16:creationId xmlns:a16="http://schemas.microsoft.com/office/drawing/2014/main" id="{48E4E38F-B171-3880-15BC-AB516BD231E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6" name="Rectangle: Rounded Corners 39">
                  <a:extLst>
                    <a:ext uri="{FF2B5EF4-FFF2-40B4-BE49-F238E27FC236}">
                      <a16:creationId xmlns:a16="http://schemas.microsoft.com/office/drawing/2014/main" id="{2310819C-47A4-1B77-840F-843DE7CD90D9}"/>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2ED82C63-FC49-C9B7-560E-02015194DEC7}"/>
                  </a:ext>
                </a:extLst>
              </p:cNvPr>
              <p:cNvPicPr>
                <a:picLocks noChangeAspect="1"/>
              </p:cNvPicPr>
              <p:nvPr/>
            </p:nvPicPr>
            <p:blipFill>
              <a:blip r:embed="rId3"/>
              <a:stretch>
                <a:fillRect/>
              </a:stretch>
            </p:blipFill>
            <p:spPr>
              <a:xfrm>
                <a:off x="5155989" y="399065"/>
                <a:ext cx="1665021" cy="1665021"/>
              </a:xfrm>
              <a:prstGeom prst="rect">
                <a:avLst/>
              </a:prstGeom>
            </p:spPr>
          </p:pic>
        </p:grpSp>
        <p:sp>
          <p:nvSpPr>
            <p:cNvPr id="18" name="Rectangle 17">
              <a:extLst>
                <a:ext uri="{FF2B5EF4-FFF2-40B4-BE49-F238E27FC236}">
                  <a16:creationId xmlns:a16="http://schemas.microsoft.com/office/drawing/2014/main" id="{B703B61D-1E30-4F3D-2193-86B018E05288}"/>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27" name="Group 26">
            <a:extLst>
              <a:ext uri="{FF2B5EF4-FFF2-40B4-BE49-F238E27FC236}">
                <a16:creationId xmlns:a16="http://schemas.microsoft.com/office/drawing/2014/main" id="{1A701B96-8D72-2293-4134-93D9123EA53E}"/>
              </a:ext>
            </a:extLst>
          </p:cNvPr>
          <p:cNvGrpSpPr/>
          <p:nvPr/>
        </p:nvGrpSpPr>
        <p:grpSpPr>
          <a:xfrm>
            <a:off x="8414869" y="3297467"/>
            <a:ext cx="3519067" cy="3039653"/>
            <a:chOff x="6311152" y="2473100"/>
            <a:chExt cx="2639300" cy="2279740"/>
          </a:xfrm>
        </p:grpSpPr>
        <p:grpSp>
          <p:nvGrpSpPr>
            <p:cNvPr id="29" name="Group 28">
              <a:extLst>
                <a:ext uri="{FF2B5EF4-FFF2-40B4-BE49-F238E27FC236}">
                  <a16:creationId xmlns:a16="http://schemas.microsoft.com/office/drawing/2014/main" id="{12F82EAE-CAD6-B1A2-7309-D01765CC7FA8}"/>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3B8CA41-4407-92CE-A18B-C688B08F5ADC}"/>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689C7993-610E-3A3B-563E-C524AB68104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34" name="Rectangle: Rounded Corners 48">
                  <a:extLst>
                    <a:ext uri="{FF2B5EF4-FFF2-40B4-BE49-F238E27FC236}">
                      <a16:creationId xmlns:a16="http://schemas.microsoft.com/office/drawing/2014/main" id="{ABCBE8CC-FDE0-78EE-2169-CEACBBB9EFF6}"/>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69D58D95-8875-A08F-21F4-9F79D7D4BD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28B3F34D-BE55-BFA6-21E8-82F53851F768}"/>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35" name="Picture 34">
            <a:extLst>
              <a:ext uri="{FF2B5EF4-FFF2-40B4-BE49-F238E27FC236}">
                <a16:creationId xmlns:a16="http://schemas.microsoft.com/office/drawing/2014/main" id="{39D12DFF-C9C4-EDED-AE52-6A8CD643FEC5}"/>
              </a:ext>
            </a:extLst>
          </p:cNvPr>
          <p:cNvPicPr>
            <a:picLocks noChangeAspect="1"/>
          </p:cNvPicPr>
          <p:nvPr/>
        </p:nvPicPr>
        <p:blipFill>
          <a:blip r:embed="rId5"/>
          <a:stretch>
            <a:fillRect/>
          </a:stretch>
        </p:blipFill>
        <p:spPr>
          <a:xfrm>
            <a:off x="3081640" y="-102754"/>
            <a:ext cx="6200169" cy="2566638"/>
          </a:xfrm>
          <a:prstGeom prst="rect">
            <a:avLst/>
          </a:prstGeom>
        </p:spPr>
      </p:pic>
    </p:spTree>
    <p:extLst>
      <p:ext uri="{BB962C8B-B14F-4D97-AF65-F5344CB8AC3E}">
        <p14:creationId xmlns:p14="http://schemas.microsoft.com/office/powerpoint/2010/main" val="358249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algn="ctr"/>
            <a:r>
              <a:rPr lang="vi-VN" sz="2400" b="1" dirty="0">
                <a:solidFill>
                  <a:srgbClr val="7030A0"/>
                </a:solidFill>
                <a:latin typeface="Cambria" panose="02040503050406030204" pitchFamily="18" charset="0"/>
                <a:ea typeface="Cambria" panose="02040503050406030204" pitchFamily="18" charset="0"/>
                <a:cs typeface="Calibri" panose="020F0502020204030204" pitchFamily="34" charset="0"/>
              </a:rPr>
              <a:t>BAY CÙNG ƯỚC MƠ</a:t>
            </a:r>
          </a:p>
          <a:p>
            <a:r>
              <a:rPr lang="en-US" dirty="0">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v</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à xanh thăm thẳm.</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Điệp chỉ tay:</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Cậu ngủ mơ à? – Lê cười.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lang="en-US"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Thôi, tớ không làm bộ đội hải quân nữa, tớ cũng làm phi công lái máy bay giống Thành. – Văn bảo.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cũng không lái xe nữa, tớ lái tàu vũ trụ. – Lê nói.</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làm hoạ sĩ, vẽ tất cả các thứ mà mọi người mơ. – Tuyết lập tức từ bỏ ước mơ làm cô giáo.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Cứ thế, chúng tớ thay đổi ước mơ liên tục, cho đến khi những tia nắng cuối ngày nấp sau lưng đồi hoặc đi ngủ từ lúc nào không hay.</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a:t>
            </a:r>
          </a:p>
          <a:p>
            <a:pPr algn="r"/>
            <a:r>
              <a:rPr lang="vi-VN" b="1" dirty="0">
                <a:solidFill>
                  <a:srgbClr val="002060"/>
                </a:solidFill>
                <a:latin typeface="Cambria" panose="02040503050406030204" pitchFamily="18" charset="0"/>
                <a:ea typeface="Cambria" panose="02040503050406030204" pitchFamily="18" charset="0"/>
              </a:rPr>
              <a:t>(Theo Văn Thành Lê)</a:t>
            </a:r>
          </a:p>
        </p:txBody>
      </p:sp>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EFD28518-CA42-4BC6-B244-5CBC461F2EBD}"/>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4" name="Picture 13">
            <a:extLst>
              <a:ext uri="{FF2B5EF4-FFF2-40B4-BE49-F238E27FC236}">
                <a16:creationId xmlns:a16="http://schemas.microsoft.com/office/drawing/2014/main"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374BA373-0D5B-441B-8785-6935E06E5EAE}"/>
              </a:ext>
            </a:extLst>
          </p:cNvPr>
          <p:cNvSpPr/>
          <p:nvPr/>
        </p:nvSpPr>
        <p:spPr>
          <a:xfrm>
            <a:off x="915342" y="2589064"/>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áo mưa bay phấp phới.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374BA373-0D5B-441B-8785-6935E06E5EAE}"/>
              </a:ext>
            </a:extLst>
          </p:cNvPr>
          <p:cNvSpPr/>
          <p:nvPr/>
        </p:nvSpPr>
        <p:spPr>
          <a:xfrm>
            <a:off x="909636" y="3415110"/>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29">
            <a:extLst>
              <a:ext uri="{FF2B5EF4-FFF2-40B4-BE49-F238E27FC236}">
                <a16:creationId xmlns:a16="http://schemas.microsoft.com/office/drawing/2014/main" id="{374BA373-0D5B-441B-8785-6935E06E5EAE}"/>
              </a:ext>
            </a:extLst>
          </p:cNvPr>
          <p:cNvSpPr/>
          <p:nvPr/>
        </p:nvSpPr>
        <p:spPr>
          <a:xfrm>
            <a:off x="955497" y="4402517"/>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ước mơ làm cô giáo.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TextBox 27">
              <a:extLst>
                <a:ext uri="{FF2B5EF4-FFF2-40B4-BE49-F238E27FC236}">
                  <a16:creationId xmlns:a16="http://schemas.microsoft.com/office/drawing/2014/main" id="{EFD28518-CA42-4BC6-B244-5CBC461F2EBD}"/>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2" name="TextBox 1"/>
          <p:cNvSpPr txBox="1"/>
          <p:nvPr/>
        </p:nvSpPr>
        <p:spPr>
          <a:xfrm>
            <a:off x="1016412" y="3403650"/>
            <a:ext cx="7152799"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mở mắt và mơ thôi.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50BA8B8-9108-64CE-E3E0-68BC8E5ADAA3}"/>
              </a:ext>
            </a:extLst>
          </p:cNvPr>
          <p:cNvPicPr>
            <a:picLocks noChangeAspect="1"/>
          </p:cNvPicPr>
          <p:nvPr/>
        </p:nvPicPr>
        <p:blipFill>
          <a:blip r:embed="rId3"/>
          <a:stretch>
            <a:fillRect/>
          </a:stretch>
        </p:blipFill>
        <p:spPr>
          <a:xfrm>
            <a:off x="-234736" y="467025"/>
            <a:ext cx="9620322" cy="1670449"/>
          </a:xfrm>
          <a:prstGeom prst="rect">
            <a:avLst/>
          </a:prstGeom>
        </p:spPr>
      </p:pic>
      <p:sp>
        <p:nvSpPr>
          <p:cNvPr id="4" name="矩形 29">
            <a:extLst>
              <a:ext uri="{FF2B5EF4-FFF2-40B4-BE49-F238E27FC236}">
                <a16:creationId xmlns:a16="http://schemas.microsoft.com/office/drawing/2014/main" id="{9A6EAECC-1A30-CBF4-B4E9-A7AF199FDD74}"/>
              </a:ext>
            </a:extLst>
          </p:cNvPr>
          <p:cNvSpPr/>
          <p:nvPr/>
        </p:nvSpPr>
        <p:spPr>
          <a:xfrm>
            <a:off x="955497" y="5265546"/>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a:t>
            </a:r>
            <a:r>
              <a:rPr lang="vi-VN" sz="2800" b="1" i="1" dirty="0">
                <a:solidFill>
                  <a:prstClr val="black"/>
                </a:solidFill>
                <a:latin typeface="Cambria" panose="02040503050406030204" pitchFamily="18" charset="0"/>
                <a:ea typeface="Cambria" panose="02040503050406030204" pitchFamily="18" charset="0"/>
              </a:rPr>
              <a:t>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BAY CÙNG ƯỚC MƠ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kumimoji="0" lang="en-US" sz="18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v</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à xanh thăm thẳm.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Điệp chỉ tay: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Cậu ngủ mơ à? – Lê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Thôi, tớ không làm bộ đội hải quân nữa, tớ cũng làm phi công lái máy bay giống Thành. – Văn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cũng không lái xe nữa, tớ lái tàu vũ trụ. – Lê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làm hoạ sĩ, vẽ tất cả các thứ mà mọi người mơ. – Tuyết lập tức từ bỏ ước mơ làm cô giáo.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Cứ thế, chúng tớ thay đổi ước mơ liên tục, cho đến khi những tia nắng cuối ngày nấp sau lưng đồi hoặc đi ngủ từ lúc nào không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Đêm ấy, tớ mơ thấy các ước mơ như những quả bóng bay lớn đủ màu sắc, chao liệng khắp đồi. Cả hội bám vào những quả bóng ước mơ của mình, lửng lơ bay lên, vào thăm thẳm trời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Văn Thành Lê)</a:t>
            </a:r>
          </a:p>
        </p:txBody>
      </p:sp>
    </p:spTree>
    <p:extLst>
      <p:ext uri="{BB962C8B-B14F-4D97-AF65-F5344CB8AC3E}">
        <p14:creationId xmlns:p14="http://schemas.microsoft.com/office/powerpoint/2010/main" val="165746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arn(inVertical)">
                                      <p:cBhvr>
                                        <p:cTn id="34" dur="500"/>
                                        <p:tgtEl>
                                          <p:spTgt spid="8">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arn(inVertical)">
                                      <p:cBhvr>
                                        <p:cTn id="37" dur="500"/>
                                        <p:tgtEl>
                                          <p:spTgt spid="8">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arn(inVertical)">
                                      <p:cBhvr>
                                        <p:cTn id="40" dur="500"/>
                                        <p:tgtEl>
                                          <p:spTgt spid="8">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barn(inVertical)">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barn(inVertical)">
                                      <p:cBhvr>
                                        <p:cTn id="48" dur="500"/>
                                        <p:tgtEl>
                                          <p:spTgt spid="8">
                                            <p:txEl>
                                              <p:pRg st="11" end="1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8">
                                            <p:txEl>
                                              <p:pRg st="12" end="12"/>
                                            </p:txEl>
                                          </p:spTgt>
                                        </p:tgtEl>
                                        <p:attrNameLst>
                                          <p:attrName>style.visibility</p:attrName>
                                        </p:attrNameLst>
                                      </p:cBhvr>
                                      <p:to>
                                        <p:strVal val="visible"/>
                                      </p:to>
                                    </p:set>
                                    <p:animEffect transition="in" filter="barn(inVertical)">
                                      <p:cBhvr>
                                        <p:cTn id="51"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id="{A8E535DF-15BD-D423-EF0C-7F74D154BE2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id="{A8E535DF-15BD-D423-EF0C-7F74D154BE25}"/>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9" name="TextBox 18"/>
          <p:cNvSpPr txBox="1"/>
          <p:nvPr/>
        </p:nvSpPr>
        <p:spPr>
          <a:xfrm>
            <a:off x="3040535" y="35286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lịm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圆角矩形 17">
            <a:extLst>
              <a:ext uri="{FF2B5EF4-FFF2-40B4-BE49-F238E27FC236}">
                <a16:creationId xmlns:a16="http://schemas.microsoft.com/office/drawing/2014/main" id="{A8E535DF-15BD-D423-EF0C-7F74D154BE25}"/>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5" name="TextBox 24"/>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sậm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圆角矩形 17">
            <a:extLst>
              <a:ext uri="{FF2B5EF4-FFF2-40B4-BE49-F238E27FC236}">
                <a16:creationId xmlns:a16="http://schemas.microsoft.com/office/drawing/2014/main" id="{A8E535DF-15BD-D423-EF0C-7F74D154BE25}"/>
              </a:ext>
            </a:extLst>
          </p:cNvPr>
          <p:cNvSpPr/>
          <p:nvPr/>
        </p:nvSpPr>
        <p:spPr>
          <a:xfrm>
            <a:off x="5989013" y="3340015"/>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7" name="TextBox 26"/>
          <p:cNvSpPr txBox="1"/>
          <p:nvPr/>
        </p:nvSpPr>
        <p:spPr>
          <a:xfrm>
            <a:off x="6355418" y="347739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lửng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4" grpId="0" animBg="1"/>
      <p:bldP spid="25" grpId="0"/>
      <p:bldP spid="2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2"/>
          <a:stretch>
            <a:fillRect/>
          </a:stretch>
        </p:blipFill>
        <p:spPr>
          <a:xfrm>
            <a:off x="-197222" y="0"/>
            <a:ext cx="12915215" cy="2234381"/>
          </a:xfrm>
          <a:prstGeom prst="rect">
            <a:avLst/>
          </a:prstGeom>
        </p:spPr>
      </p:pic>
      <p:sp>
        <p:nvSpPr>
          <p:cNvPr id="15" name="矩形 29">
            <a:extLst>
              <a:ext uri="{FF2B5EF4-FFF2-40B4-BE49-F238E27FC236}">
                <a16:creationId xmlns:a16="http://schemas.microsoft.com/office/drawing/2014/main" id="{374BA373-0D5B-441B-8785-6935E06E5EAE}"/>
              </a:ext>
            </a:extLst>
          </p:cNvPr>
          <p:cNvSpPr/>
          <p:nvPr/>
        </p:nvSpPr>
        <p:spPr>
          <a:xfrm>
            <a:off x="1885190" y="1561223"/>
            <a:ext cx="9241723"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Bù</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người</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thường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làm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bằng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rơm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dùng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để</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doạ</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chim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thú</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Bù nhìn và cây ngông - Báo Tây Ninh Online">
            <a:extLst>
              <a:ext uri="{FF2B5EF4-FFF2-40B4-BE49-F238E27FC236}">
                <a16:creationId xmlns:a16="http://schemas.microsoft.com/office/drawing/2014/main" id="{1EC2CA4D-16F0-4BAB-F255-6B262B22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390" y="3009864"/>
            <a:ext cx="5202416" cy="359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10" name="Đường nối Thẳng 18">
            <a:extLst>
              <a:ext uri="{FF2B5EF4-FFF2-40B4-BE49-F238E27FC236}">
                <a16:creationId xmlns:a16="http://schemas.microsoft.com/office/drawing/2014/main" id="{60FE94FE-DE9D-A2FD-B93F-8A4E1F647850}"/>
              </a:ext>
            </a:extLst>
          </p:cNvPr>
          <p:cNvCxnSpPr>
            <a:cxnSpLocks/>
          </p:cNvCxnSpPr>
          <p:nvPr/>
        </p:nvCxnSpPr>
        <p:spPr>
          <a:xfrm flipV="1">
            <a:off x="5761943" y="451035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68A46ADF-61F6-49E5-D35D-19151D68C1FC}"/>
              </a:ext>
            </a:extLst>
          </p:cNvPr>
          <p:cNvCxnSpPr>
            <a:cxnSpLocks/>
          </p:cNvCxnSpPr>
          <p:nvPr/>
        </p:nvCxnSpPr>
        <p:spPr>
          <a:xfrm flipV="1">
            <a:off x="9881880" y="448980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EBA3A640-29C2-B9F2-D364-57D42AF5FBFF}"/>
              </a:ext>
            </a:extLst>
          </p:cNvPr>
          <p:cNvCxnSpPr>
            <a:cxnSpLocks/>
          </p:cNvCxnSpPr>
          <p:nvPr/>
        </p:nvCxnSpPr>
        <p:spPr>
          <a:xfrm flipV="1">
            <a:off x="3080388" y="501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9306E848-083E-9D57-4BC1-17F55A0CACDD}"/>
              </a:ext>
            </a:extLst>
          </p:cNvPr>
          <p:cNvCxnSpPr>
            <a:cxnSpLocks/>
          </p:cNvCxnSpPr>
          <p:nvPr/>
        </p:nvCxnSpPr>
        <p:spPr>
          <a:xfrm flipV="1">
            <a:off x="5792766" y="499324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7FB3CFE2-5D15-14DE-910B-D10AB2738155}"/>
              </a:ext>
            </a:extLst>
          </p:cNvPr>
          <p:cNvCxnSpPr>
            <a:cxnSpLocks/>
          </p:cNvCxnSpPr>
          <p:nvPr/>
        </p:nvCxnSpPr>
        <p:spPr>
          <a:xfrm flipV="1">
            <a:off x="10940118" y="50035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34AFB584-82F9-F68C-743C-B59706247740}"/>
              </a:ext>
            </a:extLst>
          </p:cNvPr>
          <p:cNvCxnSpPr>
            <a:cxnSpLocks/>
          </p:cNvCxnSpPr>
          <p:nvPr/>
        </p:nvCxnSpPr>
        <p:spPr>
          <a:xfrm flipV="1">
            <a:off x="2453664" y="549667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B58B1926-4BAF-C65D-A6AA-966152247A60}"/>
              </a:ext>
            </a:extLst>
          </p:cNvPr>
          <p:cNvCxnSpPr>
            <a:cxnSpLocks/>
          </p:cNvCxnSpPr>
          <p:nvPr/>
        </p:nvCxnSpPr>
        <p:spPr>
          <a:xfrm flipV="1">
            <a:off x="2576953" y="551722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9470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 và xanh thăm thẳm.</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Điệp chỉ tay:</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Ước gì tớ được bay như đám mây kia.</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Cậu ngủ mơ à? – Lê cười.</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Đấy không phải ngủ mơ mà là ước mơ. Ước mơ thì không cần ngủ, mở mắt và mơ thôi.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3762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Thôi, tớ không làm bộ đội hải quân nữa, tớ cũng làm phi công lái máy bay giống Thành. – Văn bảo.</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cũng không lái xe nữa, tớ lái tàu vũ trụ. – Lê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làm hoạ sĩ, vẽ tất cả các thứ mà mọi người mơ. – Tuyết lập tức từ bỏ ước mơ làm cô giáo.</a:t>
            </a: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29194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Cứ thế, chúng tớ thay đổi ước mơ liên tục, cho đến khi những tia nắng cuối ngày nấp sau lưng đồi hoặc đi ngủ từ lúc nào không hay.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Đêm ấy, tớ mơ thấy các ước mơ như những quả bóng bay lớn đủ màu sắc, chao liệng khắp đồi. Cả hội bám vào những quả bóng ước mơ của mình, lửng lơ bay lên, vào thăm thẳm trời xanh.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3" name="Đường nối Thẳng 18">
            <a:extLst>
              <a:ext uri="{FF2B5EF4-FFF2-40B4-BE49-F238E27FC236}">
                <a16:creationId xmlns:a16="http://schemas.microsoft.com/office/drawing/2014/main" id="{3EE6C00F-4C5C-41AF-DF0F-69D5CF79665B}"/>
              </a:ext>
            </a:extLst>
          </p:cNvPr>
          <p:cNvCxnSpPr>
            <a:cxnSpLocks/>
          </p:cNvCxnSpPr>
          <p:nvPr/>
        </p:nvCxnSpPr>
        <p:spPr>
          <a:xfrm flipV="1">
            <a:off x="2104343" y="257881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00E381A6-8A1B-94B5-692B-E47731352E5A}"/>
              </a:ext>
            </a:extLst>
          </p:cNvPr>
          <p:cNvCxnSpPr>
            <a:cxnSpLocks/>
          </p:cNvCxnSpPr>
          <p:nvPr/>
        </p:nvCxnSpPr>
        <p:spPr>
          <a:xfrm flipV="1">
            <a:off x="8279111" y="261991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77ED38C-CF29-3238-F6C2-9D81EDCD92A2}"/>
              </a:ext>
            </a:extLst>
          </p:cNvPr>
          <p:cNvCxnSpPr>
            <a:cxnSpLocks/>
          </p:cNvCxnSpPr>
          <p:nvPr/>
        </p:nvCxnSpPr>
        <p:spPr>
          <a:xfrm flipV="1">
            <a:off x="7303066" y="309252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EB7B4D86-1402-1BD9-C671-D565568B3C72}"/>
              </a:ext>
            </a:extLst>
          </p:cNvPr>
          <p:cNvCxnSpPr>
            <a:cxnSpLocks/>
          </p:cNvCxnSpPr>
          <p:nvPr/>
        </p:nvCxnSpPr>
        <p:spPr>
          <a:xfrm flipV="1">
            <a:off x="238174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89BC6795-44B3-A043-E42A-D68E9C090A25}"/>
              </a:ext>
            </a:extLst>
          </p:cNvPr>
          <p:cNvCxnSpPr>
            <a:cxnSpLocks/>
          </p:cNvCxnSpPr>
          <p:nvPr/>
        </p:nvCxnSpPr>
        <p:spPr>
          <a:xfrm flipV="1">
            <a:off x="250503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10387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2" name="Hình ảnh 16" descr="Ảnh có chứa văn bản&#10;&#10;Mô tả được tạo tự động">
            <a:extLst>
              <a:ext uri="{FF2B5EF4-FFF2-40B4-BE49-F238E27FC236}">
                <a16:creationId xmlns:a16="http://schemas.microsoft.com/office/drawing/2014/main" id="{9AAA91EC-E39F-A6BD-7609-EA7C297462D5}"/>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13" name="Hình ảnh 18" descr="Ảnh có chứa văn bản&#10;&#10;Mô tả được tạo tự động">
            <a:extLst>
              <a:ext uri="{FF2B5EF4-FFF2-40B4-BE49-F238E27FC236}">
                <a16:creationId xmlns:a16="http://schemas.microsoft.com/office/drawing/2014/main" id="{33DC6072-5B43-CCA9-C1CC-8730984745DE}"/>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14" name="Picture 13">
            <a:extLst>
              <a:ext uri="{FF2B5EF4-FFF2-40B4-BE49-F238E27FC236}">
                <a16:creationId xmlns:a16="http://schemas.microsoft.com/office/drawing/2014/main" id="{C40EC8F7-0F52-EB65-FBCE-ED444616FEBB}"/>
              </a:ext>
            </a:extLst>
          </p:cNvPr>
          <p:cNvPicPr>
            <a:picLocks noChangeAspect="1"/>
          </p:cNvPicPr>
          <p:nvPr/>
        </p:nvPicPr>
        <p:blipFill>
          <a:blip r:embed="rId5"/>
          <a:stretch>
            <a:fillRect/>
          </a:stretch>
        </p:blipFill>
        <p:spPr>
          <a:xfrm>
            <a:off x="418422" y="0"/>
            <a:ext cx="11985775" cy="993734"/>
          </a:xfrm>
          <a:prstGeom prst="rect">
            <a:avLst/>
          </a:prstGeom>
        </p:spPr>
      </p:pic>
      <p:pic>
        <p:nvPicPr>
          <p:cNvPr id="15" name="Hình ảnh 2" descr="Ảnh có chứa văn bản, trong nhà&#10;&#10;Mô tả được tạo tự động">
            <a:extLst>
              <a:ext uri="{FF2B5EF4-FFF2-40B4-BE49-F238E27FC236}">
                <a16:creationId xmlns:a16="http://schemas.microsoft.com/office/drawing/2014/main" id="{DA5BEBD3-C0F8-F603-1E91-8D65CB208B8A}"/>
              </a:ext>
            </a:extLst>
          </p:cNvPr>
          <p:cNvPicPr>
            <a:picLocks noChangeAspect="1"/>
          </p:cNvPicPr>
          <p:nvPr/>
        </p:nvPicPr>
        <p:blipFill>
          <a:blip r:embed="rId6"/>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344216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71667231-63B3-D12D-0EB6-7A8C4FE3ADD5}"/>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4" name="Hình ảnh 2" descr="Ảnh có chứa văn bản, trong nhà&#10;&#10;Mô tả được tạo tự động">
            <a:extLst>
              <a:ext uri="{FF2B5EF4-FFF2-40B4-BE49-F238E27FC236}">
                <a16:creationId xmlns:a16="http://schemas.microsoft.com/office/drawing/2014/main" id="{88341DD6-C44B-EF4B-FB90-73D9541730F8}"/>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5" name="Picture 4">
            <a:extLst>
              <a:ext uri="{FF2B5EF4-FFF2-40B4-BE49-F238E27FC236}">
                <a16:creationId xmlns:a16="http://schemas.microsoft.com/office/drawing/2014/main" id="{80C5DA9F-C5E5-E307-FFB5-B9C563578B1D}"/>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307690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779903" y="581138"/>
            <a:ext cx="9321800" cy="71508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1: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thông</a:t>
            </a:r>
            <a:r>
              <a:rPr lang="en-US" sz="3600" b="1" dirty="0">
                <a:solidFill>
                  <a:prstClr val="black"/>
                </a:solidFill>
                <a:latin typeface="Cambria" panose="02040503050406030204" pitchFamily="18" charset="0"/>
                <a:ea typeface="Cambria" panose="02040503050406030204" pitchFamily="18" charset="0"/>
              </a:rPr>
              <a:t> tin </a:t>
            </a:r>
            <a:r>
              <a:rPr lang="en-US" sz="3600" b="1" dirty="0" err="1">
                <a:solidFill>
                  <a:prstClr val="black"/>
                </a:solidFill>
                <a:latin typeface="Cambria" panose="02040503050406030204" pitchFamily="18" charset="0"/>
                <a:ea typeface="Cambria" panose="02040503050406030204" pitchFamily="18" charset="0"/>
              </a:rPr>
              <a:t>diễn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722C4B13-D5D3-E892-CC38-95824CED442E}"/>
              </a:ext>
            </a:extLst>
          </p:cNvPr>
          <p:cNvSpPr/>
          <p:nvPr/>
        </p:nvSpPr>
        <p:spPr>
          <a:xfrm>
            <a:off x="1376736" y="2116476"/>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Thời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gian</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BF5B7E5-3F59-DD2C-FA62-C0B23CD11BF1}"/>
              </a:ext>
            </a:extLst>
          </p:cNvPr>
          <p:cNvSpPr/>
          <p:nvPr/>
        </p:nvSpPr>
        <p:spPr>
          <a:xfrm>
            <a:off x="7356295" y="200346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Địa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0EC870D5-FA22-A80C-CD79-F21D1635BF73}"/>
              </a:ext>
            </a:extLst>
          </p:cNvPr>
          <p:cNvCxnSpPr>
            <a:cxnSpLocks/>
          </p:cNvCxnSpPr>
          <p:nvPr/>
        </p:nvCxnSpPr>
        <p:spPr>
          <a:xfrm>
            <a:off x="2661007" y="2825393"/>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id="{B914821D-C518-F602-1E38-F013CA5D71A0}"/>
              </a:ext>
            </a:extLst>
          </p:cNvPr>
          <p:cNvSpPr/>
          <p:nvPr/>
        </p:nvSpPr>
        <p:spPr>
          <a:xfrm>
            <a:off x="1181528" y="3308278"/>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uổi chiều</a:t>
            </a:r>
            <a:endParaRPr lang="en-US" sz="3200" b="1" dirty="0">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0FA11E23-DFC7-6F89-9C6E-B55BA23FFCB1}"/>
              </a:ext>
            </a:extLst>
          </p:cNvPr>
          <p:cNvCxnSpPr>
            <a:cxnSpLocks/>
          </p:cNvCxnSpPr>
          <p:nvPr/>
        </p:nvCxnSpPr>
        <p:spPr>
          <a:xfrm>
            <a:off x="8702211" y="2691829"/>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6CCDD809-0AF2-627A-61B4-A804A9C85EDC}"/>
              </a:ext>
            </a:extLst>
          </p:cNvPr>
          <p:cNvSpPr/>
          <p:nvPr/>
        </p:nvSpPr>
        <p:spPr>
          <a:xfrm>
            <a:off x="7222732" y="3174714"/>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ãi cỏ ở lưng đồi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7"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a:solidFill>
                  <a:prstClr val="black"/>
                </a:solidFill>
                <a:latin typeface="Cambria" panose="02040503050406030204" pitchFamily="18" charset="0"/>
                <a:ea typeface="Cambria" panose="02040503050406030204" pitchFamily="18" charset="0"/>
              </a:rPr>
              <a:t>Câu 2: Các bạn nhỏ cảm nhận như thế nào khi quan sát ngôi làng và bầu trời?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4" name="TextBox 3">
            <a:extLst>
              <a:ext uri="{FF2B5EF4-FFF2-40B4-BE49-F238E27FC236}">
                <a16:creationId xmlns:a16="http://schemas.microsoft.com/office/drawing/2014/main" id="{5233533F-396B-2639-352F-4CDB93687AF4}"/>
              </a:ext>
            </a:extLst>
          </p:cNvPr>
          <p:cNvSpPr txBox="1"/>
          <p:nvPr/>
        </p:nvSpPr>
        <p:spPr>
          <a:xfrm>
            <a:off x="924673" y="2352782"/>
            <a:ext cx="10531011"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Trong quan sát của các bạn nhỏ, ngôi làng và bầu trời được miêu tả rất đẹp: </a:t>
            </a:r>
            <a:r>
              <a:rPr lang="vi-VN" sz="2800" b="1" i="1" u="none" strike="noStrike" dirty="0">
                <a:solidFill>
                  <a:srgbClr val="FF0000"/>
                </a:solidFill>
                <a:effectLst/>
                <a:latin typeface="Cambria" panose="02040503050406030204" pitchFamily="18" charset="0"/>
                <a:ea typeface="Cambria" panose="02040503050406030204" pitchFamily="18" charset="0"/>
              </a:rPr>
              <a:t>Bầu trời cao vời vợi, xanh thăm thẳm và có mây đang bay</a:t>
            </a:r>
            <a:r>
              <a:rPr lang="en-US" sz="2800" b="1" i="1" u="none" strike="noStrike" dirty="0">
                <a:solidFill>
                  <a:srgbClr val="FF0000"/>
                </a:solidFill>
                <a:effectLst/>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 Ngôi làng được miêu tả đẹp như một bức tranh: </a:t>
            </a:r>
            <a:r>
              <a:rPr lang="vi-VN" sz="2800" b="1" i="1" u="none" strike="noStrike" dirty="0">
                <a:solidFill>
                  <a:srgbClr val="FF0000"/>
                </a:solidFill>
                <a:effectLst/>
                <a:latin typeface="Cambria" panose="02040503050406030204" pitchFamily="18" charset="0"/>
                <a:ea typeface="Cambria" panose="02040503050406030204" pitchFamily="18" charset="0"/>
              </a:rPr>
              <a:t>Những mái nhà cao thấp, nhấp nhô. Những rặng dừa cao vút ôm quanh ao phủ đầy bèo tây hoa nở tím lịm. Những vườn mía lá xanh rờn. Những vườn rau xanh mướt, với rất nhiều bù nhìn làm bằng rơm vàng óng hoặc nâu sậm, gắn thêm các mảnh áo mưa bay phấp phới</a:t>
            </a:r>
            <a:r>
              <a:rPr lang="en-US" sz="2800" b="1" i="1" u="none" strike="noStrike"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861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883578" y="170172"/>
            <a:ext cx="10541285"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3: Các bạn nhỏ đã ước mơ những gì? Đóng vai một bạn nhỏ trong câu chuyện, nói về ước mơ của mình và giải thích vì sao mình có ước mơ đó.</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366462" y="2527442"/>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Tuyết</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3976100" y="2866490"/>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person holding a book and pointing at something&#10;&#10;Description automatically generated">
            <a:extLst>
              <a:ext uri="{FF2B5EF4-FFF2-40B4-BE49-F238E27FC236}">
                <a16:creationId xmlns:a16="http://schemas.microsoft.com/office/drawing/2014/main" id="{9B755D34-9004-94AB-E3AB-E0B9DB365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6057" y="1962364"/>
            <a:ext cx="1489753" cy="1489753"/>
          </a:xfrm>
          <a:prstGeom prst="rect">
            <a:avLst/>
          </a:prstGeom>
        </p:spPr>
      </p:pic>
      <p:sp>
        <p:nvSpPr>
          <p:cNvPr id="13" name="TextBox 12">
            <a:extLst>
              <a:ext uri="{FF2B5EF4-FFF2-40B4-BE49-F238E27FC236}">
                <a16:creationId xmlns:a16="http://schemas.microsoft.com/office/drawing/2014/main" id="{2EDB3C21-2179-CA42-A870-D5C27B1FCE12}"/>
              </a:ext>
            </a:extLst>
          </p:cNvPr>
          <p:cNvSpPr txBox="1"/>
          <p:nvPr/>
        </p:nvSpPr>
        <p:spPr>
          <a:xfrm>
            <a:off x="4048016" y="2280863"/>
            <a:ext cx="3976099"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giáo</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8D28CF96-8693-AF12-C4EB-2374F6F3072A}"/>
              </a:ext>
            </a:extLst>
          </p:cNvPr>
          <p:cNvSpPr/>
          <p:nvPr/>
        </p:nvSpPr>
        <p:spPr>
          <a:xfrm>
            <a:off x="1448655" y="4099388"/>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Văn</a:t>
            </a:r>
          </a:p>
        </p:txBody>
      </p:sp>
      <p:cxnSp>
        <p:nvCxnSpPr>
          <p:cNvPr id="18" name="Straight Connector 17">
            <a:extLst>
              <a:ext uri="{FF2B5EF4-FFF2-40B4-BE49-F238E27FC236}">
                <a16:creationId xmlns:a16="http://schemas.microsoft.com/office/drawing/2014/main" id="{CDB9237C-D2F4-CFCB-8607-940AA0BDFE65}"/>
              </a:ext>
            </a:extLst>
          </p:cNvPr>
          <p:cNvCxnSpPr>
            <a:cxnSpLocks/>
          </p:cNvCxnSpPr>
          <p:nvPr/>
        </p:nvCxnSpPr>
        <p:spPr>
          <a:xfrm>
            <a:off x="4058293" y="4438436"/>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EF5191-8EF8-7ACA-4F45-ACB41B62D0D1}"/>
              </a:ext>
            </a:extLst>
          </p:cNvPr>
          <p:cNvSpPr txBox="1"/>
          <p:nvPr/>
        </p:nvSpPr>
        <p:spPr>
          <a:xfrm>
            <a:off x="4130209" y="3852809"/>
            <a:ext cx="3976099" cy="523220"/>
          </a:xfrm>
          <a:prstGeom prst="rect">
            <a:avLst/>
          </a:prstGeom>
          <a:noFill/>
        </p:spPr>
        <p:txBody>
          <a:bodyPr wrap="square" rtlCol="0">
            <a:spAutoFit/>
          </a:bodyPr>
          <a:lstStyle/>
          <a:p>
            <a:r>
              <a:rPr lang="vi-VN" sz="2800">
                <a:solidFill>
                  <a:srgbClr val="FF0000"/>
                </a:solidFill>
                <a:latin typeface="Cambria" panose="02040503050406030204" pitchFamily="18" charset="0"/>
                <a:ea typeface="Cambria" panose="02040503050406030204" pitchFamily="18" charset="0"/>
              </a:rPr>
              <a:t>ước mơ làm chú bộ đội</a:t>
            </a:r>
            <a:endParaRPr lang="en-US" sz="2800" dirty="0">
              <a:solidFill>
                <a:srgbClr val="FF0000"/>
              </a:solidFill>
              <a:latin typeface="Cambria" panose="02040503050406030204" pitchFamily="18" charset="0"/>
              <a:ea typeface="Cambria" panose="02040503050406030204" pitchFamily="18" charset="0"/>
            </a:endParaRPr>
          </a:p>
        </p:txBody>
      </p:sp>
      <p:pic>
        <p:nvPicPr>
          <p:cNvPr id="2050" name="Picture 2" descr="CHÚ BỘ ĐỘI - BỐ LÀ TẤT CẢ - ĐI HỌC VỀ - MẸ ĐI VẮNG | NHẠC THIẾU NHI 2023 -  YouTube">
            <a:extLst>
              <a:ext uri="{FF2B5EF4-FFF2-40B4-BE49-F238E27FC236}">
                <a16:creationId xmlns:a16="http://schemas.microsoft.com/office/drawing/2014/main" id="{1846B03D-50B7-8DF0-A1A9-BCB9681B6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7811" y="3683285"/>
            <a:ext cx="2030858" cy="11423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6AFE5318-9E0E-40F6-067C-346252CDDF3A}"/>
              </a:ext>
            </a:extLst>
          </p:cNvPr>
          <p:cNvSpPr/>
          <p:nvPr/>
        </p:nvSpPr>
        <p:spPr>
          <a:xfrm>
            <a:off x="1448655" y="5630237"/>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Điệp</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8CE84B54-B46E-9FD1-47D8-1373E659D59B}"/>
              </a:ext>
            </a:extLst>
          </p:cNvPr>
          <p:cNvCxnSpPr>
            <a:cxnSpLocks/>
          </p:cNvCxnSpPr>
          <p:nvPr/>
        </p:nvCxnSpPr>
        <p:spPr>
          <a:xfrm>
            <a:off x="4058293" y="5969285"/>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069BC32-FA2D-06D9-8A44-3AC9D2C9139D}"/>
              </a:ext>
            </a:extLst>
          </p:cNvPr>
          <p:cNvSpPr txBox="1"/>
          <p:nvPr/>
        </p:nvSpPr>
        <p:spPr>
          <a:xfrm>
            <a:off x="4263773" y="5373384"/>
            <a:ext cx="3976099"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ước mơ làm </a:t>
            </a:r>
            <a:r>
              <a:rPr lang="en-US" sz="3200" dirty="0">
                <a:solidFill>
                  <a:srgbClr val="FF0000"/>
                </a:solidFill>
                <a:latin typeface="Cambria" panose="02040503050406030204" pitchFamily="18" charset="0"/>
                <a:ea typeface="Cambria" panose="02040503050406030204" pitchFamily="18" charset="0"/>
              </a:rPr>
              <a:t>y </a:t>
            </a:r>
            <a:r>
              <a:rPr lang="en-US" sz="3200" dirty="0" err="1">
                <a:solidFill>
                  <a:srgbClr val="FF0000"/>
                </a:solidFill>
                <a:latin typeface="Cambria" panose="02040503050406030204" pitchFamily="18" charset="0"/>
                <a:ea typeface="Cambria" panose="02040503050406030204" pitchFamily="18" charset="0"/>
              </a:rPr>
              <a:t>tá</a:t>
            </a:r>
            <a:endParaRPr lang="en-US" sz="3200" dirty="0">
              <a:solidFill>
                <a:srgbClr val="FF0000"/>
              </a:solidFill>
              <a:latin typeface="Cambria" panose="02040503050406030204" pitchFamily="18" charset="0"/>
              <a:ea typeface="Cambria" panose="02040503050406030204" pitchFamily="18" charset="0"/>
            </a:endParaRPr>
          </a:p>
        </p:txBody>
      </p:sp>
      <p:pic>
        <p:nvPicPr>
          <p:cNvPr id="2052" name="Picture 4" descr="Hình ảnh Avatar Em Gái Y Tá Dễ Thương PNG , Bệnh Viện, Y Tá, Thuốc PNG miễn  phí tải tập tin PSDComment và Vector">
            <a:extLst>
              <a:ext uri="{FF2B5EF4-FFF2-40B4-BE49-F238E27FC236}">
                <a16:creationId xmlns:a16="http://schemas.microsoft.com/office/drawing/2014/main" id="{21067F27-D1C0-A8F9-2ADD-CBFA67631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7263" y="5069440"/>
            <a:ext cx="1428108" cy="142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84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down)">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par>
                                <p:cTn id="47" presetID="22" presetClass="entr" presetSubtype="4"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animEffect transition="in" filter="wipe(down)">
                                      <p:cBhvr>
                                        <p:cTn id="4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7" grpId="0" animBg="1"/>
      <p:bldP spid="20" grpId="0"/>
      <p:bldP spid="29"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571945" y="1294543"/>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Lê</a:t>
            </a: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4181583" y="1633591"/>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EDB3C21-2179-CA42-A870-D5C27B1FCE12}"/>
              </a:ext>
            </a:extLst>
          </p:cNvPr>
          <p:cNvSpPr txBox="1"/>
          <p:nvPr/>
        </p:nvSpPr>
        <p:spPr>
          <a:xfrm>
            <a:off x="4253499" y="1047964"/>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lái</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xe</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Hình ảnh Phim Hoạt Hình Vẽ Tay Xe Tải Lái Xe PNG , Xe, Nhân, Phim Hoạt Hình  PNG miễn phí tải tập tin PSDComment và Vector">
            <a:extLst>
              <a:ext uri="{FF2B5EF4-FFF2-40B4-BE49-F238E27FC236}">
                <a16:creationId xmlns:a16="http://schemas.microsoft.com/office/drawing/2014/main" id="{E635A716-26E0-B905-BA9D-FE089A6BE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643" y="904125"/>
            <a:ext cx="1674688" cy="1674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35C3746F-776A-E07C-8CCB-DAC28C43A4CC}"/>
              </a:ext>
            </a:extLst>
          </p:cNvPr>
          <p:cNvSpPr/>
          <p:nvPr/>
        </p:nvSpPr>
        <p:spPr>
          <a:xfrm>
            <a:off x="1705509" y="3411019"/>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a:t>
            </a:r>
          </a:p>
        </p:txBody>
      </p:sp>
      <p:cxnSp>
        <p:nvCxnSpPr>
          <p:cNvPr id="5" name="Straight Connector 4">
            <a:extLst>
              <a:ext uri="{FF2B5EF4-FFF2-40B4-BE49-F238E27FC236}">
                <a16:creationId xmlns:a16="http://schemas.microsoft.com/office/drawing/2014/main" id="{5628B38A-62DC-1FE5-D66E-68F41EC4DF9B}"/>
              </a:ext>
            </a:extLst>
          </p:cNvPr>
          <p:cNvCxnSpPr>
            <a:cxnSpLocks/>
          </p:cNvCxnSpPr>
          <p:nvPr/>
        </p:nvCxnSpPr>
        <p:spPr>
          <a:xfrm>
            <a:off x="4315147" y="3750067"/>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FE761F9-FD2E-854D-E249-F00C3FD002BE}"/>
              </a:ext>
            </a:extLst>
          </p:cNvPr>
          <p:cNvSpPr txBox="1"/>
          <p:nvPr/>
        </p:nvSpPr>
        <p:spPr>
          <a:xfrm>
            <a:off x="4387063" y="3164440"/>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phi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descr="A cartoon of a pilot holding a toy plane&#10;&#10;Description automatically generated">
            <a:extLst>
              <a:ext uri="{FF2B5EF4-FFF2-40B4-BE49-F238E27FC236}">
                <a16:creationId xmlns:a16="http://schemas.microsoft.com/office/drawing/2014/main" id="{15A6E447-3D98-DF9C-FDD7-55263E701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106" y="2383604"/>
            <a:ext cx="2491572" cy="2861941"/>
          </a:xfrm>
          <a:prstGeom prst="rect">
            <a:avLst/>
          </a:prstGeom>
        </p:spPr>
      </p:pic>
    </p:spTree>
    <p:extLst>
      <p:ext uri="{BB962C8B-B14F-4D97-AF65-F5344CB8AC3E}">
        <p14:creationId xmlns:p14="http://schemas.microsoft.com/office/powerpoint/2010/main" val="232811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1030" name="Picture 6">
            <a:hlinkClick r:id="rId4" action="ppaction://hlinksldjump"/>
          </p:cNvPr>
          <p:cNvPicPr>
            <a:picLocks noChangeAspect="1" noChangeArrowheads="1" noCrop="1"/>
          </p:cNvPicPr>
          <p:nvPr/>
        </p:nvPicPr>
        <p:blipFill>
          <a:blip r:embed="rId5">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61" y="3053628"/>
            <a:ext cx="2033153" cy="3614495"/>
          </a:xfrm>
          <a:prstGeom prst="rect">
            <a:avLst/>
          </a:prstGeom>
        </p:spPr>
      </p:pic>
      <p:pic>
        <p:nvPicPr>
          <p:cNvPr id="32" name="Picture 31">
            <a:hlinkClick r:id="rId8" action="ppaction://hlinksldjump"/>
          </p:cNvPr>
          <p:cNvPicPr>
            <a:picLocks noChangeAspect="1"/>
          </p:cNvPicPr>
          <p:nvPr/>
        </p:nvPicPr>
        <p:blipFill>
          <a:blip r:embed="rId9">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10" action="ppaction://hlinksldjump"/>
          </p:cNvPr>
          <p:cNvPicPr>
            <a:picLocks noChangeAspect="1"/>
          </p:cNvPicPr>
          <p:nvPr/>
        </p:nvPicPr>
        <p:blipFill>
          <a:blip r:embed="rId11">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D029D8B-4A3B-59CE-C5DD-1A8A678CA95D}"/>
              </a:ext>
            </a:extLst>
          </p:cNvPr>
          <p:cNvPicPr>
            <a:picLocks noChangeAspect="1"/>
          </p:cNvPicPr>
          <p:nvPr/>
        </p:nvPicPr>
        <p:blipFill>
          <a:blip r:embed="rId14"/>
          <a:stretch>
            <a:fillRect/>
          </a:stretch>
        </p:blipFill>
        <p:spPr>
          <a:xfrm>
            <a:off x="872042" y="1733077"/>
            <a:ext cx="10333616" cy="2115495"/>
          </a:xfrm>
          <a:prstGeom prst="rect">
            <a:avLst/>
          </a:prstGeom>
        </p:spPr>
      </p:pic>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5065158" y="534255"/>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Đóng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8220ACED-5495-5AA4-E10C-FFFA24ED6C90}"/>
              </a:ext>
            </a:extLst>
          </p:cNvPr>
          <p:cNvSpPr/>
          <p:nvPr/>
        </p:nvSpPr>
        <p:spPr>
          <a:xfrm>
            <a:off x="1119883" y="1715785"/>
            <a:ext cx="5640513" cy="2229491"/>
          </a:xfrm>
          <a:prstGeom prst="wedgeRoundRectCallout">
            <a:avLst>
              <a:gd name="adj1" fmla="val 58814"/>
              <a:gd name="adj2" fmla="val 3506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Mình là Tuyết. Mình ước mơ được làm họa sĩ. Vì từ bé, mình đã đam mê tái hiện các hình ảnh, sự vật lên không gian hai chiều. Do đó, mình đã tiếp xúc với màu, với giấy vẽ, bút vẽ.</a:t>
            </a:r>
            <a:endParaRPr lang="en-US" sz="2400" b="1" dirty="0">
              <a:latin typeface="Cambria" panose="02040503050406030204" pitchFamily="18" charset="0"/>
              <a:ea typeface="Cambria" panose="02040503050406030204" pitchFamily="18" charset="0"/>
            </a:endParaRPr>
          </a:p>
        </p:txBody>
      </p:sp>
      <p:pic>
        <p:nvPicPr>
          <p:cNvPr id="10" name="图片 54">
            <a:extLst>
              <a:ext uri="{FF2B5EF4-FFF2-40B4-BE49-F238E27FC236}">
                <a16:creationId xmlns:a16="http://schemas.microsoft.com/office/drawing/2014/main" id="{BC9EDCA4-250D-E18D-94C3-1F08E3796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4663" y="2255119"/>
            <a:ext cx="3799305" cy="3799305"/>
          </a:xfrm>
          <a:prstGeom prst="rect">
            <a:avLst/>
          </a:prstGeom>
        </p:spPr>
      </p:pic>
    </p:spTree>
    <p:extLst>
      <p:ext uri="{BB962C8B-B14F-4D97-AF65-F5344CB8AC3E}">
        <p14:creationId xmlns:p14="http://schemas.microsoft.com/office/powerpoint/2010/main" val="423576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4: Nêu cảm nghĩ của em về hình ảnh bạn nhỏ mơ mình và các bạn bám vào những quả bóng ước mơ bay lên trời xanh.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BE4B04DB-DD7B-EBB0-B499-ABA6FDF818D6}"/>
              </a:ext>
            </a:extLst>
          </p:cNvPr>
          <p:cNvSpPr txBox="1"/>
          <p:nvPr/>
        </p:nvSpPr>
        <p:spPr>
          <a:xfrm>
            <a:off x="3935002" y="2753474"/>
            <a:ext cx="7592602" cy="3416320"/>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Đó là hình ảnh rất đẹp tượng trưng cho những ước mơ của các bạn nhỏ luôn bay thật cao thật ra ước mơ càng bay cao bay xa thì các bạn nhỏ sẽ càng cố gắng thực hiện ước mơ để có cuộc sống tốt đẹp hơn</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3" name="CẤM BUÔN BÁN, CẤM REUP">
            <a:hlinkClick r:id="rId2" action="ppaction://hlinksldjump"/>
            <a:extLst>
              <a:ext uri="{FF2B5EF4-FFF2-40B4-BE49-F238E27FC236}">
                <a16:creationId xmlns:a16="http://schemas.microsoft.com/office/drawing/2014/main" id="{CFF3B3DF-9C96-4058-909F-EA506E49D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52" y="2498592"/>
            <a:ext cx="1906124" cy="3388666"/>
          </a:xfrm>
          <a:prstGeom prst="rect">
            <a:avLst/>
          </a:prstGeom>
        </p:spPr>
      </p:pic>
    </p:spTree>
    <p:extLst>
      <p:ext uri="{BB962C8B-B14F-4D97-AF65-F5344CB8AC3E}">
        <p14:creationId xmlns:p14="http://schemas.microsoft.com/office/powerpoint/2010/main" val="176207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996594" y="170172"/>
            <a:ext cx="10366624"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Câu 5: Nếu tham gia vào câu chuyện của các bạn nhỏ em sẽ kể những gì về ước mơ của mình?</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id="{3833C725-27C5-25C8-D809-BAA12F1CB37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3305500" y="1753921"/>
            <a:ext cx="5852665" cy="5827784"/>
          </a:xfrm>
          <a:prstGeom prst="rect">
            <a:avLst/>
          </a:prstGeom>
        </p:spPr>
      </p:pic>
      <p:grpSp>
        <p:nvGrpSpPr>
          <p:cNvPr id="7" name="Group 6">
            <a:extLst>
              <a:ext uri="{FF2B5EF4-FFF2-40B4-BE49-F238E27FC236}">
                <a16:creationId xmlns:a16="http://schemas.microsoft.com/office/drawing/2014/main" id="{2E5B66B6-FD4B-209E-B9B0-04FB98093299}"/>
              </a:ext>
            </a:extLst>
          </p:cNvPr>
          <p:cNvGrpSpPr/>
          <p:nvPr/>
        </p:nvGrpSpPr>
        <p:grpSpPr>
          <a:xfrm>
            <a:off x="3305500" y="1804680"/>
            <a:ext cx="5407305" cy="2048715"/>
            <a:chOff x="5290603" y="454606"/>
            <a:chExt cx="5407305" cy="2048715"/>
          </a:xfrm>
        </p:grpSpPr>
        <p:pic>
          <p:nvPicPr>
            <p:cNvPr id="10" name="Picture 9">
              <a:extLst>
                <a:ext uri="{FF2B5EF4-FFF2-40B4-BE49-F238E27FC236}">
                  <a16:creationId xmlns:a16="http://schemas.microsoft.com/office/drawing/2014/main" id="{C8EC8694-F149-34C9-DF60-963AD3A1758A}"/>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11" name="Rectangle 10">
              <a:extLst>
                <a:ext uri="{FF2B5EF4-FFF2-40B4-BE49-F238E27FC236}">
                  <a16:creationId xmlns:a16="http://schemas.microsoft.com/office/drawing/2014/main" id="{4254E005-7591-9EAD-8B79-43B3FEAF2174}"/>
                </a:ext>
              </a:extLst>
            </p:cNvPr>
            <p:cNvSpPr/>
            <p:nvPr/>
          </p:nvSpPr>
          <p:spPr>
            <a:xfrm>
              <a:off x="6659596" y="921618"/>
              <a:ext cx="2669320" cy="1015663"/>
            </a:xfrm>
            <a:prstGeom prst="rect">
              <a:avLst/>
            </a:prstGeom>
            <a:noFill/>
          </p:spPr>
          <p:txBody>
            <a:bodyPr wrap="none" lIns="91440" tIns="45720" rIns="91440" bIns="45720">
              <a:spAutoFit/>
            </a:bodyPr>
            <a:lstStyle/>
            <a:p>
              <a:pPr algn="ct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Chia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sẻ</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4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3"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3"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p:cNvSpPr/>
          <p:nvPr/>
        </p:nvSpPr>
        <p:spPr>
          <a:xfrm>
            <a:off x="2375354" y="3177214"/>
            <a:ext cx="8515773" cy="2062103"/>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F2C71F9-611E-A856-843E-D8A101436512}"/>
              </a:ext>
            </a:extLst>
          </p:cNvPr>
          <p:cNvPicPr>
            <a:picLocks noChangeAspect="1"/>
          </p:cNvPicPr>
          <p:nvPr/>
        </p:nvPicPr>
        <p:blipFill>
          <a:blip r:embed="rId4"/>
          <a:stretch>
            <a:fillRect/>
          </a:stretch>
        </p:blipFill>
        <p:spPr>
          <a:xfrm>
            <a:off x="3026429" y="1046795"/>
            <a:ext cx="7803556" cy="2462997"/>
          </a:xfrm>
          <a:prstGeom prst="rect">
            <a:avLst/>
          </a:prstGeom>
        </p:spPr>
      </p:pic>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2" name="Picture 1">
            <a:extLst>
              <a:ext uri="{FF2B5EF4-FFF2-40B4-BE49-F238E27FC236}">
                <a16:creationId xmlns:a16="http://schemas.microsoft.com/office/drawing/2014/main" id="{0900249E-E8F1-6F4E-8323-3819A2C43B54}"/>
              </a:ext>
            </a:extLst>
          </p:cNvPr>
          <p:cNvPicPr>
            <a:picLocks noChangeAspect="1"/>
          </p:cNvPicPr>
          <p:nvPr/>
        </p:nvPicPr>
        <p:blipFill>
          <a:blip r:embed="rId3"/>
          <a:stretch>
            <a:fillRect/>
          </a:stretch>
        </p:blipFill>
        <p:spPr>
          <a:xfrm>
            <a:off x="2304495" y="2499993"/>
            <a:ext cx="7498730" cy="1871634"/>
          </a:xfrm>
          <a:prstGeom prst="rect">
            <a:avLst/>
          </a:prstGeom>
        </p:spPr>
      </p:pic>
    </p:spTree>
    <p:extLst>
      <p:ext uri="{BB962C8B-B14F-4D97-AF65-F5344CB8AC3E}">
        <p14:creationId xmlns:p14="http://schemas.microsoft.com/office/powerpoint/2010/main" val="159539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en-US" sz="4800" dirty="0" err="1">
                <a:solidFill>
                  <a:prstClr val="black"/>
                </a:solidFill>
                <a:latin typeface="Cambria" panose="02040503050406030204" pitchFamily="18" charset="0"/>
                <a:ea typeface="Cambria" panose="02040503050406030204" pitchFamily="18" charset="0"/>
              </a:rPr>
              <a:t>Giọng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đọc</a:t>
            </a:r>
            <a:r>
              <a:rPr lang="vi-VN" sz="4800" dirty="0">
                <a:solidFill>
                  <a:prstClr val="black"/>
                </a:solidFill>
                <a:latin typeface="Cambria" panose="02040503050406030204" pitchFamily="18" charset="0"/>
                <a:ea typeface="Cambria" panose="02040503050406030204" pitchFamily="18" charset="0"/>
              </a:rPr>
              <a:t>: </a:t>
            </a:r>
            <a:r>
              <a:rPr lang="vi-VN" sz="5400" i="1" dirty="0">
                <a:solidFill>
                  <a:prstClr val="black"/>
                </a:solidFill>
                <a:latin typeface="Cambria" panose="02040503050406030204" pitchFamily="18" charset="0"/>
                <a:ea typeface="Cambria" panose="02040503050406030204" pitchFamily="18" charset="0"/>
              </a:rPr>
              <a:t>Giọng kể chuyện, thay đổi ngữ điệu khi đọc lời nói trực tiếp của các nhân vật.</a:t>
            </a:r>
            <a:endParaRPr kumimoji="0" lang="en-US" sz="36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3360" imgH="1047600"/>
        </mc:Choice>
        <mc:Fallback>
          <p:control name="TextBox1" r:id="rId1" imgW="528336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A8E535DF-15BD-D423-EF0C-7F74D154BE25}"/>
              </a:ext>
            </a:extLst>
          </p:cNvPr>
          <p:cNvSpPr/>
          <p:nvPr/>
        </p:nvSpPr>
        <p:spPr>
          <a:xfrm>
            <a:off x="3115220" y="388980"/>
            <a:ext cx="8145518" cy="405264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3" name="Picture 2"/>
          <p:cNvPicPr>
            <a:picLocks noChangeAspect="1"/>
          </p:cNvPicPr>
          <p:nvPr/>
        </p:nvPicPr>
        <p:blipFill>
          <a:blip r:embed="rId2"/>
          <a:stretch>
            <a:fillRect/>
          </a:stretch>
        </p:blipFill>
        <p:spPr>
          <a:xfrm>
            <a:off x="2476095" y="0"/>
            <a:ext cx="9181372" cy="4706520"/>
          </a:xfrm>
          <a:prstGeom prst="rect">
            <a:avLst/>
          </a:prstGeom>
        </p:spPr>
      </p:pic>
      <p:pic>
        <p:nvPicPr>
          <p:cNvPr id="5" name="Picture 4">
            <a:extLst>
              <a:ext uri="{FF2B5EF4-FFF2-40B4-BE49-F238E27FC236}">
                <a16:creationId xmlns:a16="http://schemas.microsoft.com/office/drawing/2014/main" id="{2407BE3A-8D29-FDC1-0C44-2A1165241582}"/>
              </a:ext>
            </a:extLst>
          </p:cNvPr>
          <p:cNvPicPr>
            <a:picLocks noChangeAspect="1"/>
          </p:cNvPicPr>
          <p:nvPr/>
        </p:nvPicPr>
        <p:blipFill>
          <a:blip r:embed="rId3"/>
          <a:stretch>
            <a:fillRect/>
          </a:stretch>
        </p:blipFill>
        <p:spPr>
          <a:xfrm>
            <a:off x="27877" y="1572370"/>
            <a:ext cx="3764485" cy="5241393"/>
          </a:xfrm>
          <a:prstGeom prst="rect">
            <a:avLst/>
          </a:prstGeom>
        </p:spPr>
      </p:pic>
    </p:spTree>
    <p:extLst>
      <p:ext uri="{BB962C8B-B14F-4D97-AF65-F5344CB8AC3E}">
        <p14:creationId xmlns:p14="http://schemas.microsoft.com/office/powerpoint/2010/main" val="40178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2"/>
          <a:stretch>
            <a:fillRect/>
          </a:stretch>
        </p:blipFill>
        <p:spPr>
          <a:xfrm>
            <a:off x="0" y="-7553"/>
            <a:ext cx="12260119" cy="10065368"/>
          </a:xfrm>
          <a:prstGeom prst="rect">
            <a:avLst/>
          </a:prstGeom>
        </p:spPr>
      </p:pic>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052006" y="2029717"/>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000693" y="2094917"/>
            <a:ext cx="2044557" cy="3046660"/>
          </a:xfrm>
          <a:prstGeom prst="rect">
            <a:avLst/>
          </a:prstGeom>
        </p:spPr>
      </p:pic>
      <p:pic>
        <p:nvPicPr>
          <p:cNvPr id="34" name="CẤM BUÔN BÁN, CẤM REUP">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2512" y="2578546"/>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1">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
        <p:nvSpPr>
          <p:cNvPr id="2" name="Rectangle: Rounded Corners 1">
            <a:hlinkClick r:id="rId12" action="ppaction://hlinksldjump"/>
            <a:extLst>
              <a:ext uri="{FF2B5EF4-FFF2-40B4-BE49-F238E27FC236}">
                <a16:creationId xmlns:a16="http://schemas.microsoft.com/office/drawing/2014/main" id="{F60B20D7-0DDA-A6C3-64F7-135AED97096A}"/>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51281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58333E-6 2.22222E-6 L -4.58333E-6 0.00046 C 0.00013 -0.00625 0.00013 -0.01273 0.00079 -0.01922 C 0.00092 -0.02084 0.00209 -0.02153 0.00248 -0.02292 C 0.003 -0.02547 0.00287 -0.02801 0.00326 -0.03009 C 0.00352 -0.03172 0.00365 -0.03264 0.00404 -0.03403 C 0.00612 -0.04468 0.00365 -0.03357 0.0056 -0.04236 C 0.00717 -0.06621 0.00704 -0.0588 0.0056 -0.09468 C 0.0056 -0.09607 0.00508 -0.09722 0.00482 -0.09838 C 0.00352 -0.10741 0.0056 -0.10417 0.00157 -0.1081 C 0.00013 -0.11505 0.0017 -0.10949 -0.00247 -0.11667 C -0.00612 -0.12292 -0.00182 -0.11829 -0.00651 -0.12269 C -0.00963 -0.13009 -0.00742 -0.12547 -0.0138 -0.13496 C -0.01445 -0.13634 -0.01549 -0.1375 -0.01614 -0.13866 C -0.01692 -0.14028 -0.0177 -0.1419 -0.01848 -0.14352 C -0.0194 -0.14514 -0.02031 -0.14607 -0.02096 -0.14746 C -0.022 -0.14908 -0.02369 -0.15347 -0.02421 -0.15602 C -0.0246 -0.15764 -0.0246 -0.15926 -0.025 -0.16088 C -0.02552 -0.16297 -0.02617 -0.16482 -0.02669 -0.1669 C -0.02695 -0.16806 -0.02721 -0.16922 -0.02747 -0.17014 C -0.02773 -0.17338 -0.02812 -0.17616 -0.02812 -0.17871 C -0.02812 -0.19815 -0.02799 -0.21713 -0.02747 -0.23588 C -0.02747 -0.23889 -0.02669 -0.24375 -0.02578 -0.24699 C -0.02539 -0.24861 -0.0246 -0.25023 -0.02421 -0.25185 C -0.02278 -0.25741 -0.02434 -0.25463 -0.02174 -0.26042 C -0.01484 -0.27685 -0.02356 -0.25486 -0.01692 -0.26875 C -0.01627 -0.27037 -0.01601 -0.27222 -0.01536 -0.27384 C -0.01158 -0.28218 -0.01302 -0.27732 -0.00885 -0.28449 C -0.00143 -0.29792 -0.00625 -0.29259 -0.00078 -0.29792 C 0.00131 -0.30255 0.00365 -0.30672 0.0056 -0.31158 C 0.00612 -0.31273 0.00665 -0.31389 0.00717 -0.31505 C 0.00821 -0.31667 0.00964 -0.31806 0.01055 -0.32014 C 0.01185 -0.32269 0.01303 -0.32917 0.01381 -0.33218 L 0.01446 -0.33588 C 0.01472 -0.33704 0.01511 -0.3382 0.01537 -0.33959 C 0.0155 -0.34097 0.01576 -0.34259 0.01615 -0.34445 C 0.01654 -0.3463 0.01758 -0.34815 0.01784 -0.35047 C 0.0181 -0.35533 0.01784 -0.36019 0.01784 -0.36505 " pathEditMode="relative" rAng="0" ptsTypes="AAAAAAAAAAAAAAAAAAAAAAAAAAAAAAAAAAAAAA">
                                      <p:cBhvr>
                                        <p:cTn id="11" dur="5000" fill="hold"/>
                                        <p:tgtEl>
                                          <p:spTgt spid="32"/>
                                        </p:tgtEl>
                                        <p:attrNameLst>
                                          <p:attrName>ppt_x</p:attrName>
                                          <p:attrName>ppt_y</p:attrName>
                                        </p:attrNameLst>
                                      </p:cBhvr>
                                      <p:rCtr x="-521"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6 -7.40741E-7 L -2.08333E-6 0.00046 C 0.01693 -0.025 0.00781 -0.00764 0.0043 -0.05995 C 0.003 -0.08171 0.00391 -0.06736 -0.00234 -0.0831 C -0.00351 -0.08588 -0.00364 -0.08866 -0.00469 -0.09143 C -0.00599 -0.09514 -0.00872 -0.09653 -0.01107 -0.1 C -0.01679 -0.10694 -0.00989 -0.10023 -0.01562 -0.10833 C -0.01706 -0.11018 -0.01888 -0.11157 -0.02005 -0.11319 C -0.02187 -0.11551 -0.02291 -0.11805 -0.02435 -0.12037 L -0.02669 -0.12407 C -0.0276 -0.12523 -0.02825 -0.12639 -0.0289 -0.12755 L -0.03333 -0.13727 C -0.03398 -0.13889 -0.03463 -0.14051 -0.03541 -0.14236 L -0.03737 -0.14583 C -0.03633 -0.15648 -0.03515 -0.16759 -0.03333 -0.17824 C -0.03281 -0.17986 -0.03242 -0.18148 -0.03099 -0.18333 C -0.03034 -0.18449 -0.02825 -0.18565 -0.02669 -0.1868 C -0.02617 -0.18843 -0.02578 -0.19005 -0.02435 -0.19143 C -0.02344 -0.19282 -0.02135 -0.19398 -0.02005 -0.19537 C -0.01914 -0.19606 -0.01862 -0.19745 -0.01797 -0.19861 C -0.01237 -0.21875 -0.01979 -0.19815 -0.01107 -0.2118 C -0.00963 -0.21435 -0.00898 -0.21991 -0.00664 -0.22245 C -0.00573 -0.22384 -0.00416 -0.225 -0.00234 -0.22639 C 0.00404 -0.24329 -0.00573 -0.21597 0.00222 -0.24398 C 0.00313 -0.24792 0.00495 -0.25231 0.00638 -0.25648 C 0.01029 -0.2787 0.01029 -0.27199 0.00638 -0.30463 C 0.00612 -0.30787 0.00274 -0.31134 -2.08333E-6 -0.31435 C -0.00143 -0.31551 -0.00351 -0.31643 -0.00469 -0.31782 C -0.00651 -0.32014 -0.00898 -0.32523 -0.00898 -0.325 " pathEditMode="relative" rAng="0" ptsTypes="AAAAAAAAAAAAAAAAAAAAAAAAAAAAA">
                                      <p:cBhvr>
                                        <p:cTn id="16" dur="5000" fill="hold"/>
                                        <p:tgtEl>
                                          <p:spTgt spid="34"/>
                                        </p:tgtEl>
                                        <p:attrNameLst>
                                          <p:attrName>ppt_x</p:attrName>
                                          <p:attrName>ppt_y</p:attrName>
                                        </p:attrNameLst>
                                      </p:cBhvr>
                                      <p:rCtr x="-1380" y="-16250"/>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08333E-6 3.7037E-6 L 2.08333E-6 0.00046 C 0.00013 -0.00811 0.00052 -0.01621 0.00091 -0.02408 C 0.00117 -0.03056 0.00182 -0.03704 0.00182 -0.04352 C 0.00182 -0.05394 0.00273 -0.06459 0.00091 -0.07477 C -0.00104 -0.08449 -0.00456 -0.08172 -0.0086 -0.08449 C -0.00964 -0.08519 -0.01068 -0.08588 -0.01133 -0.08681 C -0.0125 -0.0882 -0.01784 -0.09838 -0.01797 -0.09885 C -0.01836 -0.1 -0.01849 -0.10139 -0.01888 -0.10255 C -0.01979 -0.10394 -0.02084 -0.10486 -0.02175 -0.10625 L -0.02357 -0.11343 C -0.02396 -0.11459 -0.0237 -0.11644 -0.02461 -0.1169 L -0.02722 -0.11945 C -0.02682 -0.12338 -0.02722 -0.12824 -0.02552 -0.13149 L -0.02175 -0.13866 C -0.0211 -0.14028 -0.01979 -0.14098 -0.01888 -0.14236 C -0.01472 -0.15024 -0.01979 -0.14491 -0.01419 -0.14977 C -0.00742 -0.16274 -0.01797 -0.14283 -0.00951 -0.15695 C -0.00821 -0.15926 -0.00651 -0.16158 -0.00573 -0.16412 C -0.00547 -0.16528 -0.00534 -0.16667 -0.00482 -0.16783 C -0.00065 -0.17593 -0.00326 -0.16713 2.08333E-6 -0.175 C 0.00026 -0.17639 0.00026 -0.17755 0.00091 -0.17848 C 0.00156 -0.18033 0.00286 -0.18172 0.00377 -0.18334 C 0.01133 -0.20116 0.00104 -0.18079 0.00755 -0.19306 C 0.00768 -0.19537 0.00794 -0.19792 0.00846 -0.20024 C 0.00859 -0.20162 0.00898 -0.20278 0.00937 -0.20394 C 0.00976 -0.20556 0.01002 -0.20718 0.01028 -0.2088 C 0.01068 -0.21111 0.01081 -0.21366 0.01133 -0.21598 C 0.01172 -0.21829 0.01263 -0.22061 0.01315 -0.22315 C 0.01354 -0.22547 0.0138 -0.22801 0.01406 -0.23033 C 0.01432 -0.23241 0.01471 -0.23449 0.01523 -0.23635 C 0.01471 -0.24422 0.01458 -0.25232 0.01406 -0.26042 C 0.01393 -0.2625 0.01341 -0.26436 0.01315 -0.26644 C 0.01211 -0.27223 0.01224 -0.2713 0.01028 -0.27732 C 0.00976 -0.28125 0.00859 -0.29121 0.00755 -0.29422 L 0.0056 -0.29908 C 0.00495 -0.30394 0.00429 -0.3088 0.00377 -0.31366 C 0.00338 -0.31621 0.00286 -0.31922 0.00273 -0.32199 C 0.0026 -0.32524 0.00273 -0.32848 0.00273 -0.33172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999" y="1681316"/>
            <a:ext cx="1606256" cy="2855568"/>
          </a:xfrm>
          <a:prstGeom prst="rect">
            <a:avLst/>
          </a:prstGeom>
        </p:spPr>
      </p:pic>
      <p:pic>
        <p:nvPicPr>
          <p:cNvPr id="32" name="Picture 31">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a:hlinkClick r:id="rId8" action="ppaction://hlinksldjump"/>
          </p:cNvPr>
          <p:cNvPicPr>
            <a:picLocks noChangeAspect="1"/>
          </p:cNvPicPr>
          <p:nvPr/>
        </p:nvPicPr>
        <p:blipFill>
          <a:blip r:embed="rId9"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34" name="Picture 33">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511" y="-99063"/>
            <a:ext cx="2339971" cy="2689129"/>
          </a:xfrm>
          <a:prstGeom prst="rect">
            <a:avLst/>
          </a:prstGeom>
        </p:spPr>
      </p:pic>
      <p:pic>
        <p:nvPicPr>
          <p:cNvPr id="9" name="Picture 6">
            <a:hlinkClick r:id="rId12"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0031710" y="1245502"/>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76174" y="2789161"/>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hlinkClick r:id="rId12" action="ppaction://hlinksldjump"/>
            <a:extLst>
              <a:ext uri="{FF2B5EF4-FFF2-40B4-BE49-F238E27FC236}">
                <a16:creationId xmlns:a16="http://schemas.microsoft.com/office/drawing/2014/main" id="{BF25EE91-9002-F818-6CC0-52429C973735}"/>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5716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2" dur="5000" fill="hold"/>
                                        <p:tgtEl>
                                          <p:spTgt spid="33"/>
                                        </p:tgtEl>
                                        <p:attrNameLst>
                                          <p:attrName>ppt_x</p:attrName>
                                          <p:attrName>ppt_y</p:attrName>
                                        </p:attrNameLst>
                                      </p:cBhvr>
                                    </p:animMotion>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yeah-tre-con-www_nhacchuongvui_com.wav"/>
                                        </p:tgtEl>
                                      </p:cMediaNode>
                                    </p:audio>
                                  </p:sub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69441"/>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1: Em hãy nêu tên bài học trước?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24"/>
          <p:cNvSpPr/>
          <p:nvPr/>
        </p:nvSpPr>
        <p:spPr>
          <a:xfrm>
            <a:off x="2804450" y="2852178"/>
            <a:ext cx="6253825" cy="19484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5400" dirty="0">
                <a:solidFill>
                  <a:prstClr val="white"/>
                </a:solidFill>
                <a:latin typeface="Cambria" panose="02040503050406030204" pitchFamily="18" charset="0"/>
                <a:ea typeface="Cambria" panose="02040503050406030204" pitchFamily="18" charset="0"/>
              </a:rPr>
              <a:t>Người tìm đường lên các vì sao.</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69319" y="24385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5B1F2-333D-07A4-E6D8-33A45A644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559AA9E7-90E4-BA1C-CCAD-32B1E6A5854A}"/>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219500D-C5D7-CE1A-84F6-31A6459261D7}"/>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2: Nêu 1 chi tiết mà em thích trong bài đọc.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2" descr="Káº¿t quáº£ hÃ¬nh áº£nh cho home icon">
            <a:hlinkClick r:id="rId3" action="ppaction://hlinksldjump"/>
            <a:extLst>
              <a:ext uri="{FF2B5EF4-FFF2-40B4-BE49-F238E27FC236}">
                <a16:creationId xmlns:a16="http://schemas.microsoft.com/office/drawing/2014/main" id="{25356CD2-F63E-9814-EE79-76AE475B0F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8F7C6C-2995-DFAE-3BFC-D6ABB02AB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12" name="Rectangle 11">
            <a:extLst>
              <a:ext uri="{FF2B5EF4-FFF2-40B4-BE49-F238E27FC236}">
                <a16:creationId xmlns:a16="http://schemas.microsoft.com/office/drawing/2014/main" id="{45936FF2-A544-630E-0D1F-A1FBA194A82B}"/>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D745B3-B974-7394-CFDA-4785F8FBF0ED}"/>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3: Nêu nội dung chính của bài người tìm đường lên các vì sao.</a:t>
            </a:r>
          </a:p>
        </p:txBody>
      </p:sp>
      <p:pic>
        <p:nvPicPr>
          <p:cNvPr id="14" name="Picture 2" descr="Káº¿t quáº£ hÃ¬nh áº£nh cho home icon">
            <a:hlinkClick r:id="rId4" action="ppaction://hlinksldjump"/>
            <a:extLst>
              <a:ext uri="{FF2B5EF4-FFF2-40B4-BE49-F238E27FC236}">
                <a16:creationId xmlns:a16="http://schemas.microsoft.com/office/drawing/2014/main" id="{5C66EBED-BA62-438D-1702-90BACDC68C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526EF0A-F2B7-40BE-DE6E-BCCB07122DDF}"/>
              </a:ext>
            </a:extLst>
          </p:cNvPr>
          <p:cNvSpPr/>
          <p:nvPr/>
        </p:nvSpPr>
        <p:spPr>
          <a:xfrm>
            <a:off x="1202076" y="2852178"/>
            <a:ext cx="9698805" cy="31376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4000" b="1" dirty="0">
                <a:solidFill>
                  <a:prstClr val="white"/>
                </a:solidFill>
                <a:latin typeface="Cambria" panose="02040503050406030204" pitchFamily="18" charset="0"/>
                <a:ea typeface="Cambria" panose="02040503050406030204" pitchFamily="18" charset="0"/>
              </a:rPr>
              <a:t>Nhờ lòng say mê khoa học, khổ công nghiên cứu, kiên trì tìm tòi, sáng tạo suốt 10 năm của nhà khoa học Xi-ôn-cốp-xki để thực hiện thành công ước mơ tìm đường lên các vì sao</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3" name="Picture 6" descr="Káº¿t quáº£ hÃ¬nh áº£nh cho right wrong tick icon">
            <a:extLst>
              <a:ext uri="{FF2B5EF4-FFF2-40B4-BE49-F238E27FC236}">
                <a16:creationId xmlns:a16="http://schemas.microsoft.com/office/drawing/2014/main" id="{C5DFD2E1-E717-FA0B-0E88-A9633CF684D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31683" y="219195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76BAF-563C-D31A-39D8-D4CD51388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7D372028-1B60-573F-0C60-ACA337C222F6}"/>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9413A45-E2DA-B6C8-1CAA-EEB0F7883E2D}"/>
              </a:ext>
            </a:extLst>
          </p:cNvPr>
          <p:cNvSpPr txBox="1"/>
          <p:nvPr/>
        </p:nvSpPr>
        <p:spPr>
          <a:xfrm>
            <a:off x="935294" y="165305"/>
            <a:ext cx="10176387" cy="1446550"/>
          </a:xfrm>
          <a:prstGeom prst="rect">
            <a:avLst/>
          </a:prstGeom>
          <a:noFill/>
        </p:spPr>
        <p:txBody>
          <a:bodyPr wrap="square" rtlCol="0">
            <a:spAutoFit/>
          </a:bodyPr>
          <a:lstStyle/>
          <a:p>
            <a:pPr lvl="0" algn="ctr"/>
            <a:r>
              <a:rPr lang="en-US" sz="4400" dirty="0" err="1">
                <a:solidFill>
                  <a:prstClr val="white"/>
                </a:solidFill>
                <a:latin typeface="Cambria" panose="02040503050406030204" pitchFamily="18" charset="0"/>
                <a:ea typeface="Cambria" panose="02040503050406030204" pitchFamily="18" charset="0"/>
              </a:rPr>
              <a:t>Câu</a:t>
            </a:r>
            <a:r>
              <a:rPr lang="en-US" sz="4400" dirty="0">
                <a:solidFill>
                  <a:prstClr val="white"/>
                </a:solidFill>
                <a:latin typeface="Cambria" panose="02040503050406030204" pitchFamily="18" charset="0"/>
                <a:ea typeface="Cambria" panose="02040503050406030204" pitchFamily="18" charset="0"/>
              </a:rPr>
              <a:t> 4: </a:t>
            </a:r>
            <a:r>
              <a:rPr lang="vi-VN" sz="4400" dirty="0">
                <a:solidFill>
                  <a:prstClr val="white"/>
                </a:solidFill>
                <a:latin typeface="Cambria" panose="02040503050406030204" pitchFamily="18" charset="0"/>
                <a:ea typeface="Cambria" panose="02040503050406030204" pitchFamily="18" charset="0"/>
              </a:rPr>
              <a:t>Quan sát tranh minh họa, đoán xem các bạn nhỏ đang nói chuyện gì.</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descr="Káº¿t quáº£ hÃ¬nh áº£nh cho home icon">
            <a:hlinkClick r:id="rId3" action="ppaction://hlinksldjump"/>
            <a:extLst>
              <a:ext uri="{FF2B5EF4-FFF2-40B4-BE49-F238E27FC236}">
                <a16:creationId xmlns:a16="http://schemas.microsoft.com/office/drawing/2014/main" id="{35924140-D235-26F2-4DE1-780F99F510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children lying on grass&#10;&#10;Description automatically generated">
            <a:extLst>
              <a:ext uri="{FF2B5EF4-FFF2-40B4-BE49-F238E27FC236}">
                <a16:creationId xmlns:a16="http://schemas.microsoft.com/office/drawing/2014/main" id="{E5ECEC07-B44B-1C84-A43F-96713B0F4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337" y="1762124"/>
            <a:ext cx="8501063" cy="3400425"/>
          </a:xfrm>
          <a:prstGeom prst="rect">
            <a:avLst/>
          </a:prstGeom>
        </p:spPr>
      </p:pic>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2298</Words>
  <Application>Microsoft Office PowerPoint</Application>
  <PresentationFormat>Widescreen</PresentationFormat>
  <Paragraphs>127</Paragraphs>
  <Slides>38</Slides>
  <Notes>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38</vt:i4>
      </vt:variant>
    </vt:vector>
  </HeadingPairs>
  <TitlesOfParts>
    <vt:vector size="53" baseType="lpstr">
      <vt:lpstr>等线</vt:lpstr>
      <vt:lpstr>微软雅黑</vt:lpstr>
      <vt:lpstr>#9Slide07 HoneyCream</vt:lpstr>
      <vt:lpstr>Arial</vt:lpstr>
      <vt:lpstr>Calibri</vt:lpstr>
      <vt:lpstr>Calibri Light</vt:lpstr>
      <vt:lpstr>Cambria</vt:lpstr>
      <vt:lpstr>Segoe UI Historic</vt:lpstr>
      <vt:lpstr>Times New Roman</vt:lpstr>
      <vt:lpstr>UTM Androgyne</vt:lpstr>
      <vt:lpstr>UTM Avo</vt:lpstr>
      <vt:lpstr>Wingdings</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Vân</cp:lastModifiedBy>
  <cp:revision>56</cp:revision>
  <dcterms:created xsi:type="dcterms:W3CDTF">2023-10-09T05:36:45Z</dcterms:created>
  <dcterms:modified xsi:type="dcterms:W3CDTF">2023-12-03T12:45:03Z</dcterms:modified>
</cp:coreProperties>
</file>