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64" r:id="rId3"/>
    <p:sldId id="12653" r:id="rId4"/>
    <p:sldId id="12654" r:id="rId5"/>
    <p:sldId id="12655" r:id="rId6"/>
    <p:sldId id="12656" r:id="rId7"/>
    <p:sldId id="12657" r:id="rId8"/>
    <p:sldId id="12658" r:id="rId9"/>
    <p:sldId id="12651" r:id="rId10"/>
    <p:sldId id="8622" r:id="rId11"/>
    <p:sldId id="12669" r:id="rId12"/>
    <p:sldId id="8624" r:id="rId13"/>
    <p:sldId id="12670" r:id="rId14"/>
    <p:sldId id="12671" r:id="rId15"/>
    <p:sldId id="12672" r:id="rId16"/>
    <p:sldId id="8631" r:id="rId17"/>
    <p:sldId id="12673" r:id="rId18"/>
    <p:sldId id="12674" r:id="rId19"/>
    <p:sldId id="12675" r:id="rId20"/>
    <p:sldId id="12676" r:id="rId21"/>
    <p:sldId id="12677" r:id="rId22"/>
    <p:sldId id="126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89" autoAdjust="0"/>
  </p:normalViewPr>
  <p:slideViewPr>
    <p:cSldViewPr snapToGrid="0">
      <p:cViewPr varScale="1">
        <p:scale>
          <a:sx n="63" d="100"/>
          <a:sy n="63" d="100"/>
        </p:scale>
        <p:origin x="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51255-9B2C-4003-96CC-6D25CDDE33C0}"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B58B-DE90-4AD0-A19C-629DC6F4E5CB}" type="slidenum">
              <a:rPr lang="en-US" smtClean="0"/>
              <a:t>‹#›</a:t>
            </a:fld>
            <a:endParaRPr lang="en-US"/>
          </a:p>
        </p:txBody>
      </p:sp>
    </p:spTree>
    <p:extLst>
      <p:ext uri="{BB962C8B-B14F-4D97-AF65-F5344CB8AC3E}">
        <p14:creationId xmlns:p14="http://schemas.microsoft.com/office/powerpoint/2010/main" val="37241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614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79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43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5869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3362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21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455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9932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311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186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301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480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26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bấm vào ngôi sao tương ứng sẽ ra được câu hỏi.</a:t>
            </a:r>
          </a:p>
          <a:p>
            <a:r>
              <a:rPr lang="x-none" dirty="0"/>
              <a:t>Bấm vào Mặt trăng -&gt; Khen thưởng kết thúc trò chơi.</a:t>
            </a:r>
          </a:p>
          <a:p>
            <a:r>
              <a:rPr lang="x-none" dirty="0"/>
              <a:t>Bấm vào đám mây -&gt; Slide bài mới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6906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950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50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a:solidFill>
                  <a:schemeClr val="tx1"/>
                </a:solidFill>
                <a:effectLst/>
                <a:latin typeface="+mn-lt"/>
                <a:ea typeface="+mn-ea"/>
                <a:cs typeface="+mn-cs"/>
              </a:rPr>
              <a:t>Tranh 1: Vải lụa tơ tằm</a:t>
            </a:r>
            <a:r>
              <a:rPr lang="vi-VN" sz="1200" b="0" i="0" kern="1200" dirty="0">
                <a:solidFill>
                  <a:schemeClr val="tx1"/>
                </a:solidFill>
                <a:effectLst/>
                <a:latin typeface="+mn-lt"/>
                <a:ea typeface="+mn-ea"/>
                <a:cs typeface="+mn-cs"/>
              </a:rPr>
              <a:t> lần đầu tiên được phát triển ở </a:t>
            </a:r>
            <a:r>
              <a:rPr lang="vi-VN" sz="1200" b="1" i="0" kern="1200" dirty="0">
                <a:solidFill>
                  <a:schemeClr val="tx1"/>
                </a:solidFill>
                <a:effectLst/>
                <a:latin typeface="+mn-lt"/>
                <a:ea typeface="+mn-ea"/>
                <a:cs typeface="+mn-cs"/>
              </a:rPr>
              <a:t>Trung Quốc</a:t>
            </a:r>
            <a:r>
              <a:rPr lang="vi-VN" sz="1200" b="0" i="0" kern="1200" dirty="0">
                <a:solidFill>
                  <a:schemeClr val="tx1"/>
                </a:solidFill>
                <a:effectLst/>
                <a:latin typeface="+mn-lt"/>
                <a:ea typeface="+mn-ea"/>
                <a:cs typeface="+mn-cs"/>
              </a:rPr>
              <a:t>, vào khoảng từ năm 3630 Trước Công nguyên. Đây được xem là bảo vật quốc gia chỉ dùng cho hoàng tộc, sau này được phổ biến rộng ra khắp nền văn hóa Trung Quốc.</a:t>
            </a:r>
          </a:p>
          <a:p>
            <a:r>
              <a:rPr lang="vi-VN" sz="1200" b="0" i="0" kern="1200" dirty="0">
                <a:solidFill>
                  <a:schemeClr val="tx1"/>
                </a:solidFill>
                <a:effectLst/>
                <a:latin typeface="+mn-lt"/>
                <a:ea typeface="+mn-ea"/>
                <a:cs typeface="+mn-cs"/>
              </a:rPr>
              <a:t>Tranh 2: Bộ gốm sứ thời Minh. </a:t>
            </a:r>
            <a:r>
              <a:rPr lang="en-US" sz="1200" b="0" i="0" kern="1200" dirty="0" err="1">
                <a:solidFill>
                  <a:schemeClr val="tx1"/>
                </a:solidFill>
                <a:effectLst/>
                <a:latin typeface="+mn-lt"/>
                <a:ea typeface="+mn-ea"/>
                <a:cs typeface="+mn-cs"/>
              </a:rPr>
              <a:t>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Trung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đồ</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gốm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xuất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hiện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khoảng</a:t>
            </a:r>
            <a:r>
              <a:rPr lang="en-US" sz="1200" b="0" i="0" kern="1200" dirty="0">
                <a:solidFill>
                  <a:schemeClr val="tx1"/>
                </a:solidFill>
                <a:effectLst/>
                <a:latin typeface="+mn-lt"/>
                <a:ea typeface="+mn-ea"/>
                <a:cs typeface="+mn-cs"/>
              </a:rPr>
              <a:t> 6000 </a:t>
            </a:r>
            <a:r>
              <a:rPr lang="en-US" sz="1200" b="0" i="0" kern="1200" dirty="0" err="1">
                <a:solidFill>
                  <a:schemeClr val="tx1"/>
                </a:solidFill>
                <a:effectLst/>
                <a:latin typeface="+mn-lt"/>
                <a:ea typeface="+mn-ea"/>
                <a:cs typeface="+mn-cs"/>
              </a:rPr>
              <a:t>năm</a:t>
            </a:r>
            <a:r>
              <a:rPr lang="en-US" sz="1200" b="0" i="0" kern="1200" dirty="0">
                <a:solidFill>
                  <a:schemeClr val="tx1"/>
                </a:solidFill>
                <a:effectLst/>
                <a:latin typeface="+mn-lt"/>
                <a:ea typeface="+mn-ea"/>
                <a:cs typeface="+mn-cs"/>
              </a:rPr>
              <a:t> TCN</a:t>
            </a:r>
          </a:p>
          <a:p>
            <a:r>
              <a:rPr lang="en-US" sz="1200" b="0" i="0" kern="1200" dirty="0" err="1">
                <a:solidFill>
                  <a:schemeClr val="tx1"/>
                </a:solidFill>
                <a:effectLst/>
                <a:latin typeface="+mn-lt"/>
                <a:ea typeface="+mn-ea"/>
                <a:cs typeface="+mn-cs"/>
              </a:rPr>
              <a:t>Tranh</a:t>
            </a:r>
            <a:r>
              <a:rPr lang="en-US" sz="1200" b="0" i="0" kern="1200" dirty="0">
                <a:solidFill>
                  <a:schemeClr val="tx1"/>
                </a:solidFill>
                <a:effectLst/>
                <a:latin typeface="+mn-lt"/>
                <a:ea typeface="+mn-ea"/>
                <a:cs typeface="+mn-cs"/>
              </a:rPr>
              <a:t> 3: </a:t>
            </a:r>
            <a:r>
              <a:rPr lang="vi-VN" sz="1200" b="0" i="0" kern="1200" dirty="0">
                <a:solidFill>
                  <a:schemeClr val="tx1"/>
                </a:solidFill>
                <a:effectLst/>
                <a:latin typeface="+mn-lt"/>
                <a:ea typeface="+mn-ea"/>
                <a:cs typeface="+mn-cs"/>
              </a:rPr>
              <a:t>Sách Trà Kinh của Trung Hoa viết : “Trà là một loài cây quý ở phương Nam, cây như cây qua lô, lá như lá chi tử (dành dành), hoa như hoa tường vi trắng, quả như quả tinh biền lư, nhị như nhị đinh phương, vị rất hàn.”</a:t>
            </a:r>
          </a:p>
          <a:p>
            <a:r>
              <a:rPr lang="vi-VN" sz="1200" b="0" i="0" kern="1200" dirty="0">
                <a:solidFill>
                  <a:schemeClr val="tx1"/>
                </a:solidFill>
                <a:effectLst/>
                <a:latin typeface="+mn-lt"/>
                <a:ea typeface="+mn-ea"/>
                <a:cs typeface="+mn-cs"/>
              </a:rPr>
              <a:t>Tranh 4. Đồ chơi Trung Quốc.</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6549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506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775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590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6957618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2226539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174934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732561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41451829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849062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004942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4365610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722230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874288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005325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941E7F99-7A5D-BD22-E9AE-7E13B7B181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20600" y="257175"/>
            <a:ext cx="1181100" cy="1181100"/>
          </a:xfrm>
          <a:prstGeom prst="rect">
            <a:avLst/>
          </a:prstGeom>
        </p:spPr>
      </p:pic>
    </p:spTree>
    <p:extLst>
      <p:ext uri="{BB962C8B-B14F-4D97-AF65-F5344CB8AC3E}">
        <p14:creationId xmlns:p14="http://schemas.microsoft.com/office/powerpoint/2010/main" val="217759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10" Type="http://schemas.openxmlformats.org/officeDocument/2006/relationships/image" Target="../media/image42.jpeg"/><Relationship Id="rId4" Type="http://schemas.openxmlformats.org/officeDocument/2006/relationships/image" Target="../media/image9.pn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5.svg"/><Relationship Id="rId3" Type="http://schemas.openxmlformats.org/officeDocument/2006/relationships/image" Target="../media/image2.jpeg"/><Relationship Id="rId7" Type="http://schemas.openxmlformats.org/officeDocument/2006/relationships/image" Target="../media/image10.png"/><Relationship Id="rId12"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30.png"/><Relationship Id="rId10" Type="http://schemas.openxmlformats.org/officeDocument/2006/relationships/image" Target="../media/image53.svg"/><Relationship Id="rId4" Type="http://schemas.openxmlformats.org/officeDocument/2006/relationships/image" Target="../media/image46.png"/><Relationship Id="rId9" Type="http://schemas.openxmlformats.org/officeDocument/2006/relationships/image" Target="../media/image47.png"/><Relationship Id="rId14" Type="http://schemas.openxmlformats.org/officeDocument/2006/relationships/image" Target="../media/image56.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emf"/><Relationship Id="rId2" Type="http://schemas.openxmlformats.org/officeDocument/2006/relationships/image" Target="../media/image19.jf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19.jfif"/><Relationship Id="rId7" Type="http://schemas.openxmlformats.org/officeDocument/2006/relationships/slide" Target="slide5.xml"/><Relationship Id="rId12"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6.em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slide" Target="slide8.xml"/><Relationship Id="rId5" Type="http://schemas.openxmlformats.org/officeDocument/2006/relationships/image" Target="../media/image23.png"/><Relationship Id="rId15" Type="http://schemas.microsoft.com/office/2007/relationships/hdphoto" Target="../media/hdphoto7.wdp"/><Relationship Id="rId10" Type="http://schemas.microsoft.com/office/2007/relationships/hdphoto" Target="../media/hdphoto5.wdp"/><Relationship Id="rId4" Type="http://schemas.openxmlformats.org/officeDocument/2006/relationships/slide" Target="slide6.xml"/><Relationship Id="rId9" Type="http://schemas.openxmlformats.org/officeDocument/2006/relationships/slide" Target="slide7.xml"/><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8.wdp"/><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9.wdp"/><Relationship Id="rId5" Type="http://schemas.openxmlformats.org/officeDocument/2006/relationships/slide" Target="slide8.xml"/><Relationship Id="rId10" Type="http://schemas.openxmlformats.org/officeDocument/2006/relationships/image" Target="../media/image23.png"/><Relationship Id="rId4" Type="http://schemas.openxmlformats.org/officeDocument/2006/relationships/image" Target="../media/image19.jfif"/><Relationship Id="rId9" Type="http://schemas.openxmlformats.org/officeDocument/2006/relationships/image" Target="../media/image22.em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0.wdp"/><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11.wdp"/><Relationship Id="rId5" Type="http://schemas.openxmlformats.org/officeDocument/2006/relationships/slide" Target="slide8.xml"/><Relationship Id="rId10" Type="http://schemas.openxmlformats.org/officeDocument/2006/relationships/image" Target="../media/image23.png"/><Relationship Id="rId4" Type="http://schemas.openxmlformats.org/officeDocument/2006/relationships/image" Target="../media/image19.jfif"/><Relationship Id="rId9"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2.wdp"/><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13.wdp"/><Relationship Id="rId5" Type="http://schemas.openxmlformats.org/officeDocument/2006/relationships/slide" Target="slide8.xml"/><Relationship Id="rId10" Type="http://schemas.openxmlformats.org/officeDocument/2006/relationships/image" Target="../media/image23.png"/><Relationship Id="rId4" Type="http://schemas.openxmlformats.org/officeDocument/2006/relationships/image" Target="../media/image19.jfif"/><Relationship Id="rId9"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图片 10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p:cNvGrpSpPr/>
          <p:nvPr/>
        </p:nvGrpSpPr>
        <p:grpSpPr>
          <a:xfrm>
            <a:off x="10427440" y="3877080"/>
            <a:ext cx="1765248" cy="2988686"/>
            <a:chOff x="8279817" y="2793514"/>
            <a:chExt cx="1765248" cy="2988686"/>
          </a:xfrm>
        </p:grpSpPr>
        <p:pic>
          <p:nvPicPr>
            <p:cNvPr id="1093"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a:extLst>
              <a:ext uri="{FF2B5EF4-FFF2-40B4-BE49-F238E27FC236}">
                <a16:creationId xmlns:a16="http://schemas.microsoft.com/office/drawing/2014/main" xmlns="" id="{A4447326-E01B-8B4C-BBC4-2FAF4B5D7A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pic>
        <p:nvPicPr>
          <p:cNvPr id="2" name="Picture 1">
            <a:extLst>
              <a:ext uri="{FF2B5EF4-FFF2-40B4-BE49-F238E27FC236}">
                <a16:creationId xmlns:a16="http://schemas.microsoft.com/office/drawing/2014/main" xmlns="" id="{911660E4-8EB4-95AF-7B24-06CBD44E21D3}"/>
              </a:ext>
            </a:extLst>
          </p:cNvPr>
          <p:cNvPicPr>
            <a:picLocks noChangeAspect="1"/>
          </p:cNvPicPr>
          <p:nvPr/>
        </p:nvPicPr>
        <p:blipFill>
          <a:blip r:embed="rId15"/>
          <a:stretch>
            <a:fillRect/>
          </a:stretch>
        </p:blipFill>
        <p:spPr>
          <a:xfrm>
            <a:off x="3909594" y="934157"/>
            <a:ext cx="5249111" cy="1255885"/>
          </a:xfrm>
          <a:prstGeom prst="rect">
            <a:avLst/>
          </a:prstGeom>
        </p:spPr>
      </p:pic>
      <p:sp>
        <p:nvSpPr>
          <p:cNvPr id="4" name="TextBox 3">
            <a:extLst>
              <a:ext uri="{FF2B5EF4-FFF2-40B4-BE49-F238E27FC236}">
                <a16:creationId xmlns:a16="http://schemas.microsoft.com/office/drawing/2014/main" xmlns="" id="{CCD8579A-709D-CB9D-9552-2CA92A9BEE71}"/>
              </a:ext>
            </a:extLst>
          </p:cNvPr>
          <p:cNvSpPr txBox="1"/>
          <p:nvPr/>
        </p:nvSpPr>
        <p:spPr>
          <a:xfrm>
            <a:off x="3990975" y="285750"/>
            <a:ext cx="636270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6CE32322-4E2A-D32B-0400-8E30E810B285}"/>
              </a:ext>
            </a:extLst>
          </p:cNvPr>
          <p:cNvPicPr>
            <a:picLocks noChangeAspect="1"/>
          </p:cNvPicPr>
          <p:nvPr/>
        </p:nvPicPr>
        <p:blipFill>
          <a:blip r:embed="rId16"/>
          <a:stretch>
            <a:fillRect/>
          </a:stretch>
        </p:blipFill>
        <p:spPr>
          <a:xfrm>
            <a:off x="2191521" y="1799306"/>
            <a:ext cx="8590008" cy="3621338"/>
          </a:xfrm>
          <a:prstGeom prst="rect">
            <a:avLst/>
          </a:prstGeom>
        </p:spPr>
      </p:pic>
      <p:sp>
        <p:nvSpPr>
          <p:cNvPr id="6" name="TextBox 5">
            <a:extLst>
              <a:ext uri="{FF2B5EF4-FFF2-40B4-BE49-F238E27FC236}">
                <a16:creationId xmlns:a16="http://schemas.microsoft.com/office/drawing/2014/main" xmlns="" id="{06D105CB-421B-8944-A013-6D75280963EA}"/>
              </a:ext>
            </a:extLst>
          </p:cNvPr>
          <p:cNvSpPr txBox="1"/>
          <p:nvPr/>
        </p:nvSpPr>
        <p:spPr>
          <a:xfrm>
            <a:off x="5715000" y="4991100"/>
            <a:ext cx="22098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a:t>
            </a:r>
            <a:r>
              <a:rPr lang="en-US" sz="4000" b="1" dirty="0" smtClean="0">
                <a:latin typeface="Cambria" panose="02040503050406030204" pitchFamily="18" charset="0"/>
                <a:ea typeface="Cambria" panose="02040503050406030204" pitchFamily="18" charset="0"/>
              </a:rPr>
              <a:t>2)</a:t>
            </a:r>
            <a:endParaRPr lang="en-US" sz="4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77"/>
                                        </p:tgtEl>
                                        <p:attrNameLst>
                                          <p:attrName>style.visibility</p:attrName>
                                        </p:attrNameLst>
                                      </p:cBhvr>
                                      <p:to>
                                        <p:strVal val="visible"/>
                                      </p:to>
                                    </p:set>
                                    <p:anim calcmode="lin" valueType="num">
                                      <p:cBhvr>
                                        <p:cTn id="7" dur="750" fill="hold"/>
                                        <p:tgtEl>
                                          <p:spTgt spid="1077"/>
                                        </p:tgtEl>
                                        <p:attrNameLst>
                                          <p:attrName>ppt_w</p:attrName>
                                        </p:attrNameLst>
                                      </p:cBhvr>
                                      <p:tavLst>
                                        <p:tav tm="0">
                                          <p:val>
                                            <p:fltVal val="0"/>
                                          </p:val>
                                        </p:tav>
                                        <p:tav tm="100000">
                                          <p:val>
                                            <p:strVal val="#ppt_w"/>
                                          </p:val>
                                        </p:tav>
                                      </p:tavLst>
                                    </p:anim>
                                    <p:anim calcmode="lin" valueType="num">
                                      <p:cBhvr>
                                        <p:cTn id="8" dur="750" fill="hold"/>
                                        <p:tgtEl>
                                          <p:spTgt spid="1077"/>
                                        </p:tgtEl>
                                        <p:attrNameLst>
                                          <p:attrName>ppt_h</p:attrName>
                                        </p:attrNameLst>
                                      </p:cBhvr>
                                      <p:tavLst>
                                        <p:tav tm="0">
                                          <p:val>
                                            <p:fltVal val="0"/>
                                          </p:val>
                                        </p:tav>
                                        <p:tav tm="100000">
                                          <p:val>
                                            <p:strVal val="#ppt_h"/>
                                          </p:val>
                                        </p:tav>
                                      </p:tavLst>
                                    </p:anim>
                                    <p:animEffect transition="in" filter="fade">
                                      <p:cBhvr>
                                        <p:cTn id="9" dur="750"/>
                                        <p:tgtEl>
                                          <p:spTgt spid="1077"/>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118"/>
                                        </p:tgtEl>
                                        <p:attrNameLst>
                                          <p:attrName>style.visibility</p:attrName>
                                        </p:attrNameLst>
                                      </p:cBhvr>
                                      <p:to>
                                        <p:strVal val="visible"/>
                                      </p:to>
                                    </p:set>
                                    <p:animEffect transition="in" filter="wipe(up)">
                                      <p:cBhvr>
                                        <p:cTn id="13" dur="750"/>
                                        <p:tgtEl>
                                          <p:spTgt spid="111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750"/>
                                        <p:tgtEl>
                                          <p:spTgt spid="99"/>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1087"/>
                                        </p:tgtEl>
                                        <p:attrNameLst>
                                          <p:attrName>style.visibility</p:attrName>
                                        </p:attrNameLst>
                                      </p:cBhvr>
                                      <p:to>
                                        <p:strVal val="visible"/>
                                      </p:to>
                                    </p:set>
                                    <p:animEffect transition="in" filter="wipe(down)">
                                      <p:cBhvr>
                                        <p:cTn id="21" dur="750"/>
                                        <p:tgtEl>
                                          <p:spTgt spid="1087"/>
                                        </p:tgtEl>
                                      </p:cBhvr>
                                    </p:animEffect>
                                  </p:childTnLst>
                                </p:cTn>
                              </p:par>
                              <p:par>
                                <p:cTn id="22" presetID="22" presetClass="entr" presetSubtype="4"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wipe(down)">
                                      <p:cBhvr>
                                        <p:cTn id="24" dur="750"/>
                                        <p:tgtEl>
                                          <p:spTgt spid="172"/>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wipe(down)">
                                      <p:cBhvr>
                                        <p:cTn id="28" dur="750"/>
                                        <p:tgtEl>
                                          <p:spTgt spid="1075"/>
                                        </p:tgtEl>
                                      </p:cBhvr>
                                    </p:animEffect>
                                  </p:childTnLst>
                                </p:cTn>
                              </p:par>
                            </p:childTnLst>
                          </p:cTn>
                        </p:par>
                        <p:par>
                          <p:cTn id="29" fill="hold">
                            <p:stCondLst>
                              <p:cond delay="3750"/>
                            </p:stCondLst>
                            <p:childTnLst>
                              <p:par>
                                <p:cTn id="30" presetID="53" presetClass="entr" presetSubtype="16"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750" fill="hold"/>
                                        <p:tgtEl>
                                          <p:spTgt spid="100"/>
                                        </p:tgtEl>
                                        <p:attrNameLst>
                                          <p:attrName>ppt_w</p:attrName>
                                        </p:attrNameLst>
                                      </p:cBhvr>
                                      <p:tavLst>
                                        <p:tav tm="0">
                                          <p:val>
                                            <p:fltVal val="0"/>
                                          </p:val>
                                        </p:tav>
                                        <p:tav tm="100000">
                                          <p:val>
                                            <p:strVal val="#ppt_w"/>
                                          </p:val>
                                        </p:tav>
                                      </p:tavLst>
                                    </p:anim>
                                    <p:anim calcmode="lin" valueType="num">
                                      <p:cBhvr>
                                        <p:cTn id="33" dur="750" fill="hold"/>
                                        <p:tgtEl>
                                          <p:spTgt spid="100"/>
                                        </p:tgtEl>
                                        <p:attrNameLst>
                                          <p:attrName>ppt_h</p:attrName>
                                        </p:attrNameLst>
                                      </p:cBhvr>
                                      <p:tavLst>
                                        <p:tav tm="0">
                                          <p:val>
                                            <p:fltVal val="0"/>
                                          </p:val>
                                        </p:tav>
                                        <p:tav tm="100000">
                                          <p:val>
                                            <p:strVal val="#ppt_h"/>
                                          </p:val>
                                        </p:tav>
                                      </p:tavLst>
                                    </p:anim>
                                    <p:animEffect transition="in" filter="fade">
                                      <p:cBhvr>
                                        <p:cTn id="34" dur="750"/>
                                        <p:tgtEl>
                                          <p:spTgt spid="100"/>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 calcmode="lin" valueType="num">
                                      <p:cBhvr>
                                        <p:cTn id="38" dur="1000" fill="hold"/>
                                        <p:tgtEl>
                                          <p:spTgt spid="159"/>
                                        </p:tgtEl>
                                        <p:attrNameLst>
                                          <p:attrName>ppt_w</p:attrName>
                                        </p:attrNameLst>
                                      </p:cBhvr>
                                      <p:tavLst>
                                        <p:tav tm="0">
                                          <p:val>
                                            <p:fltVal val="0"/>
                                          </p:val>
                                        </p:tav>
                                        <p:tav tm="100000">
                                          <p:val>
                                            <p:strVal val="#ppt_w"/>
                                          </p:val>
                                        </p:tav>
                                      </p:tavLst>
                                    </p:anim>
                                    <p:anim calcmode="lin" valueType="num">
                                      <p:cBhvr>
                                        <p:cTn id="39" dur="1000" fill="hold"/>
                                        <p:tgtEl>
                                          <p:spTgt spid="159"/>
                                        </p:tgtEl>
                                        <p:attrNameLst>
                                          <p:attrName>ppt_h</p:attrName>
                                        </p:attrNameLst>
                                      </p:cBhvr>
                                      <p:tavLst>
                                        <p:tav tm="0">
                                          <p:val>
                                            <p:fltVal val="0"/>
                                          </p:val>
                                        </p:tav>
                                        <p:tav tm="100000">
                                          <p:val>
                                            <p:strVal val="#ppt_h"/>
                                          </p:val>
                                        </p:tav>
                                      </p:tavLst>
                                    </p:anim>
                                    <p:anim calcmode="lin" valueType="num">
                                      <p:cBhvr>
                                        <p:cTn id="40" dur="1000" fill="hold"/>
                                        <p:tgtEl>
                                          <p:spTgt spid="159"/>
                                        </p:tgtEl>
                                        <p:attrNameLst>
                                          <p:attrName>style.rotation</p:attrName>
                                        </p:attrNameLst>
                                      </p:cBhvr>
                                      <p:tavLst>
                                        <p:tav tm="0">
                                          <p:val>
                                            <p:fltVal val="90"/>
                                          </p:val>
                                        </p:tav>
                                        <p:tav tm="100000">
                                          <p:val>
                                            <p:fltVal val="0"/>
                                          </p:val>
                                        </p:tav>
                                      </p:tavLst>
                                    </p:anim>
                                    <p:animEffect transition="in" filter="fade">
                                      <p:cBhvr>
                                        <p:cTn id="41" dur="1000"/>
                                        <p:tgtEl>
                                          <p:spTgt spid="15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xmlns="" id="{0F6F9FE9-9425-434F-B9C3-969211731DB6}"/>
              </a:ext>
            </a:extLst>
          </p:cNvPr>
          <p:cNvSpPr>
            <a:spLocks noChangeArrowheads="1"/>
          </p:cNvSpPr>
          <p:nvPr/>
        </p:nvSpPr>
        <p:spPr bwMode="auto">
          <a:xfrm>
            <a:off x="729344" y="163286"/>
            <a:ext cx="11179628" cy="1654627"/>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xmlns="" id="{07995A90-8499-AD41-AC15-EE0050AA803D}"/>
              </a:ext>
            </a:extLst>
          </p:cNvPr>
          <p:cNvSpPr txBox="1">
            <a:spLocks/>
          </p:cNvSpPr>
          <p:nvPr/>
        </p:nvSpPr>
        <p:spPr bwMode="auto">
          <a:xfrm>
            <a:off x="1197427" y="738606"/>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Đọc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thông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tin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và</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quan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sát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các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hình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7, 8,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em</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hãy</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Kể</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tên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tiêu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biểu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Giới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thiệu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nét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chính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về</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truyền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thống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kumimoji="0" lang="en-US" altLang="en-US" sz="28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xmlns="" id="{BED808F3-BDC2-2218-1B9C-93F329147139}"/>
              </a:ext>
            </a:extLst>
          </p:cNvPr>
          <p:cNvPicPr>
            <a:picLocks noChangeAspect="1"/>
          </p:cNvPicPr>
          <p:nvPr/>
        </p:nvPicPr>
        <p:blipFill>
          <a:blip r:embed="rId4"/>
          <a:stretch>
            <a:fillRect/>
          </a:stretch>
        </p:blipFill>
        <p:spPr>
          <a:xfrm>
            <a:off x="1709736" y="2364920"/>
            <a:ext cx="8650671" cy="3654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xmlns=""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xmlns=""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xmlns=""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026" name="Picture 2" descr="Đến hẹn lại lên, cùng về Bắc Ninh &quot;đi trẩy hội Lim&quot;">
            <a:extLst>
              <a:ext uri="{FF2B5EF4-FFF2-40B4-BE49-F238E27FC236}">
                <a16:creationId xmlns:a16="http://schemas.microsoft.com/office/drawing/2014/main" xmlns="" id="{D5AB4186-7F61-B4C3-8623-793F5D4439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1040" y="1230084"/>
            <a:ext cx="7066050" cy="439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9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xmlns=""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xmlns="" id="{D7CDA26A-38B1-D54C-8E97-9A5501118B8E}"/>
              </a:ext>
            </a:extLst>
          </p:cNvPr>
          <p:cNvSpPr/>
          <p:nvPr/>
        </p:nvSpPr>
        <p:spPr>
          <a:xfrm>
            <a:off x="196697" y="2036506"/>
            <a:ext cx="4081390" cy="954107"/>
          </a:xfrm>
          <a:prstGeom prst="rect">
            <a:avLst/>
          </a:prstGeom>
        </p:spPr>
        <p:txBody>
          <a:bodyPr wrap="square">
            <a:spAutoFit/>
          </a:bodyPr>
          <a:lstStyle/>
          <a:p>
            <a:pPr lvl="0" algn="ctr">
              <a:spcBef>
                <a:spcPct val="0"/>
              </a:spcBef>
              <a:defRPr/>
            </a:pP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Một</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số</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lễ</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hội</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tiêu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biểu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ở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vùng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Đồng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bằng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Bắc</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Bộ</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xmlns=""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2" name="Picture 11">
            <a:extLst>
              <a:ext uri="{FF2B5EF4-FFF2-40B4-BE49-F238E27FC236}">
                <a16:creationId xmlns:a16="http://schemas.microsoft.com/office/drawing/2014/main" xmlns="" id="{44D19A46-6872-AC51-13BA-C584ED717EF0}"/>
              </a:ext>
            </a:extLst>
          </p:cNvPr>
          <p:cNvPicPr>
            <a:picLocks noChangeAspect="1"/>
          </p:cNvPicPr>
          <p:nvPr/>
        </p:nvPicPr>
        <p:blipFill>
          <a:blip r:embed="rId8"/>
          <a:stretch>
            <a:fillRect/>
          </a:stretch>
        </p:blipFill>
        <p:spPr>
          <a:xfrm>
            <a:off x="4858870" y="1578429"/>
            <a:ext cx="6456830" cy="3920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xmlns=""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xmlns=""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xmlns=""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3074" name="Picture 2" descr="Làm thế nào để giữ nét đẹp nguyên bản của Hội Gióng? | VTV.VN">
            <a:extLst>
              <a:ext uri="{FF2B5EF4-FFF2-40B4-BE49-F238E27FC236}">
                <a16:creationId xmlns:a16="http://schemas.microsoft.com/office/drawing/2014/main" xmlns="" id="{B698CEE8-076B-5512-AF75-D5EFAFFFC2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892" y="958623"/>
            <a:ext cx="6115049" cy="4219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E7A036C-4DE6-2C57-D2AD-7BD3B035534D}"/>
              </a:ext>
            </a:extLst>
          </p:cNvPr>
          <p:cNvSpPr txBox="1"/>
          <p:nvPr/>
        </p:nvSpPr>
        <p:spPr>
          <a:xfrm>
            <a:off x="7369629" y="5355771"/>
            <a:ext cx="264522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Hội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Gióng</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433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xmlns=""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xmlns=""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xmlns=""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4098" name="Picture 2" descr="Lễ Hội Phủ Dầy Nơi Khởi Nguồn Tín Ngưỡng -">
            <a:extLst>
              <a:ext uri="{FF2B5EF4-FFF2-40B4-BE49-F238E27FC236}">
                <a16:creationId xmlns:a16="http://schemas.microsoft.com/office/drawing/2014/main" xmlns="" id="{63C1E295-0306-52EA-E2CB-4A49377A18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859" y="1393371"/>
            <a:ext cx="7005384" cy="394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2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xmlns="" id="{3E3FA307-5109-494D-81DF-1692DA91CF08}"/>
              </a:ext>
            </a:extLst>
          </p:cNvPr>
          <p:cNvSpPr>
            <a:spLocks noChangeArrowheads="1"/>
          </p:cNvSpPr>
          <p:nvPr/>
        </p:nvSpPr>
        <p:spPr bwMode="auto">
          <a:xfrm>
            <a:off x="147494" y="315686"/>
            <a:ext cx="6133563" cy="2841171"/>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xmlns="" id="{D7CDA26A-38B1-D54C-8E97-9A5501118B8E}"/>
              </a:ext>
            </a:extLst>
          </p:cNvPr>
          <p:cNvSpPr/>
          <p:nvPr/>
        </p:nvSpPr>
        <p:spPr>
          <a:xfrm>
            <a:off x="359228" y="447192"/>
            <a:ext cx="5812971" cy="2677656"/>
          </a:xfrm>
          <a:prstGeom prst="rect">
            <a:avLst/>
          </a:prstGeom>
        </p:spPr>
        <p:txBody>
          <a:bodyPr wrap="square">
            <a:spAutoFit/>
          </a:bodyPr>
          <a:lstStyle/>
          <a:p>
            <a:pPr lvl="0" algn="just">
              <a:spcBef>
                <a:spcPct val="0"/>
              </a:spcBef>
              <a:defRPr/>
            </a:pPr>
            <a:r>
              <a:rPr lang="vi-VN"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xmlns=""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1094551" y="2832518"/>
            <a:ext cx="3052532" cy="4270016"/>
          </a:xfrm>
          <a:prstGeom prst="rect">
            <a:avLst/>
          </a:prstGeom>
        </p:spPr>
      </p:pic>
      <p:pic>
        <p:nvPicPr>
          <p:cNvPr id="5122" name="Picture 2" descr="Đấu vật - Nét văn hóa đầu xuân - Báo Nam Định điện tử">
            <a:extLst>
              <a:ext uri="{FF2B5EF4-FFF2-40B4-BE49-F238E27FC236}">
                <a16:creationId xmlns:a16="http://schemas.microsoft.com/office/drawing/2014/main" xmlns="" id="{69D0BAA7-6A87-08C1-EB1A-5B626495D0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734" y="737507"/>
            <a:ext cx="4823580" cy="2713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Những trò chơi dân gian độc đáo ngày đầu năm mới">
            <a:extLst>
              <a:ext uri="{FF2B5EF4-FFF2-40B4-BE49-F238E27FC236}">
                <a16:creationId xmlns:a16="http://schemas.microsoft.com/office/drawing/2014/main" xmlns="" id="{E90B508C-09EA-0100-19FB-D1017D33D0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4542" y="3913512"/>
            <a:ext cx="3842658" cy="2509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Nghi lễ và trò chơi kéo co trở thành di sản văn hoá thế giới">
            <a:extLst>
              <a:ext uri="{FF2B5EF4-FFF2-40B4-BE49-F238E27FC236}">
                <a16:creationId xmlns:a16="http://schemas.microsoft.com/office/drawing/2014/main" xmlns="" id="{81F979AB-CD61-1C98-0B86-CAF4C4D7F65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71114" y="3907971"/>
            <a:ext cx="3526972" cy="2460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087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682">
            <a:extLst>
              <a:ext uri="{FF2B5EF4-FFF2-40B4-BE49-F238E27FC236}">
                <a16:creationId xmlns:a16="http://schemas.microsoft.com/office/drawing/2014/main" xmlns="" id="{870E585B-0398-2A45-9275-1A90094900B3}"/>
              </a:ext>
            </a:extLst>
          </p:cNvPr>
          <p:cNvSpPr txBox="1"/>
          <p:nvPr/>
        </p:nvSpPr>
        <p:spPr>
          <a:xfrm>
            <a:off x="1521665" y="870857"/>
            <a:ext cx="6544649" cy="2286000"/>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3" name="TextBox 2">
            <a:extLst>
              <a:ext uri="{FF2B5EF4-FFF2-40B4-BE49-F238E27FC236}">
                <a16:creationId xmlns:a16="http://schemas.microsoft.com/office/drawing/2014/main" xmlns="" id="{38A95914-B0AC-EA40-8B9F-9D80939D4342}"/>
              </a:ext>
            </a:extLst>
          </p:cNvPr>
          <p:cNvSpPr txBox="1"/>
          <p:nvPr/>
        </p:nvSpPr>
        <p:spPr>
          <a:xfrm>
            <a:off x="2322470" y="1246819"/>
            <a:ext cx="4949187" cy="1323439"/>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Ở địa phương em có những lễ hội nào?</a:t>
            </a:r>
            <a:endParaRPr kumimoji="0" lang="x-none"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0C1D5033-BF92-9345-A35F-5696EBFFD3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68" b="93640" l="9959" r="89837">
                        <a14:foregroundMark x1="26220" y1="93640" x2="29065" y2="91667"/>
                        <a14:foregroundMark x1="43293" y1="47807" x2="37602" y2="52193"/>
                      </a14:backgroundRemoval>
                    </a14:imgEffect>
                  </a14:imgLayer>
                </a14:imgProps>
              </a:ext>
              <a:ext uri="{28A0092B-C50C-407E-A947-70E740481C1C}">
                <a14:useLocalDpi xmlns:a14="http://schemas.microsoft.com/office/drawing/2010/main" val="0"/>
              </a:ext>
            </a:extLst>
          </a:blip>
          <a:stretch>
            <a:fillRect/>
          </a:stretch>
        </p:blipFill>
        <p:spPr>
          <a:xfrm>
            <a:off x="450310" y="2894253"/>
            <a:ext cx="4276674" cy="3963747"/>
          </a:xfrm>
          <a:prstGeom prst="rect">
            <a:avLst/>
          </a:prstGeom>
        </p:spPr>
      </p:pic>
      <p:sp>
        <p:nvSpPr>
          <p:cNvPr id="7" name="TextBox 682">
            <a:extLst>
              <a:ext uri="{FF2B5EF4-FFF2-40B4-BE49-F238E27FC236}">
                <a16:creationId xmlns:a16="http://schemas.microsoft.com/office/drawing/2014/main" xmlns="" id="{7CA376F9-9BF6-C46A-455D-E0A1F00B42B0}"/>
              </a:ext>
            </a:extLst>
          </p:cNvPr>
          <p:cNvSpPr txBox="1"/>
          <p:nvPr/>
        </p:nvSpPr>
        <p:spPr>
          <a:xfrm>
            <a:off x="5244580" y="3015343"/>
            <a:ext cx="6544649" cy="2862943"/>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9" name="TextBox 8">
            <a:extLst>
              <a:ext uri="{FF2B5EF4-FFF2-40B4-BE49-F238E27FC236}">
                <a16:creationId xmlns:a16="http://schemas.microsoft.com/office/drawing/2014/main" xmlns="" id="{3D10750F-7B49-2B05-24DF-5F2790B60323}"/>
              </a:ext>
            </a:extLst>
          </p:cNvPr>
          <p:cNvSpPr txBox="1"/>
          <p:nvPr/>
        </p:nvSpPr>
        <p:spPr>
          <a:xfrm>
            <a:off x="5784128" y="3445733"/>
            <a:ext cx="5580558" cy="2062103"/>
          </a:xfrm>
          <a:prstGeom prst="rect">
            <a:avLst/>
          </a:prstGeom>
          <a:noFill/>
        </p:spPr>
        <p:txBody>
          <a:bodyPr wrap="square" rtlCol="0">
            <a:spAutoFit/>
          </a:bodyPr>
          <a:lstStyle/>
          <a:p>
            <a:pPr lvl="0" algn="ctr">
              <a:defRPr/>
            </a:pPr>
            <a:r>
              <a:rPr lang="vi-VN" sz="3200" b="1" dirty="0">
                <a:solidFill>
                  <a:prstClr val="black"/>
                </a:solidFill>
                <a:latin typeface="Calibri" panose="020F0502020204030204" pitchFamily="34" charset="0"/>
                <a:cs typeface="Calibri" panose="020F0502020204030204" pitchFamily="34" charset="0"/>
              </a:rPr>
              <a:t>Những hoạt động trong lễ hội ở địa phương em có gì giống và khác so với lễ hội ở vùng Đồng bằng Bắc Bộ.</a:t>
            </a:r>
            <a:endParaRPr kumimoji="0" lang="x-none"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xmlns=""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xmlns=""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xmlns="" id="{62994F8E-54C5-4049-AE9C-70C892EB96B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xmlns=""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xmlns=""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xmlns=""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xmlns=""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xmlns=""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xmlns=""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xmlns=""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xmlns="" id="{F773403B-9B07-F02C-F91D-94C1E3206977}"/>
              </a:ext>
            </a:extLst>
          </p:cNvPr>
          <p:cNvSpPr/>
          <p:nvPr/>
        </p:nvSpPr>
        <p:spPr>
          <a:xfrm>
            <a:off x="1963517" y="2212667"/>
            <a:ext cx="8148769"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LUYỆN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TẬP</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356522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xmlns=""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xmlns=""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Lập và hoàn thành bảng (theo gợi ý dưới đây) về một số nét văn hoá tiêu biểu của làng quê vùng Đồng bằng Bắc Bộ.</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xmlns="" id="{D9DFDA62-470C-2C4B-9814-2BFEDA9D66B1}"/>
              </a:ext>
            </a:extLst>
          </p:cNvPr>
          <p:cNvGraphicFramePr>
            <a:graphicFrameLocks noGrp="1"/>
          </p:cNvGraphicFramePr>
          <p:nvPr>
            <p:extLst>
              <p:ext uri="{D42A27DB-BD31-4B8C-83A1-F6EECF244321}">
                <p14:modId xmlns:p14="http://schemas.microsoft.com/office/powerpoint/2010/main" val="412052294"/>
              </p:ext>
            </p:extLst>
          </p:nvPr>
        </p:nvGraphicFramePr>
        <p:xfrm>
          <a:off x="1469570" y="1785257"/>
          <a:ext cx="9720944" cy="3810000"/>
        </p:xfrm>
        <a:graphic>
          <a:graphicData uri="http://schemas.openxmlformats.org/drawingml/2006/table">
            <a:tbl>
              <a:tblPr firstRow="1" firstCol="1" bandRow="1">
                <a:tableStyleId>{00A15C55-8517-42AA-B614-E9B94910E393}</a:tableStyleId>
              </a:tblPr>
              <a:tblGrid>
                <a:gridCol w="4860472">
                  <a:extLst>
                    <a:ext uri="{9D8B030D-6E8A-4147-A177-3AD203B41FA5}">
                      <a16:colId xmlns:a16="http://schemas.microsoft.com/office/drawing/2014/main" xmlns="" val="1891403904"/>
                    </a:ext>
                  </a:extLst>
                </a:gridCol>
                <a:gridCol w="4860472">
                  <a:extLst>
                    <a:ext uri="{9D8B030D-6E8A-4147-A177-3AD203B41FA5}">
                      <a16:colId xmlns:a16="http://schemas.microsoft.com/office/drawing/2014/main" xmlns="" val="326508179"/>
                    </a:ext>
                  </a:extLst>
                </a:gridCol>
              </a:tblGrid>
              <a:tr h="951738">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Một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số</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nét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văn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hóa</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Đặc</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điểm</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3350727"/>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Làng</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quê</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truyền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thống</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8564886"/>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Nhà</a:t>
                      </a:r>
                      <a:r>
                        <a:rPr lang="en-US" sz="3600" dirty="0">
                          <a:solidFill>
                            <a:srgbClr val="002060"/>
                          </a:solidFill>
                          <a:effectLst/>
                          <a:latin typeface="Calibri" panose="020F0502020204030204" pitchFamily="34" charset="0"/>
                          <a:cs typeface="Calibri" panose="020F0502020204030204" pitchFamily="34" charset="0"/>
                        </a:rPr>
                        <a:t> ở</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87627520"/>
                  </a:ext>
                </a:extLst>
              </a:tr>
              <a:tr h="952754">
                <a:tc>
                  <a:txBody>
                    <a:bodyPr/>
                    <a:lstStyle/>
                    <a:p>
                      <a:pPr marL="0" marR="0" algn="just">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Lễ hội</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10949668"/>
                  </a:ext>
                </a:extLst>
              </a:tr>
            </a:tbl>
          </a:graphicData>
        </a:graphic>
      </p:graphicFrame>
    </p:spTree>
    <p:extLst>
      <p:ext uri="{BB962C8B-B14F-4D97-AF65-F5344CB8AC3E}">
        <p14:creationId xmlns:p14="http://schemas.microsoft.com/office/powerpoint/2010/main" val="1693769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 y="0"/>
            <a:ext cx="12191067" cy="6858000"/>
          </a:xfrm>
          <a:prstGeom prst="rect">
            <a:avLst/>
          </a:prstGeom>
        </p:spPr>
      </p:pic>
      <p:graphicFrame>
        <p:nvGraphicFramePr>
          <p:cNvPr id="2" name="Table 1">
            <a:extLst>
              <a:ext uri="{FF2B5EF4-FFF2-40B4-BE49-F238E27FC236}">
                <a16:creationId xmlns:a16="http://schemas.microsoft.com/office/drawing/2014/main" xmlns="" id="{D9DFDA62-470C-2C4B-9814-2BFEDA9D66B1}"/>
              </a:ext>
            </a:extLst>
          </p:cNvPr>
          <p:cNvGraphicFramePr>
            <a:graphicFrameLocks noGrp="1"/>
          </p:cNvGraphicFramePr>
          <p:nvPr>
            <p:extLst>
              <p:ext uri="{D42A27DB-BD31-4B8C-83A1-F6EECF244321}">
                <p14:modId xmlns:p14="http://schemas.microsoft.com/office/powerpoint/2010/main" val="1648246306"/>
              </p:ext>
            </p:extLst>
          </p:nvPr>
        </p:nvGraphicFramePr>
        <p:xfrm>
          <a:off x="522514" y="217714"/>
          <a:ext cx="11277600" cy="6204857"/>
        </p:xfrm>
        <a:graphic>
          <a:graphicData uri="http://schemas.openxmlformats.org/drawingml/2006/table">
            <a:tbl>
              <a:tblPr firstRow="1" firstCol="1" bandRow="1">
                <a:tableStyleId>{00A15C55-8517-42AA-B614-E9B94910E393}</a:tableStyleId>
              </a:tblPr>
              <a:tblGrid>
                <a:gridCol w="2982686">
                  <a:extLst>
                    <a:ext uri="{9D8B030D-6E8A-4147-A177-3AD203B41FA5}">
                      <a16:colId xmlns:a16="http://schemas.microsoft.com/office/drawing/2014/main" xmlns="" val="1891403904"/>
                    </a:ext>
                  </a:extLst>
                </a:gridCol>
                <a:gridCol w="8294914">
                  <a:extLst>
                    <a:ext uri="{9D8B030D-6E8A-4147-A177-3AD203B41FA5}">
                      <a16:colId xmlns:a16="http://schemas.microsoft.com/office/drawing/2014/main" xmlns="" val="326508179"/>
                    </a:ext>
                  </a:extLst>
                </a:gridCol>
              </a:tblGrid>
              <a:tr h="1298687">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Một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số</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nét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văn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hóa</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Đặc</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điểm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3350727"/>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Làng</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quê</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truyền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thống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8564886"/>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Nhà</a:t>
                      </a:r>
                      <a:r>
                        <a:rPr lang="en-US" sz="3200" dirty="0">
                          <a:solidFill>
                            <a:srgbClr val="002060"/>
                          </a:solidFill>
                          <a:effectLst/>
                          <a:latin typeface="Calibri" panose="020F0502020204030204" pitchFamily="34" charset="0"/>
                          <a:cs typeface="Calibri" panose="020F0502020204030204" pitchFamily="34" charset="0"/>
                        </a:rPr>
                        <a:t> ở</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87627520"/>
                  </a:ext>
                </a:extLst>
              </a:tr>
              <a:tr h="1635390">
                <a:tc>
                  <a:txBody>
                    <a:bodyPr/>
                    <a:lstStyle/>
                    <a:p>
                      <a:pPr marL="0" marR="0" algn="just">
                        <a:lnSpc>
                          <a:spcPct val="120000"/>
                        </a:lnSpc>
                        <a:spcBef>
                          <a:spcPts val="0"/>
                        </a:spcBef>
                        <a:spcAft>
                          <a:spcPts val="0"/>
                        </a:spcAft>
                      </a:pPr>
                      <a:r>
                        <a:rPr lang="en-US" sz="3200">
                          <a:solidFill>
                            <a:srgbClr val="002060"/>
                          </a:solidFill>
                          <a:effectLst/>
                          <a:latin typeface="Calibri" panose="020F0502020204030204" pitchFamily="34" charset="0"/>
                          <a:cs typeface="Calibri" panose="020F0502020204030204" pitchFamily="34" charset="0"/>
                        </a:rPr>
                        <a:t>Lễ hội</a:t>
                      </a:r>
                      <a:endParaRPr lang="en-US" sz="3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10949668"/>
                  </a:ext>
                </a:extLst>
              </a:tr>
            </a:tbl>
          </a:graphicData>
        </a:graphic>
      </p:graphicFrame>
      <p:sp>
        <p:nvSpPr>
          <p:cNvPr id="3" name="TextBox 2">
            <a:extLst>
              <a:ext uri="{FF2B5EF4-FFF2-40B4-BE49-F238E27FC236}">
                <a16:creationId xmlns:a16="http://schemas.microsoft.com/office/drawing/2014/main" xmlns="" id="{78CDF716-5CB1-F94A-83A4-E60097F4B384}"/>
              </a:ext>
            </a:extLst>
          </p:cNvPr>
          <p:cNvSpPr txBox="1"/>
          <p:nvPr/>
        </p:nvSpPr>
        <p:spPr>
          <a:xfrm>
            <a:off x="3635829" y="1698171"/>
            <a:ext cx="7696200" cy="1384995"/>
          </a:xfrm>
          <a:prstGeom prst="rect">
            <a:avLst/>
          </a:prstGeom>
          <a:noFill/>
        </p:spPr>
        <p:txBody>
          <a:bodyPr wrap="square" rtlCol="0">
            <a:spAutoFit/>
          </a:bodyPr>
          <a:lstStyle/>
          <a:p>
            <a:pPr algn="just"/>
            <a:r>
              <a:rPr lang="nl-NL" sz="2800" b="1" dirty="0">
                <a:effectLst/>
                <a:latin typeface="Calibri" panose="020F0502020204030204" pitchFamily="34" charset="0"/>
                <a:ea typeface="Times New Roman" panose="02020603050405020304" pitchFamily="18" charset="0"/>
                <a:cs typeface="Calibri" panose="020F0502020204030204" pitchFamily="34" charset="0"/>
              </a:rPr>
              <a:t>Ở các làng quê truyền thống Bắc Bộ thường có lũy tre xanh, cổng làng, cây đa, giếng nước, sân đình. Một số làng còn có đền, chùa, miếu.</a:t>
            </a:r>
            <a:endParaRPr lang="en-US" sz="2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F12A3F2-D402-1A00-FFE5-FCC35E1E0FF5}"/>
              </a:ext>
            </a:extLst>
          </p:cNvPr>
          <p:cNvSpPr txBox="1"/>
          <p:nvPr/>
        </p:nvSpPr>
        <p:spPr>
          <a:xfrm>
            <a:off x="3635829" y="3254828"/>
            <a:ext cx="7696200" cy="1384995"/>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Nhà ở truyền thống của người dân vùng Đồng bằng Bắc Bộ được đắp bằng đất hoặc xây gạch, mái lợp lá hoặc ngói. Nhà thường có ba gian. </a:t>
            </a:r>
            <a:endParaRPr lang="en-US" sz="28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D7000FE0-FC63-83C9-6D70-94D2FD42124F}"/>
              </a:ext>
            </a:extLst>
          </p:cNvPr>
          <p:cNvSpPr txBox="1"/>
          <p:nvPr/>
        </p:nvSpPr>
        <p:spPr>
          <a:xfrm>
            <a:off x="3657600" y="4724398"/>
            <a:ext cx="7696200" cy="1815882"/>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61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E4A5471-90F6-F847-A701-BD53674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xmlns="" id="{B3AF2D83-AB14-8E45-80CD-C5727A32E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6" y="-1"/>
            <a:ext cx="12192000" cy="4105352"/>
          </a:xfrm>
          <a:prstGeom prst="rect">
            <a:avLst/>
          </a:prstGeom>
        </p:spPr>
      </p:pic>
      <p:pic>
        <p:nvPicPr>
          <p:cNvPr id="4" name="Picture 3">
            <a:extLst>
              <a:ext uri="{FF2B5EF4-FFF2-40B4-BE49-F238E27FC236}">
                <a16:creationId xmlns:a16="http://schemas.microsoft.com/office/drawing/2014/main" xmlns="" id="{F473C44C-4F40-EC95-34B6-19EFCF66F29D}"/>
              </a:ext>
            </a:extLst>
          </p:cNvPr>
          <p:cNvPicPr>
            <a:picLocks noChangeAspect="1"/>
          </p:cNvPicPr>
          <p:nvPr/>
        </p:nvPicPr>
        <p:blipFill>
          <a:blip r:embed="rId5"/>
          <a:stretch>
            <a:fillRect/>
          </a:stretch>
        </p:blipFill>
        <p:spPr>
          <a:xfrm>
            <a:off x="2334448" y="2042820"/>
            <a:ext cx="7370703"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xmlns=""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xmlns=""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xmlns="" id="{62994F8E-54C5-4049-AE9C-70C892EB96B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76778" y="-15320"/>
            <a:ext cx="1532523" cy="1313591"/>
          </a:xfrm>
          <a:prstGeom prst="rect">
            <a:avLst/>
          </a:prstGeom>
        </p:spPr>
      </p:pic>
      <p:sp>
        <p:nvSpPr>
          <p:cNvPr id="3" name="Rectangle 2">
            <a:extLst>
              <a:ext uri="{FF2B5EF4-FFF2-40B4-BE49-F238E27FC236}">
                <a16:creationId xmlns:a16="http://schemas.microsoft.com/office/drawing/2014/main" xmlns="" id="{F773403B-9B07-F02C-F91D-94C1E3206977}"/>
              </a:ext>
            </a:extLst>
          </p:cNvPr>
          <p:cNvSpPr/>
          <p:nvPr/>
        </p:nvSpPr>
        <p:spPr>
          <a:xfrm>
            <a:off x="2300974" y="1657496"/>
            <a:ext cx="8339527"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VẬN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DỤNG</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1655818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par>
                                <p:cTn id="10" presetID="36" presetClass="emph" presetSubtype="0" repeatCount="indefinite" fill="hold" grpId="0" nodeType="with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xmlns=""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xmlns=""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a:t>
            </a: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riển lãm tranh về làng quê vùng Đồng bằng Bắc bộ ngày nay</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170" name="Picture 2" descr="Nhà ở nông thôn xưa và nay, có điểm gì khác nhau? - BlueScopeZacs">
            <a:extLst>
              <a:ext uri="{FF2B5EF4-FFF2-40B4-BE49-F238E27FC236}">
                <a16:creationId xmlns:a16="http://schemas.microsoft.com/office/drawing/2014/main" xmlns="" id="{E5C3933A-B8F4-3BE4-E3C7-B69AB328F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19" y="1774371"/>
            <a:ext cx="5911116" cy="3951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nh hướng phát triển quy hoạch kiến trúc nông thôn Việt Nam">
            <a:extLst>
              <a:ext uri="{FF2B5EF4-FFF2-40B4-BE49-F238E27FC236}">
                <a16:creationId xmlns:a16="http://schemas.microsoft.com/office/drawing/2014/main" xmlns="" id="{CEE213FD-0026-AEC6-D8DB-9BAEFB872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300" y="1787977"/>
            <a:ext cx="5381900" cy="38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4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1000"/>
                                        <p:tgtEl>
                                          <p:spTgt spid="7172"/>
                                        </p:tgtEl>
                                      </p:cBhvr>
                                    </p:animEffect>
                                    <p:anim calcmode="lin" valueType="num">
                                      <p:cBhvr>
                                        <p:cTn id="25" dur="1000" fill="hold"/>
                                        <p:tgtEl>
                                          <p:spTgt spid="7172"/>
                                        </p:tgtEl>
                                        <p:attrNameLst>
                                          <p:attrName>ppt_x</p:attrName>
                                        </p:attrNameLst>
                                      </p:cBhvr>
                                      <p:tavLst>
                                        <p:tav tm="0">
                                          <p:val>
                                            <p:strVal val="#ppt_x"/>
                                          </p:val>
                                        </p:tav>
                                        <p:tav tm="100000">
                                          <p:val>
                                            <p:strVal val="#ppt_x"/>
                                          </p:val>
                                        </p:tav>
                                      </p:tavLst>
                                    </p:anim>
                                    <p:anim calcmode="lin" valueType="num">
                                      <p:cBhvr>
                                        <p:cTn id="2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3" name="Group 2">
            <a:extLst>
              <a:ext uri="{FF2B5EF4-FFF2-40B4-BE49-F238E27FC236}">
                <a16:creationId xmlns:a16="http://schemas.microsoft.com/office/drawing/2014/main" xmlns="" id="{0EB268F8-6D4E-474D-BD8C-62700F013175}"/>
              </a:ext>
            </a:extLst>
          </p:cNvPr>
          <p:cNvGrpSpPr/>
          <p:nvPr/>
        </p:nvGrpSpPr>
        <p:grpSpPr>
          <a:xfrm>
            <a:off x="3002242" y="1737322"/>
            <a:ext cx="7660570" cy="2566638"/>
            <a:chOff x="3513435" y="1278462"/>
            <a:chExt cx="7660570" cy="2566638"/>
          </a:xfrm>
        </p:grpSpPr>
        <p:sp>
          <p:nvSpPr>
            <p:cNvPr id="2" name="Rounded Rectangle 1">
              <a:extLst>
                <a:ext uri="{FF2B5EF4-FFF2-40B4-BE49-F238E27FC236}">
                  <a16:creationId xmlns:a16="http://schemas.microsoft.com/office/drawing/2014/main" xmlns="" id="{A5FD07D4-2826-4940-A2C5-0E532DD4FBE3}"/>
                </a:ext>
              </a:extLst>
            </p:cNvPr>
            <p:cNvSpPr/>
            <p:nvPr/>
          </p:nvSpPr>
          <p:spPr>
            <a:xfrm>
              <a:off x="3513435" y="1434662"/>
              <a:ext cx="6599567" cy="17936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等线"/>
                <a:ea typeface="+mn-ea"/>
                <a:cs typeface="+mn-cs"/>
              </a:endParaRPr>
            </a:p>
          </p:txBody>
        </p:sp>
        <p:pic>
          <p:nvPicPr>
            <p:cNvPr id="16" name="Picture 15">
              <a:extLst>
                <a:ext uri="{FF2B5EF4-FFF2-40B4-BE49-F238E27FC236}">
                  <a16:creationId xmlns:a16="http://schemas.microsoft.com/office/drawing/2014/main" xmlns="" id="{85D2A3BB-B16A-4A49-B4CC-B62FD568782C}"/>
                </a:ext>
              </a:extLst>
            </p:cNvPr>
            <p:cNvPicPr>
              <a:picLocks noChangeAspect="1"/>
            </p:cNvPicPr>
            <p:nvPr/>
          </p:nvPicPr>
          <p:blipFill>
            <a:blip r:embed="rId4"/>
            <a:stretch>
              <a:fillRect/>
            </a:stretch>
          </p:blipFill>
          <p:spPr>
            <a:xfrm>
              <a:off x="3949619" y="1278462"/>
              <a:ext cx="7224386" cy="2566638"/>
            </a:xfrm>
            <a:prstGeom prst="rect">
              <a:avLst/>
            </a:prstGeom>
          </p:spPr>
        </p:pic>
      </p:grpSp>
      <p:pic>
        <p:nvPicPr>
          <p:cNvPr id="18" name="图片 27" descr="001.">
            <a:extLst>
              <a:ext uri="{FF2B5EF4-FFF2-40B4-BE49-F238E27FC236}">
                <a16:creationId xmlns:a16="http://schemas.microsoft.com/office/drawing/2014/main" xmlns="" id="{AD09CA42-1966-1445-9844-12D3BDC1948F}"/>
              </a:ext>
            </a:extLst>
          </p:cNvPr>
          <p:cNvPicPr/>
          <p:nvPr/>
        </p:nvPicPr>
        <p:blipFill>
          <a:blip r:embed="rId5"/>
          <a:stretch>
            <a:fillRect/>
          </a:stretch>
        </p:blipFill>
        <p:spPr>
          <a:xfrm>
            <a:off x="89236" y="2359557"/>
            <a:ext cx="6397009" cy="6241498"/>
          </a:xfrm>
          <a:prstGeom prst="rect">
            <a:avLst/>
          </a:prstGeom>
        </p:spPr>
      </p:pic>
      <p:pic>
        <p:nvPicPr>
          <p:cNvPr id="19" name="Picture 94">
            <a:extLst>
              <a:ext uri="{FF2B5EF4-FFF2-40B4-BE49-F238E27FC236}">
                <a16:creationId xmlns:a16="http://schemas.microsoft.com/office/drawing/2014/main" xmlns="" id="{3D55B945-B2E7-B24E-B187-3994CEDCCC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098"/>
            <a:ext cx="2317531" cy="28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xmlns="" id="{26DABC8A-5CA8-5E48-95CD-E862802E83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7482" y="-7767"/>
            <a:ext cx="3064862" cy="25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086">
            <a:extLst>
              <a:ext uri="{FF2B5EF4-FFF2-40B4-BE49-F238E27FC236}">
                <a16:creationId xmlns:a16="http://schemas.microsoft.com/office/drawing/2014/main" xmlns="" id="{820AA78E-E014-2043-8A4B-9D1304846C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8286" y="3066593"/>
            <a:ext cx="2852713" cy="3799174"/>
          </a:xfrm>
          <a:prstGeom prst="rect">
            <a:avLst/>
          </a:prstGeom>
        </p:spPr>
      </p:pic>
      <p:pic>
        <p:nvPicPr>
          <p:cNvPr id="23" name="图片 171">
            <a:extLst>
              <a:ext uri="{FF2B5EF4-FFF2-40B4-BE49-F238E27FC236}">
                <a16:creationId xmlns:a16="http://schemas.microsoft.com/office/drawing/2014/main" xmlns="" id="{BAB485D2-ADCF-2643-A715-9EFD874B99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466" y="4618114"/>
            <a:ext cx="1603640" cy="2135689"/>
          </a:xfrm>
          <a:prstGeom prst="rect">
            <a:avLst/>
          </a:prstGeom>
        </p:spPr>
      </p:pic>
      <p:pic>
        <p:nvPicPr>
          <p:cNvPr id="24" name="Graphic 23">
            <a:extLst>
              <a:ext uri="{FF2B5EF4-FFF2-40B4-BE49-F238E27FC236}">
                <a16:creationId xmlns:a16="http://schemas.microsoft.com/office/drawing/2014/main" xmlns="" id="{BBC59D21-917B-FC4F-91FE-3E89EB8F639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282511" y="175869"/>
            <a:ext cx="1712149" cy="802195"/>
          </a:xfrm>
          <a:prstGeom prst="rect">
            <a:avLst/>
          </a:prstGeom>
        </p:spPr>
      </p:pic>
      <p:pic>
        <p:nvPicPr>
          <p:cNvPr id="21" name="Picture 95">
            <a:extLst>
              <a:ext uri="{FF2B5EF4-FFF2-40B4-BE49-F238E27FC236}">
                <a16:creationId xmlns:a16="http://schemas.microsoft.com/office/drawing/2014/main" xmlns="" id="{4C224021-B515-3F43-A8E9-8A44D2FADEB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9974" y="-54917"/>
            <a:ext cx="1705720" cy="180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24">
            <a:extLst>
              <a:ext uri="{FF2B5EF4-FFF2-40B4-BE49-F238E27FC236}">
                <a16:creationId xmlns:a16="http://schemas.microsoft.com/office/drawing/2014/main" xmlns="" id="{ABF2773D-4D0E-E24C-BCE4-97928A3F26C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231798" y="778682"/>
            <a:ext cx="1505890" cy="705556"/>
          </a:xfrm>
          <a:prstGeom prst="rect">
            <a:avLst/>
          </a:prstGeom>
        </p:spPr>
      </p:pic>
      <p:pic>
        <p:nvPicPr>
          <p:cNvPr id="26" name="Graphic 25">
            <a:extLst>
              <a:ext uri="{FF2B5EF4-FFF2-40B4-BE49-F238E27FC236}">
                <a16:creationId xmlns:a16="http://schemas.microsoft.com/office/drawing/2014/main" xmlns="" id="{8AB9D4C8-229D-E648-920D-BD4F8362309E}"/>
              </a:ext>
            </a:extLst>
          </p:cNvPr>
          <p:cNvPicPr>
            <a:picLocks noChangeAspect="1"/>
          </p:cNvPicPr>
          <p:nvPr/>
        </p:nvPicPr>
        <p:blipFill>
          <a:blip r:embed="rId12">
            <a:extLst>
              <a:ext uri="{96DAC541-7B7A-43D3-8B79-37D633B846F1}">
                <asvg:svgBlip xmlns:asvg="http://schemas.microsoft.com/office/drawing/2016/SVG/main" xmlns="" r:embed="rId14"/>
              </a:ext>
            </a:extLst>
          </a:blip>
          <a:stretch>
            <a:fillRect/>
          </a:stretch>
        </p:blipFill>
        <p:spPr>
          <a:xfrm>
            <a:off x="4654760" y="696130"/>
            <a:ext cx="703992" cy="329842"/>
          </a:xfrm>
          <a:prstGeom prst="rect">
            <a:avLst/>
          </a:prstGeom>
        </p:spPr>
      </p:pic>
    </p:spTree>
    <p:extLst>
      <p:ext uri="{BB962C8B-B14F-4D97-AF65-F5344CB8AC3E}">
        <p14:creationId xmlns:p14="http://schemas.microsoft.com/office/powerpoint/2010/main" val="391399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750"/>
                                        <p:tgtEl>
                                          <p:spTgt spid="20"/>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75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750"/>
                                        <p:tgtEl>
                                          <p:spTgt spid="23"/>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750" fill="hold"/>
                                        <p:tgtEl>
                                          <p:spTgt spid="21"/>
                                        </p:tgtEl>
                                        <p:attrNameLst>
                                          <p:attrName>ppt_w</p:attrName>
                                        </p:attrNameLst>
                                      </p:cBhvr>
                                      <p:tavLst>
                                        <p:tav tm="0">
                                          <p:val>
                                            <p:fltVal val="0"/>
                                          </p:val>
                                        </p:tav>
                                        <p:tav tm="100000">
                                          <p:val>
                                            <p:strVal val="#ppt_w"/>
                                          </p:val>
                                        </p:tav>
                                      </p:tavLst>
                                    </p:anim>
                                    <p:anim calcmode="lin" valueType="num">
                                      <p:cBhvr>
                                        <p:cTn id="29" dur="750" fill="hold"/>
                                        <p:tgtEl>
                                          <p:spTgt spid="21"/>
                                        </p:tgtEl>
                                        <p:attrNameLst>
                                          <p:attrName>ppt_h</p:attrName>
                                        </p:attrNameLst>
                                      </p:cBhvr>
                                      <p:tavLst>
                                        <p:tav tm="0">
                                          <p:val>
                                            <p:fltVal val="0"/>
                                          </p:val>
                                        </p:tav>
                                        <p:tav tm="100000">
                                          <p:val>
                                            <p:strVal val="#ppt_h"/>
                                          </p:val>
                                        </p:tav>
                                      </p:tavLst>
                                    </p:anim>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320C1CD-CDAA-1340-9D8D-23A44DBF1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xmlns="" id="{B0A63CBF-E95F-224F-93FE-B146F7D7C5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8560675" y="12915"/>
            <a:ext cx="3631325" cy="2753710"/>
          </a:xfrm>
          <a:prstGeom prst="rect">
            <a:avLst/>
          </a:prstGeom>
        </p:spPr>
      </p:pic>
      <p:sp>
        <p:nvSpPr>
          <p:cNvPr id="6" name="Rectangle 5">
            <a:extLst>
              <a:ext uri="{FF2B5EF4-FFF2-40B4-BE49-F238E27FC236}">
                <a16:creationId xmlns:a16="http://schemas.microsoft.com/office/drawing/2014/main" xmlns="" id="{72FC66E7-CB42-0F49-BE72-076392F47BC5}"/>
              </a:ext>
            </a:extLst>
          </p:cNvPr>
          <p:cNvSpPr/>
          <p:nvPr/>
        </p:nvSpPr>
        <p:spPr>
          <a:xfrm>
            <a:off x="3227761" y="1982458"/>
            <a:ext cx="714857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CHINH PHỤC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NHỮNG VÌ SAO</a:t>
            </a:r>
            <a:endParaRPr kumimoji="0" lang="zh-CN" altLang="en-US"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pic>
        <p:nvPicPr>
          <p:cNvPr id="7" name="Picture 6">
            <a:extLst>
              <a:ext uri="{FF2B5EF4-FFF2-40B4-BE49-F238E27FC236}">
                <a16:creationId xmlns:a16="http://schemas.microsoft.com/office/drawing/2014/main" xmlns="" id="{59A68B12-47FC-664A-8F85-7E9248697AC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704" b="99815" l="2396" r="98125">
                        <a14:foregroundMark x1="12865" y1="80556" x2="23125" y2="81852"/>
                        <a14:foregroundMark x1="23125" y1="81852" x2="30990" y2="87685"/>
                        <a14:foregroundMark x1="30990" y1="87685" x2="47813" y2="82685"/>
                        <a14:foregroundMark x1="47813" y1="82685" x2="56701" y2="78865"/>
                        <a14:foregroundMark x1="71251" y1="87387" x2="78958" y2="94815"/>
                        <a14:foregroundMark x1="78958" y1="94815" x2="82708" y2="90463"/>
                        <a14:foregroundMark x1="82708" y1="90463" x2="82917" y2="89074"/>
                        <a14:foregroundMark x1="51510" y1="82130" x2="58646" y2="88333"/>
                        <a14:foregroundMark x1="84115" y1="86944" x2="93125" y2="88148"/>
                        <a14:foregroundMark x1="93021" y1="87685" x2="98177" y2="96667"/>
                        <a14:foregroundMark x1="12344" y1="79630" x2="8229" y2="85926"/>
                        <a14:foregroundMark x1="8229" y1="85926" x2="6094" y2="93704"/>
                        <a14:foregroundMark x1="6094" y1="93704" x2="12031" y2="94907"/>
                        <a14:foregroundMark x1="12031" y1="94907" x2="18281" y2="94815"/>
                        <a14:foregroundMark x1="18281" y1="94815" x2="28125" y2="97778"/>
                        <a14:foregroundMark x1="28125" y1="97778" x2="38542" y2="94907"/>
                        <a14:foregroundMark x1="38542" y1="94907" x2="55521" y2="95926"/>
                        <a14:foregroundMark x1="66250" y1="99815" x2="66250" y2="99815"/>
                        <a14:foregroundMark x1="4844" y1="78704" x2="4844" y2="87222"/>
                        <a14:foregroundMark x1="4844" y1="87222" x2="3125" y2="95278"/>
                        <a14:foregroundMark x1="59479" y1="81481" x2="59479" y2="80278"/>
                        <a14:foregroundMark x1="59896" y1="81204" x2="57656" y2="78889"/>
                        <a14:foregroundMark x1="59896" y1="80093" x2="59479" y2="80093"/>
                        <a14:foregroundMark x1="57813" y1="79815" x2="57135" y2="79167"/>
                        <a14:foregroundMark x1="58438" y1="79815" x2="58073" y2="79352"/>
                        <a14:foregroundMark x1="79896" y1="69537" x2="79635" y2="68796"/>
                        <a14:backgroundMark x1="64531" y1="83796" x2="65313" y2="85556"/>
                        <a14:backgroundMark x1="63125" y1="81019" x2="64792" y2="81667"/>
                        <a14:backgroundMark x1="63125" y1="80278" x2="60260" y2="78426"/>
                        <a14:backgroundMark x1="64635" y1="81667" x2="69844" y2="84630"/>
                        <a14:backgroundMark x1="69844" y1="84630" x2="70208" y2="87685"/>
                        <a14:backgroundMark x1="70625" y1="85093" x2="70365" y2="87222"/>
                        <a14:backgroundMark x1="57478" y1="78587" x2="58170" y2="78771"/>
                        <a14:backgroundMark x1="1823" y1="79167" x2="2604" y2="80278"/>
                      </a14:backgroundRemoval>
                    </a14:imgEffect>
                  </a14:imgLayer>
                </a14:imgProps>
              </a:ext>
              <a:ext uri="{28A0092B-C50C-407E-A947-70E740481C1C}">
                <a14:useLocalDpi xmlns:a14="http://schemas.microsoft.com/office/drawing/2010/main" val="0"/>
              </a:ext>
            </a:extLst>
          </a:blip>
          <a:srcRect t="59847"/>
          <a:stretch/>
        </p:blipFill>
        <p:spPr>
          <a:xfrm>
            <a:off x="0" y="4753814"/>
            <a:ext cx="12191999" cy="2753710"/>
          </a:xfrm>
          <a:prstGeom prst="rect">
            <a:avLst/>
          </a:prstGeom>
        </p:spPr>
      </p:pic>
      <p:pic>
        <p:nvPicPr>
          <p:cNvPr id="8" name="Picture 7">
            <a:extLst>
              <a:ext uri="{FF2B5EF4-FFF2-40B4-BE49-F238E27FC236}">
                <a16:creationId xmlns:a16="http://schemas.microsoft.com/office/drawing/2014/main" xmlns="" id="{6C1F2A34-A536-BC42-9D62-842E9786A826}"/>
              </a:ext>
            </a:extLst>
          </p:cNvPr>
          <p:cNvPicPr>
            <a:picLocks noChangeAspect="1"/>
          </p:cNvPicPr>
          <p:nvPr/>
        </p:nvPicPr>
        <p:blipFill>
          <a:blip r:embed="rId7"/>
          <a:stretch>
            <a:fillRect/>
          </a:stretch>
        </p:blipFill>
        <p:spPr>
          <a:xfrm rot="21285772" flipH="1">
            <a:off x="167436" y="460942"/>
            <a:ext cx="4115238" cy="38568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829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9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9000">
                                          <p:cBhvr additive="base">
                                            <p:cTn id="12"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0-#ppt_w/2"/>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783D1CF-046B-864B-8645-F6B7D5F25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hlinkClick r:id="rId4" action="ppaction://hlinksldjump"/>
            <a:extLst>
              <a:ext uri="{FF2B5EF4-FFF2-40B4-BE49-F238E27FC236}">
                <a16:creationId xmlns:a16="http://schemas.microsoft.com/office/drawing/2014/main" xmlns="" id="{A3120255-B041-164D-B142-42C359FFD9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4602436" y="562305"/>
            <a:ext cx="2987128" cy="3048718"/>
          </a:xfrm>
          <a:prstGeom prst="rect">
            <a:avLst/>
          </a:prstGeom>
        </p:spPr>
      </p:pic>
      <p:pic>
        <p:nvPicPr>
          <p:cNvPr id="7" name="Picture 6">
            <a:hlinkClick r:id="rId7" action="ppaction://hlinksldjump"/>
            <a:extLst>
              <a:ext uri="{FF2B5EF4-FFF2-40B4-BE49-F238E27FC236}">
                <a16:creationId xmlns:a16="http://schemas.microsoft.com/office/drawing/2014/main" xmlns="" id="{02D8107C-220A-0C4F-AE13-425FADE9D5BF}"/>
              </a:ext>
            </a:extLst>
          </p:cNvPr>
          <p:cNvPicPr>
            <a:picLocks noChangeAspect="1"/>
          </p:cNvPicPr>
          <p:nvPr/>
        </p:nvPicPr>
        <p:blipFill>
          <a:blip r:embed="rId5">
            <a:extLst>
              <a:ext uri="{BEBA8EAE-BF5A-486C-A8C5-ECC9F3942E4B}">
                <a14:imgProps xmlns:a14="http://schemas.microsoft.com/office/drawing/2010/main">
                  <a14:imgLayer r:embed="rId8">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1048843" y="1851135"/>
            <a:ext cx="2852684" cy="2911502"/>
          </a:xfrm>
          <a:prstGeom prst="rect">
            <a:avLst/>
          </a:prstGeom>
        </p:spPr>
      </p:pic>
      <p:pic>
        <p:nvPicPr>
          <p:cNvPr id="8" name="Picture 7">
            <a:hlinkClick r:id="rId9" action="ppaction://hlinksldjump"/>
            <a:extLst>
              <a:ext uri="{FF2B5EF4-FFF2-40B4-BE49-F238E27FC236}">
                <a16:creationId xmlns:a16="http://schemas.microsoft.com/office/drawing/2014/main" xmlns="" id="{5756488F-191C-8E48-BD27-B6B8987FDA40}"/>
              </a:ext>
            </a:extLst>
          </p:cNvPr>
          <p:cNvPicPr>
            <a:picLocks noChangeAspect="1"/>
          </p:cNvPicPr>
          <p:nvPr/>
        </p:nvPicPr>
        <p:blipFill>
          <a:blip r:embed="rId5">
            <a:extLst>
              <a:ext uri="{BEBA8EAE-BF5A-486C-A8C5-ECC9F3942E4B}">
                <a14:imgProps xmlns:a14="http://schemas.microsoft.com/office/drawing/2010/main">
                  <a14:imgLayer r:embed="rId10">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8290473" y="1562100"/>
            <a:ext cx="2987128" cy="3048718"/>
          </a:xfrm>
          <a:prstGeom prst="rect">
            <a:avLst/>
          </a:prstGeom>
        </p:spPr>
      </p:pic>
      <p:pic>
        <p:nvPicPr>
          <p:cNvPr id="10" name="Picture 9">
            <a:hlinkClick r:id="rId11" action="ppaction://hlinksldjump"/>
            <a:extLst>
              <a:ext uri="{FF2B5EF4-FFF2-40B4-BE49-F238E27FC236}">
                <a16:creationId xmlns:a16="http://schemas.microsoft.com/office/drawing/2014/main" xmlns="" id="{FD02E0BB-7942-9A44-BFAA-D4ABE9F6EF4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sp>
        <p:nvSpPr>
          <p:cNvPr id="11" name="TextBox 10">
            <a:hlinkClick r:id="rId4" action="ppaction://hlinksldjump"/>
            <a:extLst>
              <a:ext uri="{FF2B5EF4-FFF2-40B4-BE49-F238E27FC236}">
                <a16:creationId xmlns:a16="http://schemas.microsoft.com/office/drawing/2014/main" xmlns="" id="{6D434475-08A1-774E-B6C6-5DF69ED24D4D}"/>
              </a:ext>
            </a:extLst>
          </p:cNvPr>
          <p:cNvSpPr txBox="1"/>
          <p:nvPr/>
        </p:nvSpPr>
        <p:spPr>
          <a:xfrm>
            <a:off x="5186857" y="1363389"/>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12" name="TextBox 11">
            <a:hlinkClick r:id="rId7" action="ppaction://hlinksldjump"/>
            <a:extLst>
              <a:ext uri="{FF2B5EF4-FFF2-40B4-BE49-F238E27FC236}">
                <a16:creationId xmlns:a16="http://schemas.microsoft.com/office/drawing/2014/main" xmlns="" id="{87BBFD24-3E81-F344-9B5F-1B4126471C2D}"/>
              </a:ext>
            </a:extLst>
          </p:cNvPr>
          <p:cNvSpPr txBox="1"/>
          <p:nvPr/>
        </p:nvSpPr>
        <p:spPr>
          <a:xfrm>
            <a:off x="1564508" y="270371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13" name="TextBox 12">
            <a:extLst>
              <a:ext uri="{FF2B5EF4-FFF2-40B4-BE49-F238E27FC236}">
                <a16:creationId xmlns:a16="http://schemas.microsoft.com/office/drawing/2014/main" xmlns="" id="{591F9904-F458-F141-ADD2-0294AF20ACCD}"/>
              </a:ext>
            </a:extLst>
          </p:cNvPr>
          <p:cNvSpPr txBox="1"/>
          <p:nvPr/>
        </p:nvSpPr>
        <p:spPr>
          <a:xfrm>
            <a:off x="8940581" y="2363184"/>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pic>
        <p:nvPicPr>
          <p:cNvPr id="15" name="Picture 14">
            <a:extLst>
              <a:ext uri="{FF2B5EF4-FFF2-40B4-BE49-F238E27FC236}">
                <a16:creationId xmlns:a16="http://schemas.microsoft.com/office/drawing/2014/main" xmlns="" id="{9392C7D5-903A-C84B-9149-E940AB00DB13}"/>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0" y="-103207"/>
            <a:ext cx="2163580" cy="1640688"/>
          </a:xfrm>
          <a:prstGeom prst="rect">
            <a:avLst/>
          </a:prstGeom>
        </p:spPr>
      </p:pic>
      <p:pic>
        <p:nvPicPr>
          <p:cNvPr id="18" name="Picture 17">
            <a:extLst>
              <a:ext uri="{FF2B5EF4-FFF2-40B4-BE49-F238E27FC236}">
                <a16:creationId xmlns:a16="http://schemas.microsoft.com/office/drawing/2014/main" xmlns="" id="{648AB2DB-5417-8348-927A-B7B2337406F0}"/>
              </a:ext>
            </a:extLst>
          </p:cNvPr>
          <p:cNvPicPr>
            <a:picLocks noChangeAspect="1"/>
          </p:cNvPicPr>
          <p:nvPr/>
        </p:nvPicPr>
        <p:blipFill>
          <a:blip r:embed="rId16"/>
          <a:stretch>
            <a:fillRect/>
          </a:stretch>
        </p:blipFill>
        <p:spPr>
          <a:xfrm>
            <a:off x="2475641" y="819612"/>
            <a:ext cx="7389450" cy="2063045"/>
          </a:xfrm>
          <a:prstGeom prst="rect">
            <a:avLst/>
          </a:prstGeom>
        </p:spPr>
      </p:pic>
    </p:spTree>
    <p:extLst>
      <p:ext uri="{BB962C8B-B14F-4D97-AF65-F5344CB8AC3E}">
        <p14:creationId xmlns:p14="http://schemas.microsoft.com/office/powerpoint/2010/main" val="302160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1500"/>
                            </p:stCondLst>
                            <p:childTnLst>
                              <p:par>
                                <p:cTn id="44" presetID="32" presetClass="emph" presetSubtype="0" repeatCount="indefinite" fill="hold" nodeType="afterEffect">
                                  <p:stCondLst>
                                    <p:cond delay="0"/>
                                  </p:stCondLst>
                                  <p:endCondLst>
                                    <p:cond evt="onNext" delay="0">
                                      <p:tgtEl>
                                        <p:sldTgt/>
                                      </p:tgtEl>
                                    </p:cond>
                                  </p:end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32" presetClass="emph" presetSubtype="0" repeatCount="indefinite" fill="hold" nodeType="withEffect">
                                  <p:stCondLst>
                                    <p:cond delay="0"/>
                                  </p:stCondLst>
                                  <p:endCondLst>
                                    <p:cond evt="onNext" delay="0">
                                      <p:tgtEl>
                                        <p:sldTgt/>
                                      </p:tgtEl>
                                    </p:cond>
                                  </p:endCondLst>
                                  <p:childTnLst>
                                    <p:animRot by="120000">
                                      <p:cBhvr>
                                        <p:cTn id="51" dur="100" fill="hold">
                                          <p:stCondLst>
                                            <p:cond delay="0"/>
                                          </p:stCondLst>
                                        </p:cTn>
                                        <p:tgtEl>
                                          <p:spTgt spid="7"/>
                                        </p:tgtEl>
                                        <p:attrNameLst>
                                          <p:attrName>r</p:attrName>
                                        </p:attrNameLst>
                                      </p:cBhvr>
                                    </p:animRot>
                                    <p:animRot by="-240000">
                                      <p:cBhvr>
                                        <p:cTn id="52" dur="200" fill="hold">
                                          <p:stCondLst>
                                            <p:cond delay="200"/>
                                          </p:stCondLst>
                                        </p:cTn>
                                        <p:tgtEl>
                                          <p:spTgt spid="7"/>
                                        </p:tgtEl>
                                        <p:attrNameLst>
                                          <p:attrName>r</p:attrName>
                                        </p:attrNameLst>
                                      </p:cBhvr>
                                    </p:animRot>
                                    <p:animRot by="240000">
                                      <p:cBhvr>
                                        <p:cTn id="53" dur="200" fill="hold">
                                          <p:stCondLst>
                                            <p:cond delay="400"/>
                                          </p:stCondLst>
                                        </p:cTn>
                                        <p:tgtEl>
                                          <p:spTgt spid="7"/>
                                        </p:tgtEl>
                                        <p:attrNameLst>
                                          <p:attrName>r</p:attrName>
                                        </p:attrNameLst>
                                      </p:cBhvr>
                                    </p:animRot>
                                    <p:animRot by="-240000">
                                      <p:cBhvr>
                                        <p:cTn id="54" dur="200" fill="hold">
                                          <p:stCondLst>
                                            <p:cond delay="600"/>
                                          </p:stCondLst>
                                        </p:cTn>
                                        <p:tgtEl>
                                          <p:spTgt spid="7"/>
                                        </p:tgtEl>
                                        <p:attrNameLst>
                                          <p:attrName>r</p:attrName>
                                        </p:attrNameLst>
                                      </p:cBhvr>
                                    </p:animRot>
                                    <p:animRot by="120000">
                                      <p:cBhvr>
                                        <p:cTn id="55" dur="200" fill="hold">
                                          <p:stCondLst>
                                            <p:cond delay="800"/>
                                          </p:stCondLst>
                                        </p:cTn>
                                        <p:tgtEl>
                                          <p:spTgt spid="7"/>
                                        </p:tgtEl>
                                        <p:attrNameLst>
                                          <p:attrName>r</p:attrName>
                                        </p:attrNameLst>
                                      </p:cBhvr>
                                    </p:animRot>
                                  </p:childTnLst>
                                </p:cTn>
                              </p:par>
                              <p:par>
                                <p:cTn id="56" presetID="32" presetClass="emph" presetSubtype="0" repeatCount="indefinite" fill="hold" nodeType="withEffect">
                                  <p:stCondLst>
                                    <p:cond delay="0"/>
                                  </p:stCondLst>
                                  <p:endCondLst>
                                    <p:cond evt="onNext" delay="0">
                                      <p:tgtEl>
                                        <p:sldTgt/>
                                      </p:tgtEl>
                                    </p:cond>
                                  </p:endCondLst>
                                  <p:childTnLs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6" presetClass="exit" presetSubtype="32" fill="hold" nodeType="withEffect">
                                  <p:stCondLst>
                                    <p:cond delay="0"/>
                                  </p:stCondLst>
                                  <p:childTnLst>
                                    <p:animEffect transition="out" filter="circle(out)">
                                      <p:cBhvr>
                                        <p:cTn id="66" dur="2000"/>
                                        <p:tgtEl>
                                          <p:spTgt spid="7"/>
                                        </p:tgtEl>
                                      </p:cBhvr>
                                    </p:animEffect>
                                    <p:set>
                                      <p:cBhvr>
                                        <p:cTn id="67" dur="1" fill="hold">
                                          <p:stCondLst>
                                            <p:cond delay="1999"/>
                                          </p:stCondLst>
                                        </p:cTn>
                                        <p:tgtEl>
                                          <p:spTgt spid="7"/>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6"/>
                                        </p:tgtEl>
                                      </p:cBhvr>
                                    </p:animEffect>
                                    <p:set>
                                      <p:cBhvr>
                                        <p:cTn id="76" dur="1" fill="hold">
                                          <p:stCondLst>
                                            <p:cond delay="1999"/>
                                          </p:stCondLst>
                                        </p:cTn>
                                        <p:tgtEl>
                                          <p:spTgt spid="6"/>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11"/>
                                        </p:tgtEl>
                                      </p:cBhvr>
                                    </p:animEffect>
                                    <p:set>
                                      <p:cBhvr>
                                        <p:cTn id="7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6" presetClass="exit" presetSubtype="32" fill="hold" nodeType="clickEffect">
                                  <p:stCondLst>
                                    <p:cond delay="0"/>
                                  </p:stCondLst>
                                  <p:childTnLst>
                                    <p:animEffect transition="out" filter="circle(out)">
                                      <p:cBhvr>
                                        <p:cTn id="84" dur="2000"/>
                                        <p:tgtEl>
                                          <p:spTgt spid="8"/>
                                        </p:tgtEl>
                                      </p:cBhvr>
                                    </p:animEffect>
                                    <p:set>
                                      <p:cBhvr>
                                        <p:cTn id="85" dur="1" fill="hold">
                                          <p:stCondLst>
                                            <p:cond delay="1999"/>
                                          </p:stCondLst>
                                        </p:cTn>
                                        <p:tgtEl>
                                          <p:spTgt spid="8"/>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13"/>
                                        </p:tgtEl>
                                      </p:cBhvr>
                                    </p:animEffect>
                                    <p:set>
                                      <p:cBhvr>
                                        <p:cTn id="88"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childTnLst>
        </p:cTn>
      </p:par>
    </p:tnLst>
    <p:bldLst>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D879F09B-AC36-DF4F-9260-D21CC379A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hlinkClick r:id="rId5" action="ppaction://hlinksldjump"/>
            <a:extLst>
              <a:ext uri="{FF2B5EF4-FFF2-40B4-BE49-F238E27FC236}">
                <a16:creationId xmlns:a16="http://schemas.microsoft.com/office/drawing/2014/main" xmlns="" id="{BF03991C-B2E6-3349-A600-5AE878D8A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xmlns=""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xmlns=""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3" name="Rounded Rectangle 2">
            <a:extLst>
              <a:ext uri="{FF2B5EF4-FFF2-40B4-BE49-F238E27FC236}">
                <a16:creationId xmlns:a16="http://schemas.microsoft.com/office/drawing/2014/main" xmlns="" id="{29EEBA58-56D0-F54A-BC0C-12F13E52C0FB}"/>
              </a:ext>
            </a:extLst>
          </p:cNvPr>
          <p:cNvSpPr/>
          <p:nvPr/>
        </p:nvSpPr>
        <p:spPr>
          <a:xfrm>
            <a:off x="2438400" y="5833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xmlns="" id="{42FFB405-05CE-0D9D-45BC-F128233561BA}"/>
              </a:ext>
            </a:extLst>
          </p:cNvPr>
          <p:cNvPicPr>
            <a:picLocks noChangeAspect="1"/>
          </p:cNvPicPr>
          <p:nvPr/>
        </p:nvPicPr>
        <p:blipFill>
          <a:blip r:embed="rId12"/>
          <a:stretch>
            <a:fillRect/>
          </a:stretch>
        </p:blipFill>
        <p:spPr>
          <a:xfrm>
            <a:off x="3714750" y="1785937"/>
            <a:ext cx="5048250"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1">
            <a:extLst>
              <a:ext uri="{FF2B5EF4-FFF2-40B4-BE49-F238E27FC236}">
                <a16:creationId xmlns:a16="http://schemas.microsoft.com/office/drawing/2014/main" xmlns="" id="{C62971E5-3365-7777-3A9D-0E446B8BDACF}"/>
              </a:ext>
            </a:extLst>
          </p:cNvPr>
          <p:cNvSpPr/>
          <p:nvPr/>
        </p:nvSpPr>
        <p:spPr>
          <a:xfrm>
            <a:off x="2790824" y="4944937"/>
            <a:ext cx="7104089"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Trung</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du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miền</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núi</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Bắc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1288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6E22901-23AB-6E49-9A3F-D71CCEAE1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3"/>
            <a:ext cx="12192000" cy="6858000"/>
          </a:xfrm>
          <a:prstGeom prst="rect">
            <a:avLst/>
          </a:prstGeom>
        </p:spPr>
      </p:pic>
      <p:pic>
        <p:nvPicPr>
          <p:cNvPr id="12" name="Picture 11">
            <a:hlinkClick r:id="rId5" action="ppaction://hlinksldjump"/>
            <a:extLst>
              <a:ext uri="{FF2B5EF4-FFF2-40B4-BE49-F238E27FC236}">
                <a16:creationId xmlns:a16="http://schemas.microsoft.com/office/drawing/2014/main" xmlns="" id="{B2A09361-999C-2F4E-9F3C-5AFF9535BD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xmlns=""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xmlns=""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2" name="Rounded Rectangle 2">
            <a:extLst>
              <a:ext uri="{FF2B5EF4-FFF2-40B4-BE49-F238E27FC236}">
                <a16:creationId xmlns:a16="http://schemas.microsoft.com/office/drawing/2014/main" xmlns="" id="{64BD9EAD-B63E-3A08-DD3B-9002D9AFAC08}"/>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xmlns="" id="{560C98C8-BC32-3922-428A-8AC56594B7FE}"/>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xmlns="" id="{2574043F-F4F6-3D63-1683-FDA29F5FE208}"/>
              </a:ext>
            </a:extLst>
          </p:cNvPr>
          <p:cNvPicPr>
            <a:picLocks noChangeAspect="1"/>
          </p:cNvPicPr>
          <p:nvPr/>
        </p:nvPicPr>
        <p:blipFill>
          <a:blip r:embed="rId12"/>
          <a:stretch>
            <a:fillRect/>
          </a:stretch>
        </p:blipFill>
        <p:spPr>
          <a:xfrm>
            <a:off x="3995737" y="1390650"/>
            <a:ext cx="45434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6464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83761FE-3B98-D34D-B295-678FAE15F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hlinkClick r:id="rId5" action="ppaction://hlinksldjump"/>
            <a:extLst>
              <a:ext uri="{FF2B5EF4-FFF2-40B4-BE49-F238E27FC236}">
                <a16:creationId xmlns:a16="http://schemas.microsoft.com/office/drawing/2014/main" xmlns="" id="{9AA78587-5D21-CF40-A245-6F967509E2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xmlns=""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xmlns=""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sp>
        <p:nvSpPr>
          <p:cNvPr id="4" name="Rounded Rectangle 2">
            <a:extLst>
              <a:ext uri="{FF2B5EF4-FFF2-40B4-BE49-F238E27FC236}">
                <a16:creationId xmlns:a16="http://schemas.microsoft.com/office/drawing/2014/main" xmlns="" id="{226989E8-F7C4-9EA7-825C-351AAEE5CD2C}"/>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xmlns="" id="{4DDDAF02-6F8E-98C4-D483-AF63D283586D}"/>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xmlns="" id="{CD8C06C6-2579-DFF2-7DDC-7B5D6B442DC8}"/>
              </a:ext>
            </a:extLst>
          </p:cNvPr>
          <p:cNvPicPr>
            <a:picLocks noChangeAspect="1"/>
          </p:cNvPicPr>
          <p:nvPr/>
        </p:nvPicPr>
        <p:blipFill>
          <a:blip r:embed="rId12"/>
          <a:stretch>
            <a:fillRect/>
          </a:stretch>
        </p:blipFill>
        <p:spPr>
          <a:xfrm>
            <a:off x="3371850" y="1633537"/>
            <a:ext cx="5791200" cy="331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7465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xmlns=""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xmlns=""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xmlns="" id="{62994F8E-54C5-4049-AE9C-70C892EB96B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xmlns=""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xmlns=""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xmlns=""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xmlns=""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xmlns=""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xmlns=""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xmlns=""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xmlns="" id="{F773403B-9B07-F02C-F91D-94C1E3206977}"/>
              </a:ext>
            </a:extLst>
          </p:cNvPr>
          <p:cNvSpPr/>
          <p:nvPr/>
        </p:nvSpPr>
        <p:spPr>
          <a:xfrm>
            <a:off x="1963517" y="2212667"/>
            <a:ext cx="8419292"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KHÁM PHÁ</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414437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7FB"/>
        </a:solidFill>
        <a:effectLst/>
      </p:bgPr>
    </p:bg>
    <p:spTree>
      <p:nvGrpSpPr>
        <p:cNvPr id="1" name=""/>
        <p:cNvGrpSpPr/>
        <p:nvPr/>
      </p:nvGrpSpPr>
      <p:grpSpPr>
        <a:xfrm>
          <a:off x="0" y="0"/>
          <a:ext cx="0" cy="0"/>
          <a:chOff x="0" y="0"/>
          <a:chExt cx="0" cy="0"/>
        </a:xfrm>
      </p:grpSpPr>
      <p:pic>
        <p:nvPicPr>
          <p:cNvPr id="18" name="图片 3">
            <a:extLst>
              <a:ext uri="{FF2B5EF4-FFF2-40B4-BE49-F238E27FC236}">
                <a16:creationId xmlns:a16="http://schemas.microsoft.com/office/drawing/2014/main" xmlns="" id="{7307A890-F976-C24D-BC87-A1398EF3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12191067" cy="6858000"/>
          </a:xfrm>
          <a:prstGeom prst="rect">
            <a:avLst/>
          </a:prstGeom>
        </p:spPr>
      </p:pic>
      <p:sp>
        <p:nvSpPr>
          <p:cNvPr id="12" name="Graphic 3">
            <a:extLst>
              <a:ext uri="{FF2B5EF4-FFF2-40B4-BE49-F238E27FC236}">
                <a16:creationId xmlns:a16="http://schemas.microsoft.com/office/drawing/2014/main" xmlns="" id="{8D75E2F5-D364-234E-9CED-DBDCED4B9F64}"/>
              </a:ext>
            </a:extLst>
          </p:cNvPr>
          <p:cNvSpPr/>
          <p:nvPr/>
        </p:nvSpPr>
        <p:spPr>
          <a:xfrm>
            <a:off x="219" y="0"/>
            <a:ext cx="12191781" cy="11501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sp>
        <p:nvSpPr>
          <p:cNvPr id="13" name="Graphic 3">
            <a:extLst>
              <a:ext uri="{FF2B5EF4-FFF2-40B4-BE49-F238E27FC236}">
                <a16:creationId xmlns:a16="http://schemas.microsoft.com/office/drawing/2014/main" xmlns="" id="{B140FB92-FB0C-DD4E-B3F0-4AC7AA04C3E8}"/>
              </a:ext>
            </a:extLst>
          </p:cNvPr>
          <p:cNvSpPr/>
          <p:nvPr/>
        </p:nvSpPr>
        <p:spPr>
          <a:xfrm>
            <a:off x="-1371"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pic>
        <p:nvPicPr>
          <p:cNvPr id="17" name="Picture 95">
            <a:extLst>
              <a:ext uri="{FF2B5EF4-FFF2-40B4-BE49-F238E27FC236}">
                <a16:creationId xmlns:a16="http://schemas.microsoft.com/office/drawing/2014/main" xmlns="" id="{27325DDD-D450-E94C-AF68-67977D582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8929" y="889133"/>
            <a:ext cx="1562874" cy="156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xmlns="" id="{351A8301-E875-2E4C-A883-BB853A354B88}"/>
              </a:ext>
            </a:extLst>
          </p:cNvPr>
          <p:cNvSpPr/>
          <p:nvPr/>
        </p:nvSpPr>
        <p:spPr>
          <a:xfrm>
            <a:off x="1360714" y="1837066"/>
            <a:ext cx="10134400" cy="1563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FF0000"/>
                </a:solidFill>
                <a:latin typeface="Calibri" panose="020F0502020204030204" pitchFamily="34" charset="0"/>
                <a:cs typeface="Calibri" panose="020F0502020204030204" pitchFamily="34" charset="0"/>
              </a:rPr>
              <a:t>Hoạt động 3: Tìm hiểu về lễ hội.</a:t>
            </a:r>
            <a:endParaRPr kumimoji="0" lang="x-none" sz="5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0" name="图片 36" descr="C:\Users\Administrator\Desktop\24dbb708792359c44acf99c4f52bfc88.png24dbb708792359c44acf99c4f52bfc88">
            <a:extLst>
              <a:ext uri="{FF2B5EF4-FFF2-40B4-BE49-F238E27FC236}">
                <a16:creationId xmlns:a16="http://schemas.microsoft.com/office/drawing/2014/main" xmlns="" id="{26059396-D226-3F4F-B62D-641625D31589}"/>
              </a:ext>
            </a:extLst>
          </p:cNvPr>
          <p:cNvPicPr>
            <a:picLocks noChangeAspect="1"/>
          </p:cNvPicPr>
          <p:nvPr/>
        </p:nvPicPr>
        <p:blipFill>
          <a:blip r:embed="rId4"/>
          <a:srcRect/>
          <a:stretch>
            <a:fillRect/>
          </a:stretch>
        </p:blipFill>
        <p:spPr>
          <a:xfrm>
            <a:off x="9805332" y="3941378"/>
            <a:ext cx="2814390" cy="2853496"/>
          </a:xfrm>
          <a:prstGeom prst="rect">
            <a:avLst/>
          </a:prstGeom>
        </p:spPr>
      </p:pic>
      <p:pic>
        <p:nvPicPr>
          <p:cNvPr id="4" name="Picture 3" descr="A cartoon of kids holding a dragon&#10;&#10;Description automatically generated">
            <a:extLst>
              <a:ext uri="{FF2B5EF4-FFF2-40B4-BE49-F238E27FC236}">
                <a16:creationId xmlns:a16="http://schemas.microsoft.com/office/drawing/2014/main" xmlns="" id="{319FD8BF-7746-3C1A-F9AE-78F2A015A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65" y="3058887"/>
            <a:ext cx="4212087" cy="3911224"/>
          </a:xfrm>
          <a:prstGeom prst="rect">
            <a:avLst/>
          </a:prstGeom>
        </p:spPr>
      </p:pic>
    </p:spTree>
    <p:extLst>
      <p:ext uri="{BB962C8B-B14F-4D97-AF65-F5344CB8AC3E}">
        <p14:creationId xmlns:p14="http://schemas.microsoft.com/office/powerpoint/2010/main" val="21624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531</Words>
  <Application>Microsoft Office PowerPoint</Application>
  <PresentationFormat>Widescreen</PresentationFormat>
  <Paragraphs>78</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Cambria</vt:lpstr>
      <vt:lpstr>Cordia New</vt:lpstr>
      <vt:lpstr>Hiragino Kaku Gothic Std W8</vt:lpstr>
      <vt:lpstr>Times New Roman</vt:lpstr>
      <vt:lpstr>义启粗楷体</vt:lpstr>
      <vt:lpstr>华康方圆体W7(P)</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24</cp:revision>
  <dcterms:created xsi:type="dcterms:W3CDTF">2023-09-24T11:46:21Z</dcterms:created>
  <dcterms:modified xsi:type="dcterms:W3CDTF">2023-11-22T03:24:36Z</dcterms:modified>
</cp:coreProperties>
</file>