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2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2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2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ctiveX/activeX1.xml" ContentType="application/vnd.ms-office.activeX+xml"/>
  <Override PartName="/ppt/notesSlides/notesSlide18.xml" ContentType="application/vnd.openxmlformats-officedocument.presentationml.notesSlide+xml"/>
  <Override PartName="/ppt/activeX/activeX2.xml" ContentType="application/vnd.ms-office.activeX+xml"/>
  <Override PartName="/ppt/notesSlides/notesSlide19.xml" ContentType="application/vnd.openxmlformats-officedocument.presentationml.notesSlide+xml"/>
  <Override PartName="/ppt/activeX/activeX3.xml" ContentType="application/vnd.ms-office.activeX+xml"/>
  <Override PartName="/ppt/notesSlides/notesSlide20.xml" ContentType="application/vnd.openxmlformats-officedocument.presentationml.notesSlide+xml"/>
  <Override PartName="/ppt/activeX/activeX4.xml" ContentType="application/vnd.ms-office.activeX+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24" r:id="rId7"/>
  </p:sldMasterIdLst>
  <p:notesMasterIdLst>
    <p:notesMasterId r:id="rId47"/>
  </p:notesMasterIdLst>
  <p:handoutMasterIdLst>
    <p:handoutMasterId r:id="rId48"/>
  </p:handoutMasterIdLst>
  <p:sldIdLst>
    <p:sldId id="257" r:id="rId8"/>
    <p:sldId id="260" r:id="rId9"/>
    <p:sldId id="323" r:id="rId10"/>
    <p:sldId id="256" r:id="rId11"/>
    <p:sldId id="324" r:id="rId12"/>
    <p:sldId id="325" r:id="rId13"/>
    <p:sldId id="326" r:id="rId14"/>
    <p:sldId id="327" r:id="rId15"/>
    <p:sldId id="261" r:id="rId16"/>
    <p:sldId id="331" r:id="rId17"/>
    <p:sldId id="332" r:id="rId18"/>
    <p:sldId id="328" r:id="rId19"/>
    <p:sldId id="258" r:id="rId20"/>
    <p:sldId id="273" r:id="rId21"/>
    <p:sldId id="333" r:id="rId22"/>
    <p:sldId id="2007577185" r:id="rId23"/>
    <p:sldId id="277" r:id="rId24"/>
    <p:sldId id="292" r:id="rId25"/>
    <p:sldId id="339" r:id="rId26"/>
    <p:sldId id="340" r:id="rId27"/>
    <p:sldId id="259" r:id="rId28"/>
    <p:sldId id="334" r:id="rId29"/>
    <p:sldId id="335" r:id="rId30"/>
    <p:sldId id="336" r:id="rId31"/>
    <p:sldId id="337" r:id="rId32"/>
    <p:sldId id="338" r:id="rId33"/>
    <p:sldId id="274" r:id="rId34"/>
    <p:sldId id="341" r:id="rId35"/>
    <p:sldId id="342" r:id="rId36"/>
    <p:sldId id="343" r:id="rId37"/>
    <p:sldId id="344" r:id="rId38"/>
    <p:sldId id="345" r:id="rId39"/>
    <p:sldId id="346" r:id="rId40"/>
    <p:sldId id="348" r:id="rId41"/>
    <p:sldId id="2007577188" r:id="rId42"/>
    <p:sldId id="2007577187" r:id="rId43"/>
    <p:sldId id="347" r:id="rId44"/>
    <p:sldId id="322" r:id="rId45"/>
    <p:sldId id="200757718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1363" autoAdjust="0"/>
  </p:normalViewPr>
  <p:slideViewPr>
    <p:cSldViewPr snapToGrid="0">
      <p:cViewPr varScale="1">
        <p:scale>
          <a:sx n="64" d="100"/>
          <a:sy n="64" d="100"/>
        </p:scale>
        <p:origin x="788" y="52"/>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7B2B4F-8474-9E9D-720C-4F2125C037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A5F52E-1ACC-EBCF-320C-89144066B9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B693F5-C341-4529-B672-2C4FFF1AD372}" type="datetimeFigureOut">
              <a:rPr lang="en-US" smtClean="0"/>
              <a:t>10/10/2023</a:t>
            </a:fld>
            <a:endParaRPr lang="en-US"/>
          </a:p>
        </p:txBody>
      </p:sp>
      <p:sp>
        <p:nvSpPr>
          <p:cNvPr id="4" name="Footer Placeholder 3">
            <a:extLst>
              <a:ext uri="{FF2B5EF4-FFF2-40B4-BE49-F238E27FC236}">
                <a16:creationId xmlns:a16="http://schemas.microsoft.com/office/drawing/2014/main" id="{1EEDFF2F-E220-7ED6-06C0-71F704A919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A722DA-A689-44C5-F1D2-7DB54DB483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F85A4-04FB-4D89-B10F-F74534D4BC37}" type="slidenum">
              <a:rPr lang="en-US" smtClean="0"/>
              <a:t>‹#›</a:t>
            </a:fld>
            <a:endParaRPr lang="en-US"/>
          </a:p>
        </p:txBody>
      </p:sp>
    </p:spTree>
    <p:extLst>
      <p:ext uri="{BB962C8B-B14F-4D97-AF65-F5344CB8AC3E}">
        <p14:creationId xmlns:p14="http://schemas.microsoft.com/office/powerpoint/2010/main" val="1824963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ED0DE-6052-41DB-85D8-A6B36988EAE0}"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7E4A1-AA4E-4BC9-A38F-D1B484F28D12}" type="slidenum">
              <a:rPr lang="en-US" smtClean="0"/>
              <a:t>‹#›</a:t>
            </a:fld>
            <a:endParaRPr lang="en-US"/>
          </a:p>
        </p:txBody>
      </p:sp>
    </p:spTree>
    <p:extLst>
      <p:ext uri="{BB962C8B-B14F-4D97-AF65-F5344CB8AC3E}">
        <p14:creationId xmlns:p14="http://schemas.microsoft.com/office/powerpoint/2010/main" val="103315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59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3408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6790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849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357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469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664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7166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692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9587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474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005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8166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28</a:t>
            </a:fld>
            <a:endParaRPr lang="en-US"/>
          </a:p>
        </p:txBody>
      </p:sp>
    </p:spTree>
    <p:extLst>
      <p:ext uri="{BB962C8B-B14F-4D97-AF65-F5344CB8AC3E}">
        <p14:creationId xmlns:p14="http://schemas.microsoft.com/office/powerpoint/2010/main" val="4281764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33</a:t>
            </a:fld>
            <a:endParaRPr lang="en-US"/>
          </a:p>
        </p:txBody>
      </p:sp>
    </p:spTree>
    <p:extLst>
      <p:ext uri="{BB962C8B-B14F-4D97-AF65-F5344CB8AC3E}">
        <p14:creationId xmlns:p14="http://schemas.microsoft.com/office/powerpoint/2010/main" val="3937072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467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3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130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277E4A1-AA4E-4BC9-A38F-D1B484F28D12}" type="slidenum">
              <a:rPr lang="en-US" smtClean="0"/>
              <a:t>3</a:t>
            </a:fld>
            <a:endParaRPr lang="en-US"/>
          </a:p>
        </p:txBody>
      </p:sp>
    </p:spTree>
    <p:extLst>
      <p:ext uri="{BB962C8B-B14F-4D97-AF65-F5344CB8AC3E}">
        <p14:creationId xmlns:p14="http://schemas.microsoft.com/office/powerpoint/2010/main" val="4108749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4</a:t>
            </a:fld>
            <a:endParaRPr lang="en-US"/>
          </a:p>
        </p:txBody>
      </p:sp>
    </p:spTree>
    <p:extLst>
      <p:ext uri="{BB962C8B-B14F-4D97-AF65-F5344CB8AC3E}">
        <p14:creationId xmlns:p14="http://schemas.microsoft.com/office/powerpoint/2010/main" val="3210997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Chơi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xanh</a:t>
            </a:r>
            <a:r>
              <a:rPr lang="en-US" dirty="0"/>
              <a:t> </a:t>
            </a:r>
            <a:r>
              <a:rPr lang="en-US" dirty="0" err="1"/>
              <a:t>để</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5</a:t>
            </a:fld>
            <a:endParaRPr lang="en-US"/>
          </a:p>
        </p:txBody>
      </p:sp>
    </p:spTree>
    <p:extLst>
      <p:ext uri="{BB962C8B-B14F-4D97-AF65-F5344CB8AC3E}">
        <p14:creationId xmlns:p14="http://schemas.microsoft.com/office/powerpoint/2010/main" val="2090107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8403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7176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682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12</a:t>
            </a:fld>
            <a:endParaRPr lang="en-US"/>
          </a:p>
        </p:txBody>
      </p:sp>
    </p:spTree>
    <p:extLst>
      <p:ext uri="{BB962C8B-B14F-4D97-AF65-F5344CB8AC3E}">
        <p14:creationId xmlns:p14="http://schemas.microsoft.com/office/powerpoint/2010/main" val="1416210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4.xml"/><Relationship Id="rId5" Type="http://schemas.openxmlformats.org/officeDocument/2006/relationships/tags" Target="../tags/tag47.xml"/><Relationship Id="rId4" Type="http://schemas.openxmlformats.org/officeDocument/2006/relationships/tags" Target="../tags/tag46.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4.xml"/><Relationship Id="rId4" Type="http://schemas.openxmlformats.org/officeDocument/2006/relationships/tags" Target="../tags/tag5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4.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4.xml"/><Relationship Id="rId5" Type="http://schemas.openxmlformats.org/officeDocument/2006/relationships/tags" Target="../tags/tag73.xml"/><Relationship Id="rId4" Type="http://schemas.openxmlformats.org/officeDocument/2006/relationships/tags" Target="../tags/tag72.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4.xml"/><Relationship Id="rId4" Type="http://schemas.openxmlformats.org/officeDocument/2006/relationships/tags" Target="../tags/tag77.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4.xml"/><Relationship Id="rId5" Type="http://schemas.openxmlformats.org/officeDocument/2006/relationships/tags" Target="../tags/tag82.xml"/><Relationship Id="rId4" Type="http://schemas.openxmlformats.org/officeDocument/2006/relationships/tags" Target="../tags/tag8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slideMaster" Target="../slideMasters/slideMaster5.xml"/><Relationship Id="rId5" Type="http://schemas.openxmlformats.org/officeDocument/2006/relationships/tags" Target="../tags/tag88.xml"/><Relationship Id="rId4" Type="http://schemas.openxmlformats.org/officeDocument/2006/relationships/tags" Target="../tags/tag8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slideMaster" Target="../slideMasters/slideMaster5.xml"/><Relationship Id="rId4" Type="http://schemas.openxmlformats.org/officeDocument/2006/relationships/tags" Target="../tags/tag100.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slideMaster" Target="../slideMasters/slideMaster5.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5.xml"/><Relationship Id="rId5" Type="http://schemas.openxmlformats.org/officeDocument/2006/relationships/tags" Target="../tags/tag114.xml"/><Relationship Id="rId4" Type="http://schemas.openxmlformats.org/officeDocument/2006/relationships/tags" Target="../tags/tag113.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slideMaster" Target="../slideMasters/slideMaster5.xml"/><Relationship Id="rId4" Type="http://schemas.openxmlformats.org/officeDocument/2006/relationships/tags" Target="../tags/tag118.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slideMaster" Target="../slideMasters/slideMaster5.xml"/><Relationship Id="rId5" Type="http://schemas.openxmlformats.org/officeDocument/2006/relationships/tags" Target="../tags/tag123.xml"/><Relationship Id="rId4" Type="http://schemas.openxmlformats.org/officeDocument/2006/relationships/tags" Target="../tags/tag12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2783368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2042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45317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332037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260047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71440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015839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7929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70547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86588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2023/10/10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51302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239748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28215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91882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27065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4260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933891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13860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0994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366160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25496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007518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11366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00275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544309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642198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85190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755039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428605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802810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450226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19852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28654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2023/10/10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71397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05089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2023/10/10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78861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43390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5652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732270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67053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3572002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6472028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8896253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5476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2023/10/10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1022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2266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58954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2023/10/10</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740416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50878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21558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2023/10/10</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8557788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2023/10/10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777198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2023/10/10</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653143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75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191417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2023/10/10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8448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986016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897560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28460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81623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23537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5049277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505293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041434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857887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42379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2023/10/10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233482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0096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7041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1308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80921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2023/10/10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35186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2023/10/10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82748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42.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8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13.jpeg"/><Relationship Id="rId2" Type="http://schemas.openxmlformats.org/officeDocument/2006/relationships/slideLayout" Target="../slideLayouts/slideLayout60.xml"/><Relationship Id="rId16" Type="http://schemas.openxmlformats.org/officeDocument/2006/relationships/theme" Target="../theme/theme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2023/10/10</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extLst>
      <p:ext uri="{BB962C8B-B14F-4D97-AF65-F5344CB8AC3E}">
        <p14:creationId xmlns:p14="http://schemas.microsoft.com/office/powerpoint/2010/main" val="3941249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EFDB5C0F-E05A-FBF9-54DF-B7E73AD7FFF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custDataLst>
      <p:tags r:id="rId13"/>
    </p:custDataLst>
    <p:extLst>
      <p:ext uri="{BB962C8B-B14F-4D97-AF65-F5344CB8AC3E}">
        <p14:creationId xmlns:p14="http://schemas.microsoft.com/office/powerpoint/2010/main" val="18974508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t>10/10/2023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t>‹#›</a:t>
            </a:fld>
            <a:endParaRPr lang="en-US"/>
          </a:p>
        </p:txBody>
      </p:sp>
    </p:spTree>
    <p:extLst>
      <p:ext uri="{BB962C8B-B14F-4D97-AF65-F5344CB8AC3E}">
        <p14:creationId xmlns:p14="http://schemas.microsoft.com/office/powerpoint/2010/main" val="2389551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42510751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6868446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4575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85044952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9.emf"/><Relationship Id="rId11" Type="http://schemas.openxmlformats.org/officeDocument/2006/relationships/image" Target="../media/image24.emf"/><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6.xml"/><Relationship Id="rId1" Type="http://schemas.openxmlformats.org/officeDocument/2006/relationships/tags" Target="../tags/tag125.xml"/><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8.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28.png"/><Relationship Id="rId4" Type="http://schemas.openxmlformats.org/officeDocument/2006/relationships/image" Target="../media/image60.png"/><Relationship Id="rId9"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14.xml"/><Relationship Id="rId7" Type="http://schemas.openxmlformats.org/officeDocument/2006/relationships/image" Target="../media/image24.emf"/><Relationship Id="rId2" Type="http://schemas.openxmlformats.org/officeDocument/2006/relationships/slideLayout" Target="../slideLayouts/slideLayout2.xml"/><Relationship Id="rId1" Type="http://schemas.openxmlformats.org/officeDocument/2006/relationships/tags" Target="../tags/tag126.xml"/><Relationship Id="rId6" Type="http://schemas.openxmlformats.org/officeDocument/2006/relationships/image" Target="../media/image34.svg"/><Relationship Id="rId5" Type="http://schemas.openxmlformats.org/officeDocument/2006/relationships/image" Target="../media/image22.png"/><Relationship Id="rId4" Type="http://schemas.openxmlformats.org/officeDocument/2006/relationships/image" Target="../media/image19.emf"/><Relationship Id="rId9"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6.png"/><Relationship Id="rId7" Type="http://schemas.openxmlformats.org/officeDocument/2006/relationships/image" Target="../media/image33.emf"/><Relationship Id="rId12"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4.emf"/><Relationship Id="rId5" Type="http://schemas.openxmlformats.org/officeDocument/2006/relationships/image" Target="../media/image32.pn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9.emf"/><Relationship Id="rId3" Type="http://schemas.openxmlformats.org/officeDocument/2006/relationships/notesSlide" Target="../notesSlides/notesSlide18.xml"/><Relationship Id="rId7" Type="http://schemas.openxmlformats.org/officeDocument/2006/relationships/image" Target="../media/image25.png"/><Relationship Id="rId12" Type="http://schemas.openxmlformats.org/officeDocument/2006/relationships/image" Target="../media/image33.emf"/><Relationship Id="rId17" Type="http://schemas.openxmlformats.org/officeDocument/2006/relationships/image" Target="../media/image75.wmf"/><Relationship Id="rId2" Type="http://schemas.openxmlformats.org/officeDocument/2006/relationships/slideLayout" Target="../slideLayouts/slideLayout7.xml"/><Relationship Id="rId16" Type="http://schemas.openxmlformats.org/officeDocument/2006/relationships/image" Target="../media/image74.png"/><Relationship Id="rId1" Type="http://schemas.openxmlformats.org/officeDocument/2006/relationships/control" Target="../activeX/activeX1.xml"/><Relationship Id="rId6" Type="http://schemas.openxmlformats.org/officeDocument/2006/relationships/image" Target="../media/image18.png"/><Relationship Id="rId11" Type="http://schemas.openxmlformats.org/officeDocument/2006/relationships/image" Target="../media/image71.png"/><Relationship Id="rId5" Type="http://schemas.openxmlformats.org/officeDocument/2006/relationships/image" Target="../media/image17.png"/><Relationship Id="rId15" Type="http://schemas.openxmlformats.org/officeDocument/2006/relationships/image" Target="../media/image73.pn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27.png"/><Relationship Id="rId1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9.emf"/><Relationship Id="rId3" Type="http://schemas.openxmlformats.org/officeDocument/2006/relationships/notesSlide" Target="../notesSlides/notesSlide19.xml"/><Relationship Id="rId7" Type="http://schemas.openxmlformats.org/officeDocument/2006/relationships/image" Target="../media/image25.png"/><Relationship Id="rId12" Type="http://schemas.openxmlformats.org/officeDocument/2006/relationships/image" Target="../media/image33.emf"/><Relationship Id="rId17" Type="http://schemas.openxmlformats.org/officeDocument/2006/relationships/image" Target="../media/image76.wmf"/><Relationship Id="rId2" Type="http://schemas.openxmlformats.org/officeDocument/2006/relationships/slideLayout" Target="../slideLayouts/slideLayout7.xml"/><Relationship Id="rId16" Type="http://schemas.openxmlformats.org/officeDocument/2006/relationships/image" Target="../media/image74.png"/><Relationship Id="rId1" Type="http://schemas.openxmlformats.org/officeDocument/2006/relationships/control" Target="../activeX/activeX2.xml"/><Relationship Id="rId6" Type="http://schemas.openxmlformats.org/officeDocument/2006/relationships/image" Target="../media/image18.png"/><Relationship Id="rId11" Type="http://schemas.openxmlformats.org/officeDocument/2006/relationships/image" Target="../media/image71.png"/><Relationship Id="rId5" Type="http://schemas.openxmlformats.org/officeDocument/2006/relationships/image" Target="../media/image17.png"/><Relationship Id="rId15" Type="http://schemas.openxmlformats.org/officeDocument/2006/relationships/image" Target="../media/image73.pn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27.png"/><Relationship Id="rId14"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9.emf"/><Relationship Id="rId3" Type="http://schemas.openxmlformats.org/officeDocument/2006/relationships/notesSlide" Target="../notesSlides/notesSlide20.xml"/><Relationship Id="rId7" Type="http://schemas.openxmlformats.org/officeDocument/2006/relationships/image" Target="../media/image25.png"/><Relationship Id="rId12" Type="http://schemas.openxmlformats.org/officeDocument/2006/relationships/image" Target="../media/image33.emf"/><Relationship Id="rId17" Type="http://schemas.openxmlformats.org/officeDocument/2006/relationships/image" Target="../media/image77.wmf"/><Relationship Id="rId2" Type="http://schemas.openxmlformats.org/officeDocument/2006/relationships/slideLayout" Target="../slideLayouts/slideLayout7.xml"/><Relationship Id="rId16" Type="http://schemas.openxmlformats.org/officeDocument/2006/relationships/image" Target="../media/image74.png"/><Relationship Id="rId1" Type="http://schemas.openxmlformats.org/officeDocument/2006/relationships/control" Target="../activeX/activeX3.xml"/><Relationship Id="rId6" Type="http://schemas.openxmlformats.org/officeDocument/2006/relationships/image" Target="../media/image18.png"/><Relationship Id="rId11" Type="http://schemas.openxmlformats.org/officeDocument/2006/relationships/image" Target="../media/image71.png"/><Relationship Id="rId5" Type="http://schemas.openxmlformats.org/officeDocument/2006/relationships/image" Target="../media/image17.png"/><Relationship Id="rId15" Type="http://schemas.openxmlformats.org/officeDocument/2006/relationships/image" Target="../media/image73.pn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27.png"/><Relationship Id="rId14"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9.emf"/><Relationship Id="rId3" Type="http://schemas.openxmlformats.org/officeDocument/2006/relationships/notesSlide" Target="../notesSlides/notesSlide21.xml"/><Relationship Id="rId7" Type="http://schemas.openxmlformats.org/officeDocument/2006/relationships/image" Target="../media/image25.png"/><Relationship Id="rId12" Type="http://schemas.openxmlformats.org/officeDocument/2006/relationships/image" Target="../media/image33.emf"/><Relationship Id="rId17" Type="http://schemas.openxmlformats.org/officeDocument/2006/relationships/image" Target="../media/image78.wmf"/><Relationship Id="rId2" Type="http://schemas.openxmlformats.org/officeDocument/2006/relationships/slideLayout" Target="../slideLayouts/slideLayout7.xml"/><Relationship Id="rId16" Type="http://schemas.openxmlformats.org/officeDocument/2006/relationships/image" Target="../media/image74.png"/><Relationship Id="rId1" Type="http://schemas.openxmlformats.org/officeDocument/2006/relationships/control" Target="../activeX/activeX4.xml"/><Relationship Id="rId6" Type="http://schemas.openxmlformats.org/officeDocument/2006/relationships/image" Target="../media/image18.png"/><Relationship Id="rId11" Type="http://schemas.openxmlformats.org/officeDocument/2006/relationships/image" Target="../media/image71.png"/><Relationship Id="rId5" Type="http://schemas.openxmlformats.org/officeDocument/2006/relationships/image" Target="../media/image17.png"/><Relationship Id="rId15" Type="http://schemas.openxmlformats.org/officeDocument/2006/relationships/image" Target="../media/image73.pn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27.png"/><Relationship Id="rId1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8.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8.xml"/><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5.png"/><Relationship Id="rId3" Type="http://schemas.openxmlformats.org/officeDocument/2006/relationships/image" Target="../media/image2.png"/><Relationship Id="rId7" Type="http://schemas.openxmlformats.org/officeDocument/2006/relationships/image" Target="../media/image26.png"/><Relationship Id="rId12"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3.emf"/><Relationship Id="rId5" Type="http://schemas.openxmlformats.org/officeDocument/2006/relationships/image" Target="../media/image18.png"/><Relationship Id="rId10" Type="http://schemas.openxmlformats.org/officeDocument/2006/relationships/image" Target="../media/image71.png"/><Relationship Id="rId4" Type="http://schemas.openxmlformats.org/officeDocument/2006/relationships/image" Target="../media/image17.png"/><Relationship Id="rId9"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86.png"/><Relationship Id="rId5" Type="http://schemas.openxmlformats.org/officeDocument/2006/relationships/image" Target="../media/image10.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124.xml"/><Relationship Id="rId4" Type="http://schemas.openxmlformats.org/officeDocument/2006/relationships/image" Target="../media/image36.png"/></Relationships>
</file>

<file path=ppt/slides/_rels/slide3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audio" Target="../media/audio2.wav"/><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36.xml"/><Relationship Id="rId1" Type="http://schemas.openxmlformats.org/officeDocument/2006/relationships/tags" Target="../tags/tag127.xml"/></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5.xml"/><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99.png"/><Relationship Id="rId3" Type="http://schemas.openxmlformats.org/officeDocument/2006/relationships/image" Target="../media/image2.png"/><Relationship Id="rId7" Type="http://schemas.openxmlformats.org/officeDocument/2006/relationships/image" Target="../media/image19.emf"/><Relationship Id="rId12" Type="http://schemas.openxmlformats.org/officeDocument/2006/relationships/image" Target="../media/image24.emf"/><Relationship Id="rId17" Type="http://schemas.openxmlformats.org/officeDocument/2006/relationships/image" Target="../media/image98.png"/><Relationship Id="rId2" Type="http://schemas.openxmlformats.org/officeDocument/2006/relationships/notesSlide" Target="../notesSlides/notesSlide27.xml"/><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3.emf"/><Relationship Id="rId11" Type="http://schemas.openxmlformats.org/officeDocument/2006/relationships/image" Target="../media/image34.sv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97.svg"/><Relationship Id="rId1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100.png"/><Relationship Id="rId1" Type="http://schemas.openxmlformats.org/officeDocument/2006/relationships/slideLayout" Target="../slideLayouts/slideLayout60.xml"/><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37.gif"/><Relationship Id="rId7" Type="http://schemas.openxmlformats.org/officeDocument/2006/relationships/image" Target="../media/image41.gif"/><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40.gif"/><Relationship Id="rId11" Type="http://schemas.openxmlformats.org/officeDocument/2006/relationships/image" Target="../media/image45.png"/><Relationship Id="rId5" Type="http://schemas.openxmlformats.org/officeDocument/2006/relationships/image" Target="../media/image39.gif"/><Relationship Id="rId10" Type="http://schemas.openxmlformats.org/officeDocument/2006/relationships/image" Target="../media/image44.gif"/><Relationship Id="rId4" Type="http://schemas.openxmlformats.org/officeDocument/2006/relationships/image" Target="../media/image38.gif"/><Relationship Id="rId9" Type="http://schemas.openxmlformats.org/officeDocument/2006/relationships/image" Target="../media/image43.gif"/></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hdphoto" Target="../media/hdphoto3.wdp"/><Relationship Id="rId3" Type="http://schemas.openxmlformats.org/officeDocument/2006/relationships/image" Target="../media/image46.jpg"/><Relationship Id="rId7" Type="http://schemas.openxmlformats.org/officeDocument/2006/relationships/image" Target="../media/image42.gif"/><Relationship Id="rId12" Type="http://schemas.openxmlformats.org/officeDocument/2006/relationships/image" Target="../media/image48.png"/><Relationship Id="rId2" Type="http://schemas.openxmlformats.org/officeDocument/2006/relationships/notesSlide" Target="../notesSlides/notesSlide5.xml"/><Relationship Id="rId16" Type="http://schemas.openxmlformats.org/officeDocument/2006/relationships/slide" Target="slide9.xml"/><Relationship Id="rId1" Type="http://schemas.openxmlformats.org/officeDocument/2006/relationships/slideLayout" Target="../slideLayouts/slideLayout24.xml"/><Relationship Id="rId6" Type="http://schemas.openxmlformats.org/officeDocument/2006/relationships/slide" Target="slide7.xml"/><Relationship Id="rId11" Type="http://schemas.microsoft.com/office/2007/relationships/hdphoto" Target="../media/hdphoto2.wdp"/><Relationship Id="rId5" Type="http://schemas.openxmlformats.org/officeDocument/2006/relationships/image" Target="../media/image39.gif"/><Relationship Id="rId15" Type="http://schemas.openxmlformats.org/officeDocument/2006/relationships/image" Target="../media/image50.gif"/><Relationship Id="rId10" Type="http://schemas.openxmlformats.org/officeDocument/2006/relationships/image" Target="../media/image47.png"/><Relationship Id="rId4" Type="http://schemas.openxmlformats.org/officeDocument/2006/relationships/slide" Target="slide6.xml"/><Relationship Id="rId9" Type="http://schemas.openxmlformats.org/officeDocument/2006/relationships/image" Target="../media/image43.gif"/><Relationship Id="rId14" Type="http://schemas.openxmlformats.org/officeDocument/2006/relationships/image" Target="../media/image49.gif"/></Relationships>
</file>

<file path=ppt/slides/_rels/slide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slide" Target="slide5.xml"/><Relationship Id="rId1" Type="http://schemas.openxmlformats.org/officeDocument/2006/relationships/slideLayout" Target="../slideLayouts/slideLayout24.xml"/><Relationship Id="rId4" Type="http://schemas.openxmlformats.org/officeDocument/2006/relationships/image" Target="../media/image51.jpeg"/></Relationships>
</file>

<file path=ppt/slides/_rels/slide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slide" Target="slide5.xml"/><Relationship Id="rId1" Type="http://schemas.openxmlformats.org/officeDocument/2006/relationships/slideLayout" Target="../slideLayouts/slideLayout24.xml"/><Relationship Id="rId4" Type="http://schemas.openxmlformats.org/officeDocument/2006/relationships/image" Target="../media/image52.jpeg"/></Relationships>
</file>

<file path=ppt/slides/_rels/slide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slide" Target="slide5.xml"/><Relationship Id="rId1" Type="http://schemas.openxmlformats.org/officeDocument/2006/relationships/slideLayout" Target="../slideLayouts/slideLayout24.xml"/><Relationship Id="rId4" Type="http://schemas.openxmlformats.org/officeDocument/2006/relationships/image" Target="../media/image53.jpeg"/></Relationships>
</file>

<file path=ppt/slides/_rels/slide9.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image" Target="../media/image26.png"/><Relationship Id="rId7" Type="http://schemas.openxmlformats.org/officeDocument/2006/relationships/image" Target="../media/image54.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51.jpeg"/><Relationship Id="rId5" Type="http://schemas.openxmlformats.org/officeDocument/2006/relationships/image" Target="../media/image32.png"/><Relationship Id="rId10" Type="http://schemas.openxmlformats.org/officeDocument/2006/relationships/image" Target="../media/image52.jpeg"/><Relationship Id="rId4" Type="http://schemas.openxmlformats.org/officeDocument/2006/relationships/image" Target="../media/image28.png"/><Relationship Id="rId9"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6"/>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76117">
            <a:off x="-74394" y="5627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1"/>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2"/>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3"/>
          <a:stretch>
            <a:fillRect/>
          </a:stretch>
        </p:blipFill>
        <p:spPr>
          <a:xfrm>
            <a:off x="0" y="3146242"/>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4"/>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5"/>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79CBD613-7B94-0F02-104E-56BDA7D77F0B}"/>
              </a:ext>
            </a:extLst>
          </p:cNvPr>
          <p:cNvPicPr>
            <a:picLocks noChangeAspect="1"/>
          </p:cNvPicPr>
          <p:nvPr/>
        </p:nvPicPr>
        <p:blipFill>
          <a:blip r:embed="rId16"/>
          <a:stretch>
            <a:fillRect/>
          </a:stretch>
        </p:blipFill>
        <p:spPr>
          <a:xfrm>
            <a:off x="4812751" y="203200"/>
            <a:ext cx="3048549" cy="883855"/>
          </a:xfrm>
          <a:prstGeom prst="rect">
            <a:avLst/>
          </a:prstGeom>
        </p:spPr>
      </p:pic>
      <p:pic>
        <p:nvPicPr>
          <p:cNvPr id="6" name="Picture 5">
            <a:extLst>
              <a:ext uri="{FF2B5EF4-FFF2-40B4-BE49-F238E27FC236}">
                <a16:creationId xmlns:a16="http://schemas.microsoft.com/office/drawing/2014/main" id="{ECB3F623-C0FA-EE6B-9831-D198828B9E2E}"/>
              </a:ext>
            </a:extLst>
          </p:cNvPr>
          <p:cNvPicPr>
            <a:picLocks noChangeAspect="1"/>
          </p:cNvPicPr>
          <p:nvPr/>
        </p:nvPicPr>
        <p:blipFill>
          <a:blip r:embed="rId17"/>
          <a:stretch>
            <a:fillRect/>
          </a:stretch>
        </p:blipFill>
        <p:spPr>
          <a:xfrm>
            <a:off x="-833569" y="784305"/>
            <a:ext cx="4499238" cy="1072989"/>
          </a:xfrm>
          <a:prstGeom prst="rect">
            <a:avLst/>
          </a:prstGeom>
        </p:spPr>
      </p:pic>
      <p:sp>
        <p:nvSpPr>
          <p:cNvPr id="10" name="TextBox 9">
            <a:extLst>
              <a:ext uri="{FF2B5EF4-FFF2-40B4-BE49-F238E27FC236}">
                <a16:creationId xmlns:a16="http://schemas.microsoft.com/office/drawing/2014/main" id="{0EF8B6DE-01F7-CA7D-0545-62A1501B19A9}"/>
              </a:ext>
            </a:extLst>
          </p:cNvPr>
          <p:cNvSpPr txBox="1"/>
          <p:nvPr/>
        </p:nvSpPr>
        <p:spPr>
          <a:xfrm>
            <a:off x="3657600" y="1460500"/>
            <a:ext cx="5461000" cy="707886"/>
          </a:xfrm>
          <a:prstGeom prst="rect">
            <a:avLst/>
          </a:prstGeom>
          <a:noFill/>
        </p:spPr>
        <p:txBody>
          <a:bodyPr wrap="square" rtlCol="0">
            <a:spAutoFit/>
          </a:bodyPr>
          <a:lstStyle/>
          <a:p>
            <a:pPr algn="ct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19 –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a:t>
            </a:r>
          </a:p>
        </p:txBody>
      </p:sp>
      <p:pic>
        <p:nvPicPr>
          <p:cNvPr id="12" name="Picture 11">
            <a:extLst>
              <a:ext uri="{FF2B5EF4-FFF2-40B4-BE49-F238E27FC236}">
                <a16:creationId xmlns:a16="http://schemas.microsoft.com/office/drawing/2014/main" id="{36E1C357-FAF0-C36F-D237-2384F77345B8}"/>
              </a:ext>
            </a:extLst>
          </p:cNvPr>
          <p:cNvPicPr>
            <a:picLocks noChangeAspect="1"/>
          </p:cNvPicPr>
          <p:nvPr/>
        </p:nvPicPr>
        <p:blipFill>
          <a:blip r:embed="rId18"/>
          <a:stretch>
            <a:fillRect/>
          </a:stretch>
        </p:blipFill>
        <p:spPr>
          <a:xfrm>
            <a:off x="488681" y="2047623"/>
            <a:ext cx="12052837" cy="2889754"/>
          </a:xfrm>
          <a:prstGeom prst="rect">
            <a:avLst/>
          </a:prstGeom>
        </p:spPr>
      </p:pic>
    </p:spTree>
    <p:extLst>
      <p:ext uri="{BB962C8B-B14F-4D97-AF65-F5344CB8AC3E}">
        <p14:creationId xmlns:p14="http://schemas.microsoft.com/office/powerpoint/2010/main" val="2485927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25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1+#ppt_w/2"/>
                                          </p:val>
                                        </p:tav>
                                        <p:tav tm="100000">
                                          <p:val>
                                            <p:strVal val="#ppt_x"/>
                                          </p:val>
                                        </p:tav>
                                      </p:tavLst>
                                    </p:anim>
                                    <p:anim calcmode="lin" valueType="num">
                                      <p:cBhvr additive="base">
                                        <p:cTn id="4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fill="hold"/>
                                        <p:tgtEl>
                                          <p:spTgt spid="12"/>
                                        </p:tgtEl>
                                        <p:attrNameLst>
                                          <p:attrName>ppt_x</p:attrName>
                                        </p:attrNameLst>
                                      </p:cBhvr>
                                      <p:tavLst>
                                        <p:tav tm="0">
                                          <p:val>
                                            <p:strVal val="#ppt_x"/>
                                          </p:val>
                                        </p:tav>
                                        <p:tav tm="100000">
                                          <p:val>
                                            <p:strVal val="#ppt_x"/>
                                          </p:val>
                                        </p:tav>
                                      </p:tavLst>
                                    </p:anim>
                                    <p:anim calcmode="lin" valueType="num">
                                      <p:cBhvr additive="base">
                                        <p:cTn id="6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194" name="Picture 2" descr="Khèn mông trắng loại to – Sản phẩm thủ công mỹ nghệ">
            <a:extLst>
              <a:ext uri="{FF2B5EF4-FFF2-40B4-BE49-F238E27FC236}">
                <a16:creationId xmlns:a16="http://schemas.microsoft.com/office/drawing/2014/main" id="{04B2D199-F7D0-69DF-A0F7-1FB2C3CE7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64" y="999461"/>
            <a:ext cx="4394791" cy="32960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1">
            <a:extLst>
              <a:ext uri="{FF2B5EF4-FFF2-40B4-BE49-F238E27FC236}">
                <a16:creationId xmlns:a16="http://schemas.microsoft.com/office/drawing/2014/main" id="{A41989FA-EE99-6608-F26C-DD7568F19D5F}"/>
              </a:ext>
            </a:extLst>
          </p:cNvPr>
          <p:cNvSpPr/>
          <p:nvPr/>
        </p:nvSpPr>
        <p:spPr>
          <a:xfrm>
            <a:off x="4837814" y="786809"/>
            <a:ext cx="6985591" cy="5624623"/>
          </a:xfrm>
          <a:custGeom>
            <a:avLst/>
            <a:gdLst>
              <a:gd name="connsiteX0" fmla="*/ 0 w 6985591"/>
              <a:gd name="connsiteY0" fmla="*/ 937456 h 5624623"/>
              <a:gd name="connsiteX1" fmla="*/ 937456 w 6985591"/>
              <a:gd name="connsiteY1" fmla="*/ 0 h 5624623"/>
              <a:gd name="connsiteX2" fmla="*/ 6048135 w 6985591"/>
              <a:gd name="connsiteY2" fmla="*/ 0 h 5624623"/>
              <a:gd name="connsiteX3" fmla="*/ 6985591 w 6985591"/>
              <a:gd name="connsiteY3" fmla="*/ 937456 h 5624623"/>
              <a:gd name="connsiteX4" fmla="*/ 6985591 w 6985591"/>
              <a:gd name="connsiteY4" fmla="*/ 4687167 h 5624623"/>
              <a:gd name="connsiteX5" fmla="*/ 6048135 w 6985591"/>
              <a:gd name="connsiteY5" fmla="*/ 5624623 h 5624623"/>
              <a:gd name="connsiteX6" fmla="*/ 937456 w 6985591"/>
              <a:gd name="connsiteY6" fmla="*/ 5624623 h 5624623"/>
              <a:gd name="connsiteX7" fmla="*/ 0 w 6985591"/>
              <a:gd name="connsiteY7" fmla="*/ 4687167 h 5624623"/>
              <a:gd name="connsiteX8" fmla="*/ 0 w 6985591"/>
              <a:gd name="connsiteY8" fmla="*/ 937456 h 56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5591" h="5624623" fill="none" extrusionOk="0">
                <a:moveTo>
                  <a:pt x="0" y="937456"/>
                </a:moveTo>
                <a:cubicBezTo>
                  <a:pt x="-57477" y="395675"/>
                  <a:pt x="427173" y="8491"/>
                  <a:pt x="937456" y="0"/>
                </a:cubicBezTo>
                <a:cubicBezTo>
                  <a:pt x="2289846" y="-61902"/>
                  <a:pt x="3831823" y="-101778"/>
                  <a:pt x="6048135" y="0"/>
                </a:cubicBezTo>
                <a:cubicBezTo>
                  <a:pt x="6520675" y="-14173"/>
                  <a:pt x="7017870" y="376698"/>
                  <a:pt x="6985591" y="937456"/>
                </a:cubicBezTo>
                <a:cubicBezTo>
                  <a:pt x="7043245" y="2302697"/>
                  <a:pt x="7001866" y="2956198"/>
                  <a:pt x="6985591" y="4687167"/>
                </a:cubicBezTo>
                <a:cubicBezTo>
                  <a:pt x="6940478" y="5182824"/>
                  <a:pt x="6556041" y="5579155"/>
                  <a:pt x="6048135" y="5624623"/>
                </a:cubicBezTo>
                <a:cubicBezTo>
                  <a:pt x="4488141" y="5482231"/>
                  <a:pt x="2038369" y="5735724"/>
                  <a:pt x="937456" y="5624623"/>
                </a:cubicBezTo>
                <a:cubicBezTo>
                  <a:pt x="363246" y="5652876"/>
                  <a:pt x="-5171" y="5228489"/>
                  <a:pt x="0" y="4687167"/>
                </a:cubicBezTo>
                <a:cubicBezTo>
                  <a:pt x="-60195" y="2867559"/>
                  <a:pt x="-117669" y="2204411"/>
                  <a:pt x="0" y="937456"/>
                </a:cubicBezTo>
                <a:close/>
              </a:path>
              <a:path w="6985591" h="5624623" stroke="0" extrusionOk="0">
                <a:moveTo>
                  <a:pt x="0" y="937456"/>
                </a:moveTo>
                <a:cubicBezTo>
                  <a:pt x="-57475" y="343752"/>
                  <a:pt x="376197" y="-72787"/>
                  <a:pt x="937456" y="0"/>
                </a:cubicBezTo>
                <a:cubicBezTo>
                  <a:pt x="2417084" y="-164947"/>
                  <a:pt x="3692301" y="-52288"/>
                  <a:pt x="6048135" y="0"/>
                </a:cubicBezTo>
                <a:cubicBezTo>
                  <a:pt x="6561054" y="-75557"/>
                  <a:pt x="6978173" y="420901"/>
                  <a:pt x="6985591" y="937456"/>
                </a:cubicBezTo>
                <a:cubicBezTo>
                  <a:pt x="6842266" y="1816545"/>
                  <a:pt x="7079041" y="3928215"/>
                  <a:pt x="6985591" y="4687167"/>
                </a:cubicBezTo>
                <a:cubicBezTo>
                  <a:pt x="6995102" y="5217190"/>
                  <a:pt x="6539974" y="5577486"/>
                  <a:pt x="6048135" y="5624623"/>
                </a:cubicBezTo>
                <a:cubicBezTo>
                  <a:pt x="5255698" y="5783164"/>
                  <a:pt x="2581871" y="5482787"/>
                  <a:pt x="937456" y="5624623"/>
                </a:cubicBezTo>
                <a:cubicBezTo>
                  <a:pt x="414569" y="5714972"/>
                  <a:pt x="62291" y="5183251"/>
                  <a:pt x="0" y="4687167"/>
                </a:cubicBezTo>
                <a:cubicBezTo>
                  <a:pt x="108226" y="3129614"/>
                  <a:pt x="-136457" y="2453541"/>
                  <a:pt x="0" y="937456"/>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Cây khèn người Mông</a:t>
            </a:r>
            <a:r>
              <a:rPr lang="en-US" sz="3200" b="1" dirty="0">
                <a:solidFill>
                  <a:schemeClr val="tx1"/>
                </a:solidFill>
                <a:latin typeface="Calibri" panose="020F0502020204030204" pitchFamily="34" charset="0"/>
                <a:cs typeface="Calibri" panose="020F0502020204030204" pitchFamily="34" charset="0"/>
              </a:rPr>
              <a:t>:</a:t>
            </a:r>
            <a:r>
              <a:rPr lang="vi-VN" sz="3200" b="1" dirty="0">
                <a:solidFill>
                  <a:schemeClr val="tx1"/>
                </a:solidFill>
                <a:latin typeface="Calibri" panose="020F0502020204030204" pitchFamily="34" charset="0"/>
                <a:cs typeface="Calibri" panose="020F0502020204030204" pitchFamily="34" charset="0"/>
              </a:rPr>
              <a:t> </a:t>
            </a: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ừ xa xưa, bà con người Mông đã biết tận dụng các loại tre, nứa, trúc để làm những vật dụng phục vụ cuộc sống sinh hoạt hằng ngày. </a:t>
            </a:r>
            <a:endParaRPr lang="en-US" sz="3200" dirty="0">
              <a:solidFill>
                <a:schemeClr val="tx1"/>
              </a:solidFill>
              <a:latin typeface="Calibri" panose="020F0502020204030204" pitchFamily="34" charset="0"/>
              <a:cs typeface="Calibri" panose="020F0502020204030204" pitchFamily="34" charset="0"/>
            </a:endParaRPr>
          </a:p>
          <a:p>
            <a:pPr algn="just"/>
            <a:r>
              <a:rPr lang="vi-VN" sz="3200" dirty="0">
                <a:solidFill>
                  <a:schemeClr val="tx1"/>
                </a:solidFill>
                <a:latin typeface="Calibri" panose="020F0502020204030204" pitchFamily="34" charset="0"/>
                <a:cs typeface="Calibri" panose="020F0502020204030204" pitchFamily="34" charset="0"/>
              </a:rPr>
              <a:t>Nhạc cụ truyền thống của người Mông ở Tây Bắc bao gồm </a:t>
            </a:r>
            <a:r>
              <a:rPr lang="vi-VN" sz="3200" b="1" i="1" dirty="0">
                <a:solidFill>
                  <a:schemeClr val="tx1"/>
                </a:solidFill>
                <a:latin typeface="Calibri" panose="020F0502020204030204" pitchFamily="34" charset="0"/>
                <a:cs typeface="Calibri" panose="020F0502020204030204" pitchFamily="34" charset="0"/>
              </a:rPr>
              <a:t>khèn, kèn, trống, chiêng, sáo, khèn môi, kèn lá</a:t>
            </a:r>
            <a:r>
              <a:rPr lang="vi-VN" sz="3200" dirty="0">
                <a:solidFill>
                  <a:schemeClr val="tx1"/>
                </a:solidFill>
                <a:latin typeface="Calibri" panose="020F0502020204030204" pitchFamily="34" charset="0"/>
                <a:cs typeface="Calibri" panose="020F0502020204030204" pitchFamily="34" charset="0"/>
              </a:rPr>
              <a:t>,... Các nhạc cụ được chế tác tại chỗ, từ bàn tay khéo léo, sáng tạo của chính những người sử dụng. </a:t>
            </a:r>
          </a:p>
        </p:txBody>
      </p:sp>
    </p:spTree>
    <p:extLst>
      <p:ext uri="{BB962C8B-B14F-4D97-AF65-F5344CB8AC3E}">
        <p14:creationId xmlns:p14="http://schemas.microsoft.com/office/powerpoint/2010/main" val="111900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Rectangle: Rounded Corners 11">
            <a:extLst>
              <a:ext uri="{FF2B5EF4-FFF2-40B4-BE49-F238E27FC236}">
                <a16:creationId xmlns:a16="http://schemas.microsoft.com/office/drawing/2014/main" id="{A41989FA-EE99-6608-F26C-DD7568F19D5F}"/>
              </a:ext>
            </a:extLst>
          </p:cNvPr>
          <p:cNvSpPr/>
          <p:nvPr/>
        </p:nvSpPr>
        <p:spPr>
          <a:xfrm>
            <a:off x="499730" y="3817088"/>
            <a:ext cx="11532781" cy="2966483"/>
          </a:xfrm>
          <a:custGeom>
            <a:avLst/>
            <a:gdLst>
              <a:gd name="connsiteX0" fmla="*/ 0 w 11532781"/>
              <a:gd name="connsiteY0" fmla="*/ 494424 h 2966483"/>
              <a:gd name="connsiteX1" fmla="*/ 494424 w 11532781"/>
              <a:gd name="connsiteY1" fmla="*/ 0 h 2966483"/>
              <a:gd name="connsiteX2" fmla="*/ 11038357 w 11532781"/>
              <a:gd name="connsiteY2" fmla="*/ 0 h 2966483"/>
              <a:gd name="connsiteX3" fmla="*/ 11532781 w 11532781"/>
              <a:gd name="connsiteY3" fmla="*/ 494424 h 2966483"/>
              <a:gd name="connsiteX4" fmla="*/ 11532781 w 11532781"/>
              <a:gd name="connsiteY4" fmla="*/ 2472059 h 2966483"/>
              <a:gd name="connsiteX5" fmla="*/ 11038357 w 11532781"/>
              <a:gd name="connsiteY5" fmla="*/ 2966483 h 2966483"/>
              <a:gd name="connsiteX6" fmla="*/ 494424 w 11532781"/>
              <a:gd name="connsiteY6" fmla="*/ 2966483 h 2966483"/>
              <a:gd name="connsiteX7" fmla="*/ 0 w 11532781"/>
              <a:gd name="connsiteY7" fmla="*/ 2472059 h 2966483"/>
              <a:gd name="connsiteX8" fmla="*/ 0 w 11532781"/>
              <a:gd name="connsiteY8" fmla="*/ 494424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2966483" fill="none" extrusionOk="0">
                <a:moveTo>
                  <a:pt x="0" y="494424"/>
                </a:moveTo>
                <a:cubicBezTo>
                  <a:pt x="-46970" y="201717"/>
                  <a:pt x="237598" y="18482"/>
                  <a:pt x="494424" y="0"/>
                </a:cubicBezTo>
                <a:cubicBezTo>
                  <a:pt x="2550690" y="-61902"/>
                  <a:pt x="5978860" y="-101778"/>
                  <a:pt x="11038357" y="0"/>
                </a:cubicBezTo>
                <a:cubicBezTo>
                  <a:pt x="11281855" y="-9270"/>
                  <a:pt x="11544716" y="205456"/>
                  <a:pt x="11532781" y="494424"/>
                </a:cubicBezTo>
                <a:cubicBezTo>
                  <a:pt x="11590435" y="743942"/>
                  <a:pt x="11549056" y="2001215"/>
                  <a:pt x="11532781" y="2472059"/>
                </a:cubicBezTo>
                <a:cubicBezTo>
                  <a:pt x="11486201" y="2722318"/>
                  <a:pt x="11307300" y="2947442"/>
                  <a:pt x="11038357" y="2966483"/>
                </a:cubicBezTo>
                <a:cubicBezTo>
                  <a:pt x="8735084" y="2824091"/>
                  <a:pt x="2240599" y="3077584"/>
                  <a:pt x="494424" y="2966483"/>
                </a:cubicBezTo>
                <a:cubicBezTo>
                  <a:pt x="204856" y="2974741"/>
                  <a:pt x="-11229" y="2796323"/>
                  <a:pt x="0" y="2472059"/>
                </a:cubicBezTo>
                <a:cubicBezTo>
                  <a:pt x="-60195" y="1615348"/>
                  <a:pt x="-117669" y="1297813"/>
                  <a:pt x="0" y="494424"/>
                </a:cubicBezTo>
                <a:close/>
              </a:path>
              <a:path w="11532781" h="2966483" stroke="0" extrusionOk="0">
                <a:moveTo>
                  <a:pt x="0" y="494424"/>
                </a:moveTo>
                <a:cubicBezTo>
                  <a:pt x="-3923" y="216176"/>
                  <a:pt x="194613" y="-44740"/>
                  <a:pt x="494424" y="0"/>
                </a:cubicBezTo>
                <a:cubicBezTo>
                  <a:pt x="4246468" y="-164947"/>
                  <a:pt x="6199332" y="-52288"/>
                  <a:pt x="11038357" y="0"/>
                </a:cubicBezTo>
                <a:cubicBezTo>
                  <a:pt x="11308076" y="-52374"/>
                  <a:pt x="11528754" y="222006"/>
                  <a:pt x="11532781" y="494424"/>
                </a:cubicBezTo>
                <a:cubicBezTo>
                  <a:pt x="11389456" y="1207449"/>
                  <a:pt x="11626231" y="1844785"/>
                  <a:pt x="11532781" y="2472059"/>
                </a:cubicBezTo>
                <a:cubicBezTo>
                  <a:pt x="11562620" y="2783648"/>
                  <a:pt x="11286423" y="2920995"/>
                  <a:pt x="11038357" y="2966483"/>
                </a:cubicBezTo>
                <a:cubicBezTo>
                  <a:pt x="6014427" y="3125024"/>
                  <a:pt x="3186949" y="2824647"/>
                  <a:pt x="494424" y="2966483"/>
                </a:cubicBezTo>
                <a:cubicBezTo>
                  <a:pt x="218902" y="3009672"/>
                  <a:pt x="26563" y="2735886"/>
                  <a:pt x="0" y="2472059"/>
                </a:cubicBezTo>
                <a:cubicBezTo>
                  <a:pt x="108226" y="2155541"/>
                  <a:pt x="-136457" y="1311960"/>
                  <a:pt x="0" y="49442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600" b="1" dirty="0">
                <a:solidFill>
                  <a:prstClr val="black"/>
                </a:solidFill>
                <a:latin typeface="Calibri" panose="020F0502020204030204" pitchFamily="34" charset="0"/>
                <a:cs typeface="Calibri" panose="020F0502020204030204" pitchFamily="34" charset="0"/>
              </a:rPr>
              <a:t>Tiếng khèn với người Mông: </a:t>
            </a:r>
            <a:r>
              <a:rPr lang="vi-VN" sz="2600" dirty="0">
                <a:solidFill>
                  <a:prstClr val="black"/>
                </a:solidFill>
                <a:latin typeface="Calibri" panose="020F0502020204030204" pitchFamily="34" charset="0"/>
                <a:cs typeface="Calibri" panose="020F0502020204030204" pitchFamily="34" charset="0"/>
              </a:rPr>
              <a:t>Khèn có mặt trong hầu hết các hình thức sinh hoạt văn hoá của đồng bào Môn</a:t>
            </a:r>
            <a:r>
              <a:rPr lang="en-US" sz="2600" dirty="0">
                <a:solidFill>
                  <a:prstClr val="black"/>
                </a:solidFill>
                <a:latin typeface="Calibri" panose="020F0502020204030204" pitchFamily="34" charset="0"/>
                <a:cs typeface="Calibri" panose="020F0502020204030204" pitchFamily="34" charset="0"/>
              </a:rPr>
              <a:t>g</a:t>
            </a:r>
            <a:r>
              <a:rPr lang="vi-VN" sz="2600" dirty="0">
                <a:solidFill>
                  <a:prstClr val="black"/>
                </a:solidFill>
                <a:latin typeface="Calibri" panose="020F0502020204030204" pitchFamily="34" charset="0"/>
                <a:cs typeface="Calibri" panose="020F0502020204030204" pitchFamily="34" charset="0"/>
              </a:rPr>
              <a:t>.</a:t>
            </a:r>
            <a:r>
              <a:rPr lang="en-US" sz="2600" dirty="0">
                <a:solidFill>
                  <a:prstClr val="black"/>
                </a:solidFill>
                <a:latin typeface="Calibri" panose="020F0502020204030204" pitchFamily="34" charset="0"/>
                <a:cs typeface="Calibri" panose="020F0502020204030204" pitchFamily="34" charset="0"/>
              </a:rPr>
              <a:t> </a:t>
            </a: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Nhờ cây khèn độc đáo này, người Mông không chỉ thổ lộ tâm tình qua âm điệu du dương, trầm bổng mà còn là đạo cụ sinh động, giàu tạo hình trong những động tác điêu luyện.</a:t>
            </a:r>
            <a:endParaRPr lang="en-US" sz="26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Múa khèn còn thể hiện tinh thần thượng võ, ý chí kiên cường của người đàn ông miền sơn cước.</a:t>
            </a:r>
          </a:p>
        </p:txBody>
      </p:sp>
      <p:pic>
        <p:nvPicPr>
          <p:cNvPr id="9220" name="Picture 4" descr="Linh thiêng tiếng khèn Mông | Báo Dân tộc và Phát triển">
            <a:extLst>
              <a:ext uri="{FF2B5EF4-FFF2-40B4-BE49-F238E27FC236}">
                <a16:creationId xmlns:a16="http://schemas.microsoft.com/office/drawing/2014/main" id="{E87CB610-2C9F-9468-D884-338C332C5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785" y="280353"/>
            <a:ext cx="5100338" cy="324567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iếng khèn - nét tươi sáng trong tâm hồn người Mông">
            <a:extLst>
              <a:ext uri="{FF2B5EF4-FFF2-40B4-BE49-F238E27FC236}">
                <a16:creationId xmlns:a16="http://schemas.microsoft.com/office/drawing/2014/main" id="{65BAC55C-ABA8-F734-95A7-044DF6113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43" y="264706"/>
            <a:ext cx="4856344" cy="324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5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4"/>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a:extLst>
              <a:ext uri="{FF2B5EF4-FFF2-40B4-BE49-F238E27FC236}">
                <a16:creationId xmlns:a16="http://schemas.microsoft.com/office/drawing/2014/main" id="{4D831220-685A-4D47-9BB2-3F97EF560978}"/>
              </a:ext>
            </a:extLst>
          </p:cNvPr>
          <p:cNvGrpSpPr/>
          <p:nvPr/>
        </p:nvGrpSpPr>
        <p:grpSpPr>
          <a:xfrm>
            <a:off x="-154974" y="1116858"/>
            <a:ext cx="12501948" cy="5740985"/>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a:extLst>
              <a:ext uri="{FF2B5EF4-FFF2-40B4-BE49-F238E27FC236}">
                <a16:creationId xmlns:a16="http://schemas.microsoft.com/office/drawing/2014/main" id="{032271CA-0C2A-B154-0A03-9D6FFFD32128}"/>
              </a:ext>
            </a:extLst>
          </p:cNvPr>
          <p:cNvGrpSpPr/>
          <p:nvPr/>
        </p:nvGrpSpPr>
        <p:grpSpPr>
          <a:xfrm>
            <a:off x="419650" y="1564304"/>
            <a:ext cx="3172408" cy="1636095"/>
            <a:chOff x="139959" y="1387023"/>
            <a:chExt cx="3172408" cy="1636095"/>
          </a:xfrm>
        </p:grpSpPr>
        <p:sp>
          <p:nvSpPr>
            <p:cNvPr id="16" name="Rectangle: Rounded Corners 14">
              <a:extLst>
                <a:ext uri="{FF2B5EF4-FFF2-40B4-BE49-F238E27FC236}">
                  <a16:creationId xmlns:a16="http://schemas.microsoft.com/office/drawing/2014/main" id="{E6BA65B7-0699-635D-4EA0-D92F1720D6DF}"/>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cs typeface="+mn-cs"/>
                </a:rPr>
                <a:t>Mắt</a:t>
              </a:r>
              <a:r>
                <a:rPr kumimoji="0" lang="en-US" sz="4800" b="1" i="0" u="none" strike="noStrike" kern="0" cap="none" spc="0" normalizeH="0" baseline="0" noProof="0" dirty="0">
                  <a:ln>
                    <a:noFill/>
                  </a:ln>
                  <a:solidFill>
                    <a:srgbClr val="002060"/>
                  </a:solidFill>
                  <a:effectLst/>
                  <a:uLnTx/>
                  <a:uFillTx/>
                  <a:cs typeface="+mn-cs"/>
                </a:rPr>
                <a:t> </a:t>
              </a:r>
              <a:r>
                <a:rPr kumimoji="0" lang="en-US" sz="4800" b="1" i="0" u="none" strike="noStrike" kern="0" cap="none" spc="0" normalizeH="0" baseline="0" noProof="0" dirty="0" err="1">
                  <a:ln>
                    <a:noFill/>
                  </a:ln>
                  <a:solidFill>
                    <a:srgbClr val="002060"/>
                  </a:solidFill>
                  <a:effectLst/>
                  <a:uLnTx/>
                  <a:uFillTx/>
                  <a:cs typeface="+mn-cs"/>
                </a:rPr>
                <a:t>dõi</a:t>
              </a:r>
              <a:endParaRPr kumimoji="0" lang="en-US" sz="4800" b="1" i="0" u="none" strike="noStrike" kern="0" cap="none" spc="0" normalizeH="0" baseline="0" noProof="0" dirty="0">
                <a:ln>
                  <a:noFill/>
                </a:ln>
                <a:solidFill>
                  <a:srgbClr val="002060"/>
                </a:solidFill>
                <a:effectLst/>
                <a:uLnTx/>
                <a:uFillTx/>
                <a:cs typeface="+mn-cs"/>
              </a:endParaRPr>
            </a:p>
          </p:txBody>
        </p:sp>
        <p:pic>
          <p:nvPicPr>
            <p:cNvPr id="19" name="Picture 18">
              <a:extLst>
                <a:ext uri="{FF2B5EF4-FFF2-40B4-BE49-F238E27FC236}">
                  <a16:creationId xmlns:a16="http://schemas.microsoft.com/office/drawing/2014/main" id="{4E577EEF-5F2A-0004-EB9B-83972EE221C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F4FD9716-9E42-0FE2-319C-43F8634E5665}"/>
              </a:ext>
            </a:extLst>
          </p:cNvPr>
          <p:cNvGrpSpPr/>
          <p:nvPr/>
        </p:nvGrpSpPr>
        <p:grpSpPr>
          <a:xfrm>
            <a:off x="4319691" y="3200399"/>
            <a:ext cx="3397434" cy="1559458"/>
            <a:chOff x="4424729" y="3902060"/>
            <a:chExt cx="3397434" cy="1559458"/>
          </a:xfrm>
        </p:grpSpPr>
        <p:sp>
          <p:nvSpPr>
            <p:cNvPr id="22" name="Rectangle: Rounded Corners 20">
              <a:extLst>
                <a:ext uri="{FF2B5EF4-FFF2-40B4-BE49-F238E27FC236}">
                  <a16:creationId xmlns:a16="http://schemas.microsoft.com/office/drawing/2014/main" id="{C63DBB8E-60B1-C153-0195-2F529E68BEF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Tai </a:t>
              </a:r>
              <a:r>
                <a:rPr kumimoji="0" lang="en-US" sz="4800" b="1" i="0" u="none" strike="noStrike" kern="0" cap="none" spc="0" normalizeH="0" baseline="0" noProof="0" dirty="0" err="1">
                  <a:ln>
                    <a:noFill/>
                  </a:ln>
                  <a:solidFill>
                    <a:srgbClr val="002060"/>
                  </a:solidFill>
                  <a:effectLst/>
                  <a:uLnTx/>
                  <a:uFillTx/>
                  <a:cs typeface="+mn-cs"/>
                </a:rPr>
                <a:t>nghe</a:t>
              </a:r>
              <a:endParaRPr kumimoji="0" lang="en-US" sz="4800" b="1" i="0" u="none" strike="noStrike" kern="0" cap="none" spc="0" normalizeH="0" baseline="0" noProof="0" dirty="0">
                <a:ln>
                  <a:noFill/>
                </a:ln>
                <a:solidFill>
                  <a:srgbClr val="002060"/>
                </a:solidFill>
                <a:effectLst/>
                <a:uLnTx/>
                <a:uFillTx/>
                <a:cs typeface="+mn-cs"/>
              </a:endParaRPr>
            </a:p>
          </p:txBody>
        </p:sp>
        <p:pic>
          <p:nvPicPr>
            <p:cNvPr id="23" name="Picture 22">
              <a:extLst>
                <a:ext uri="{FF2B5EF4-FFF2-40B4-BE49-F238E27FC236}">
                  <a16:creationId xmlns:a16="http://schemas.microsoft.com/office/drawing/2014/main" id="{9BE743ED-3552-1905-5242-8C66B301E645}"/>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6" name="Group 25">
            <a:extLst>
              <a:ext uri="{FF2B5EF4-FFF2-40B4-BE49-F238E27FC236}">
                <a16:creationId xmlns:a16="http://schemas.microsoft.com/office/drawing/2014/main" id="{44B560F3-0625-4EDD-5E70-CC31BAD49285}"/>
              </a:ext>
            </a:extLst>
          </p:cNvPr>
          <p:cNvGrpSpPr/>
          <p:nvPr/>
        </p:nvGrpSpPr>
        <p:grpSpPr>
          <a:xfrm>
            <a:off x="8110962" y="1828720"/>
            <a:ext cx="3329164" cy="1371679"/>
            <a:chOff x="8110962" y="1828720"/>
            <a:chExt cx="3329164" cy="1371679"/>
          </a:xfrm>
        </p:grpSpPr>
        <p:sp>
          <p:nvSpPr>
            <p:cNvPr id="29" name="Rectangle: Rounded Corners 26">
              <a:extLst>
                <a:ext uri="{FF2B5EF4-FFF2-40B4-BE49-F238E27FC236}">
                  <a16:creationId xmlns:a16="http://schemas.microsoft.com/office/drawing/2014/main" id="{4C8403BD-947C-52F1-334A-31B7E1D4E37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Tay </a:t>
              </a:r>
              <a:r>
                <a:rPr kumimoji="0" lang="en-US" sz="4800" b="1" i="0" u="none" strike="noStrike" kern="0" cap="none" spc="0" normalizeH="0" baseline="0" noProof="0" dirty="0" err="1">
                  <a:ln>
                    <a:noFill/>
                  </a:ln>
                  <a:solidFill>
                    <a:srgbClr val="002060"/>
                  </a:solidFill>
                  <a:effectLst/>
                  <a:uLnTx/>
                  <a:uFillTx/>
                  <a:cs typeface="+mn-cs"/>
                </a:rPr>
                <a:t>dò</a:t>
              </a:r>
              <a:endParaRPr kumimoji="0" lang="en-US" sz="4800" b="1" i="0" u="none" strike="noStrike" kern="0" cap="none" spc="0" normalizeH="0" baseline="0" noProof="0" dirty="0">
                <a:ln>
                  <a:noFill/>
                </a:ln>
                <a:solidFill>
                  <a:srgbClr val="002060"/>
                </a:solidFill>
                <a:effectLst/>
                <a:uLnTx/>
                <a:uFillTx/>
                <a:cs typeface="+mn-cs"/>
              </a:endParaRPr>
            </a:p>
          </p:txBody>
        </p:sp>
        <p:pic>
          <p:nvPicPr>
            <p:cNvPr id="35" name="Picture 34">
              <a:extLst>
                <a:ext uri="{FF2B5EF4-FFF2-40B4-BE49-F238E27FC236}">
                  <a16:creationId xmlns:a16="http://schemas.microsoft.com/office/drawing/2014/main" id="{D223BDA2-8E8A-67E7-E870-726509212C86}"/>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40" name="Picture 39">
            <a:extLst>
              <a:ext uri="{FF2B5EF4-FFF2-40B4-BE49-F238E27FC236}">
                <a16:creationId xmlns:a16="http://schemas.microsoft.com/office/drawing/2014/main" id="{AA128A50-BE67-CA50-C849-531FAC647649}"/>
              </a:ext>
            </a:extLst>
          </p:cNvPr>
          <p:cNvPicPr>
            <a:picLocks noChangeAspect="1"/>
          </p:cNvPicPr>
          <p:nvPr/>
        </p:nvPicPr>
        <p:blipFill>
          <a:blip r:embed="rId9"/>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000">
                                          <p:cBhvr additive="base">
                                            <p:cTn id="17"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algn="just" rtl="0" latinLnBrk="0"/>
            <a:r>
              <a:rPr lang="en-US" sz="2000" b="0" i="0" dirty="0">
                <a:solidFill>
                  <a:srgbClr val="000000"/>
                </a:solidFill>
                <a:effectLst/>
              </a:rPr>
              <a:t>   </a:t>
            </a:r>
            <a:r>
              <a:rPr lang="vi-VN" sz="2000" b="0" i="0" dirty="0">
                <a:solidFill>
                  <a:srgbClr val="000000"/>
                </a:solidFill>
                <a:effectLst/>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rtl="0" latinLnBrk="0"/>
            <a:r>
              <a:rPr lang="en-US" sz="2000" b="0" i="0" dirty="0">
                <a:solidFill>
                  <a:srgbClr val="000000"/>
                </a:solidFill>
                <a:effectLst/>
              </a:rPr>
              <a:t>   </a:t>
            </a:r>
            <a:r>
              <a:rPr lang="vi-VN" sz="2000" b="0" i="0" dirty="0">
                <a:solidFill>
                  <a:srgbClr val="000000"/>
                </a:solidFill>
                <a:effectLst/>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rtl="0" latinLnBrk="0"/>
            <a:r>
              <a:rPr lang="en-US" sz="2000" b="0" i="0" dirty="0">
                <a:solidFill>
                  <a:srgbClr val="000000"/>
                </a:solidFill>
                <a:effectLst/>
              </a:rPr>
              <a:t>   </a:t>
            </a:r>
            <a:r>
              <a:rPr lang="vi-VN" sz="2000" b="0" i="0" dirty="0">
                <a:solidFill>
                  <a:srgbClr val="000000"/>
                </a:solidFill>
                <a:effectLst/>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rtl="0" latinLnBrk="0"/>
            <a:r>
              <a:rPr lang="en-US" sz="2000" b="0" i="0" dirty="0">
                <a:solidFill>
                  <a:srgbClr val="000000"/>
                </a:solidFill>
                <a:effectLst/>
              </a:rPr>
              <a:t>   </a:t>
            </a:r>
            <a:r>
              <a:rPr lang="vi-VN" sz="2000" b="0" i="0" dirty="0">
                <a:solidFill>
                  <a:srgbClr val="000000"/>
                </a:solidFill>
                <a:effectLst/>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r" rtl="0" latinLnBrk="0"/>
            <a:r>
              <a:rPr lang="vi-VN" sz="2000" b="0" i="0" dirty="0">
                <a:solidFill>
                  <a:srgbClr val="000000"/>
                </a:solidFill>
                <a:effectLst/>
              </a:rPr>
              <a:t>(Theo Hà Phong)</a:t>
            </a:r>
          </a:p>
        </p:txBody>
      </p:sp>
    </p:spTree>
    <p:extLst>
      <p:ext uri="{BB962C8B-B14F-4D97-AF65-F5344CB8AC3E}">
        <p14:creationId xmlns:p14="http://schemas.microsoft.com/office/powerpoint/2010/main" val="60175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
        <p:nvSpPr>
          <p:cNvPr id="2" name="Rectangle: Rounded Corners 1">
            <a:extLst>
              <a:ext uri="{FF2B5EF4-FFF2-40B4-BE49-F238E27FC236}">
                <a16:creationId xmlns:a16="http://schemas.microsoft.com/office/drawing/2014/main" id="{81EE3520-BBC4-C49F-5F43-0621D6518C67}"/>
              </a:ext>
            </a:extLst>
          </p:cNvPr>
          <p:cNvSpPr/>
          <p:nvPr/>
        </p:nvSpPr>
        <p:spPr>
          <a:xfrm>
            <a:off x="510359" y="5347071"/>
            <a:ext cx="43593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CÙNG CHIA ĐOẠN</a:t>
            </a:r>
          </a:p>
        </p:txBody>
      </p:sp>
      <p:sp>
        <p:nvSpPr>
          <p:cNvPr id="4" name="Oval 3">
            <a:extLst>
              <a:ext uri="{FF2B5EF4-FFF2-40B4-BE49-F238E27FC236}">
                <a16:creationId xmlns:a16="http://schemas.microsoft.com/office/drawing/2014/main" id="{5147404F-C828-7669-6919-F1D43F4548F9}"/>
              </a:ext>
            </a:extLst>
          </p:cNvPr>
          <p:cNvSpPr/>
          <p:nvPr/>
        </p:nvSpPr>
        <p:spPr>
          <a:xfrm>
            <a:off x="106326" y="776176"/>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
        <p:nvSpPr>
          <p:cNvPr id="5" name="Oval 4">
            <a:extLst>
              <a:ext uri="{FF2B5EF4-FFF2-40B4-BE49-F238E27FC236}">
                <a16:creationId xmlns:a16="http://schemas.microsoft.com/office/drawing/2014/main" id="{06ADEEA4-5517-5609-A833-301AD6A87719}"/>
              </a:ext>
            </a:extLst>
          </p:cNvPr>
          <p:cNvSpPr/>
          <p:nvPr/>
        </p:nvSpPr>
        <p:spPr>
          <a:xfrm>
            <a:off x="85061" y="172247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6" name="Oval 5">
            <a:extLst>
              <a:ext uri="{FF2B5EF4-FFF2-40B4-BE49-F238E27FC236}">
                <a16:creationId xmlns:a16="http://schemas.microsoft.com/office/drawing/2014/main" id="{ACEBA544-6BEE-603A-D717-C214EE64106B}"/>
              </a:ext>
            </a:extLst>
          </p:cNvPr>
          <p:cNvSpPr/>
          <p:nvPr/>
        </p:nvSpPr>
        <p:spPr>
          <a:xfrm>
            <a:off x="85060" y="2955851"/>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7" name="Oval 6">
            <a:extLst>
              <a:ext uri="{FF2B5EF4-FFF2-40B4-BE49-F238E27FC236}">
                <a16:creationId xmlns:a16="http://schemas.microsoft.com/office/drawing/2014/main" id="{5B5ACC32-83DE-CCD0-6915-D3D324DE3939}"/>
              </a:ext>
            </a:extLst>
          </p:cNvPr>
          <p:cNvSpPr/>
          <p:nvPr/>
        </p:nvSpPr>
        <p:spPr>
          <a:xfrm>
            <a:off x="74428" y="388088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Tree>
    <p:extLst>
      <p:ext uri="{BB962C8B-B14F-4D97-AF65-F5344CB8AC3E}">
        <p14:creationId xmlns:p14="http://schemas.microsoft.com/office/powerpoint/2010/main" val="2317192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53F1CB0A-9A55-62AD-5249-7669014C0861}"/>
              </a:ext>
            </a:extLst>
          </p:cNvPr>
          <p:cNvPicPr>
            <a:picLocks noChangeAspect="1"/>
          </p:cNvPicPr>
          <p:nvPr/>
        </p:nvPicPr>
        <p:blipFill>
          <a:blip r:embed="rId3"/>
          <a:stretch>
            <a:fillRect/>
          </a:stretch>
        </p:blipFill>
        <p:spPr>
          <a:xfrm>
            <a:off x="1478897" y="953608"/>
            <a:ext cx="9620322" cy="1670449"/>
          </a:xfrm>
          <a:prstGeom prst="rect">
            <a:avLst/>
          </a:prstGeom>
        </p:spPr>
      </p:pic>
      <p:sp>
        <p:nvSpPr>
          <p:cNvPr id="4" name="圆角矩形 17">
            <a:extLst>
              <a:ext uri="{FF2B5EF4-FFF2-40B4-BE49-F238E27FC236}">
                <a16:creationId xmlns:a16="http://schemas.microsoft.com/office/drawing/2014/main" id="{D3051C77-5E11-556A-7265-CA3594ED457F}"/>
              </a:ext>
            </a:extLst>
          </p:cNvPr>
          <p:cNvSpPr/>
          <p:nvPr/>
        </p:nvSpPr>
        <p:spPr>
          <a:xfrm>
            <a:off x="3777886" y="2723146"/>
            <a:ext cx="5229480"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a16="http://schemas.microsoft.com/office/drawing/2014/main" id="{98B572FD-17D4-0EB3-6FF9-96E236442EB0}"/>
              </a:ext>
            </a:extLst>
          </p:cNvPr>
          <p:cNvSpPr txBox="1"/>
          <p:nvPr/>
        </p:nvSpPr>
        <p:spPr>
          <a:xfrm>
            <a:off x="3972911" y="2890064"/>
            <a:ext cx="4813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vấn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lòng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a16="http://schemas.microsoft.com/office/drawing/2014/main" id="{B91B9BA6-9D33-5D00-01B6-FBE7C41E4587}"/>
              </a:ext>
            </a:extLst>
          </p:cNvPr>
          <p:cNvSpPr/>
          <p:nvPr/>
        </p:nvSpPr>
        <p:spPr>
          <a:xfrm>
            <a:off x="5193797" y="4065229"/>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7" name="TextBox 6">
            <a:extLst>
              <a:ext uri="{FF2B5EF4-FFF2-40B4-BE49-F238E27FC236}">
                <a16:creationId xmlns:a16="http://schemas.microsoft.com/office/drawing/2014/main" id="{06127770-562D-97D7-86C6-C9E8866B4C02}"/>
              </a:ext>
            </a:extLst>
          </p:cNvPr>
          <p:cNvSpPr txBox="1"/>
          <p:nvPr/>
        </p:nvSpPr>
        <p:spPr>
          <a:xfrm>
            <a:off x="5475889" y="4253859"/>
            <a:ext cx="30327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khéo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léo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97920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2CA2B2A2-28A9-48A9-B1FB-0E1113A5C8BD}"/>
              </a:ext>
            </a:extLst>
          </p:cNvPr>
          <p:cNvPicPr>
            <a:picLocks noChangeAspect="1"/>
          </p:cNvPicPr>
          <p:nvPr/>
        </p:nvPicPr>
        <p:blipFill>
          <a:blip r:embed="rId4"/>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id="{7C085ADC-2BAD-4772-B8C1-2D85511D9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id="{780FB5B4-1D73-4CCB-AEFF-AEAAB70F1C02}"/>
              </a:ext>
            </a:extLst>
          </p:cNvPr>
          <p:cNvPicPr>
            <a:picLocks noChangeAspect="1"/>
          </p:cNvPicPr>
          <p:nvPr/>
        </p:nvPicPr>
        <p:blipFill>
          <a:blip r:embed="rId7"/>
          <a:stretch>
            <a:fillRect/>
          </a:stretch>
        </p:blipFill>
        <p:spPr>
          <a:xfrm rot="759396">
            <a:off x="536854" y="371352"/>
            <a:ext cx="1439053" cy="706097"/>
          </a:xfrm>
          <a:prstGeom prst="rect">
            <a:avLst/>
          </a:prstGeom>
        </p:spPr>
      </p:pic>
      <p:pic>
        <p:nvPicPr>
          <p:cNvPr id="6" name="PA_图片 5">
            <a:extLst>
              <a:ext uri="{FF2B5EF4-FFF2-40B4-BE49-F238E27FC236}">
                <a16:creationId xmlns:a16="http://schemas.microsoft.com/office/drawing/2014/main" id="{0ECB2FED-56AC-4D6B-81FE-97428F1E47D7}"/>
              </a:ext>
            </a:extLst>
          </p:cNvPr>
          <p:cNvPicPr>
            <a:picLocks noChangeAspect="1" noResize="1"/>
          </p:cNvPicPr>
          <p:nvPr>
            <p:custDataLst>
              <p:tags r:id="rId1"/>
            </p:custDataLst>
          </p:nvPr>
        </p:nvPicPr>
        <p:blipFill rotWithShape="1">
          <a:blip r:embed="rId8"/>
          <a:srcRect l="1209" t="12804" r="4649" b="29966"/>
          <a:stretch/>
        </p:blipFill>
        <p:spPr>
          <a:xfrm>
            <a:off x="-6899" y="3582907"/>
            <a:ext cx="12205801" cy="327509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CC2AD1F-0139-8C8C-7DC7-CD1156AB1D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4" name="Speech Bubble: Rectangle with Corners Rounded 3">
            <a:extLst>
              <a:ext uri="{FF2B5EF4-FFF2-40B4-BE49-F238E27FC236}">
                <a16:creationId xmlns:a16="http://schemas.microsoft.com/office/drawing/2014/main" id="{97E11071-C13B-DFA4-3F9C-3F592F4A1099}"/>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err="1">
                <a:solidFill>
                  <a:prstClr val="black"/>
                </a:solidFill>
                <a:latin typeface="Calibri" panose="020F0502020204030204"/>
              </a:rPr>
              <a:t>Trong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bài</a:t>
            </a:r>
            <a:r>
              <a:rPr lang="en-US" sz="4400" b="1" dirty="0">
                <a:solidFill>
                  <a:prstClr val="black"/>
                </a:solidFill>
                <a:latin typeface="Calibri" panose="020F0502020204030204"/>
              </a:rPr>
              <a:t> “</a:t>
            </a:r>
            <a:r>
              <a:rPr lang="en-US" sz="4400" b="1" i="1" dirty="0">
                <a:solidFill>
                  <a:prstClr val="black"/>
                </a:solidFill>
                <a:latin typeface="Calibri" panose="020F0502020204030204"/>
              </a:rPr>
              <a:t>Thanh </a:t>
            </a:r>
            <a:r>
              <a:rPr lang="en-US" sz="4400" b="1" i="1" dirty="0" err="1">
                <a:solidFill>
                  <a:prstClr val="black"/>
                </a:solidFill>
                <a:latin typeface="Calibri" panose="020F0502020204030204"/>
              </a:rPr>
              <a:t>âm</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của</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núi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em</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có</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từ</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nào</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chưa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hiểu</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nghĩa</a:t>
            </a:r>
            <a:r>
              <a:rPr lang="en-US" sz="4400" b="1" dirty="0">
                <a:solidFill>
                  <a:prstClr val="black"/>
                </a:solidFill>
                <a:latin typeface="Calibri" panose="020F0502020204030204"/>
              </a:rPr>
              <a:t>?</a:t>
            </a:r>
          </a:p>
        </p:txBody>
      </p:sp>
    </p:spTree>
    <p:extLst>
      <p:ext uri="{BB962C8B-B14F-4D97-AF65-F5344CB8AC3E}">
        <p14:creationId xmlns:p14="http://schemas.microsoft.com/office/powerpoint/2010/main" val="1930348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4000" b="1" dirty="0" err="1">
                <a:solidFill>
                  <a:prstClr val="black"/>
                </a:solidFill>
                <a:latin typeface="Calibri" panose="020F0502020204030204"/>
              </a:rPr>
              <a:t>Tây</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Bắc</a:t>
            </a:r>
            <a:r>
              <a:rPr lang="vi-VN" sz="4000" b="1" dirty="0">
                <a:solidFill>
                  <a:prstClr val="black"/>
                </a:solidFill>
                <a:latin typeface="Calibri" panose="020F0502020204030204"/>
              </a:rPr>
              <a:t>: </a:t>
            </a:r>
            <a:r>
              <a:rPr lang="vi-VN" sz="4000" dirty="0">
                <a:solidFill>
                  <a:prstClr val="black"/>
                </a:solidFill>
                <a:latin typeface="Calibri" panose="020F0502020204030204"/>
              </a:rPr>
              <a:t>vùng núi phía tây ở miền Bắc nước ta.</a:t>
            </a:r>
          </a:p>
        </p:txBody>
      </p:sp>
      <p:pic>
        <p:nvPicPr>
          <p:cNvPr id="10242" name="Picture 2" descr="Du lịch Tây Bắc - VnExpress">
            <a:extLst>
              <a:ext uri="{FF2B5EF4-FFF2-40B4-BE49-F238E27FC236}">
                <a16:creationId xmlns:a16="http://schemas.microsoft.com/office/drawing/2014/main" id="{58A85D7E-553D-DBF6-447B-6A4BB7C9B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3769" y="3229283"/>
            <a:ext cx="5517740" cy="331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05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0242"/>
                                        </p:tgtEl>
                                        <p:attrNameLst>
                                          <p:attrName>style.visibility</p:attrName>
                                        </p:attrNameLst>
                                      </p:cBhvr>
                                      <p:to>
                                        <p:strVal val="visible"/>
                                      </p:to>
                                    </p:set>
                                    <p:animEffect transition="in" filter="fade">
                                      <p:cBhvr>
                                        <p:cTn id="2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2033608"/>
          </a:xfrm>
          <a:custGeom>
            <a:avLst/>
            <a:gdLst>
              <a:gd name="connsiteX0" fmla="*/ 0 w 7820291"/>
              <a:gd name="connsiteY0" fmla="*/ 338941 h 2033608"/>
              <a:gd name="connsiteX1" fmla="*/ 338941 w 7820291"/>
              <a:gd name="connsiteY1" fmla="*/ 0 h 2033608"/>
              <a:gd name="connsiteX2" fmla="*/ 773979 w 7820291"/>
              <a:gd name="connsiteY2" fmla="*/ 0 h 2033608"/>
              <a:gd name="connsiteX3" fmla="*/ 1423289 w 7820291"/>
              <a:gd name="connsiteY3" fmla="*/ 0 h 2033608"/>
              <a:gd name="connsiteX4" fmla="*/ 2072598 w 7820291"/>
              <a:gd name="connsiteY4" fmla="*/ 0 h 2033608"/>
              <a:gd name="connsiteX5" fmla="*/ 2864757 w 7820291"/>
              <a:gd name="connsiteY5" fmla="*/ 0 h 2033608"/>
              <a:gd name="connsiteX6" fmla="*/ 3299794 w 7820291"/>
              <a:gd name="connsiteY6" fmla="*/ 0 h 2033608"/>
              <a:gd name="connsiteX7" fmla="*/ 3877680 w 7820291"/>
              <a:gd name="connsiteY7" fmla="*/ 0 h 2033608"/>
              <a:gd name="connsiteX8" fmla="*/ 4455566 w 7820291"/>
              <a:gd name="connsiteY8" fmla="*/ 0 h 2033608"/>
              <a:gd name="connsiteX9" fmla="*/ 5176300 w 7820291"/>
              <a:gd name="connsiteY9" fmla="*/ 0 h 2033608"/>
              <a:gd name="connsiteX10" fmla="*/ 5968458 w 7820291"/>
              <a:gd name="connsiteY10" fmla="*/ 0 h 2033608"/>
              <a:gd name="connsiteX11" fmla="*/ 6760616 w 7820291"/>
              <a:gd name="connsiteY11" fmla="*/ 0 h 2033608"/>
              <a:gd name="connsiteX12" fmla="*/ 7481350 w 7820291"/>
              <a:gd name="connsiteY12" fmla="*/ 0 h 2033608"/>
              <a:gd name="connsiteX13" fmla="*/ 7820291 w 7820291"/>
              <a:gd name="connsiteY13" fmla="*/ 338941 h 2033608"/>
              <a:gd name="connsiteX14" fmla="*/ 7820291 w 7820291"/>
              <a:gd name="connsiteY14" fmla="*/ 989689 h 2033608"/>
              <a:gd name="connsiteX15" fmla="*/ 7820291 w 7820291"/>
              <a:gd name="connsiteY15" fmla="*/ 1694667 h 2033608"/>
              <a:gd name="connsiteX16" fmla="*/ 7481350 w 7820291"/>
              <a:gd name="connsiteY16" fmla="*/ 2033608 h 2033608"/>
              <a:gd name="connsiteX17" fmla="*/ 6832040 w 7820291"/>
              <a:gd name="connsiteY17" fmla="*/ 2033608 h 2033608"/>
              <a:gd name="connsiteX18" fmla="*/ 6325578 w 7820291"/>
              <a:gd name="connsiteY18" fmla="*/ 2033608 h 2033608"/>
              <a:gd name="connsiteX19" fmla="*/ 5676268 w 7820291"/>
              <a:gd name="connsiteY19" fmla="*/ 2033608 h 2033608"/>
              <a:gd name="connsiteX20" fmla="*/ 5098383 w 7820291"/>
              <a:gd name="connsiteY20" fmla="*/ 2033608 h 2033608"/>
              <a:gd name="connsiteX21" fmla="*/ 4591921 w 7820291"/>
              <a:gd name="connsiteY21" fmla="*/ 2033608 h 2033608"/>
              <a:gd name="connsiteX22" fmla="*/ 3799763 w 7820291"/>
              <a:gd name="connsiteY22" fmla="*/ 2033608 h 2033608"/>
              <a:gd name="connsiteX23" fmla="*/ 3221877 w 7820291"/>
              <a:gd name="connsiteY23" fmla="*/ 2033608 h 2033608"/>
              <a:gd name="connsiteX24" fmla="*/ 2501143 w 7820291"/>
              <a:gd name="connsiteY24" fmla="*/ 2033608 h 2033608"/>
              <a:gd name="connsiteX25" fmla="*/ 1780409 w 7820291"/>
              <a:gd name="connsiteY25" fmla="*/ 2033608 h 2033608"/>
              <a:gd name="connsiteX26" fmla="*/ 1273947 w 7820291"/>
              <a:gd name="connsiteY26" fmla="*/ 2033608 h 2033608"/>
              <a:gd name="connsiteX27" fmla="*/ 338941 w 7820291"/>
              <a:gd name="connsiteY27" fmla="*/ 2033608 h 2033608"/>
              <a:gd name="connsiteX28" fmla="*/ 0 w 7820291"/>
              <a:gd name="connsiteY28" fmla="*/ 1694667 h 2033608"/>
              <a:gd name="connsiteX29" fmla="*/ 0 w 7820291"/>
              <a:gd name="connsiteY29" fmla="*/ 1057476 h 2033608"/>
              <a:gd name="connsiteX30" fmla="*/ 0 w 7820291"/>
              <a:gd name="connsiteY30" fmla="*/ 338941 h 203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2033608" fill="none" extrusionOk="0">
                <a:moveTo>
                  <a:pt x="0" y="338941"/>
                </a:moveTo>
                <a:cubicBezTo>
                  <a:pt x="5402" y="155228"/>
                  <a:pt x="129679" y="6323"/>
                  <a:pt x="338941" y="0"/>
                </a:cubicBezTo>
                <a:cubicBezTo>
                  <a:pt x="447350" y="13056"/>
                  <a:pt x="668171" y="-20418"/>
                  <a:pt x="773979" y="0"/>
                </a:cubicBezTo>
                <a:cubicBezTo>
                  <a:pt x="879787" y="20418"/>
                  <a:pt x="1129904" y="12642"/>
                  <a:pt x="1423289" y="0"/>
                </a:cubicBezTo>
                <a:cubicBezTo>
                  <a:pt x="1716674" y="-12642"/>
                  <a:pt x="1770956" y="9817"/>
                  <a:pt x="2072598" y="0"/>
                </a:cubicBezTo>
                <a:cubicBezTo>
                  <a:pt x="2374240" y="-9817"/>
                  <a:pt x="2612516" y="-36084"/>
                  <a:pt x="2864757" y="0"/>
                </a:cubicBezTo>
                <a:cubicBezTo>
                  <a:pt x="3116998" y="36084"/>
                  <a:pt x="3090219" y="136"/>
                  <a:pt x="3299794" y="0"/>
                </a:cubicBezTo>
                <a:cubicBezTo>
                  <a:pt x="3509369" y="-136"/>
                  <a:pt x="3604798" y="25258"/>
                  <a:pt x="3877680" y="0"/>
                </a:cubicBezTo>
                <a:cubicBezTo>
                  <a:pt x="4150562" y="-25258"/>
                  <a:pt x="4216208" y="17187"/>
                  <a:pt x="4455566" y="0"/>
                </a:cubicBezTo>
                <a:cubicBezTo>
                  <a:pt x="4694924" y="-17187"/>
                  <a:pt x="4901209" y="13496"/>
                  <a:pt x="5176300" y="0"/>
                </a:cubicBezTo>
                <a:cubicBezTo>
                  <a:pt x="5451391" y="-13496"/>
                  <a:pt x="5753628" y="2297"/>
                  <a:pt x="5968458" y="0"/>
                </a:cubicBezTo>
                <a:cubicBezTo>
                  <a:pt x="6183288" y="-2297"/>
                  <a:pt x="6481837" y="-4115"/>
                  <a:pt x="6760616" y="0"/>
                </a:cubicBezTo>
                <a:cubicBezTo>
                  <a:pt x="7039395" y="4115"/>
                  <a:pt x="7268639" y="2934"/>
                  <a:pt x="7481350" y="0"/>
                </a:cubicBezTo>
                <a:cubicBezTo>
                  <a:pt x="7671488" y="-6771"/>
                  <a:pt x="7796230" y="133919"/>
                  <a:pt x="7820291" y="338941"/>
                </a:cubicBezTo>
                <a:cubicBezTo>
                  <a:pt x="7811575" y="598159"/>
                  <a:pt x="7808086" y="822615"/>
                  <a:pt x="7820291" y="989689"/>
                </a:cubicBezTo>
                <a:cubicBezTo>
                  <a:pt x="7832496" y="1156763"/>
                  <a:pt x="7817252" y="1510258"/>
                  <a:pt x="7820291" y="1694667"/>
                </a:cubicBezTo>
                <a:cubicBezTo>
                  <a:pt x="7816943" y="1911433"/>
                  <a:pt x="7626324" y="2025721"/>
                  <a:pt x="7481350" y="2033608"/>
                </a:cubicBezTo>
                <a:cubicBezTo>
                  <a:pt x="7185458" y="2043021"/>
                  <a:pt x="7074123" y="2007861"/>
                  <a:pt x="6832040" y="2033608"/>
                </a:cubicBezTo>
                <a:cubicBezTo>
                  <a:pt x="6589957" y="2059356"/>
                  <a:pt x="6545589" y="2050192"/>
                  <a:pt x="6325578" y="2033608"/>
                </a:cubicBezTo>
                <a:cubicBezTo>
                  <a:pt x="6105567" y="2017024"/>
                  <a:pt x="5831535" y="2038271"/>
                  <a:pt x="5676268" y="2033608"/>
                </a:cubicBezTo>
                <a:cubicBezTo>
                  <a:pt x="5521001" y="2028946"/>
                  <a:pt x="5364384" y="2008873"/>
                  <a:pt x="5098383" y="2033608"/>
                </a:cubicBezTo>
                <a:cubicBezTo>
                  <a:pt x="4832382" y="2058343"/>
                  <a:pt x="4707197" y="2011951"/>
                  <a:pt x="4591921" y="2033608"/>
                </a:cubicBezTo>
                <a:cubicBezTo>
                  <a:pt x="4476645" y="2055265"/>
                  <a:pt x="3997499" y="2070323"/>
                  <a:pt x="3799763" y="2033608"/>
                </a:cubicBezTo>
                <a:cubicBezTo>
                  <a:pt x="3602027" y="1996893"/>
                  <a:pt x="3382272" y="2030034"/>
                  <a:pt x="3221877" y="2033608"/>
                </a:cubicBezTo>
                <a:cubicBezTo>
                  <a:pt x="3061482" y="2037182"/>
                  <a:pt x="2776953" y="2048262"/>
                  <a:pt x="2501143" y="2033608"/>
                </a:cubicBezTo>
                <a:cubicBezTo>
                  <a:pt x="2225333" y="2018954"/>
                  <a:pt x="2039261" y="2018515"/>
                  <a:pt x="1780409" y="2033608"/>
                </a:cubicBezTo>
                <a:cubicBezTo>
                  <a:pt x="1521557" y="2048701"/>
                  <a:pt x="1435660" y="2048651"/>
                  <a:pt x="1273947" y="2033608"/>
                </a:cubicBezTo>
                <a:cubicBezTo>
                  <a:pt x="1112234" y="2018565"/>
                  <a:pt x="533942" y="2073992"/>
                  <a:pt x="338941" y="2033608"/>
                </a:cubicBezTo>
                <a:cubicBezTo>
                  <a:pt x="179073" y="2041085"/>
                  <a:pt x="15992" y="1862855"/>
                  <a:pt x="0" y="1694667"/>
                </a:cubicBezTo>
                <a:cubicBezTo>
                  <a:pt x="-12344" y="1487479"/>
                  <a:pt x="-757" y="1281622"/>
                  <a:pt x="0" y="1057476"/>
                </a:cubicBezTo>
                <a:cubicBezTo>
                  <a:pt x="757" y="833330"/>
                  <a:pt x="-22357" y="495565"/>
                  <a:pt x="0" y="338941"/>
                </a:cubicBezTo>
                <a:close/>
              </a:path>
              <a:path w="7820291" h="2033608" stroke="0" extrusionOk="0">
                <a:moveTo>
                  <a:pt x="0" y="338941"/>
                </a:moveTo>
                <a:cubicBezTo>
                  <a:pt x="16390" y="192793"/>
                  <a:pt x="157667" y="-4179"/>
                  <a:pt x="338941" y="0"/>
                </a:cubicBezTo>
                <a:cubicBezTo>
                  <a:pt x="626931" y="22788"/>
                  <a:pt x="725750" y="8480"/>
                  <a:pt x="988251" y="0"/>
                </a:cubicBezTo>
                <a:cubicBezTo>
                  <a:pt x="1250752" y="-8480"/>
                  <a:pt x="1449474" y="-4501"/>
                  <a:pt x="1780409" y="0"/>
                </a:cubicBezTo>
                <a:cubicBezTo>
                  <a:pt x="2111344" y="4501"/>
                  <a:pt x="2328266" y="-14176"/>
                  <a:pt x="2572567" y="0"/>
                </a:cubicBezTo>
                <a:cubicBezTo>
                  <a:pt x="2816868" y="14176"/>
                  <a:pt x="2866744" y="-7079"/>
                  <a:pt x="3007605" y="0"/>
                </a:cubicBezTo>
                <a:cubicBezTo>
                  <a:pt x="3148466" y="7079"/>
                  <a:pt x="3437259" y="-27751"/>
                  <a:pt x="3799763" y="0"/>
                </a:cubicBezTo>
                <a:cubicBezTo>
                  <a:pt x="4162267" y="27751"/>
                  <a:pt x="4074175" y="8728"/>
                  <a:pt x="4234800" y="0"/>
                </a:cubicBezTo>
                <a:cubicBezTo>
                  <a:pt x="4395425" y="-8728"/>
                  <a:pt x="4474930" y="21266"/>
                  <a:pt x="4669838" y="0"/>
                </a:cubicBezTo>
                <a:cubicBezTo>
                  <a:pt x="4864746" y="-21266"/>
                  <a:pt x="4948465" y="-386"/>
                  <a:pt x="5176300" y="0"/>
                </a:cubicBezTo>
                <a:cubicBezTo>
                  <a:pt x="5404135" y="386"/>
                  <a:pt x="5588809" y="20966"/>
                  <a:pt x="5825610" y="0"/>
                </a:cubicBezTo>
                <a:cubicBezTo>
                  <a:pt x="6062411" y="-20966"/>
                  <a:pt x="6155238" y="-2848"/>
                  <a:pt x="6332071" y="0"/>
                </a:cubicBezTo>
                <a:cubicBezTo>
                  <a:pt x="6508904" y="2848"/>
                  <a:pt x="6558072" y="3882"/>
                  <a:pt x="6767109" y="0"/>
                </a:cubicBezTo>
                <a:cubicBezTo>
                  <a:pt x="6976146" y="-3882"/>
                  <a:pt x="7235143" y="-19236"/>
                  <a:pt x="7481350" y="0"/>
                </a:cubicBezTo>
                <a:cubicBezTo>
                  <a:pt x="7690239" y="13635"/>
                  <a:pt x="7854079" y="179295"/>
                  <a:pt x="7820291" y="338941"/>
                </a:cubicBezTo>
                <a:cubicBezTo>
                  <a:pt x="7819118" y="644192"/>
                  <a:pt x="7794648" y="719139"/>
                  <a:pt x="7820291" y="976132"/>
                </a:cubicBezTo>
                <a:cubicBezTo>
                  <a:pt x="7845934" y="1233125"/>
                  <a:pt x="7847641" y="1474028"/>
                  <a:pt x="7820291" y="1694667"/>
                </a:cubicBezTo>
                <a:cubicBezTo>
                  <a:pt x="7810232" y="1915656"/>
                  <a:pt x="7684914" y="2014958"/>
                  <a:pt x="7481350" y="2033608"/>
                </a:cubicBezTo>
                <a:cubicBezTo>
                  <a:pt x="7279615" y="2037949"/>
                  <a:pt x="7183053" y="2017404"/>
                  <a:pt x="6903464" y="2033608"/>
                </a:cubicBezTo>
                <a:cubicBezTo>
                  <a:pt x="6623875" y="2049812"/>
                  <a:pt x="6577440" y="2014266"/>
                  <a:pt x="6325578" y="2033608"/>
                </a:cubicBezTo>
                <a:cubicBezTo>
                  <a:pt x="6073716" y="2052950"/>
                  <a:pt x="5955903" y="2031763"/>
                  <a:pt x="5819117" y="2033608"/>
                </a:cubicBezTo>
                <a:cubicBezTo>
                  <a:pt x="5682331" y="2035453"/>
                  <a:pt x="5524458" y="2040460"/>
                  <a:pt x="5241231" y="2033608"/>
                </a:cubicBezTo>
                <a:cubicBezTo>
                  <a:pt x="4958004" y="2026756"/>
                  <a:pt x="4952873" y="2042967"/>
                  <a:pt x="4734769" y="2033608"/>
                </a:cubicBezTo>
                <a:cubicBezTo>
                  <a:pt x="4516665" y="2024249"/>
                  <a:pt x="4516655" y="2023540"/>
                  <a:pt x="4299731" y="2033608"/>
                </a:cubicBezTo>
                <a:cubicBezTo>
                  <a:pt x="4082807" y="2043676"/>
                  <a:pt x="3975327" y="2021336"/>
                  <a:pt x="3793270" y="2033608"/>
                </a:cubicBezTo>
                <a:cubicBezTo>
                  <a:pt x="3611213" y="2045880"/>
                  <a:pt x="3447721" y="2034364"/>
                  <a:pt x="3358232" y="2033608"/>
                </a:cubicBezTo>
                <a:cubicBezTo>
                  <a:pt x="3268743" y="2032852"/>
                  <a:pt x="3039862" y="2015660"/>
                  <a:pt x="2851770" y="2033608"/>
                </a:cubicBezTo>
                <a:cubicBezTo>
                  <a:pt x="2663678" y="2051556"/>
                  <a:pt x="2394924" y="2046787"/>
                  <a:pt x="2131036" y="2033608"/>
                </a:cubicBezTo>
                <a:cubicBezTo>
                  <a:pt x="1867148" y="2020429"/>
                  <a:pt x="1624788" y="1998612"/>
                  <a:pt x="1410302" y="2033608"/>
                </a:cubicBezTo>
                <a:cubicBezTo>
                  <a:pt x="1195816" y="2068604"/>
                  <a:pt x="1091404" y="2033700"/>
                  <a:pt x="975265" y="2033608"/>
                </a:cubicBezTo>
                <a:cubicBezTo>
                  <a:pt x="859126" y="2033516"/>
                  <a:pt x="598629" y="2013854"/>
                  <a:pt x="338941" y="2033608"/>
                </a:cubicBezTo>
                <a:cubicBezTo>
                  <a:pt x="119271" y="2031695"/>
                  <a:pt x="-15309" y="1879944"/>
                  <a:pt x="0" y="1694667"/>
                </a:cubicBezTo>
                <a:cubicBezTo>
                  <a:pt x="-24705" y="1456354"/>
                  <a:pt x="23508" y="1320305"/>
                  <a:pt x="0" y="1057476"/>
                </a:cubicBezTo>
                <a:cubicBezTo>
                  <a:pt x="-23508" y="794647"/>
                  <a:pt x="35224" y="657915"/>
                  <a:pt x="0" y="338941"/>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000" b="1" dirty="0">
                <a:solidFill>
                  <a:prstClr val="black"/>
                </a:solidFill>
                <a:latin typeface="Calibri" panose="020F0502020204030204"/>
              </a:rPr>
              <a:t>Vấn vương (như vương vấn): </a:t>
            </a:r>
            <a:r>
              <a:rPr lang="vi-VN" sz="4000" dirty="0">
                <a:solidFill>
                  <a:prstClr val="black"/>
                </a:solidFill>
                <a:latin typeface="Calibri" panose="020F0502020204030204"/>
              </a:rPr>
              <a:t>thường cứ phải nghĩ đến, nhớ đến, không dứt ra được.</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86748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6338E501-5F01-45DF-A68E-7338935FFB18}"/>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pic>
        <p:nvPicPr>
          <p:cNvPr id="14" name="图片 13">
            <a:extLst>
              <a:ext uri="{FF2B5EF4-FFF2-40B4-BE49-F238E27FC236}">
                <a16:creationId xmlns:a16="http://schemas.microsoft.com/office/drawing/2014/main" id="{6275037A-BB66-4F53-A858-24E86D68B564}"/>
              </a:ext>
            </a:extLst>
          </p:cNvPr>
          <p:cNvPicPr>
            <a:picLocks noChangeAspect="1"/>
          </p:cNvPicPr>
          <p:nvPr/>
        </p:nvPicPr>
        <p:blipFill>
          <a:blip r:embed="rId7"/>
          <a:stretch>
            <a:fillRect/>
          </a:stretch>
        </p:blipFill>
        <p:spPr>
          <a:xfrm>
            <a:off x="11779187" y="1203740"/>
            <a:ext cx="1371583" cy="512189"/>
          </a:xfrm>
          <a:prstGeom prst="rect">
            <a:avLst/>
          </a:prstGeom>
        </p:spPr>
      </p:pic>
      <p:pic>
        <p:nvPicPr>
          <p:cNvPr id="15" name="图片 14">
            <a:extLst>
              <a:ext uri="{FF2B5EF4-FFF2-40B4-BE49-F238E27FC236}">
                <a16:creationId xmlns:a16="http://schemas.microsoft.com/office/drawing/2014/main" id="{2CA2B2A2-28A9-48A9-B1FB-0E1113A5C8BD}"/>
              </a:ext>
            </a:extLst>
          </p:cNvPr>
          <p:cNvPicPr>
            <a:picLocks noChangeAspect="1"/>
          </p:cNvPicPr>
          <p:nvPr/>
        </p:nvPicPr>
        <p:blipFill>
          <a:blip r:embed="rId8"/>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id="{7C085ADC-2BAD-4772-B8C1-2D85511D9E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id="{780FB5B4-1D73-4CCB-AEFF-AEAAB70F1C02}"/>
              </a:ext>
            </a:extLst>
          </p:cNvPr>
          <p:cNvPicPr>
            <a:picLocks noChangeAspect="1"/>
          </p:cNvPicPr>
          <p:nvPr/>
        </p:nvPicPr>
        <p:blipFill>
          <a:blip r:embed="rId11"/>
          <a:stretch>
            <a:fillRect/>
          </a:stretch>
        </p:blipFill>
        <p:spPr>
          <a:xfrm rot="759396">
            <a:off x="536854" y="371352"/>
            <a:ext cx="1439053" cy="706097"/>
          </a:xfrm>
          <a:prstGeom prst="rect">
            <a:avLst/>
          </a:prstGeom>
        </p:spPr>
      </p:pic>
      <p:sp>
        <p:nvSpPr>
          <p:cNvPr id="6" name="TextBox 5">
            <a:extLst>
              <a:ext uri="{FF2B5EF4-FFF2-40B4-BE49-F238E27FC236}">
                <a16:creationId xmlns:a16="http://schemas.microsoft.com/office/drawing/2014/main" id="{778C495B-DF1C-ADC7-15D7-E76A59FA6065}"/>
              </a:ext>
            </a:extLst>
          </p:cNvPr>
          <p:cNvSpPr txBox="1"/>
          <p:nvPr/>
        </p:nvSpPr>
        <p:spPr>
          <a:xfrm>
            <a:off x="1137685" y="1494181"/>
            <a:ext cx="10154092" cy="4524315"/>
          </a:xfrm>
          <a:prstGeom prst="rect">
            <a:avLst/>
          </a:prstGeom>
          <a:solidFill>
            <a:schemeClr val="bg1"/>
          </a:solidFill>
        </p:spPr>
        <p:txBody>
          <a:bodyPr wrap="square" rtlCol="0">
            <a:spAutoFit/>
          </a:bodyPr>
          <a:lstStyle/>
          <a:p>
            <a:pPr algn="just"/>
            <a:r>
              <a:rPr lang="vi-VN" sz="3600" b="1" dirty="0">
                <a:solidFill>
                  <a:srgbClr val="004924"/>
                </a:solidFill>
                <a:latin typeface="Cambria" panose="02040503050406030204" pitchFamily="18" charset="0"/>
              </a:rPr>
              <a:t>- Đọc đúng từ ngữ, câu, đoạn và toàn bộ bài Thanh âm của núi.</a:t>
            </a:r>
          </a:p>
          <a:p>
            <a:pPr algn="just"/>
            <a:r>
              <a:rPr lang="vi-VN" sz="3600" b="1" dirty="0">
                <a:solidFill>
                  <a:srgbClr val="004924"/>
                </a:solidFill>
                <a:latin typeface="Cambria" panose="02040503050406030204" pitchFamily="18" charset="0"/>
              </a:rPr>
              <a:t>- Hiểu nghĩa của các từ ngữ, hình ảnh miêu tả cây khèn, tiếng khèn, người thổi khèn cùng cảnh vật miền núi Tây Bắc qua lời văn miêu tả, biểu cảm của tác giả.</a:t>
            </a:r>
          </a:p>
          <a:p>
            <a:pPr algn="just"/>
            <a:r>
              <a:rPr lang="vi-VN" sz="3600" b="1" dirty="0">
                <a:solidFill>
                  <a:srgbClr val="004924"/>
                </a:solidFill>
                <a:latin typeface="Cambria" panose="02040503050406030204" pitchFamily="18" charset="0"/>
              </a:rPr>
              <a:t>- Biết đọc diễn cảm phù hợp với lời kể, tả giàu hình ảnh, giàu cảm xúc trong bài. </a:t>
            </a:r>
          </a:p>
        </p:txBody>
      </p:sp>
      <p:pic>
        <p:nvPicPr>
          <p:cNvPr id="8" name="Picture 7">
            <a:extLst>
              <a:ext uri="{FF2B5EF4-FFF2-40B4-BE49-F238E27FC236}">
                <a16:creationId xmlns:a16="http://schemas.microsoft.com/office/drawing/2014/main" id="{E488F144-A395-6233-6C8A-22BB37DCA9B9}"/>
              </a:ext>
            </a:extLst>
          </p:cNvPr>
          <p:cNvPicPr>
            <a:picLocks noChangeAspect="1"/>
          </p:cNvPicPr>
          <p:nvPr/>
        </p:nvPicPr>
        <p:blipFill>
          <a:blip r:embed="rId12"/>
          <a:stretch>
            <a:fillRect/>
          </a:stretch>
        </p:blipFill>
        <p:spPr>
          <a:xfrm>
            <a:off x="2362090" y="469901"/>
            <a:ext cx="7980550" cy="1204166"/>
          </a:xfrm>
          <a:prstGeom prst="rect">
            <a:avLst/>
          </a:prstGeom>
        </p:spPr>
      </p:pic>
    </p:spTree>
    <p:extLst>
      <p:ext uri="{BB962C8B-B14F-4D97-AF65-F5344CB8AC3E}">
        <p14:creationId xmlns:p14="http://schemas.microsoft.com/office/powerpoint/2010/main" val="1674250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787801"/>
          </a:xfrm>
          <a:custGeom>
            <a:avLst/>
            <a:gdLst>
              <a:gd name="connsiteX0" fmla="*/ 0 w 7820291"/>
              <a:gd name="connsiteY0" fmla="*/ 297973 h 1787801"/>
              <a:gd name="connsiteX1" fmla="*/ 297973 w 7820291"/>
              <a:gd name="connsiteY1" fmla="*/ 0 h 1787801"/>
              <a:gd name="connsiteX2" fmla="*/ 738001 w 7820291"/>
              <a:gd name="connsiteY2" fmla="*/ 0 h 1787801"/>
              <a:gd name="connsiteX3" fmla="*/ 1394760 w 7820291"/>
              <a:gd name="connsiteY3" fmla="*/ 0 h 1787801"/>
              <a:gd name="connsiteX4" fmla="*/ 2051519 w 7820291"/>
              <a:gd name="connsiteY4" fmla="*/ 0 h 1787801"/>
              <a:gd name="connsiteX5" fmla="*/ 2852764 w 7820291"/>
              <a:gd name="connsiteY5" fmla="*/ 0 h 1787801"/>
              <a:gd name="connsiteX6" fmla="*/ 3292792 w 7820291"/>
              <a:gd name="connsiteY6" fmla="*/ 0 h 1787801"/>
              <a:gd name="connsiteX7" fmla="*/ 3877308 w 7820291"/>
              <a:gd name="connsiteY7" fmla="*/ 0 h 1787801"/>
              <a:gd name="connsiteX8" fmla="*/ 4461823 w 7820291"/>
              <a:gd name="connsiteY8" fmla="*/ 0 h 1787801"/>
              <a:gd name="connsiteX9" fmla="*/ 5190825 w 7820291"/>
              <a:gd name="connsiteY9" fmla="*/ 0 h 1787801"/>
              <a:gd name="connsiteX10" fmla="*/ 5992070 w 7820291"/>
              <a:gd name="connsiteY10" fmla="*/ 0 h 1787801"/>
              <a:gd name="connsiteX11" fmla="*/ 6793316 w 7820291"/>
              <a:gd name="connsiteY11" fmla="*/ 0 h 1787801"/>
              <a:gd name="connsiteX12" fmla="*/ 7522318 w 7820291"/>
              <a:gd name="connsiteY12" fmla="*/ 0 h 1787801"/>
              <a:gd name="connsiteX13" fmla="*/ 7820291 w 7820291"/>
              <a:gd name="connsiteY13" fmla="*/ 297973 h 1787801"/>
              <a:gd name="connsiteX14" fmla="*/ 7820291 w 7820291"/>
              <a:gd name="connsiteY14" fmla="*/ 870063 h 1787801"/>
              <a:gd name="connsiteX15" fmla="*/ 7820291 w 7820291"/>
              <a:gd name="connsiteY15" fmla="*/ 1489828 h 1787801"/>
              <a:gd name="connsiteX16" fmla="*/ 7522318 w 7820291"/>
              <a:gd name="connsiteY16" fmla="*/ 1787801 h 1787801"/>
              <a:gd name="connsiteX17" fmla="*/ 6865559 w 7820291"/>
              <a:gd name="connsiteY17" fmla="*/ 1787801 h 1787801"/>
              <a:gd name="connsiteX18" fmla="*/ 6353288 w 7820291"/>
              <a:gd name="connsiteY18" fmla="*/ 1787801 h 1787801"/>
              <a:gd name="connsiteX19" fmla="*/ 5696529 w 7820291"/>
              <a:gd name="connsiteY19" fmla="*/ 1787801 h 1787801"/>
              <a:gd name="connsiteX20" fmla="*/ 5112014 w 7820291"/>
              <a:gd name="connsiteY20" fmla="*/ 1787801 h 1787801"/>
              <a:gd name="connsiteX21" fmla="*/ 4599742 w 7820291"/>
              <a:gd name="connsiteY21" fmla="*/ 1787801 h 1787801"/>
              <a:gd name="connsiteX22" fmla="*/ 3798497 w 7820291"/>
              <a:gd name="connsiteY22" fmla="*/ 1787801 h 1787801"/>
              <a:gd name="connsiteX23" fmla="*/ 3213981 w 7820291"/>
              <a:gd name="connsiteY23" fmla="*/ 1787801 h 1787801"/>
              <a:gd name="connsiteX24" fmla="*/ 2484979 w 7820291"/>
              <a:gd name="connsiteY24" fmla="*/ 1787801 h 1787801"/>
              <a:gd name="connsiteX25" fmla="*/ 1755977 w 7820291"/>
              <a:gd name="connsiteY25" fmla="*/ 1787801 h 1787801"/>
              <a:gd name="connsiteX26" fmla="*/ 1243705 w 7820291"/>
              <a:gd name="connsiteY26" fmla="*/ 1787801 h 1787801"/>
              <a:gd name="connsiteX27" fmla="*/ 297973 w 7820291"/>
              <a:gd name="connsiteY27" fmla="*/ 1787801 h 1787801"/>
              <a:gd name="connsiteX28" fmla="*/ 0 w 7820291"/>
              <a:gd name="connsiteY28" fmla="*/ 1489828 h 1787801"/>
              <a:gd name="connsiteX29" fmla="*/ 0 w 7820291"/>
              <a:gd name="connsiteY29" fmla="*/ 929656 h 1787801"/>
              <a:gd name="connsiteX30" fmla="*/ 0 w 7820291"/>
              <a:gd name="connsiteY30" fmla="*/ 297973 h 17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787801" fill="none" extrusionOk="0">
                <a:moveTo>
                  <a:pt x="0" y="297973"/>
                </a:moveTo>
                <a:cubicBezTo>
                  <a:pt x="21056" y="146969"/>
                  <a:pt x="96394" y="10603"/>
                  <a:pt x="297973" y="0"/>
                </a:cubicBezTo>
                <a:cubicBezTo>
                  <a:pt x="483945" y="20389"/>
                  <a:pt x="583626" y="16388"/>
                  <a:pt x="738001" y="0"/>
                </a:cubicBezTo>
                <a:cubicBezTo>
                  <a:pt x="892376" y="-16388"/>
                  <a:pt x="1099374" y="21261"/>
                  <a:pt x="1394760" y="0"/>
                </a:cubicBezTo>
                <a:cubicBezTo>
                  <a:pt x="1690146" y="-21261"/>
                  <a:pt x="1773474" y="-18446"/>
                  <a:pt x="2051519" y="0"/>
                </a:cubicBezTo>
                <a:cubicBezTo>
                  <a:pt x="2329564" y="18446"/>
                  <a:pt x="2625592" y="5201"/>
                  <a:pt x="2852764" y="0"/>
                </a:cubicBezTo>
                <a:cubicBezTo>
                  <a:pt x="3079937" y="-5201"/>
                  <a:pt x="3137820" y="18248"/>
                  <a:pt x="3292792" y="0"/>
                </a:cubicBezTo>
                <a:cubicBezTo>
                  <a:pt x="3447764" y="-18248"/>
                  <a:pt x="3671051" y="-22837"/>
                  <a:pt x="3877308" y="0"/>
                </a:cubicBezTo>
                <a:cubicBezTo>
                  <a:pt x="4083565" y="22837"/>
                  <a:pt x="4293569" y="-24523"/>
                  <a:pt x="4461823" y="0"/>
                </a:cubicBezTo>
                <a:cubicBezTo>
                  <a:pt x="4630078" y="24523"/>
                  <a:pt x="4835966" y="-26403"/>
                  <a:pt x="5190825" y="0"/>
                </a:cubicBezTo>
                <a:cubicBezTo>
                  <a:pt x="5545684" y="26403"/>
                  <a:pt x="5696474" y="165"/>
                  <a:pt x="5992070" y="0"/>
                </a:cubicBezTo>
                <a:cubicBezTo>
                  <a:pt x="6287667" y="-165"/>
                  <a:pt x="6556256" y="-5299"/>
                  <a:pt x="6793316" y="0"/>
                </a:cubicBezTo>
                <a:cubicBezTo>
                  <a:pt x="7030376" y="5299"/>
                  <a:pt x="7376484" y="24971"/>
                  <a:pt x="7522318" y="0"/>
                </a:cubicBezTo>
                <a:cubicBezTo>
                  <a:pt x="7699033" y="-27922"/>
                  <a:pt x="7810454" y="126118"/>
                  <a:pt x="7820291" y="297973"/>
                </a:cubicBezTo>
                <a:cubicBezTo>
                  <a:pt x="7792479" y="576425"/>
                  <a:pt x="7803213" y="638416"/>
                  <a:pt x="7820291" y="870063"/>
                </a:cubicBezTo>
                <a:cubicBezTo>
                  <a:pt x="7837370" y="1101710"/>
                  <a:pt x="7821358" y="1343456"/>
                  <a:pt x="7820291" y="1489828"/>
                </a:cubicBezTo>
                <a:cubicBezTo>
                  <a:pt x="7817355" y="1680331"/>
                  <a:pt x="7678972" y="1786323"/>
                  <a:pt x="7522318" y="1787801"/>
                </a:cubicBezTo>
                <a:cubicBezTo>
                  <a:pt x="7371813" y="1786689"/>
                  <a:pt x="7010392" y="1769151"/>
                  <a:pt x="6865559" y="1787801"/>
                </a:cubicBezTo>
                <a:cubicBezTo>
                  <a:pt x="6720726" y="1806451"/>
                  <a:pt x="6563679" y="1813173"/>
                  <a:pt x="6353288" y="1787801"/>
                </a:cubicBezTo>
                <a:cubicBezTo>
                  <a:pt x="6142897" y="1762429"/>
                  <a:pt x="5991894" y="1820125"/>
                  <a:pt x="5696529" y="1787801"/>
                </a:cubicBezTo>
                <a:cubicBezTo>
                  <a:pt x="5401164" y="1755477"/>
                  <a:pt x="5312999" y="1766543"/>
                  <a:pt x="5112014" y="1787801"/>
                </a:cubicBezTo>
                <a:cubicBezTo>
                  <a:pt x="4911030" y="1809059"/>
                  <a:pt x="4723903" y="1792249"/>
                  <a:pt x="4599742" y="1787801"/>
                </a:cubicBezTo>
                <a:cubicBezTo>
                  <a:pt x="4475581" y="1783353"/>
                  <a:pt x="4184215" y="1776054"/>
                  <a:pt x="3798497" y="1787801"/>
                </a:cubicBezTo>
                <a:cubicBezTo>
                  <a:pt x="3412779" y="1799548"/>
                  <a:pt x="3385691" y="1784772"/>
                  <a:pt x="3213981" y="1787801"/>
                </a:cubicBezTo>
                <a:cubicBezTo>
                  <a:pt x="3042271" y="1790830"/>
                  <a:pt x="2652832" y="1766687"/>
                  <a:pt x="2484979" y="1787801"/>
                </a:cubicBezTo>
                <a:cubicBezTo>
                  <a:pt x="2317126" y="1808915"/>
                  <a:pt x="2098060" y="1775052"/>
                  <a:pt x="1755977" y="1787801"/>
                </a:cubicBezTo>
                <a:cubicBezTo>
                  <a:pt x="1413894" y="1800550"/>
                  <a:pt x="1449711" y="1790663"/>
                  <a:pt x="1243705" y="1787801"/>
                </a:cubicBezTo>
                <a:cubicBezTo>
                  <a:pt x="1037699" y="1784939"/>
                  <a:pt x="551716" y="1742250"/>
                  <a:pt x="297973" y="1787801"/>
                </a:cubicBezTo>
                <a:cubicBezTo>
                  <a:pt x="141682" y="1790065"/>
                  <a:pt x="23996" y="1625877"/>
                  <a:pt x="0" y="1489828"/>
                </a:cubicBezTo>
                <a:cubicBezTo>
                  <a:pt x="4688" y="1359764"/>
                  <a:pt x="-15951" y="1094148"/>
                  <a:pt x="0" y="929656"/>
                </a:cubicBezTo>
                <a:cubicBezTo>
                  <a:pt x="15951" y="765164"/>
                  <a:pt x="-15247" y="466102"/>
                  <a:pt x="0" y="297973"/>
                </a:cubicBezTo>
                <a:close/>
              </a:path>
              <a:path w="7820291" h="1787801" stroke="0" extrusionOk="0">
                <a:moveTo>
                  <a:pt x="0" y="297973"/>
                </a:moveTo>
                <a:cubicBezTo>
                  <a:pt x="5894" y="148167"/>
                  <a:pt x="161475" y="-19821"/>
                  <a:pt x="297973" y="0"/>
                </a:cubicBezTo>
                <a:cubicBezTo>
                  <a:pt x="611075" y="31680"/>
                  <a:pt x="682798" y="14313"/>
                  <a:pt x="954732" y="0"/>
                </a:cubicBezTo>
                <a:cubicBezTo>
                  <a:pt x="1226666" y="-14313"/>
                  <a:pt x="1578160" y="36726"/>
                  <a:pt x="1755977" y="0"/>
                </a:cubicBezTo>
                <a:cubicBezTo>
                  <a:pt x="1933795" y="-36726"/>
                  <a:pt x="2366500" y="39889"/>
                  <a:pt x="2557223" y="0"/>
                </a:cubicBezTo>
                <a:cubicBezTo>
                  <a:pt x="2747946" y="-39889"/>
                  <a:pt x="2801711" y="-19510"/>
                  <a:pt x="2997251" y="0"/>
                </a:cubicBezTo>
                <a:cubicBezTo>
                  <a:pt x="3192791" y="19510"/>
                  <a:pt x="3487733" y="37483"/>
                  <a:pt x="3798497" y="0"/>
                </a:cubicBezTo>
                <a:cubicBezTo>
                  <a:pt x="4109261" y="-37483"/>
                  <a:pt x="4100419" y="1548"/>
                  <a:pt x="4238525" y="0"/>
                </a:cubicBezTo>
                <a:cubicBezTo>
                  <a:pt x="4376631" y="-1548"/>
                  <a:pt x="4561364" y="-9104"/>
                  <a:pt x="4678553" y="0"/>
                </a:cubicBezTo>
                <a:cubicBezTo>
                  <a:pt x="4795742" y="9104"/>
                  <a:pt x="4941405" y="-4855"/>
                  <a:pt x="5190825" y="0"/>
                </a:cubicBezTo>
                <a:cubicBezTo>
                  <a:pt x="5440245" y="4855"/>
                  <a:pt x="5602724" y="27575"/>
                  <a:pt x="5847583" y="0"/>
                </a:cubicBezTo>
                <a:cubicBezTo>
                  <a:pt x="6092442" y="-27575"/>
                  <a:pt x="6253641" y="-8855"/>
                  <a:pt x="6359855" y="0"/>
                </a:cubicBezTo>
                <a:cubicBezTo>
                  <a:pt x="6466069" y="8855"/>
                  <a:pt x="6618692" y="-14866"/>
                  <a:pt x="6799884" y="0"/>
                </a:cubicBezTo>
                <a:cubicBezTo>
                  <a:pt x="6981076" y="14866"/>
                  <a:pt x="7365769" y="11549"/>
                  <a:pt x="7522318" y="0"/>
                </a:cubicBezTo>
                <a:cubicBezTo>
                  <a:pt x="7694519" y="4798"/>
                  <a:pt x="7850446" y="157991"/>
                  <a:pt x="7820291" y="297973"/>
                </a:cubicBezTo>
                <a:cubicBezTo>
                  <a:pt x="7828844" y="530021"/>
                  <a:pt x="7848277" y="578061"/>
                  <a:pt x="7820291" y="858145"/>
                </a:cubicBezTo>
                <a:cubicBezTo>
                  <a:pt x="7792305" y="1138229"/>
                  <a:pt x="7812662" y="1357274"/>
                  <a:pt x="7820291" y="1489828"/>
                </a:cubicBezTo>
                <a:cubicBezTo>
                  <a:pt x="7818620" y="1660010"/>
                  <a:pt x="7700694" y="1772070"/>
                  <a:pt x="7522318" y="1787801"/>
                </a:cubicBezTo>
                <a:cubicBezTo>
                  <a:pt x="7334649" y="1765351"/>
                  <a:pt x="7224163" y="1769974"/>
                  <a:pt x="6937803" y="1787801"/>
                </a:cubicBezTo>
                <a:cubicBezTo>
                  <a:pt x="6651444" y="1805628"/>
                  <a:pt x="6501956" y="1792921"/>
                  <a:pt x="6353288" y="1787801"/>
                </a:cubicBezTo>
                <a:cubicBezTo>
                  <a:pt x="6204620" y="1782681"/>
                  <a:pt x="5972676" y="1773316"/>
                  <a:pt x="5841016" y="1787801"/>
                </a:cubicBezTo>
                <a:cubicBezTo>
                  <a:pt x="5709356" y="1802286"/>
                  <a:pt x="5534552" y="1773876"/>
                  <a:pt x="5256501" y="1787801"/>
                </a:cubicBezTo>
                <a:cubicBezTo>
                  <a:pt x="4978450" y="1801726"/>
                  <a:pt x="4971016" y="1783151"/>
                  <a:pt x="4744229" y="1787801"/>
                </a:cubicBezTo>
                <a:cubicBezTo>
                  <a:pt x="4517442" y="1792451"/>
                  <a:pt x="4445915" y="1790657"/>
                  <a:pt x="4304201" y="1787801"/>
                </a:cubicBezTo>
                <a:cubicBezTo>
                  <a:pt x="4162487" y="1784945"/>
                  <a:pt x="3957271" y="1809584"/>
                  <a:pt x="3791929" y="1787801"/>
                </a:cubicBezTo>
                <a:cubicBezTo>
                  <a:pt x="3626587" y="1766018"/>
                  <a:pt x="3451442" y="1807040"/>
                  <a:pt x="3351901" y="1787801"/>
                </a:cubicBezTo>
                <a:cubicBezTo>
                  <a:pt x="3252360" y="1768562"/>
                  <a:pt x="2996634" y="1770326"/>
                  <a:pt x="2839629" y="1787801"/>
                </a:cubicBezTo>
                <a:cubicBezTo>
                  <a:pt x="2682624" y="1805276"/>
                  <a:pt x="2420764" y="1789565"/>
                  <a:pt x="2110627" y="1787801"/>
                </a:cubicBezTo>
                <a:cubicBezTo>
                  <a:pt x="1800490" y="1786037"/>
                  <a:pt x="1572685" y="1775596"/>
                  <a:pt x="1381625" y="1787801"/>
                </a:cubicBezTo>
                <a:cubicBezTo>
                  <a:pt x="1190565" y="1800006"/>
                  <a:pt x="1097562" y="1769564"/>
                  <a:pt x="941596" y="1787801"/>
                </a:cubicBezTo>
                <a:cubicBezTo>
                  <a:pt x="785630" y="1806038"/>
                  <a:pt x="576565" y="1767834"/>
                  <a:pt x="297973" y="1787801"/>
                </a:cubicBezTo>
                <a:cubicBezTo>
                  <a:pt x="103982" y="1786068"/>
                  <a:pt x="-15873" y="1652408"/>
                  <a:pt x="0" y="1489828"/>
                </a:cubicBezTo>
                <a:cubicBezTo>
                  <a:pt x="21538" y="1304434"/>
                  <a:pt x="-19916" y="1125786"/>
                  <a:pt x="0" y="929656"/>
                </a:cubicBezTo>
                <a:cubicBezTo>
                  <a:pt x="19916" y="733526"/>
                  <a:pt x="-3097" y="491262"/>
                  <a:pt x="0" y="297973"/>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400" b="1" dirty="0">
                <a:solidFill>
                  <a:prstClr val="black"/>
                </a:solidFill>
                <a:latin typeface="Calibri" panose="020F0502020204030204"/>
              </a:rPr>
              <a:t>Huyền diệu: </a:t>
            </a:r>
            <a:r>
              <a:rPr lang="vi-VN" sz="4400" dirty="0">
                <a:solidFill>
                  <a:prstClr val="black"/>
                </a:solidFill>
                <a:latin typeface="Calibri" panose="020F0502020204030204"/>
              </a:rPr>
              <a:t>rất kì lạ, không thể hiểu hết được.</a:t>
            </a:r>
            <a:endParaRPr kumimoji="0" lang="vi-VN" sz="44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65212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ea typeface="等线" panose="02010600030101010101" pitchFamily="2" charset="-122"/>
              </a:rPr>
              <a:t>人教版六年级语文 课件</a:t>
            </a:r>
            <a:r>
              <a:rPr lang="en-US" altLang="zh-CN" sz="3200" dirty="0">
                <a:solidFill>
                  <a:prstClr val="black"/>
                </a:solidFill>
                <a:ea typeface="等线" panose="02010600030101010101" pitchFamily="2" charset="-122"/>
              </a:rPr>
              <a:t>PPT</a:t>
            </a:r>
            <a:r>
              <a:rPr lang="zh-CN" altLang="en-US" sz="3200" dirty="0">
                <a:solidFill>
                  <a:prstClr val="black"/>
                </a:solidFill>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346101"/>
          </a:xfrm>
          <a:custGeom>
            <a:avLst/>
            <a:gdLst>
              <a:gd name="connsiteX0" fmla="*/ 0 w 11371382"/>
              <a:gd name="connsiteY0" fmla="*/ 419300 h 3346101"/>
              <a:gd name="connsiteX1" fmla="*/ 419300 w 11371382"/>
              <a:gd name="connsiteY1" fmla="*/ 0 h 3346101"/>
              <a:gd name="connsiteX2" fmla="*/ 1182927 w 11371382"/>
              <a:gd name="connsiteY2" fmla="*/ 0 h 3346101"/>
              <a:gd name="connsiteX3" fmla="*/ 1525242 w 11371382"/>
              <a:gd name="connsiteY3" fmla="*/ 0 h 3346101"/>
              <a:gd name="connsiteX4" fmla="*/ 2394197 w 11371382"/>
              <a:gd name="connsiteY4" fmla="*/ 0 h 3346101"/>
              <a:gd name="connsiteX5" fmla="*/ 3052496 w 11371382"/>
              <a:gd name="connsiteY5" fmla="*/ 0 h 3346101"/>
              <a:gd name="connsiteX6" fmla="*/ 3605467 w 11371382"/>
              <a:gd name="connsiteY6" fmla="*/ 0 h 3346101"/>
              <a:gd name="connsiteX7" fmla="*/ 4369093 w 11371382"/>
              <a:gd name="connsiteY7" fmla="*/ 0 h 3346101"/>
              <a:gd name="connsiteX8" fmla="*/ 5027392 w 11371382"/>
              <a:gd name="connsiteY8" fmla="*/ 0 h 3346101"/>
              <a:gd name="connsiteX9" fmla="*/ 5580363 w 11371382"/>
              <a:gd name="connsiteY9" fmla="*/ 0 h 3346101"/>
              <a:gd name="connsiteX10" fmla="*/ 5922679 w 11371382"/>
              <a:gd name="connsiteY10" fmla="*/ 0 h 3346101"/>
              <a:gd name="connsiteX11" fmla="*/ 6475650 w 11371382"/>
              <a:gd name="connsiteY11" fmla="*/ 0 h 3346101"/>
              <a:gd name="connsiteX12" fmla="*/ 7028621 w 11371382"/>
              <a:gd name="connsiteY12" fmla="*/ 0 h 3346101"/>
              <a:gd name="connsiteX13" fmla="*/ 7370936 w 11371382"/>
              <a:gd name="connsiteY13" fmla="*/ 0 h 3346101"/>
              <a:gd name="connsiteX14" fmla="*/ 7818579 w 11371382"/>
              <a:gd name="connsiteY14" fmla="*/ 0 h 3346101"/>
              <a:gd name="connsiteX15" fmla="*/ 8160895 w 11371382"/>
              <a:gd name="connsiteY15" fmla="*/ 0 h 3346101"/>
              <a:gd name="connsiteX16" fmla="*/ 9029849 w 11371382"/>
              <a:gd name="connsiteY16" fmla="*/ 0 h 3346101"/>
              <a:gd name="connsiteX17" fmla="*/ 9477493 w 11371382"/>
              <a:gd name="connsiteY17" fmla="*/ 0 h 3346101"/>
              <a:gd name="connsiteX18" fmla="*/ 9925136 w 11371382"/>
              <a:gd name="connsiteY18" fmla="*/ 0 h 3346101"/>
              <a:gd name="connsiteX19" fmla="*/ 10952082 w 11371382"/>
              <a:gd name="connsiteY19" fmla="*/ 0 h 3346101"/>
              <a:gd name="connsiteX20" fmla="*/ 11371382 w 11371382"/>
              <a:gd name="connsiteY20" fmla="*/ 419300 h 3346101"/>
              <a:gd name="connsiteX21" fmla="*/ 11371382 w 11371382"/>
              <a:gd name="connsiteY21" fmla="*/ 1096325 h 3346101"/>
              <a:gd name="connsiteX22" fmla="*/ 11371382 w 11371382"/>
              <a:gd name="connsiteY22" fmla="*/ 1748276 h 3346101"/>
              <a:gd name="connsiteX23" fmla="*/ 11371382 w 11371382"/>
              <a:gd name="connsiteY23" fmla="*/ 2926801 h 3346101"/>
              <a:gd name="connsiteX24" fmla="*/ 10952082 w 11371382"/>
              <a:gd name="connsiteY24" fmla="*/ 3346101 h 3346101"/>
              <a:gd name="connsiteX25" fmla="*/ 10504439 w 11371382"/>
              <a:gd name="connsiteY25" fmla="*/ 3346101 h 3346101"/>
              <a:gd name="connsiteX26" fmla="*/ 9951468 w 11371382"/>
              <a:gd name="connsiteY26" fmla="*/ 3346101 h 3346101"/>
              <a:gd name="connsiteX27" fmla="*/ 9398497 w 11371382"/>
              <a:gd name="connsiteY27" fmla="*/ 3346101 h 3346101"/>
              <a:gd name="connsiteX28" fmla="*/ 8740198 w 11371382"/>
              <a:gd name="connsiteY28" fmla="*/ 3346101 h 3346101"/>
              <a:gd name="connsiteX29" fmla="*/ 7871243 w 11371382"/>
              <a:gd name="connsiteY29" fmla="*/ 3346101 h 3346101"/>
              <a:gd name="connsiteX30" fmla="*/ 7318272 w 11371382"/>
              <a:gd name="connsiteY30" fmla="*/ 3346101 h 3346101"/>
              <a:gd name="connsiteX31" fmla="*/ 6659973 w 11371382"/>
              <a:gd name="connsiteY31" fmla="*/ 3346101 h 3346101"/>
              <a:gd name="connsiteX32" fmla="*/ 6107002 w 11371382"/>
              <a:gd name="connsiteY32" fmla="*/ 3346101 h 3346101"/>
              <a:gd name="connsiteX33" fmla="*/ 5448703 w 11371382"/>
              <a:gd name="connsiteY33" fmla="*/ 3346101 h 3346101"/>
              <a:gd name="connsiteX34" fmla="*/ 4685077 w 11371382"/>
              <a:gd name="connsiteY34" fmla="*/ 3346101 h 3346101"/>
              <a:gd name="connsiteX35" fmla="*/ 4132106 w 11371382"/>
              <a:gd name="connsiteY35" fmla="*/ 3346101 h 3346101"/>
              <a:gd name="connsiteX36" fmla="*/ 3263151 w 11371382"/>
              <a:gd name="connsiteY36" fmla="*/ 3346101 h 3346101"/>
              <a:gd name="connsiteX37" fmla="*/ 2604852 w 11371382"/>
              <a:gd name="connsiteY37" fmla="*/ 3346101 h 3346101"/>
              <a:gd name="connsiteX38" fmla="*/ 2157209 w 11371382"/>
              <a:gd name="connsiteY38" fmla="*/ 3346101 h 3346101"/>
              <a:gd name="connsiteX39" fmla="*/ 1288255 w 11371382"/>
              <a:gd name="connsiteY39" fmla="*/ 3346101 h 3346101"/>
              <a:gd name="connsiteX40" fmla="*/ 419300 w 11371382"/>
              <a:gd name="connsiteY40" fmla="*/ 3346101 h 3346101"/>
              <a:gd name="connsiteX41" fmla="*/ 0 w 11371382"/>
              <a:gd name="connsiteY41" fmla="*/ 2926801 h 3346101"/>
              <a:gd name="connsiteX42" fmla="*/ 0 w 11371382"/>
              <a:gd name="connsiteY42" fmla="*/ 2299926 h 3346101"/>
              <a:gd name="connsiteX43" fmla="*/ 0 w 11371382"/>
              <a:gd name="connsiteY43" fmla="*/ 1647975 h 3346101"/>
              <a:gd name="connsiteX44" fmla="*/ 0 w 11371382"/>
              <a:gd name="connsiteY44" fmla="*/ 970950 h 3346101"/>
              <a:gd name="connsiteX45" fmla="*/ 0 w 11371382"/>
              <a:gd name="connsiteY45" fmla="*/ 419300 h 3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346101" fill="none" extrusionOk="0">
                <a:moveTo>
                  <a:pt x="0" y="419300"/>
                </a:moveTo>
                <a:cubicBezTo>
                  <a:pt x="13166" y="177644"/>
                  <a:pt x="168993" y="-26351"/>
                  <a:pt x="419300" y="0"/>
                </a:cubicBezTo>
                <a:cubicBezTo>
                  <a:pt x="777224" y="-24760"/>
                  <a:pt x="848741" y="-8179"/>
                  <a:pt x="1182927" y="0"/>
                </a:cubicBezTo>
                <a:cubicBezTo>
                  <a:pt x="1517113" y="8179"/>
                  <a:pt x="1377326" y="-15181"/>
                  <a:pt x="1525242" y="0"/>
                </a:cubicBezTo>
                <a:cubicBezTo>
                  <a:pt x="1673159" y="15181"/>
                  <a:pt x="2094421" y="-11630"/>
                  <a:pt x="2394197" y="0"/>
                </a:cubicBezTo>
                <a:cubicBezTo>
                  <a:pt x="2693974" y="11630"/>
                  <a:pt x="2778896" y="-23286"/>
                  <a:pt x="3052496" y="0"/>
                </a:cubicBezTo>
                <a:cubicBezTo>
                  <a:pt x="3326096" y="23286"/>
                  <a:pt x="3434167" y="-865"/>
                  <a:pt x="3605467" y="0"/>
                </a:cubicBezTo>
                <a:cubicBezTo>
                  <a:pt x="3776767" y="865"/>
                  <a:pt x="4152305" y="19442"/>
                  <a:pt x="4369093" y="0"/>
                </a:cubicBezTo>
                <a:cubicBezTo>
                  <a:pt x="4585881" y="-19442"/>
                  <a:pt x="4882120" y="-20363"/>
                  <a:pt x="5027392" y="0"/>
                </a:cubicBezTo>
                <a:cubicBezTo>
                  <a:pt x="5172664" y="20363"/>
                  <a:pt x="5451564" y="15127"/>
                  <a:pt x="5580363" y="0"/>
                </a:cubicBezTo>
                <a:cubicBezTo>
                  <a:pt x="5709162" y="-15127"/>
                  <a:pt x="5766568" y="9906"/>
                  <a:pt x="5922679" y="0"/>
                </a:cubicBezTo>
                <a:cubicBezTo>
                  <a:pt x="6078790" y="-9906"/>
                  <a:pt x="6271369" y="-27177"/>
                  <a:pt x="6475650" y="0"/>
                </a:cubicBezTo>
                <a:cubicBezTo>
                  <a:pt x="6679931" y="27177"/>
                  <a:pt x="6754443" y="-6923"/>
                  <a:pt x="7028621" y="0"/>
                </a:cubicBezTo>
                <a:cubicBezTo>
                  <a:pt x="7302799" y="6923"/>
                  <a:pt x="7232753" y="-4317"/>
                  <a:pt x="7370936" y="0"/>
                </a:cubicBezTo>
                <a:cubicBezTo>
                  <a:pt x="7509119" y="4317"/>
                  <a:pt x="7710531" y="19078"/>
                  <a:pt x="7818579" y="0"/>
                </a:cubicBezTo>
                <a:cubicBezTo>
                  <a:pt x="7926627" y="-19078"/>
                  <a:pt x="8013305" y="-8788"/>
                  <a:pt x="8160895" y="0"/>
                </a:cubicBezTo>
                <a:cubicBezTo>
                  <a:pt x="8308485" y="8788"/>
                  <a:pt x="8604759" y="15197"/>
                  <a:pt x="9029849" y="0"/>
                </a:cubicBezTo>
                <a:cubicBezTo>
                  <a:pt x="9454939" y="-15197"/>
                  <a:pt x="9273456" y="-10389"/>
                  <a:pt x="9477493" y="0"/>
                </a:cubicBezTo>
                <a:cubicBezTo>
                  <a:pt x="9681530" y="10389"/>
                  <a:pt x="9727745" y="-13878"/>
                  <a:pt x="9925136" y="0"/>
                </a:cubicBezTo>
                <a:cubicBezTo>
                  <a:pt x="10122527" y="13878"/>
                  <a:pt x="10653000" y="-42635"/>
                  <a:pt x="10952082" y="0"/>
                </a:cubicBezTo>
                <a:cubicBezTo>
                  <a:pt x="11147117" y="-1613"/>
                  <a:pt x="11368182" y="196091"/>
                  <a:pt x="11371382" y="419300"/>
                </a:cubicBezTo>
                <a:cubicBezTo>
                  <a:pt x="11342089" y="692098"/>
                  <a:pt x="11366041" y="933332"/>
                  <a:pt x="11371382" y="1096325"/>
                </a:cubicBezTo>
                <a:cubicBezTo>
                  <a:pt x="11376723" y="1259318"/>
                  <a:pt x="11357846" y="1462750"/>
                  <a:pt x="11371382" y="1748276"/>
                </a:cubicBezTo>
                <a:cubicBezTo>
                  <a:pt x="11384918" y="2033802"/>
                  <a:pt x="11395618" y="2490645"/>
                  <a:pt x="11371382" y="2926801"/>
                </a:cubicBezTo>
                <a:cubicBezTo>
                  <a:pt x="11373230" y="3171534"/>
                  <a:pt x="11144760" y="3339891"/>
                  <a:pt x="10952082" y="3346101"/>
                </a:cubicBezTo>
                <a:cubicBezTo>
                  <a:pt x="10822655" y="3337421"/>
                  <a:pt x="10663295" y="3360761"/>
                  <a:pt x="10504439" y="3346101"/>
                </a:cubicBezTo>
                <a:cubicBezTo>
                  <a:pt x="10345583" y="3331441"/>
                  <a:pt x="10205371" y="3326725"/>
                  <a:pt x="9951468" y="3346101"/>
                </a:cubicBezTo>
                <a:cubicBezTo>
                  <a:pt x="9697565" y="3365477"/>
                  <a:pt x="9628355" y="3353737"/>
                  <a:pt x="9398497" y="3346101"/>
                </a:cubicBezTo>
                <a:cubicBezTo>
                  <a:pt x="9168639" y="3338465"/>
                  <a:pt x="8880273" y="3333490"/>
                  <a:pt x="8740198" y="3346101"/>
                </a:cubicBezTo>
                <a:cubicBezTo>
                  <a:pt x="8600123" y="3358712"/>
                  <a:pt x="8209964" y="3383509"/>
                  <a:pt x="7871243" y="3346101"/>
                </a:cubicBezTo>
                <a:cubicBezTo>
                  <a:pt x="7532523" y="3308693"/>
                  <a:pt x="7531649" y="3331779"/>
                  <a:pt x="7318272" y="3346101"/>
                </a:cubicBezTo>
                <a:cubicBezTo>
                  <a:pt x="7104895" y="3360423"/>
                  <a:pt x="6867288" y="3314061"/>
                  <a:pt x="6659973" y="3346101"/>
                </a:cubicBezTo>
                <a:cubicBezTo>
                  <a:pt x="6452658" y="3378141"/>
                  <a:pt x="6270831" y="3357527"/>
                  <a:pt x="6107002" y="3346101"/>
                </a:cubicBezTo>
                <a:cubicBezTo>
                  <a:pt x="5943173" y="3334675"/>
                  <a:pt x="5755155" y="3349482"/>
                  <a:pt x="5448703" y="3346101"/>
                </a:cubicBezTo>
                <a:cubicBezTo>
                  <a:pt x="5142251" y="3342720"/>
                  <a:pt x="4859840" y="3364311"/>
                  <a:pt x="4685077" y="3346101"/>
                </a:cubicBezTo>
                <a:cubicBezTo>
                  <a:pt x="4510314" y="3327891"/>
                  <a:pt x="4254712" y="3347278"/>
                  <a:pt x="4132106" y="3346101"/>
                </a:cubicBezTo>
                <a:cubicBezTo>
                  <a:pt x="4009500" y="3344924"/>
                  <a:pt x="3627802" y="3344537"/>
                  <a:pt x="3263151" y="3346101"/>
                </a:cubicBezTo>
                <a:cubicBezTo>
                  <a:pt x="2898500" y="3347665"/>
                  <a:pt x="2821595" y="3366709"/>
                  <a:pt x="2604852" y="3346101"/>
                </a:cubicBezTo>
                <a:cubicBezTo>
                  <a:pt x="2388109" y="3325493"/>
                  <a:pt x="2311497" y="3348599"/>
                  <a:pt x="2157209" y="3346101"/>
                </a:cubicBezTo>
                <a:cubicBezTo>
                  <a:pt x="2002921" y="3343603"/>
                  <a:pt x="1687593" y="3347607"/>
                  <a:pt x="1288255" y="3346101"/>
                </a:cubicBezTo>
                <a:cubicBezTo>
                  <a:pt x="888917" y="3344595"/>
                  <a:pt x="847309" y="3304639"/>
                  <a:pt x="419300" y="3346101"/>
                </a:cubicBezTo>
                <a:cubicBezTo>
                  <a:pt x="216068" y="3337828"/>
                  <a:pt x="43266" y="3171021"/>
                  <a:pt x="0" y="2926801"/>
                </a:cubicBezTo>
                <a:cubicBezTo>
                  <a:pt x="-266" y="2730673"/>
                  <a:pt x="-1343" y="2526195"/>
                  <a:pt x="0" y="2299926"/>
                </a:cubicBezTo>
                <a:cubicBezTo>
                  <a:pt x="1343" y="2073658"/>
                  <a:pt x="-8164" y="1878727"/>
                  <a:pt x="0" y="1647975"/>
                </a:cubicBezTo>
                <a:cubicBezTo>
                  <a:pt x="8164" y="1417223"/>
                  <a:pt x="-5438" y="1242309"/>
                  <a:pt x="0" y="970950"/>
                </a:cubicBezTo>
                <a:cubicBezTo>
                  <a:pt x="5438" y="699591"/>
                  <a:pt x="-23467" y="673214"/>
                  <a:pt x="0" y="419300"/>
                </a:cubicBezTo>
                <a:close/>
              </a:path>
              <a:path w="11371382" h="3346101" stroke="0" extrusionOk="0">
                <a:moveTo>
                  <a:pt x="0" y="419300"/>
                </a:moveTo>
                <a:cubicBezTo>
                  <a:pt x="1075" y="220601"/>
                  <a:pt x="190919" y="5704"/>
                  <a:pt x="419300" y="0"/>
                </a:cubicBezTo>
                <a:cubicBezTo>
                  <a:pt x="793910" y="-6837"/>
                  <a:pt x="953385" y="-11114"/>
                  <a:pt x="1182927" y="0"/>
                </a:cubicBezTo>
                <a:cubicBezTo>
                  <a:pt x="1412469" y="11114"/>
                  <a:pt x="1431684" y="15930"/>
                  <a:pt x="1630570" y="0"/>
                </a:cubicBezTo>
                <a:cubicBezTo>
                  <a:pt x="1829456" y="-15930"/>
                  <a:pt x="1889920" y="-1146"/>
                  <a:pt x="2078213" y="0"/>
                </a:cubicBezTo>
                <a:cubicBezTo>
                  <a:pt x="2266506" y="1146"/>
                  <a:pt x="2597903" y="26654"/>
                  <a:pt x="2841840" y="0"/>
                </a:cubicBezTo>
                <a:cubicBezTo>
                  <a:pt x="3085777" y="-26654"/>
                  <a:pt x="3282284" y="25940"/>
                  <a:pt x="3394811" y="0"/>
                </a:cubicBezTo>
                <a:cubicBezTo>
                  <a:pt x="3507338" y="-25940"/>
                  <a:pt x="4060737" y="-25428"/>
                  <a:pt x="4263765" y="0"/>
                </a:cubicBezTo>
                <a:cubicBezTo>
                  <a:pt x="4466793" y="25428"/>
                  <a:pt x="4877961" y="27842"/>
                  <a:pt x="5132720" y="0"/>
                </a:cubicBezTo>
                <a:cubicBezTo>
                  <a:pt x="5387480" y="-27842"/>
                  <a:pt x="5737931" y="34304"/>
                  <a:pt x="5896347" y="0"/>
                </a:cubicBezTo>
                <a:cubicBezTo>
                  <a:pt x="6054763" y="-34304"/>
                  <a:pt x="6175579" y="17719"/>
                  <a:pt x="6343990" y="0"/>
                </a:cubicBezTo>
                <a:cubicBezTo>
                  <a:pt x="6512401" y="-17719"/>
                  <a:pt x="6556725" y="-6172"/>
                  <a:pt x="6686305" y="0"/>
                </a:cubicBezTo>
                <a:cubicBezTo>
                  <a:pt x="6815885" y="6172"/>
                  <a:pt x="7260169" y="-31054"/>
                  <a:pt x="7555260" y="0"/>
                </a:cubicBezTo>
                <a:cubicBezTo>
                  <a:pt x="7850351" y="31054"/>
                  <a:pt x="8037726" y="28898"/>
                  <a:pt x="8213559" y="0"/>
                </a:cubicBezTo>
                <a:cubicBezTo>
                  <a:pt x="8389392" y="-28898"/>
                  <a:pt x="8599774" y="-8220"/>
                  <a:pt x="8871858" y="0"/>
                </a:cubicBezTo>
                <a:cubicBezTo>
                  <a:pt x="9143942" y="8220"/>
                  <a:pt x="9186761" y="12810"/>
                  <a:pt x="9319501" y="0"/>
                </a:cubicBezTo>
                <a:cubicBezTo>
                  <a:pt x="9452241" y="-12810"/>
                  <a:pt x="9713233" y="-2997"/>
                  <a:pt x="10083127" y="0"/>
                </a:cubicBezTo>
                <a:cubicBezTo>
                  <a:pt x="10453021" y="2997"/>
                  <a:pt x="10754269" y="-13615"/>
                  <a:pt x="10952082" y="0"/>
                </a:cubicBezTo>
                <a:cubicBezTo>
                  <a:pt x="11205630" y="-45575"/>
                  <a:pt x="11394644" y="218217"/>
                  <a:pt x="11371382" y="419300"/>
                </a:cubicBezTo>
                <a:cubicBezTo>
                  <a:pt x="11390233" y="603807"/>
                  <a:pt x="11364811" y="770988"/>
                  <a:pt x="11371382" y="970950"/>
                </a:cubicBezTo>
                <a:cubicBezTo>
                  <a:pt x="11377954" y="1170912"/>
                  <a:pt x="11394617" y="1305680"/>
                  <a:pt x="11371382" y="1622900"/>
                </a:cubicBezTo>
                <a:cubicBezTo>
                  <a:pt x="11348148" y="1940120"/>
                  <a:pt x="11357049" y="2008126"/>
                  <a:pt x="11371382" y="2224701"/>
                </a:cubicBezTo>
                <a:cubicBezTo>
                  <a:pt x="11385715" y="2441276"/>
                  <a:pt x="11398253" y="2678351"/>
                  <a:pt x="11371382" y="2926801"/>
                </a:cubicBezTo>
                <a:cubicBezTo>
                  <a:pt x="11388648" y="3195862"/>
                  <a:pt x="11150609" y="3333679"/>
                  <a:pt x="10952082" y="3346101"/>
                </a:cubicBezTo>
                <a:cubicBezTo>
                  <a:pt x="10711156" y="3356978"/>
                  <a:pt x="10547469" y="3317178"/>
                  <a:pt x="10188455" y="3346101"/>
                </a:cubicBezTo>
                <a:cubicBezTo>
                  <a:pt x="9829441" y="3375024"/>
                  <a:pt x="9728380" y="3315922"/>
                  <a:pt x="9319501" y="3346101"/>
                </a:cubicBezTo>
                <a:cubicBezTo>
                  <a:pt x="8910622" y="3376280"/>
                  <a:pt x="8850227" y="3342052"/>
                  <a:pt x="8450546" y="3346101"/>
                </a:cubicBezTo>
                <a:cubicBezTo>
                  <a:pt x="8050866" y="3350150"/>
                  <a:pt x="8153115" y="3333717"/>
                  <a:pt x="7897575" y="3346101"/>
                </a:cubicBezTo>
                <a:cubicBezTo>
                  <a:pt x="7642035" y="3358485"/>
                  <a:pt x="7643476" y="3352051"/>
                  <a:pt x="7555260" y="3346101"/>
                </a:cubicBezTo>
                <a:cubicBezTo>
                  <a:pt x="7467045" y="3340151"/>
                  <a:pt x="7247410" y="3348890"/>
                  <a:pt x="7107617" y="3346101"/>
                </a:cubicBezTo>
                <a:cubicBezTo>
                  <a:pt x="6967824" y="3343312"/>
                  <a:pt x="6846090" y="3334017"/>
                  <a:pt x="6659973" y="3346101"/>
                </a:cubicBezTo>
                <a:cubicBezTo>
                  <a:pt x="6473856" y="3358185"/>
                  <a:pt x="6095305" y="3325271"/>
                  <a:pt x="5896347" y="3346101"/>
                </a:cubicBezTo>
                <a:cubicBezTo>
                  <a:pt x="5697389" y="3366931"/>
                  <a:pt x="5651972" y="3341631"/>
                  <a:pt x="5554031" y="3346101"/>
                </a:cubicBezTo>
                <a:cubicBezTo>
                  <a:pt x="5456090" y="3350571"/>
                  <a:pt x="5242957" y="3343057"/>
                  <a:pt x="5106388" y="3346101"/>
                </a:cubicBezTo>
                <a:cubicBezTo>
                  <a:pt x="4969819" y="3349145"/>
                  <a:pt x="4510230" y="3355559"/>
                  <a:pt x="4237433" y="3346101"/>
                </a:cubicBezTo>
                <a:cubicBezTo>
                  <a:pt x="3964636" y="3336643"/>
                  <a:pt x="3971568" y="3344367"/>
                  <a:pt x="3895118" y="3346101"/>
                </a:cubicBezTo>
                <a:cubicBezTo>
                  <a:pt x="3818669" y="3347835"/>
                  <a:pt x="3623491" y="3355190"/>
                  <a:pt x="3552803" y="3346101"/>
                </a:cubicBezTo>
                <a:cubicBezTo>
                  <a:pt x="3482115" y="3337012"/>
                  <a:pt x="3333212" y="3331556"/>
                  <a:pt x="3210487" y="3346101"/>
                </a:cubicBezTo>
                <a:cubicBezTo>
                  <a:pt x="3087762" y="3360646"/>
                  <a:pt x="2766766" y="3364914"/>
                  <a:pt x="2552188" y="3346101"/>
                </a:cubicBezTo>
                <a:cubicBezTo>
                  <a:pt x="2337610" y="3327288"/>
                  <a:pt x="2038737" y="3350426"/>
                  <a:pt x="1893889" y="3346101"/>
                </a:cubicBezTo>
                <a:cubicBezTo>
                  <a:pt x="1749041" y="3341776"/>
                  <a:pt x="1461452" y="3316020"/>
                  <a:pt x="1235591" y="3346101"/>
                </a:cubicBezTo>
                <a:cubicBezTo>
                  <a:pt x="1009730" y="3376182"/>
                  <a:pt x="825257" y="3343163"/>
                  <a:pt x="419300" y="3346101"/>
                </a:cubicBezTo>
                <a:cubicBezTo>
                  <a:pt x="218452" y="3382542"/>
                  <a:pt x="-50349" y="3182230"/>
                  <a:pt x="0" y="2926801"/>
                </a:cubicBezTo>
                <a:cubicBezTo>
                  <a:pt x="-359" y="2663933"/>
                  <a:pt x="-6689" y="2426113"/>
                  <a:pt x="0" y="2299926"/>
                </a:cubicBezTo>
                <a:cubicBezTo>
                  <a:pt x="6689" y="2173740"/>
                  <a:pt x="-26006" y="1973105"/>
                  <a:pt x="0" y="1673051"/>
                </a:cubicBezTo>
                <a:cubicBezTo>
                  <a:pt x="26006" y="1372998"/>
                  <a:pt x="20022" y="1258285"/>
                  <a:pt x="0" y="1071250"/>
                </a:cubicBezTo>
                <a:cubicBezTo>
                  <a:pt x="-20022" y="884215"/>
                  <a:pt x="-8173" y="553395"/>
                  <a:pt x="0" y="41930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cs typeface="Calibri" panose="020F0502020204030204" pitchFamily="34"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ĐOẠN 1</a:t>
            </a:r>
          </a:p>
        </p:txBody>
      </p:sp>
      <p:cxnSp>
        <p:nvCxnSpPr>
          <p:cNvPr id="17" name="Straight Connector 16">
            <a:extLst>
              <a:ext uri="{FF2B5EF4-FFF2-40B4-BE49-F238E27FC236}">
                <a16:creationId xmlns:a16="http://schemas.microsoft.com/office/drawing/2014/main" id="{252F10FD-0B0B-0485-0D34-A665485A32D0}"/>
              </a:ext>
            </a:extLst>
          </p:cNvPr>
          <p:cNvCxnSpPr/>
          <p:nvPr/>
        </p:nvCxnSpPr>
        <p:spPr>
          <a:xfrm>
            <a:off x="4455042" y="4146697"/>
            <a:ext cx="17969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36971F-1FE0-277C-45F4-18B9DF2BA543}"/>
              </a:ext>
            </a:extLst>
          </p:cNvPr>
          <p:cNvCxnSpPr>
            <a:cxnSpLocks/>
          </p:cNvCxnSpPr>
          <p:nvPr/>
        </p:nvCxnSpPr>
        <p:spPr>
          <a:xfrm>
            <a:off x="6741042" y="4167962"/>
            <a:ext cx="25730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B705F07-82A9-D2B1-0176-458031FEF455}"/>
              </a:ext>
            </a:extLst>
          </p:cNvPr>
          <p:cNvCxnSpPr>
            <a:cxnSpLocks/>
          </p:cNvCxnSpPr>
          <p:nvPr/>
        </p:nvCxnSpPr>
        <p:spPr>
          <a:xfrm>
            <a:off x="9707526" y="4146697"/>
            <a:ext cx="19244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4509EC-A5CC-6091-E4E1-4AE0DC78065D}"/>
              </a:ext>
            </a:extLst>
          </p:cNvPr>
          <p:cNvCxnSpPr>
            <a:cxnSpLocks/>
          </p:cNvCxnSpPr>
          <p:nvPr/>
        </p:nvCxnSpPr>
        <p:spPr>
          <a:xfrm>
            <a:off x="691116" y="4720855"/>
            <a:ext cx="35831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34CC20D-BB3C-94A0-975B-EA7B6B8183C5}"/>
              </a:ext>
            </a:extLst>
          </p:cNvPr>
          <p:cNvSpPr txBox="1"/>
          <p:nvPr/>
        </p:nvSpPr>
        <p:spPr>
          <a:xfrm>
            <a:off x="8916238" y="5415266"/>
            <a:ext cx="2184153" cy="594062"/>
          </a:xfrm>
          <a:custGeom>
            <a:avLst/>
            <a:gdLst>
              <a:gd name="connsiteX0" fmla="*/ 0 w 2184153"/>
              <a:gd name="connsiteY0" fmla="*/ 122086 h 594062"/>
              <a:gd name="connsiteX1" fmla="*/ 122086 w 2184153"/>
              <a:gd name="connsiteY1" fmla="*/ 0 h 594062"/>
              <a:gd name="connsiteX2" fmla="*/ 2062067 w 2184153"/>
              <a:gd name="connsiteY2" fmla="*/ 0 h 594062"/>
              <a:gd name="connsiteX3" fmla="*/ 2184153 w 2184153"/>
              <a:gd name="connsiteY3" fmla="*/ 122086 h 594062"/>
              <a:gd name="connsiteX4" fmla="*/ 2184153 w 2184153"/>
              <a:gd name="connsiteY4" fmla="*/ 471976 h 594062"/>
              <a:gd name="connsiteX5" fmla="*/ 2062067 w 2184153"/>
              <a:gd name="connsiteY5" fmla="*/ 594062 h 594062"/>
              <a:gd name="connsiteX6" fmla="*/ 122086 w 2184153"/>
              <a:gd name="connsiteY6" fmla="*/ 594062 h 594062"/>
              <a:gd name="connsiteX7" fmla="*/ 0 w 2184153"/>
              <a:gd name="connsiteY7" fmla="*/ 471976 h 594062"/>
              <a:gd name="connsiteX8" fmla="*/ 0 w 2184153"/>
              <a:gd name="connsiteY8" fmla="*/ 122086 h 59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4153" h="594062" fill="none" extrusionOk="0">
                <a:moveTo>
                  <a:pt x="0" y="122086"/>
                </a:moveTo>
                <a:cubicBezTo>
                  <a:pt x="3501" y="57309"/>
                  <a:pt x="51227" y="-2435"/>
                  <a:pt x="122086" y="0"/>
                </a:cubicBezTo>
                <a:cubicBezTo>
                  <a:pt x="496996" y="123767"/>
                  <a:pt x="1763707" y="-161828"/>
                  <a:pt x="2062067" y="0"/>
                </a:cubicBezTo>
                <a:cubicBezTo>
                  <a:pt x="2135110" y="-1118"/>
                  <a:pt x="2189752" y="48114"/>
                  <a:pt x="2184153" y="122086"/>
                </a:cubicBezTo>
                <a:cubicBezTo>
                  <a:pt x="2180078" y="213122"/>
                  <a:pt x="2196761" y="383586"/>
                  <a:pt x="2184153" y="471976"/>
                </a:cubicBezTo>
                <a:cubicBezTo>
                  <a:pt x="2185808" y="544781"/>
                  <a:pt x="2142395" y="596729"/>
                  <a:pt x="2062067" y="594062"/>
                </a:cubicBezTo>
                <a:cubicBezTo>
                  <a:pt x="1714491" y="669251"/>
                  <a:pt x="1028211" y="735140"/>
                  <a:pt x="122086" y="594062"/>
                </a:cubicBezTo>
                <a:cubicBezTo>
                  <a:pt x="55381" y="595626"/>
                  <a:pt x="-8208" y="543806"/>
                  <a:pt x="0" y="471976"/>
                </a:cubicBezTo>
                <a:cubicBezTo>
                  <a:pt x="13876" y="381064"/>
                  <a:pt x="-19057" y="171420"/>
                  <a:pt x="0" y="122086"/>
                </a:cubicBezTo>
                <a:close/>
              </a:path>
              <a:path w="2184153" h="594062" stroke="0" extrusionOk="0">
                <a:moveTo>
                  <a:pt x="0" y="122086"/>
                </a:moveTo>
                <a:cubicBezTo>
                  <a:pt x="551" y="52948"/>
                  <a:pt x="65243" y="-602"/>
                  <a:pt x="122086" y="0"/>
                </a:cubicBezTo>
                <a:cubicBezTo>
                  <a:pt x="676224" y="56199"/>
                  <a:pt x="1608806" y="59470"/>
                  <a:pt x="2062067" y="0"/>
                </a:cubicBezTo>
                <a:cubicBezTo>
                  <a:pt x="2128756" y="946"/>
                  <a:pt x="2181466" y="55101"/>
                  <a:pt x="2184153" y="122086"/>
                </a:cubicBezTo>
                <a:cubicBezTo>
                  <a:pt x="2196446" y="257504"/>
                  <a:pt x="2197761" y="321877"/>
                  <a:pt x="2184153" y="471976"/>
                </a:cubicBezTo>
                <a:cubicBezTo>
                  <a:pt x="2184688" y="543631"/>
                  <a:pt x="2126820" y="583908"/>
                  <a:pt x="2062067" y="594062"/>
                </a:cubicBezTo>
                <a:cubicBezTo>
                  <a:pt x="1465755" y="671556"/>
                  <a:pt x="860673" y="612976"/>
                  <a:pt x="122086" y="594062"/>
                </a:cubicBezTo>
                <a:cubicBezTo>
                  <a:pt x="52350" y="601311"/>
                  <a:pt x="1132" y="531243"/>
                  <a:pt x="0" y="471976"/>
                </a:cubicBezTo>
                <a:cubicBezTo>
                  <a:pt x="25931" y="329473"/>
                  <a:pt x="5217" y="291660"/>
                  <a:pt x="0" y="122086"/>
                </a:cubicBezTo>
                <a:close/>
              </a:path>
            </a:pathLst>
          </a:custGeom>
          <a:solidFill>
            <a:srgbClr val="CCFFCC"/>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en-US" sz="2800" b="1" dirty="0" err="1">
                <a:latin typeface="Calibri" panose="020F0502020204030204" pitchFamily="34" charset="0"/>
                <a:cs typeface="Calibri" panose="020F0502020204030204" pitchFamily="34" charset="0"/>
              </a:rPr>
              <a:t>Nhấn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giọng</a:t>
            </a:r>
            <a:endParaRPr lang="vi-VN" sz="2800" b="1" dirty="0">
              <a:latin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name="TextBox1" r:id="rId1" imgW="8858160" imgH="1346040"/>
        </mc:Choice>
        <mc:Fallback>
          <p:control name="TextBox1" r:id="rId1" imgW="8858160" imgH="134604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279240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6000">
                                          <p:cBhvr additive="base">
                                            <p:cTn id="16"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cs typeface="Calibri" panose="020F0502020204030204" pitchFamily="34" charset="0"/>
              </a:rPr>
              <a:t> 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2</a:t>
            </a:r>
          </a:p>
        </p:txBody>
      </p:sp>
    </p:spTree>
    <p:controls>
      <mc:AlternateContent xmlns:mc="http://schemas.openxmlformats.org/markup-compatibility/2006">
        <mc:Choice xmlns:v="urn:schemas-microsoft-com:vml" Requires="v">
          <p:control name="TextBox1" r:id="rId1" imgW="8858160" imgH="1346040"/>
        </mc:Choice>
        <mc:Fallback>
          <p:control name="TextBox1" r:id="rId1" imgW="8858160" imgH="134604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203233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3</a:t>
            </a:r>
          </a:p>
        </p:txBody>
      </p:sp>
    </p:spTree>
    <p:controls>
      <mc:AlternateContent xmlns:mc="http://schemas.openxmlformats.org/markup-compatibility/2006">
        <mc:Choice xmlns:v="urn:schemas-microsoft-com:vml" Requires="v">
          <p:control name="TextBox1" r:id="rId1" imgW="8858160" imgH="1346040"/>
        </mc:Choice>
        <mc:Fallback>
          <p:control name="TextBox1" r:id="rId1" imgW="8858160" imgH="134604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1034969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4"/>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5"/>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6"/>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7"/>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8"/>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9"/>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0"/>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1"/>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2"/>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3"/>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4</a:t>
            </a:r>
          </a:p>
        </p:txBody>
      </p:sp>
      <p:cxnSp>
        <p:nvCxnSpPr>
          <p:cNvPr id="3" name="Straight Connector 2">
            <a:extLst>
              <a:ext uri="{FF2B5EF4-FFF2-40B4-BE49-F238E27FC236}">
                <a16:creationId xmlns:a16="http://schemas.microsoft.com/office/drawing/2014/main" id="{364A63AC-7388-B39D-3E56-FED0FFF10C72}"/>
              </a:ext>
            </a:extLst>
          </p:cNvPr>
          <p:cNvCxnSpPr>
            <a:cxnSpLocks/>
          </p:cNvCxnSpPr>
          <p:nvPr/>
        </p:nvCxnSpPr>
        <p:spPr>
          <a:xfrm flipH="1">
            <a:off x="3476847" y="297711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BC22F9-413E-FB50-B0B2-6955497F04A5}"/>
              </a:ext>
            </a:extLst>
          </p:cNvPr>
          <p:cNvCxnSpPr>
            <a:cxnSpLocks/>
          </p:cNvCxnSpPr>
          <p:nvPr/>
        </p:nvCxnSpPr>
        <p:spPr>
          <a:xfrm flipH="1">
            <a:off x="1818168"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EF4C777-ED25-2B64-6E7E-908C0D406810}"/>
              </a:ext>
            </a:extLst>
          </p:cNvPr>
          <p:cNvCxnSpPr>
            <a:cxnSpLocks/>
          </p:cNvCxnSpPr>
          <p:nvPr/>
        </p:nvCxnSpPr>
        <p:spPr>
          <a:xfrm flipH="1">
            <a:off x="11451266"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6FDFEDA-2013-A9AA-676C-31C0A8BA55CA}"/>
              </a:ext>
            </a:extLst>
          </p:cNvPr>
          <p:cNvCxnSpPr>
            <a:cxnSpLocks/>
          </p:cNvCxnSpPr>
          <p:nvPr/>
        </p:nvCxnSpPr>
        <p:spPr>
          <a:xfrm flipH="1">
            <a:off x="11546959" y="349811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3121E9-94F4-62AC-82B0-1C42F1C2CD66}"/>
              </a:ext>
            </a:extLst>
          </p:cNvPr>
          <p:cNvCxnSpPr>
            <a:cxnSpLocks/>
          </p:cNvCxnSpPr>
          <p:nvPr/>
        </p:nvCxnSpPr>
        <p:spPr>
          <a:xfrm flipH="1">
            <a:off x="8846289" y="461453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16BF49-A484-F3EE-7E5C-4584369135F8}"/>
              </a:ext>
            </a:extLst>
          </p:cNvPr>
          <p:cNvCxnSpPr>
            <a:cxnSpLocks/>
          </p:cNvCxnSpPr>
          <p:nvPr/>
        </p:nvCxnSpPr>
        <p:spPr>
          <a:xfrm flipH="1">
            <a:off x="1573619" y="5135525"/>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4BF993D-A4E4-A5F8-D1E7-CD5009541452}"/>
              </a:ext>
            </a:extLst>
          </p:cNvPr>
          <p:cNvCxnSpPr>
            <a:cxnSpLocks/>
          </p:cNvCxnSpPr>
          <p:nvPr/>
        </p:nvCxnSpPr>
        <p:spPr>
          <a:xfrm flipH="1">
            <a:off x="10643191" y="5124892"/>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3836D9-4AD0-5B3A-6E71-5E1DB89BDDFD}"/>
              </a:ext>
            </a:extLst>
          </p:cNvPr>
          <p:cNvCxnSpPr>
            <a:cxnSpLocks/>
          </p:cNvCxnSpPr>
          <p:nvPr/>
        </p:nvCxnSpPr>
        <p:spPr>
          <a:xfrm flipH="1">
            <a:off x="6539023" y="5741581"/>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CC2CCF7-37C6-DE05-F8E3-1A243AB417D4}"/>
              </a:ext>
            </a:extLst>
          </p:cNvPr>
          <p:cNvCxnSpPr>
            <a:cxnSpLocks/>
          </p:cNvCxnSpPr>
          <p:nvPr/>
        </p:nvCxnSpPr>
        <p:spPr>
          <a:xfrm flipH="1">
            <a:off x="6624084" y="576284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8858160" imgH="1346040"/>
        </mc:Choice>
        <mc:Fallback>
          <p:control name="TextBox1" r:id="rId1" imgW="8858160" imgH="134604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7"/>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116460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BDD88B-A652-7F3E-08DA-2F3E7FCEABEA}"/>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8EE2AE3C-1E2B-E2E1-8B01-4E966F2534BF}"/>
                </a:ext>
              </a:extLst>
            </p:cNvPr>
            <p:cNvGrpSpPr/>
            <p:nvPr/>
          </p:nvGrpSpPr>
          <p:grpSpPr>
            <a:xfrm>
              <a:off x="457200" y="1922318"/>
              <a:ext cx="5798127"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BC84BE05-1919-8E0C-8DC6-314D95D4FD9F}"/>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4E2B4064-E5A9-9A0B-B6FC-6817D9D4924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7" name="Picture 6">
                <a:extLst>
                  <a:ext uri="{FF2B5EF4-FFF2-40B4-BE49-F238E27FC236}">
                    <a16:creationId xmlns:a16="http://schemas.microsoft.com/office/drawing/2014/main" id="{085F8C2A-775A-6C12-B9D6-9975F7E01700}"/>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8" name="Picture 7">
                <a:extLst>
                  <a:ext uri="{FF2B5EF4-FFF2-40B4-BE49-F238E27FC236}">
                    <a16:creationId xmlns:a16="http://schemas.microsoft.com/office/drawing/2014/main" id="{5AA49E3F-3B8E-4E4A-48A0-037148107E13}"/>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id="{1BD454DC-FC18-06AE-C20A-D79D58F2303E}"/>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BF52017C-A2D6-759F-1DA8-6EC269DB44F5}"/>
              </a:ext>
            </a:extLst>
          </p:cNvPr>
          <p:cNvGrpSpPr/>
          <p:nvPr/>
        </p:nvGrpSpPr>
        <p:grpSpPr>
          <a:xfrm>
            <a:off x="5107877" y="3356326"/>
            <a:ext cx="6840681" cy="3259118"/>
            <a:chOff x="535741" y="1642656"/>
            <a:chExt cx="6840681" cy="3259117"/>
          </a:xfrm>
        </p:grpSpPr>
        <p:grpSp>
          <p:nvGrpSpPr>
            <p:cNvPr id="10" name="Group 9">
              <a:extLst>
                <a:ext uri="{FF2B5EF4-FFF2-40B4-BE49-F238E27FC236}">
                  <a16:creationId xmlns:a16="http://schemas.microsoft.com/office/drawing/2014/main" id="{D86D73D7-C577-B91E-5E5E-537E5F19624E}"/>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id="{4DAF9B1D-C88F-E281-A031-C965FA7A11D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3" name="Group 12">
                <a:extLst>
                  <a:ext uri="{FF2B5EF4-FFF2-40B4-BE49-F238E27FC236}">
                    <a16:creationId xmlns:a16="http://schemas.microsoft.com/office/drawing/2014/main" id="{5EE037CC-1F40-9833-A2AA-8B10D7DEA3A7}"/>
                  </a:ext>
                </a:extLst>
              </p:cNvPr>
              <p:cNvGrpSpPr/>
              <p:nvPr/>
            </p:nvGrpSpPr>
            <p:grpSpPr>
              <a:xfrm>
                <a:off x="7848306" y="4505769"/>
                <a:ext cx="1916933" cy="698087"/>
                <a:chOff x="7938042" y="4498699"/>
                <a:chExt cx="2135833" cy="786591"/>
              </a:xfrm>
              <a:grpFill/>
            </p:grpSpPr>
            <p:pic>
              <p:nvPicPr>
                <p:cNvPr id="22" name="Picture 21" descr="Icon&#10;&#10;Description automatically generated">
                  <a:extLst>
                    <a:ext uri="{FF2B5EF4-FFF2-40B4-BE49-F238E27FC236}">
                      <a16:creationId xmlns:a16="http://schemas.microsoft.com/office/drawing/2014/main" id="{3044780D-2AA8-94AA-4C87-0B8EE1BC6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3" name="Picture 22" descr="Icon&#10;&#10;Description automatically generated">
                  <a:extLst>
                    <a:ext uri="{FF2B5EF4-FFF2-40B4-BE49-F238E27FC236}">
                      <a16:creationId xmlns:a16="http://schemas.microsoft.com/office/drawing/2014/main" id="{644E613A-E133-4B16-0689-9D0A88EE5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A756E6E6-D850-61F6-AC49-3A3430533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id="{62FED198-0D68-49A2-C657-F3E3711E9FC8}"/>
                  </a:ext>
                </a:extLst>
              </p:cNvPr>
              <p:cNvGrpSpPr/>
              <p:nvPr/>
            </p:nvGrpSpPr>
            <p:grpSpPr>
              <a:xfrm>
                <a:off x="7843282" y="5133562"/>
                <a:ext cx="1935526" cy="692431"/>
                <a:chOff x="7872868" y="4435004"/>
                <a:chExt cx="2216677" cy="790399"/>
              </a:xfrm>
              <a:grpFill/>
            </p:grpSpPr>
            <p:pic>
              <p:nvPicPr>
                <p:cNvPr id="19" name="Picture 18" descr="Icon&#10;&#10;Description automatically generated">
                  <a:extLst>
                    <a:ext uri="{FF2B5EF4-FFF2-40B4-BE49-F238E27FC236}">
                      <a16:creationId xmlns:a16="http://schemas.microsoft.com/office/drawing/2014/main" id="{28AD5FAF-CA49-40AC-B29B-A76248CD2E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E1B1EB25-FBBF-5B18-297A-968558CDD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C5F37767-9DA5-F993-E019-6B1104858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id="{C4758864-43DB-965C-7683-44689FE49264}"/>
                  </a:ext>
                </a:extLst>
              </p:cNvPr>
              <p:cNvGrpSpPr/>
              <p:nvPr/>
            </p:nvGrpSpPr>
            <p:grpSpPr>
              <a:xfrm>
                <a:off x="10125528" y="5659583"/>
                <a:ext cx="1915391" cy="682868"/>
                <a:chOff x="7935191" y="4561610"/>
                <a:chExt cx="2134115" cy="769441"/>
              </a:xfrm>
              <a:grpFill/>
            </p:grpSpPr>
            <p:pic>
              <p:nvPicPr>
                <p:cNvPr id="16" name="Picture 15" descr="Icon&#10;&#10;Description automatically generated">
                  <a:extLst>
                    <a:ext uri="{FF2B5EF4-FFF2-40B4-BE49-F238E27FC236}">
                      <a16:creationId xmlns:a16="http://schemas.microsoft.com/office/drawing/2014/main" id="{F9921D74-35E8-2123-E3C9-A4433CC30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75FBCDBF-4F27-E325-BC0E-4D320B64D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8" name="Picture 17" descr="Icon&#10;&#10;Description automatically generated">
                  <a:extLst>
                    <a:ext uri="{FF2B5EF4-FFF2-40B4-BE49-F238E27FC236}">
                      <a16:creationId xmlns:a16="http://schemas.microsoft.com/office/drawing/2014/main" id="{BD4C1044-E8BE-FA9F-65A8-D4A595D24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1" name="Rectangle: Rounded Corners 10">
              <a:extLst>
                <a:ext uri="{FF2B5EF4-FFF2-40B4-BE49-F238E27FC236}">
                  <a16:creationId xmlns:a16="http://schemas.microsoft.com/office/drawing/2014/main" id="{9432161E-7D3E-FEE9-27FA-60AA1EB8CBD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2BF58B1C-4E0B-D7DC-BCA6-7AA814CD2F40}"/>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5BA9B26D-9AD2-87CD-B6A1-5B59CF291A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11DBB3A-A8B1-2491-8DBE-15978033E9F1}"/>
              </a:ext>
            </a:extLst>
          </p:cNvPr>
          <p:cNvGrpSpPr/>
          <p:nvPr/>
        </p:nvGrpSpPr>
        <p:grpSpPr>
          <a:xfrm>
            <a:off x="4949848" y="2190114"/>
            <a:ext cx="6840681" cy="3194191"/>
            <a:chOff x="535741" y="1707583"/>
            <a:chExt cx="6840681" cy="3194190"/>
          </a:xfrm>
        </p:grpSpPr>
        <p:grpSp>
          <p:nvGrpSpPr>
            <p:cNvPr id="27" name="Group 26">
              <a:extLst>
                <a:ext uri="{FF2B5EF4-FFF2-40B4-BE49-F238E27FC236}">
                  <a16:creationId xmlns:a16="http://schemas.microsoft.com/office/drawing/2014/main" id="{A9F2683F-1743-AA49-0C81-A95676BA77ED}"/>
                </a:ext>
              </a:extLst>
            </p:cNvPr>
            <p:cNvGrpSpPr/>
            <p:nvPr/>
          </p:nvGrpSpPr>
          <p:grpSpPr>
            <a:xfrm>
              <a:off x="535741" y="2511864"/>
              <a:ext cx="6840681" cy="2389909"/>
              <a:chOff x="5351318" y="4311147"/>
              <a:chExt cx="6840681" cy="2389909"/>
            </a:xfrm>
            <a:solidFill>
              <a:srgbClr val="FFFFCC"/>
            </a:solidFill>
          </p:grpSpPr>
          <p:sp>
            <p:nvSpPr>
              <p:cNvPr id="30" name="Rectangle: Rounded Corners 29">
                <a:extLst>
                  <a:ext uri="{FF2B5EF4-FFF2-40B4-BE49-F238E27FC236}">
                    <a16:creationId xmlns:a16="http://schemas.microsoft.com/office/drawing/2014/main" id="{E205D9F0-A3E6-B2AB-612F-3AEE90A09D1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1" name="Group 30">
                <a:extLst>
                  <a:ext uri="{FF2B5EF4-FFF2-40B4-BE49-F238E27FC236}">
                    <a16:creationId xmlns:a16="http://schemas.microsoft.com/office/drawing/2014/main" id="{E63483B8-F5A7-2777-EAC9-219CA69E5D03}"/>
                  </a:ext>
                </a:extLst>
              </p:cNvPr>
              <p:cNvGrpSpPr/>
              <p:nvPr/>
            </p:nvGrpSpPr>
            <p:grpSpPr>
              <a:xfrm>
                <a:off x="7848306" y="4505769"/>
                <a:ext cx="1916933" cy="698087"/>
                <a:chOff x="7938042" y="4498699"/>
                <a:chExt cx="2135833" cy="786591"/>
              </a:xfrm>
              <a:grpFill/>
            </p:grpSpPr>
            <p:pic>
              <p:nvPicPr>
                <p:cNvPr id="40" name="Picture 39" descr="Icon&#10;&#10;Description automatically generated">
                  <a:extLst>
                    <a:ext uri="{FF2B5EF4-FFF2-40B4-BE49-F238E27FC236}">
                      <a16:creationId xmlns:a16="http://schemas.microsoft.com/office/drawing/2014/main" id="{36F91750-FC6A-9E47-0C9E-A0F6646C9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1" name="Picture 40" descr="Icon&#10;&#10;Description automatically generated">
                  <a:extLst>
                    <a:ext uri="{FF2B5EF4-FFF2-40B4-BE49-F238E27FC236}">
                      <a16:creationId xmlns:a16="http://schemas.microsoft.com/office/drawing/2014/main" id="{CD750641-007B-2F12-6FE7-DB030C455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C5DD1A8B-604D-503D-2F8E-8C4F6E9457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2" name="Group 31">
                <a:extLst>
                  <a:ext uri="{FF2B5EF4-FFF2-40B4-BE49-F238E27FC236}">
                    <a16:creationId xmlns:a16="http://schemas.microsoft.com/office/drawing/2014/main" id="{F1113C0B-E816-A041-8E93-DF594F4F0152}"/>
                  </a:ext>
                </a:extLst>
              </p:cNvPr>
              <p:cNvGrpSpPr/>
              <p:nvPr/>
            </p:nvGrpSpPr>
            <p:grpSpPr>
              <a:xfrm>
                <a:off x="7843282" y="5133562"/>
                <a:ext cx="1935526" cy="692431"/>
                <a:chOff x="7872868" y="4435004"/>
                <a:chExt cx="2216677" cy="790399"/>
              </a:xfrm>
              <a:grpFill/>
            </p:grpSpPr>
            <p:pic>
              <p:nvPicPr>
                <p:cNvPr id="37" name="Picture 36" descr="Icon&#10;&#10;Description automatically generated">
                  <a:extLst>
                    <a:ext uri="{FF2B5EF4-FFF2-40B4-BE49-F238E27FC236}">
                      <a16:creationId xmlns:a16="http://schemas.microsoft.com/office/drawing/2014/main" id="{6E3088C0-C391-40C0-C5BC-382A01610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8" name="Picture 37" descr="Icon&#10;&#10;Description automatically generated">
                  <a:extLst>
                    <a:ext uri="{FF2B5EF4-FFF2-40B4-BE49-F238E27FC236}">
                      <a16:creationId xmlns:a16="http://schemas.microsoft.com/office/drawing/2014/main" id="{E852EC0D-4D15-A771-243A-919D899016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A031D3CA-939E-F322-ED90-8345E1099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3" name="Group 32">
                <a:extLst>
                  <a:ext uri="{FF2B5EF4-FFF2-40B4-BE49-F238E27FC236}">
                    <a16:creationId xmlns:a16="http://schemas.microsoft.com/office/drawing/2014/main" id="{2A7AD27F-BFC9-DE89-DEE9-712E435AF72F}"/>
                  </a:ext>
                </a:extLst>
              </p:cNvPr>
              <p:cNvGrpSpPr/>
              <p:nvPr/>
            </p:nvGrpSpPr>
            <p:grpSpPr>
              <a:xfrm>
                <a:off x="10125528" y="5659583"/>
                <a:ext cx="1915391" cy="682868"/>
                <a:chOff x="7935191" y="4561610"/>
                <a:chExt cx="2134115" cy="769441"/>
              </a:xfrm>
              <a:grpFill/>
            </p:grpSpPr>
            <p:pic>
              <p:nvPicPr>
                <p:cNvPr id="34" name="Picture 33" descr="Icon&#10;&#10;Description automatically generated">
                  <a:extLst>
                    <a:ext uri="{FF2B5EF4-FFF2-40B4-BE49-F238E27FC236}">
                      <a16:creationId xmlns:a16="http://schemas.microsoft.com/office/drawing/2014/main" id="{C104910C-55E4-4DDD-7AE9-398E4E2775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5" name="Picture 34" descr="Icon&#10;&#10;Description automatically generated">
                  <a:extLst>
                    <a:ext uri="{FF2B5EF4-FFF2-40B4-BE49-F238E27FC236}">
                      <a16:creationId xmlns:a16="http://schemas.microsoft.com/office/drawing/2014/main" id="{4FCDDD35-B815-51AB-384A-0966B0EEE7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403E97B9-9B76-AF7E-58FC-582B9B4ED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29" name="Rectangle: Rounded Corners 28">
              <a:extLst>
                <a:ext uri="{FF2B5EF4-FFF2-40B4-BE49-F238E27FC236}">
                  <a16:creationId xmlns:a16="http://schemas.microsoft.com/office/drawing/2014/main" id="{4819817D-3CF4-581C-7606-44CEFD4EFC6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43" name="Rectangle: Rounded Corners 42">
            <a:extLst>
              <a:ext uri="{FF2B5EF4-FFF2-40B4-BE49-F238E27FC236}">
                <a16:creationId xmlns:a16="http://schemas.microsoft.com/office/drawing/2014/main" id="{A867A147-A278-838A-AA19-6ABF5962581F}"/>
              </a:ext>
            </a:extLst>
          </p:cNvPr>
          <p:cNvSpPr/>
          <p:nvPr/>
        </p:nvSpPr>
        <p:spPr>
          <a:xfrm>
            <a:off x="4949846" y="93455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7030A0"/>
                </a:solidFill>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id="{46DA249D-DBCE-52A1-C59A-582F59FEA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1281168"/>
            <a:ext cx="4179012" cy="5210259"/>
          </a:xfrm>
          <a:prstGeom prst="rect">
            <a:avLst/>
          </a:prstGeom>
        </p:spPr>
      </p:pic>
    </p:spTree>
    <p:extLst>
      <p:ext uri="{BB962C8B-B14F-4D97-AF65-F5344CB8AC3E}">
        <p14:creationId xmlns:p14="http://schemas.microsoft.com/office/powerpoint/2010/main" val="25038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latin typeface="汉仪粗宋简" panose="02010609000101010101" pitchFamily="49" charset="-122"/>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latin typeface="等线" panose="02010600030101010101" pitchFamily="2" charset="-122"/>
                <a:ea typeface="等线" panose="02010600030101010101" pitchFamily="2" charset="-122"/>
              </a:rPr>
              <a:t>人教版六年级语文 课件</a:t>
            </a:r>
            <a:r>
              <a:rPr lang="en-US" altLang="zh-CN" sz="3200" dirty="0">
                <a:solidFill>
                  <a:prstClr val="black"/>
                </a:solidFill>
                <a:latin typeface="等线" panose="02010600030101010101" pitchFamily="2" charset="-122"/>
                <a:ea typeface="等线" panose="02010600030101010101" pitchFamily="2" charset="-122"/>
              </a:rPr>
              <a:t>PPT</a:t>
            </a:r>
            <a:r>
              <a:rPr lang="zh-CN" altLang="en-US" sz="3200" dirty="0">
                <a:solidFill>
                  <a:prstClr val="black"/>
                </a:solidFill>
                <a:latin typeface="等线" panose="02010600030101010101" pitchFamily="2" charset="-122"/>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0" descr="图层 7 拷贝">
            <a:extLst>
              <a:ext uri="{FF2B5EF4-FFF2-40B4-BE49-F238E27FC236}">
                <a16:creationId xmlns:a16="http://schemas.microsoft.com/office/drawing/2014/main" id="{62F2B0F5-D29E-E850-B41F-3111F5715FFA}"/>
              </a:ext>
            </a:extLst>
          </p:cNvPr>
          <p:cNvPicPr>
            <a:picLocks noChangeAspect="1"/>
          </p:cNvPicPr>
          <p:nvPr/>
        </p:nvPicPr>
        <p:blipFill>
          <a:blip r:embed="rId4"/>
          <a:stretch>
            <a:fillRect/>
          </a:stretch>
        </p:blipFill>
        <p:spPr>
          <a:xfrm>
            <a:off x="2524760" y="6076315"/>
            <a:ext cx="1057275" cy="767715"/>
          </a:xfrm>
          <a:prstGeom prst="rect">
            <a:avLst/>
          </a:prstGeom>
        </p:spPr>
      </p:pic>
      <p:pic>
        <p:nvPicPr>
          <p:cNvPr id="30" name="图片 18" descr="02">
            <a:extLst>
              <a:ext uri="{FF2B5EF4-FFF2-40B4-BE49-F238E27FC236}">
                <a16:creationId xmlns:a16="http://schemas.microsoft.com/office/drawing/2014/main" id="{2409D827-4117-6AD4-7562-A8AA66DA466C}"/>
              </a:ext>
            </a:extLst>
          </p:cNvPr>
          <p:cNvPicPr>
            <a:picLocks noChangeAspect="1"/>
          </p:cNvPicPr>
          <p:nvPr/>
        </p:nvPicPr>
        <p:blipFill>
          <a:blip r:embed="rId5"/>
          <a:srcRect l="40394" r="6" b="32940"/>
          <a:stretch>
            <a:fillRect/>
          </a:stretch>
        </p:blipFill>
        <p:spPr>
          <a:xfrm rot="20940000">
            <a:off x="8628380" y="-358775"/>
            <a:ext cx="4392930" cy="3166110"/>
          </a:xfrm>
          <a:prstGeom prst="rect">
            <a:avLst/>
          </a:prstGeom>
        </p:spPr>
      </p:pic>
      <p:grpSp>
        <p:nvGrpSpPr>
          <p:cNvPr id="36" name="Group 35">
            <a:extLst>
              <a:ext uri="{FF2B5EF4-FFF2-40B4-BE49-F238E27FC236}">
                <a16:creationId xmlns:a16="http://schemas.microsoft.com/office/drawing/2014/main" id="{F6CC9B56-030F-BE90-6C1A-8571538FB91A}"/>
              </a:ext>
            </a:extLst>
          </p:cNvPr>
          <p:cNvGrpSpPr/>
          <p:nvPr/>
        </p:nvGrpSpPr>
        <p:grpSpPr>
          <a:xfrm>
            <a:off x="2593101" y="623504"/>
            <a:ext cx="9018796" cy="1233580"/>
            <a:chOff x="1376032" y="2496705"/>
            <a:chExt cx="7873604" cy="1233580"/>
          </a:xfrm>
        </p:grpSpPr>
        <p:sp>
          <p:nvSpPr>
            <p:cNvPr id="37" name="Rectangle: Rounded Corners 36">
              <a:extLst>
                <a:ext uri="{FF2B5EF4-FFF2-40B4-BE49-F238E27FC236}">
                  <a16:creationId xmlns:a16="http://schemas.microsoft.com/office/drawing/2014/main" id="{B2AEF6B1-2CB2-6B60-4C93-707013A7C9B8}"/>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8" name="TextBox 37">
              <a:extLst>
                <a:ext uri="{FF2B5EF4-FFF2-40B4-BE49-F238E27FC236}">
                  <a16:creationId xmlns:a16="http://schemas.microsoft.com/office/drawing/2014/main" id="{3B918F7E-2395-7336-D7CF-D4D1A210A027}"/>
                </a:ext>
              </a:extLst>
            </p:cNvPr>
            <p:cNvSpPr txBox="1"/>
            <p:nvPr/>
          </p:nvSpPr>
          <p:spPr>
            <a:xfrm>
              <a:off x="1376032" y="2496705"/>
              <a:ext cx="7873604" cy="1077218"/>
            </a:xfrm>
            <a:prstGeom prst="rect">
              <a:avLst/>
            </a:prstGeom>
            <a:noFill/>
          </p:spPr>
          <p:txBody>
            <a:bodyPr wrap="square" rtlCol="0">
              <a:spAutoFit/>
            </a:bodyPr>
            <a:lstStyle/>
            <a:p>
              <a:pPr algn="ctr"/>
              <a:r>
                <a:rPr lang="vi-VN" sz="3200" b="1" dirty="0">
                  <a:solidFill>
                    <a:prstClr val="black"/>
                  </a:solidFill>
                  <a:latin typeface="Cambria" panose="02040503050406030204" pitchFamily="18" charset="0"/>
                </a:rPr>
                <a:t>Đến Tây Bắc, du khách thường có cảm nhận như thế nào về tiếng khèn của người Mông? </a:t>
              </a:r>
            </a:p>
          </p:txBody>
        </p:sp>
      </p:grpSp>
      <p:sp>
        <p:nvSpPr>
          <p:cNvPr id="39" name="TextBox 38">
            <a:extLst>
              <a:ext uri="{FF2B5EF4-FFF2-40B4-BE49-F238E27FC236}">
                <a16:creationId xmlns:a16="http://schemas.microsoft.com/office/drawing/2014/main" id="{40BF0CE7-1E89-C51C-B6E1-06B5C60B49D6}"/>
              </a:ext>
            </a:extLst>
          </p:cNvPr>
          <p:cNvSpPr txBox="1"/>
          <p:nvPr/>
        </p:nvSpPr>
        <p:spPr>
          <a:xfrm>
            <a:off x="512618" y="2012260"/>
            <a:ext cx="11166764" cy="2785378"/>
          </a:xfrm>
          <a:prstGeom prst="rect">
            <a:avLst/>
          </a:prstGeom>
          <a:noFill/>
        </p:spPr>
        <p:txBody>
          <a:bodyPr wrap="square" rtlCol="0">
            <a:spAutoFit/>
          </a:bodyPr>
          <a:lstStyle/>
          <a:p>
            <a:pPr algn="just"/>
            <a:r>
              <a:rPr lang="vi-VN" sz="3500" b="1" dirty="0">
                <a:solidFill>
                  <a:srgbClr val="004924"/>
                </a:solidFill>
                <a:latin typeface="Cambria" panose="02040503050406030204" pitchFamily="18"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pic>
        <p:nvPicPr>
          <p:cNvPr id="40" name="Picture 39">
            <a:extLst>
              <a:ext uri="{FF2B5EF4-FFF2-40B4-BE49-F238E27FC236}">
                <a16:creationId xmlns:a16="http://schemas.microsoft.com/office/drawing/2014/main" id="{161133DB-F4E6-E7BA-6A16-6E99511E61FC}"/>
              </a:ext>
            </a:extLst>
          </p:cNvPr>
          <p:cNvPicPr>
            <a:picLocks noChangeAspect="1"/>
          </p:cNvPicPr>
          <p:nvPr/>
        </p:nvPicPr>
        <p:blipFill>
          <a:blip r:embed="rId6"/>
          <a:stretch>
            <a:fillRect/>
          </a:stretch>
        </p:blipFill>
        <p:spPr>
          <a:xfrm>
            <a:off x="512618" y="897161"/>
            <a:ext cx="2011854" cy="926672"/>
          </a:xfrm>
          <a:prstGeom prst="rect">
            <a:avLst/>
          </a:prstGeom>
        </p:spPr>
      </p:pic>
      <p:sp>
        <p:nvSpPr>
          <p:cNvPr id="41" name="Rectangle 40">
            <a:extLst>
              <a:ext uri="{FF2B5EF4-FFF2-40B4-BE49-F238E27FC236}">
                <a16:creationId xmlns:a16="http://schemas.microsoft.com/office/drawing/2014/main" id="{456613B1-A75C-1C2F-F32A-9EE92A7626BE}"/>
              </a:ext>
            </a:extLst>
          </p:cNvPr>
          <p:cNvSpPr/>
          <p:nvPr/>
        </p:nvSpPr>
        <p:spPr>
          <a:xfrm>
            <a:off x="4277032" y="2536723"/>
            <a:ext cx="7305368" cy="57027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C0035A6-718B-C41C-D709-42B6ECFFEF71}"/>
              </a:ext>
            </a:extLst>
          </p:cNvPr>
          <p:cNvSpPr/>
          <p:nvPr/>
        </p:nvSpPr>
        <p:spPr>
          <a:xfrm>
            <a:off x="629264" y="3215148"/>
            <a:ext cx="3775588"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BE22674-4CF0-3866-CCCD-2632D2D04241}"/>
              </a:ext>
            </a:extLst>
          </p:cNvPr>
          <p:cNvSpPr/>
          <p:nvPr/>
        </p:nvSpPr>
        <p:spPr>
          <a:xfrm>
            <a:off x="3185651" y="3726425"/>
            <a:ext cx="2546555"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53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2"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4B08DE-6934-147F-382F-527312D1BA4F}"/>
              </a:ext>
            </a:extLst>
          </p:cNvPr>
          <p:cNvGrpSpPr/>
          <p:nvPr/>
        </p:nvGrpSpPr>
        <p:grpSpPr>
          <a:xfrm>
            <a:off x="2593100" y="607953"/>
            <a:ext cx="8959792" cy="1249131"/>
            <a:chOff x="1376031" y="2481154"/>
            <a:chExt cx="8959792" cy="1249131"/>
          </a:xfrm>
        </p:grpSpPr>
        <p:sp>
          <p:nvSpPr>
            <p:cNvPr id="3" name="Rectangle: Rounded Corners 2">
              <a:extLst>
                <a:ext uri="{FF2B5EF4-FFF2-40B4-BE49-F238E27FC236}">
                  <a16:creationId xmlns:a16="http://schemas.microsoft.com/office/drawing/2014/main" id="{1BCC0641-8835-8D5B-C5B5-E428AEE2EDFB}"/>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7ED4F9D-2722-3024-4C35-32F1BFECA3B5}"/>
                </a:ext>
              </a:extLst>
            </p:cNvPr>
            <p:cNvSpPr txBox="1"/>
            <p:nvPr/>
          </p:nvSpPr>
          <p:spPr>
            <a:xfrm>
              <a:off x="1457361" y="2481154"/>
              <a:ext cx="8878462"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Đóng vai một người Mông, giới thiệu về chiếc khèn.</a:t>
              </a:r>
            </a:p>
          </p:txBody>
        </p:sp>
      </p:grpSp>
      <p:pic>
        <p:nvPicPr>
          <p:cNvPr id="6" name="Picture 5">
            <a:extLst>
              <a:ext uri="{FF2B5EF4-FFF2-40B4-BE49-F238E27FC236}">
                <a16:creationId xmlns:a16="http://schemas.microsoft.com/office/drawing/2014/main" id="{B9A800A4-0BC8-B502-F7C9-2DF325145648}"/>
              </a:ext>
            </a:extLst>
          </p:cNvPr>
          <p:cNvPicPr>
            <a:picLocks noChangeAspect="1"/>
          </p:cNvPicPr>
          <p:nvPr/>
        </p:nvPicPr>
        <p:blipFill>
          <a:blip r:embed="rId2"/>
          <a:stretch>
            <a:fillRect/>
          </a:stretch>
        </p:blipFill>
        <p:spPr>
          <a:xfrm>
            <a:off x="316055" y="881610"/>
            <a:ext cx="2011854" cy="926672"/>
          </a:xfrm>
          <a:prstGeom prst="rect">
            <a:avLst/>
          </a:prstGeom>
        </p:spPr>
      </p:pic>
      <p:sp>
        <p:nvSpPr>
          <p:cNvPr id="7" name="TextBox 6">
            <a:extLst>
              <a:ext uri="{FF2B5EF4-FFF2-40B4-BE49-F238E27FC236}">
                <a16:creationId xmlns:a16="http://schemas.microsoft.com/office/drawing/2014/main" id="{38463945-97E9-7E4F-25DE-E932CDE41072}"/>
              </a:ext>
            </a:extLst>
          </p:cNvPr>
          <p:cNvSpPr txBox="1"/>
          <p:nvPr/>
        </p:nvSpPr>
        <p:spPr>
          <a:xfrm>
            <a:off x="495821" y="1983173"/>
            <a:ext cx="11166764" cy="3539430"/>
          </a:xfrm>
          <a:prstGeom prst="rect">
            <a:avLst/>
          </a:prstGeom>
          <a:noFill/>
        </p:spPr>
        <p:txBody>
          <a:bodyPr wrap="square" rtlCol="0">
            <a:spAutoFit/>
          </a:bodyPr>
          <a:lstStyle/>
          <a:p>
            <a:pPr algn="just"/>
            <a:r>
              <a:rPr lang="vi-VN" sz="2800" b="1" dirty="0">
                <a:solidFill>
                  <a:srgbClr val="004924"/>
                </a:solidFill>
                <a:latin typeface="Cambria" panose="02040503050406030204" pitchFamily="18" charset="0"/>
              </a:rPr>
              <a:t>VD: Người Mông chúng tôi rất tự hào về chiếc khèn được người xưa tạo ra. Khèn của người Mông chúng tôi được chế tác bằng gỗ cùng sáu ống trúc lớn, nhỏ, dài, ngắn khác nhau. Với chúng tôi, sáu ống trúc này tượng trưng cho tình anh em tụ hợp. Chúng được xếp khéo léo, song song trên thân khèn. Các bạn hãy nhìn và tưởng tượng thêm một chút, sẽ thấy chúng như dòng nước đang trôi. Đúng hơn, đó là dòng thanh âm chứa đựng tình cảm, cảm xúc của người Mông chúng tôi qua mỗi chặng đường của cuộc sống...</a:t>
            </a:r>
          </a:p>
        </p:txBody>
      </p:sp>
    </p:spTree>
    <p:extLst>
      <p:ext uri="{BB962C8B-B14F-4D97-AF65-F5344CB8AC3E}">
        <p14:creationId xmlns:p14="http://schemas.microsoft.com/office/powerpoint/2010/main" val="14051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5CD5F68-E202-6808-D3DD-15FF395341E5}"/>
              </a:ext>
            </a:extLst>
          </p:cNvPr>
          <p:cNvGrpSpPr/>
          <p:nvPr/>
        </p:nvGrpSpPr>
        <p:grpSpPr>
          <a:xfrm>
            <a:off x="2593101" y="689979"/>
            <a:ext cx="7873604" cy="1233580"/>
            <a:chOff x="1376032" y="2496705"/>
            <a:chExt cx="7873604" cy="1233580"/>
          </a:xfrm>
        </p:grpSpPr>
        <p:sp>
          <p:nvSpPr>
            <p:cNvPr id="8" name="Rectangle: Rounded Corners 7">
              <a:extLst>
                <a:ext uri="{FF2B5EF4-FFF2-40B4-BE49-F238E27FC236}">
                  <a16:creationId xmlns:a16="http://schemas.microsoft.com/office/drawing/2014/main" id="{CB1AD7F5-B5CF-0D5F-5D9A-90554739EEB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561FD434-3EBA-BA80-5517-BAD3883288EC}"/>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3. Theo em, vì sao tiếng khèn trở thành báu vật của người Mông?</a:t>
              </a:r>
            </a:p>
          </p:txBody>
        </p:sp>
      </p:grpSp>
      <p:pic>
        <p:nvPicPr>
          <p:cNvPr id="19" name="Picture 18">
            <a:extLst>
              <a:ext uri="{FF2B5EF4-FFF2-40B4-BE49-F238E27FC236}">
                <a16:creationId xmlns:a16="http://schemas.microsoft.com/office/drawing/2014/main" id="{ADAC0EA5-1FC7-7AE3-10ED-D9EBF7A0D1CE}"/>
              </a:ext>
            </a:extLst>
          </p:cNvPr>
          <p:cNvPicPr>
            <a:picLocks noChangeAspect="1"/>
          </p:cNvPicPr>
          <p:nvPr/>
        </p:nvPicPr>
        <p:blipFill>
          <a:blip r:embed="rId2"/>
          <a:stretch>
            <a:fillRect/>
          </a:stretch>
        </p:blipFill>
        <p:spPr>
          <a:xfrm>
            <a:off x="379850" y="845056"/>
            <a:ext cx="2011854" cy="926672"/>
          </a:xfrm>
          <a:prstGeom prst="rect">
            <a:avLst/>
          </a:prstGeom>
        </p:spPr>
      </p:pic>
      <p:sp>
        <p:nvSpPr>
          <p:cNvPr id="23" name="TextBox 22">
            <a:extLst>
              <a:ext uri="{FF2B5EF4-FFF2-40B4-BE49-F238E27FC236}">
                <a16:creationId xmlns:a16="http://schemas.microsoft.com/office/drawing/2014/main" id="{4BB582F0-7627-9416-5F1C-15D731B62C8A}"/>
              </a:ext>
            </a:extLst>
          </p:cNvPr>
          <p:cNvSpPr txBox="1"/>
          <p:nvPr/>
        </p:nvSpPr>
        <p:spPr>
          <a:xfrm>
            <a:off x="495821" y="1983173"/>
            <a:ext cx="11166764" cy="3539430"/>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 Mỗi nhạc cụ truyền thống đều là sản phẩm sáng tạo của con người qua mỗi chặng đường. Sản phẩm đó không chỉ thể hiện tài năng, óc sáng tạo của con người mà còn chứa đựng cảm xúc, tình yêu cuộc sống của người xưa. Với người Mông, tiếng khèn như “báu vật” tinh thần của người xưa để lại. Bởi nó không thể thiếu vắng trong cuộc sống tâm hồn,</a:t>
            </a:r>
          </a:p>
        </p:txBody>
      </p:sp>
    </p:spTree>
    <p:extLst>
      <p:ext uri="{BB962C8B-B14F-4D97-AF65-F5344CB8AC3E}">
        <p14:creationId xmlns:p14="http://schemas.microsoft.com/office/powerpoint/2010/main" val="16417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A5D02E-8FCF-E227-450F-1CB52752FB49}"/>
              </a:ext>
            </a:extLst>
          </p:cNvPr>
          <p:cNvGrpSpPr/>
          <p:nvPr/>
        </p:nvGrpSpPr>
        <p:grpSpPr>
          <a:xfrm>
            <a:off x="2593101" y="623504"/>
            <a:ext cx="7873604" cy="1233580"/>
            <a:chOff x="1376032" y="2496705"/>
            <a:chExt cx="7873604" cy="1233580"/>
          </a:xfrm>
        </p:grpSpPr>
        <p:sp>
          <p:nvSpPr>
            <p:cNvPr id="3" name="Rectangle: Rounded Corners 2">
              <a:extLst>
                <a:ext uri="{FF2B5EF4-FFF2-40B4-BE49-F238E27FC236}">
                  <a16:creationId xmlns:a16="http://schemas.microsoft.com/office/drawing/2014/main" id="{77C37CE3-029A-4F04-8D20-71E95936CE92}"/>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0613A84-DAEA-8B99-428C-4859AEF7F7F1}"/>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Đoạn cuối bài đọc muốn nói điều gì về tiếng khèn và người thổi khèn? </a:t>
              </a:r>
            </a:p>
          </p:txBody>
        </p:sp>
      </p:grpSp>
      <p:sp>
        <p:nvSpPr>
          <p:cNvPr id="6" name="TextBox 5">
            <a:extLst>
              <a:ext uri="{FF2B5EF4-FFF2-40B4-BE49-F238E27FC236}">
                <a16:creationId xmlns:a16="http://schemas.microsoft.com/office/drawing/2014/main" id="{2818DD09-269D-950E-B653-C602CF146396}"/>
              </a:ext>
            </a:extLst>
          </p:cNvPr>
          <p:cNvSpPr txBox="1"/>
          <p:nvPr/>
        </p:nvSpPr>
        <p:spPr>
          <a:xfrm>
            <a:off x="419100" y="2105561"/>
            <a:ext cx="11145116" cy="2554545"/>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pic>
        <p:nvPicPr>
          <p:cNvPr id="7" name="Picture 6">
            <a:extLst>
              <a:ext uri="{FF2B5EF4-FFF2-40B4-BE49-F238E27FC236}">
                <a16:creationId xmlns:a16="http://schemas.microsoft.com/office/drawing/2014/main" id="{61DB8D6A-0429-3681-4CB6-87EE8F060952}"/>
              </a:ext>
            </a:extLst>
          </p:cNvPr>
          <p:cNvPicPr>
            <a:picLocks noChangeAspect="1"/>
          </p:cNvPicPr>
          <p:nvPr/>
        </p:nvPicPr>
        <p:blipFill>
          <a:blip r:embed="rId3"/>
          <a:stretch>
            <a:fillRect/>
          </a:stretch>
        </p:blipFill>
        <p:spPr>
          <a:xfrm>
            <a:off x="294789" y="897161"/>
            <a:ext cx="2011854" cy="926672"/>
          </a:xfrm>
          <a:prstGeom prst="rect">
            <a:avLst/>
          </a:prstGeom>
        </p:spPr>
      </p:pic>
      <p:sp>
        <p:nvSpPr>
          <p:cNvPr id="10" name="Rectangle: Rounded Corners 11">
            <a:extLst>
              <a:ext uri="{FF2B5EF4-FFF2-40B4-BE49-F238E27FC236}">
                <a16:creationId xmlns:a16="http://schemas.microsoft.com/office/drawing/2014/main" id="{941BFC55-D210-F8FD-EEB5-CD71BE40EB17}"/>
              </a:ext>
            </a:extLst>
          </p:cNvPr>
          <p:cNvSpPr/>
          <p:nvPr/>
        </p:nvSpPr>
        <p:spPr>
          <a:xfrm>
            <a:off x="347330" y="5016500"/>
            <a:ext cx="11532781" cy="1411471"/>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cuối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Vẻ đẹp của nghệ nhân thổi khèn và sức sống của tiếng khèn người Mông giữa núi rừng Tây Bắc.</a:t>
            </a:r>
          </a:p>
        </p:txBody>
      </p:sp>
    </p:spTree>
    <p:extLst>
      <p:ext uri="{BB962C8B-B14F-4D97-AF65-F5344CB8AC3E}">
        <p14:creationId xmlns:p14="http://schemas.microsoft.com/office/powerpoint/2010/main" val="388070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9149EA-96AD-0F49-C764-3EEA0356ECA1}"/>
              </a:ext>
            </a:extLst>
          </p:cNvPr>
          <p:cNvGrpSpPr/>
          <p:nvPr/>
        </p:nvGrpSpPr>
        <p:grpSpPr>
          <a:xfrm>
            <a:off x="2717800" y="646765"/>
            <a:ext cx="8902700" cy="4865036"/>
            <a:chOff x="1376032" y="2499951"/>
            <a:chExt cx="7873604" cy="1230334"/>
          </a:xfrm>
        </p:grpSpPr>
        <p:sp>
          <p:nvSpPr>
            <p:cNvPr id="8" name="Rectangle: Rounded Corners 7">
              <a:extLst>
                <a:ext uri="{FF2B5EF4-FFF2-40B4-BE49-F238E27FC236}">
                  <a16:creationId xmlns:a16="http://schemas.microsoft.com/office/drawing/2014/main" id="{3A979303-F9A6-AF25-3BDF-52FD26AEEDF6}"/>
                </a:ext>
              </a:extLst>
            </p:cNvPr>
            <p:cNvSpPr/>
            <p:nvPr/>
          </p:nvSpPr>
          <p:spPr>
            <a:xfrm>
              <a:off x="1376032" y="2499951"/>
              <a:ext cx="7873604" cy="1230334"/>
            </a:xfrm>
            <a:prstGeom prst="roundRect">
              <a:avLst>
                <a:gd name="adj" fmla="val 19918"/>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39686622-D23E-478F-CE10-089D60EA78CE}"/>
                </a:ext>
              </a:extLst>
            </p:cNvPr>
            <p:cNvSpPr txBox="1"/>
            <p:nvPr/>
          </p:nvSpPr>
          <p:spPr>
            <a:xfrm>
              <a:off x="1544512" y="2546884"/>
              <a:ext cx="7458020" cy="977757"/>
            </a:xfrm>
            <a:prstGeom prst="rect">
              <a:avLst/>
            </a:prstGeom>
            <a:noFill/>
          </p:spPr>
          <p:txBody>
            <a:bodyPr wrap="square" rtlCol="0">
              <a:spAutoFit/>
            </a:bodyPr>
            <a:lstStyle/>
            <a:p>
              <a:pPr algn="just" rtl="0" latinLnBrk="0"/>
              <a:r>
                <a:rPr lang="vi-VN" sz="2800" b="1" i="0" dirty="0">
                  <a:solidFill>
                    <a:srgbClr val="000000"/>
                  </a:solidFill>
                  <a:effectLst/>
                  <a:latin typeface="Cambria" panose="02040503050406030204" pitchFamily="18" charset="0"/>
                  <a:ea typeface="Cambria" panose="02040503050406030204" pitchFamily="18" charset="0"/>
                </a:rPr>
                <a:t>5. Xác định chủ đề của bài đọc Thanh âm của núi. Tìm câu trả lời đúng.</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A. Nét đặc sắc của văn hoá các vùng miền trường tồn cùng thời gian. </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B. Các nhạc cụ dân tộc thể hiện sự sáng tạo đáng tự hào của người Việt Nam.</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C. Tiếng khèn của người Mông là nét văn hoá quý báu, cần được lưu giữ, bảo tồn.</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D. Du khách rất thích đến Tây Bắc – mảnh đất có những nét văn hoá đặc sắc.</a:t>
              </a:r>
            </a:p>
          </p:txBody>
        </p:sp>
      </p:grpSp>
      <p:pic>
        <p:nvPicPr>
          <p:cNvPr id="12" name="Picture 11">
            <a:extLst>
              <a:ext uri="{FF2B5EF4-FFF2-40B4-BE49-F238E27FC236}">
                <a16:creationId xmlns:a16="http://schemas.microsoft.com/office/drawing/2014/main" id="{103A0F89-8817-F70C-7611-8423D399F4D5}"/>
              </a:ext>
            </a:extLst>
          </p:cNvPr>
          <p:cNvPicPr>
            <a:picLocks noChangeAspect="1"/>
          </p:cNvPicPr>
          <p:nvPr/>
        </p:nvPicPr>
        <p:blipFill>
          <a:blip r:embed="rId3"/>
          <a:stretch>
            <a:fillRect/>
          </a:stretch>
        </p:blipFill>
        <p:spPr>
          <a:xfrm>
            <a:off x="720091" y="901530"/>
            <a:ext cx="2011854" cy="926672"/>
          </a:xfrm>
          <a:prstGeom prst="rect">
            <a:avLst/>
          </a:prstGeom>
        </p:spPr>
      </p:pic>
      <p:sp>
        <p:nvSpPr>
          <p:cNvPr id="13" name="Oval 12">
            <a:extLst>
              <a:ext uri="{FF2B5EF4-FFF2-40B4-BE49-F238E27FC236}">
                <a16:creationId xmlns:a16="http://schemas.microsoft.com/office/drawing/2014/main" id="{F676F3CD-E47A-C2E6-64C1-C882BB614847}"/>
              </a:ext>
            </a:extLst>
          </p:cNvPr>
          <p:cNvSpPr/>
          <p:nvPr/>
        </p:nvSpPr>
        <p:spPr>
          <a:xfrm>
            <a:off x="2832100" y="3429000"/>
            <a:ext cx="5461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8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317515"/>
            <a:ext cx="10401935" cy="2628553"/>
            <a:chOff x="1522081" y="2214752"/>
            <a:chExt cx="10401935" cy="2628553"/>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FBCDD1C4-9ACF-3712-1DBD-CB027374FF78}"/>
                </a:ext>
              </a:extLst>
            </p:cNvPr>
            <p:cNvSpPr txBox="1"/>
            <p:nvPr/>
          </p:nvSpPr>
          <p:spPr>
            <a:xfrm>
              <a:off x="1682996" y="2496706"/>
              <a:ext cx="10241020" cy="2062103"/>
            </a:xfrm>
            <a:prstGeom prst="rect">
              <a:avLst/>
            </a:prstGeom>
            <a:noFill/>
          </p:spPr>
          <p:txBody>
            <a:bodyPr wrap="square" rtlCol="0">
              <a:spAutoFit/>
            </a:bodyPr>
            <a:lstStyle/>
            <a:p>
              <a:pPr algn="just"/>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đọc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nói</a:t>
              </a:r>
              <a:r>
                <a:rPr lang="en-US" sz="3200" b="1" dirty="0">
                  <a:solidFill>
                    <a:prstClr val="black"/>
                  </a:solidFill>
                  <a:latin typeface="Cambria" panose="02040503050406030204" pitchFamily="18" charset="0"/>
                </a:rPr>
                <a:t> ca </a:t>
              </a:r>
              <a:r>
                <a:rPr lang="en-US" sz="3200" b="1" dirty="0" err="1">
                  <a:solidFill>
                    <a:prstClr val="black"/>
                  </a:solidFill>
                  <a:latin typeface="Cambria" panose="02040503050406030204" pitchFamily="18" charset="0"/>
                </a:rPr>
                <a:t>ngợi</a:t>
              </a:r>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39CC-2401-C1D2-F8A8-8D25B0BE4ACF}"/>
              </a:ext>
            </a:extLst>
          </p:cNvPr>
          <p:cNvPicPr>
            <a:picLocks noChangeAspect="1"/>
          </p:cNvPicPr>
          <p:nvPr/>
        </p:nvPicPr>
        <p:blipFill>
          <a:blip r:embed="rId3"/>
          <a:stretch>
            <a:fillRect/>
          </a:stretch>
        </p:blipFill>
        <p:spPr>
          <a:xfrm>
            <a:off x="745291" y="3218344"/>
            <a:ext cx="9358171" cy="1353429"/>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32C14C-3CA5-EF18-0B71-065C1F7FB5CC}"/>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7" name="TextBox 6">
            <a:extLst>
              <a:ext uri="{FF2B5EF4-FFF2-40B4-BE49-F238E27FC236}">
                <a16:creationId xmlns:a16="http://schemas.microsoft.com/office/drawing/2014/main" id="{7D8663C1-22D6-30E1-4F54-17CAE7188947}"/>
              </a:ext>
            </a:extLst>
          </p:cNvPr>
          <p:cNvSpPr txBox="1"/>
          <p:nvPr/>
        </p:nvSpPr>
        <p:spPr>
          <a:xfrm>
            <a:off x="665203" y="2187158"/>
            <a:ext cx="10964333" cy="286232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tác giả khi nghe tiếng khàn của người Mông: </a:t>
            </a:r>
            <a:r>
              <a:rPr lang="vi-VN" sz="3600" i="1" dirty="0">
                <a:solidFill>
                  <a:srgbClr val="FF0000"/>
                </a:solidFill>
                <a:latin typeface="Cambria" panose="02040503050406030204" pitchFamily="18" charset="0"/>
                <a:ea typeface="Cambria" panose="02040503050406030204" pitchFamily="18" charset="0"/>
              </a:rPr>
              <a:t>Ai đã một lần lên Tây Bắc, được nghe tiếng khèn của người Mông, sẽ thấy nhớ, thấy thương, thấy vấn vương trong lòng…</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2878914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Tree>
    <p:extLst>
      <p:ext uri="{BB962C8B-B14F-4D97-AF65-F5344CB8AC3E}">
        <p14:creationId xmlns:p14="http://schemas.microsoft.com/office/powerpoint/2010/main" val="363929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C494E5D-27EF-24C2-44A6-72107ACFF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7" name="Rectangle: Rounded Corners 6">
            <a:extLst>
              <a:ext uri="{FF2B5EF4-FFF2-40B4-BE49-F238E27FC236}">
                <a16:creationId xmlns:a16="http://schemas.microsoft.com/office/drawing/2014/main" id="{7B9C8508-C771-C5B8-94AB-8D958DE84267}"/>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D880AF65-2498-D47B-D87E-3858920E57E5}"/>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BFFB231E-AD44-EC6A-CA88-339A5AD463C0}"/>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0" name="TextBox 9">
            <a:extLst>
              <a:ext uri="{FF2B5EF4-FFF2-40B4-BE49-F238E27FC236}">
                <a16:creationId xmlns:a16="http://schemas.microsoft.com/office/drawing/2014/main" id="{FEDC64B2-1803-3D36-EDF0-2A0F74481771}"/>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id="{AAFAE36C-28BE-C173-36E5-83DF4A459323}"/>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2" name="TextBox 11">
            <a:extLst>
              <a:ext uri="{FF2B5EF4-FFF2-40B4-BE49-F238E27FC236}">
                <a16:creationId xmlns:a16="http://schemas.microsoft.com/office/drawing/2014/main" id="{C32F1302-A710-0ED3-359A-7190DE727CD9}"/>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3" name="Picture 12" descr="A picture containing text&#10;&#10;Description automatically generated">
            <a:extLst>
              <a:ext uri="{FF2B5EF4-FFF2-40B4-BE49-F238E27FC236}">
                <a16:creationId xmlns:a16="http://schemas.microsoft.com/office/drawing/2014/main" id="{BD17561F-FDBF-726B-D85F-8A0CB4DE9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2E53AA6-436E-49FD-D77F-A22F58319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8920E81-E3EE-0CA3-7257-91DB7EC89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1567B355-9FC8-3A0B-C2C2-80FCF93A2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CEE84657-65F1-E8EE-B920-95792C2ED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8" name="Picture 17">
            <a:extLst>
              <a:ext uri="{FF2B5EF4-FFF2-40B4-BE49-F238E27FC236}">
                <a16:creationId xmlns:a16="http://schemas.microsoft.com/office/drawing/2014/main" id="{D524AFA7-9BD0-2143-2BC5-55F5F9029A8E}"/>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2619044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4" name="图片 3">
            <a:extLst>
              <a:ext uri="{FF2B5EF4-FFF2-40B4-BE49-F238E27FC236}">
                <a16:creationId xmlns:a16="http://schemas.microsoft.com/office/drawing/2014/main" id="{83207218-B70D-4AD0-8A84-BE18B8F6A1BF}"/>
              </a:ext>
            </a:extLst>
          </p:cNvPr>
          <p:cNvPicPr>
            <a:picLocks noChangeAspect="1"/>
          </p:cNvPicPr>
          <p:nvPr/>
        </p:nvPicPr>
        <p:blipFill>
          <a:blip r:embed="rId6"/>
          <a:stretch>
            <a:fillRect/>
          </a:stretch>
        </p:blipFill>
        <p:spPr>
          <a:xfrm>
            <a:off x="6390453" y="858728"/>
            <a:ext cx="1371583" cy="512189"/>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7"/>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76117">
            <a:off x="-1369794" y="8294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2"/>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3"/>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4"/>
          <a:stretch>
            <a:fillRect/>
          </a:stretch>
        </p:blipFill>
        <p:spPr>
          <a:xfrm>
            <a:off x="-77750" y="2818251"/>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5"/>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6"/>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1BFB7921-B66D-C61A-76E5-CF15586FE002}"/>
              </a:ext>
            </a:extLst>
          </p:cNvPr>
          <p:cNvPicPr>
            <a:picLocks noChangeAspect="1"/>
          </p:cNvPicPr>
          <p:nvPr/>
        </p:nvPicPr>
        <p:blipFill>
          <a:blip r:embed="rId17"/>
          <a:stretch>
            <a:fillRect/>
          </a:stretch>
        </p:blipFill>
        <p:spPr>
          <a:xfrm>
            <a:off x="3768289" y="210522"/>
            <a:ext cx="3974937" cy="1694835"/>
          </a:xfrm>
          <a:prstGeom prst="rect">
            <a:avLst/>
          </a:prstGeom>
        </p:spPr>
      </p:pic>
      <p:pic>
        <p:nvPicPr>
          <p:cNvPr id="3" name="Picture 2">
            <a:extLst>
              <a:ext uri="{FF2B5EF4-FFF2-40B4-BE49-F238E27FC236}">
                <a16:creationId xmlns:a16="http://schemas.microsoft.com/office/drawing/2014/main" id="{9874BDBC-954F-1018-C1FB-D1946C8C180E}"/>
              </a:ext>
            </a:extLst>
          </p:cNvPr>
          <p:cNvPicPr>
            <a:picLocks noChangeAspect="1"/>
          </p:cNvPicPr>
          <p:nvPr/>
        </p:nvPicPr>
        <p:blipFill>
          <a:blip r:embed="rId18">
            <a:duotone>
              <a:prstClr val="black"/>
              <a:schemeClr val="accent4">
                <a:tint val="45000"/>
                <a:satMod val="400000"/>
              </a:schemeClr>
            </a:duotone>
          </a:blip>
          <a:stretch>
            <a:fillRect/>
          </a:stretch>
        </p:blipFill>
        <p:spPr>
          <a:xfrm>
            <a:off x="542102" y="2155762"/>
            <a:ext cx="10193395" cy="3639627"/>
          </a:xfrm>
          <a:prstGeom prst="rect">
            <a:avLst/>
          </a:prstGeom>
        </p:spPr>
      </p:pic>
    </p:spTree>
    <p:extLst>
      <p:ext uri="{BB962C8B-B14F-4D97-AF65-F5344CB8AC3E}">
        <p14:creationId xmlns:p14="http://schemas.microsoft.com/office/powerpoint/2010/main" val="195095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1+#ppt_w/2"/>
                                          </p:val>
                                        </p:tav>
                                        <p:tav tm="100000">
                                          <p:val>
                                            <p:strVal val="#ppt_x"/>
                                          </p:val>
                                        </p:tav>
                                      </p:tavLst>
                                    </p:anim>
                                    <p:anim calcmode="lin" valueType="num">
                                      <p:cBhvr additive="base">
                                        <p:cTn id="45" dur="5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25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1+#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animEffect transition="in" filter="fade">
                                      <p:cBhvr>
                                        <p:cTn id="56" dur="500"/>
                                        <p:tgtEl>
                                          <p:spTgt spid="2"/>
                                        </p:tgtEl>
                                      </p:cBhvr>
                                    </p:animEffect>
                                  </p:childTnLst>
                                </p:cTn>
                              </p:par>
                              <p:par>
                                <p:cTn id="57" presetID="53" presetClass="entr" presetSubtype="16"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50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6000" b="-46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 y="2311401"/>
            <a:ext cx="3886200" cy="3497580"/>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3200" y="-863600"/>
            <a:ext cx="7112000" cy="5334000"/>
          </a:xfrm>
          <a:prstGeom prst="rect">
            <a:avLst/>
          </a:prstGeom>
        </p:spPr>
      </p:pic>
      <p:pic>
        <p:nvPicPr>
          <p:cNvPr id="7" name="Picture 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83351" y="482600"/>
            <a:ext cx="5384800" cy="6502400"/>
          </a:xfrm>
          <a:prstGeom prst="rect">
            <a:avLst/>
          </a:prstGeom>
        </p:spPr>
      </p:pic>
      <p:grpSp>
        <p:nvGrpSpPr>
          <p:cNvPr id="10" name="Group 9"/>
          <p:cNvGrpSpPr/>
          <p:nvPr/>
        </p:nvGrpSpPr>
        <p:grpSpPr>
          <a:xfrm>
            <a:off x="935096" y="3142054"/>
            <a:ext cx="3154304" cy="2672604"/>
            <a:chOff x="701322" y="2356540"/>
            <a:chExt cx="2365728" cy="2004453"/>
          </a:xfrm>
        </p:grpSpPr>
        <p:pic>
          <p:nvPicPr>
            <p:cNvPr id="8" name="Picture 7"/>
            <p:cNvPicPr>
              <a:picLocks noChangeAspect="1"/>
            </p:cNvPicPr>
            <p:nvPr/>
          </p:nvPicPr>
          <p:blipFill>
            <a:blip r:embed="rId10" cstate="print">
              <a:extLst>
                <a:ext uri="{BEBA8EAE-BF5A-486C-A8C5-ECC9F3942E4B}">
                  <a14:imgProps xmlns:a14="http://schemas.microsoft.com/office/drawing/2010/main">
                    <a14:imgLayer r:embed="rId11">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9" name="Picture 8"/>
            <p:cNvPicPr>
              <a:picLocks noChangeAspect="1"/>
            </p:cNvPicPr>
            <p:nvPr/>
          </p:nvPicPr>
          <p:blipFill>
            <a:blip r:embed="rId12" cstate="print">
              <a:extLst>
                <a:ext uri="{BEBA8EAE-BF5A-486C-A8C5-ECC9F3942E4B}">
                  <a14:imgProps xmlns:a14="http://schemas.microsoft.com/office/drawing/2010/main">
                    <a14:imgLayer r:embed="rId13">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pic>
        <p:nvPicPr>
          <p:cNvPr id="11" name="Pictur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93727" y="897927"/>
            <a:ext cx="1810947" cy="1810947"/>
          </a:xfrm>
          <a:prstGeom prst="rect">
            <a:avLst/>
          </a:prstGeom>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9200" y="3739477"/>
            <a:ext cx="1828800" cy="1828800"/>
          </a:xfrm>
          <a:prstGeom prst="rect">
            <a:avLst/>
          </a:prstGeom>
        </p:spPr>
      </p:pic>
      <p:sp>
        <p:nvSpPr>
          <p:cNvPr id="13" name="Right Arrow 12">
            <a:hlinkClick r:id="rId16"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2789996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750" fill="hold"/>
                                        <p:tgtEl>
                                          <p:spTgt spid="10"/>
                                        </p:tgtEl>
                                        <p:attrNameLst>
                                          <p:attrName>ppt_w</p:attrName>
                                        </p:attrNameLst>
                                      </p:cBhvr>
                                      <p:tavLst>
                                        <p:tav tm="0">
                                          <p:val>
                                            <p:fltVal val="0"/>
                                          </p:val>
                                        </p:tav>
                                        <p:tav tm="100000">
                                          <p:val>
                                            <p:strVal val="#ppt_w"/>
                                          </p:val>
                                        </p:tav>
                                      </p:tavLst>
                                    </p:anim>
                                    <p:anim calcmode="lin" valueType="num">
                                      <p:cBhvr>
                                        <p:cTn id="14" dur="1750" fill="hold"/>
                                        <p:tgtEl>
                                          <p:spTgt spid="10"/>
                                        </p:tgtEl>
                                        <p:attrNameLst>
                                          <p:attrName>ppt_h</p:attrName>
                                        </p:attrNameLst>
                                      </p:cBhvr>
                                      <p:tavLst>
                                        <p:tav tm="0">
                                          <p:val>
                                            <p:fltVal val="0"/>
                                          </p:val>
                                        </p:tav>
                                        <p:tav tm="100000">
                                          <p:val>
                                            <p:strVal val="#ppt_h"/>
                                          </p:val>
                                        </p:tav>
                                      </p:tavLst>
                                    </p:anim>
                                    <p:animEffect transition="in" filter="fade">
                                      <p:cBhvr>
                                        <p:cTn id="15" dur="1750"/>
                                        <p:tgtEl>
                                          <p:spTgt spid="10"/>
                                        </p:tgtEl>
                                      </p:cBhvr>
                                    </p:animEffec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1250"/>
                                        <p:tgtEl>
                                          <p:spTgt spid="6"/>
                                        </p:tgtEl>
                                        <p:attrNameLst>
                                          <p:attrName>ppt_w</p:attrName>
                                        </p:attrNameLst>
                                      </p:cBhvr>
                                      <p:tavLst>
                                        <p:tav tm="0">
                                          <p:val>
                                            <p:strVal val="ppt_w"/>
                                          </p:val>
                                        </p:tav>
                                        <p:tav tm="100000">
                                          <p:val>
                                            <p:fltVal val="0"/>
                                          </p:val>
                                        </p:tav>
                                      </p:tavLst>
                                    </p:anim>
                                    <p:anim calcmode="lin" valueType="num">
                                      <p:cBhvr>
                                        <p:cTn id="21" dur="1250"/>
                                        <p:tgtEl>
                                          <p:spTgt spid="6"/>
                                        </p:tgtEl>
                                        <p:attrNameLst>
                                          <p:attrName>ppt_h</p:attrName>
                                        </p:attrNameLst>
                                      </p:cBhvr>
                                      <p:tavLst>
                                        <p:tav tm="0">
                                          <p:val>
                                            <p:strVal val="ppt_h"/>
                                          </p:val>
                                        </p:tav>
                                        <p:tav tm="100000">
                                          <p:val>
                                            <p:fltVal val="0"/>
                                          </p:val>
                                        </p:tav>
                                      </p:tavLst>
                                    </p:anim>
                                    <p:animEffect transition="out" filter="fade">
                                      <p:cBhvr>
                                        <p:cTn id="22" dur="1250"/>
                                        <p:tgtEl>
                                          <p:spTgt spid="6"/>
                                        </p:tgtEl>
                                      </p:cBhvr>
                                    </p:animEffect>
                                    <p:set>
                                      <p:cBhvr>
                                        <p:cTn id="23" dur="1" fill="hold">
                                          <p:stCondLst>
                                            <p:cond delay="1249"/>
                                          </p:stCondLst>
                                        </p:cTn>
                                        <p:tgtEl>
                                          <p:spTgt spid="6"/>
                                        </p:tgtEl>
                                        <p:attrNameLst>
                                          <p:attrName>style.visibility</p:attrName>
                                        </p:attrNameLst>
                                      </p:cBhvr>
                                      <p:to>
                                        <p:strVal val="hidden"/>
                                      </p:to>
                                    </p:set>
                                  </p:childTnLst>
                                </p:cTn>
                              </p:par>
                            </p:childTnLst>
                          </p:cTn>
                        </p:par>
                        <p:par>
                          <p:cTn id="24" fill="hold">
                            <p:stCondLst>
                              <p:cond delay="125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750" fill="hold"/>
                                        <p:tgtEl>
                                          <p:spTgt spid="11"/>
                                        </p:tgtEl>
                                        <p:attrNameLst>
                                          <p:attrName>ppt_w</p:attrName>
                                        </p:attrNameLst>
                                      </p:cBhvr>
                                      <p:tavLst>
                                        <p:tav tm="0">
                                          <p:val>
                                            <p:fltVal val="0"/>
                                          </p:val>
                                        </p:tav>
                                        <p:tav tm="100000">
                                          <p:val>
                                            <p:strVal val="#ppt_w"/>
                                          </p:val>
                                        </p:tav>
                                      </p:tavLst>
                                    </p:anim>
                                    <p:anim calcmode="lin" valueType="num">
                                      <p:cBhvr>
                                        <p:cTn id="28" dur="1750" fill="hold"/>
                                        <p:tgtEl>
                                          <p:spTgt spid="11"/>
                                        </p:tgtEl>
                                        <p:attrNameLst>
                                          <p:attrName>ppt_h</p:attrName>
                                        </p:attrNameLst>
                                      </p:cBhvr>
                                      <p:tavLst>
                                        <p:tav tm="0">
                                          <p:val>
                                            <p:fltVal val="0"/>
                                          </p:val>
                                        </p:tav>
                                        <p:tav tm="100000">
                                          <p:val>
                                            <p:strVal val="#ppt_h"/>
                                          </p:val>
                                        </p:tav>
                                      </p:tavLst>
                                    </p:anim>
                                    <p:animEffect transition="in" filter="fade">
                                      <p:cBhvr>
                                        <p:cTn id="29" dur="1750"/>
                                        <p:tgtEl>
                                          <p:spTgt spid="11"/>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1250"/>
                                        <p:tgtEl>
                                          <p:spTgt spid="7"/>
                                        </p:tgtEl>
                                        <p:attrNameLst>
                                          <p:attrName>ppt_w</p:attrName>
                                        </p:attrNameLst>
                                      </p:cBhvr>
                                      <p:tavLst>
                                        <p:tav tm="0">
                                          <p:val>
                                            <p:strVal val="ppt_w"/>
                                          </p:val>
                                        </p:tav>
                                        <p:tav tm="100000">
                                          <p:val>
                                            <p:fltVal val="0"/>
                                          </p:val>
                                        </p:tav>
                                      </p:tavLst>
                                    </p:anim>
                                    <p:anim calcmode="lin" valueType="num">
                                      <p:cBhvr>
                                        <p:cTn id="35" dur="1250"/>
                                        <p:tgtEl>
                                          <p:spTgt spid="7"/>
                                        </p:tgtEl>
                                        <p:attrNameLst>
                                          <p:attrName>ppt_h</p:attrName>
                                        </p:attrNameLst>
                                      </p:cBhvr>
                                      <p:tavLst>
                                        <p:tav tm="0">
                                          <p:val>
                                            <p:strVal val="ppt_h"/>
                                          </p:val>
                                        </p:tav>
                                        <p:tav tm="100000">
                                          <p:val>
                                            <p:fltVal val="0"/>
                                          </p:val>
                                        </p:tav>
                                      </p:tavLst>
                                    </p:anim>
                                    <p:animEffect transition="out" filter="fade">
                                      <p:cBhvr>
                                        <p:cTn id="36" dur="1250"/>
                                        <p:tgtEl>
                                          <p:spTgt spid="7"/>
                                        </p:tgtEl>
                                      </p:cBhvr>
                                    </p:animEffect>
                                    <p:set>
                                      <p:cBhvr>
                                        <p:cTn id="37" dur="1" fill="hold">
                                          <p:stCondLst>
                                            <p:cond delay="1249"/>
                                          </p:stCondLst>
                                        </p:cTn>
                                        <p:tgtEl>
                                          <p:spTgt spid="7"/>
                                        </p:tgtEl>
                                        <p:attrNameLst>
                                          <p:attrName>style.visibility</p:attrName>
                                        </p:attrNameLst>
                                      </p:cBhvr>
                                      <p:to>
                                        <p:strVal val="hidden"/>
                                      </p:to>
                                    </p:se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750" fill="hold"/>
                                        <p:tgtEl>
                                          <p:spTgt spid="12"/>
                                        </p:tgtEl>
                                        <p:attrNameLst>
                                          <p:attrName>ppt_w</p:attrName>
                                        </p:attrNameLst>
                                      </p:cBhvr>
                                      <p:tavLst>
                                        <p:tav tm="0">
                                          <p:val>
                                            <p:fltVal val="0"/>
                                          </p:val>
                                        </p:tav>
                                        <p:tav tm="100000">
                                          <p:val>
                                            <p:strVal val="#ppt_w"/>
                                          </p:val>
                                        </p:tav>
                                      </p:tavLst>
                                    </p:anim>
                                    <p:anim calcmode="lin" valueType="num">
                                      <p:cBhvr>
                                        <p:cTn id="42" dur="1750" fill="hold"/>
                                        <p:tgtEl>
                                          <p:spTgt spid="12"/>
                                        </p:tgtEl>
                                        <p:attrNameLst>
                                          <p:attrName>ppt_h</p:attrName>
                                        </p:attrNameLst>
                                      </p:cBhvr>
                                      <p:tavLst>
                                        <p:tav tm="0">
                                          <p:val>
                                            <p:fltVal val="0"/>
                                          </p:val>
                                        </p:tav>
                                        <p:tav tm="100000">
                                          <p:val>
                                            <p:strVal val="#ppt_h"/>
                                          </p:val>
                                        </p:tav>
                                      </p:tavLst>
                                    </p:anim>
                                    <p:animEffect transition="in" filter="fade">
                                      <p:cBhvr>
                                        <p:cTn id="43" dur="1750"/>
                                        <p:tgtEl>
                                          <p:spTgt spid="12"/>
                                        </p:tgtEl>
                                      </p:cBhvr>
                                    </p:animEffect>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63" y="2667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3911600" cy="1143000"/>
          </a:xfrm>
          <a:prstGeom prst="rect">
            <a:avLst/>
          </a:prstGeom>
          <a:solidFill>
            <a:schemeClr val="accent5">
              <a:lumMod val="75000"/>
            </a:schemeClr>
          </a:solidFill>
        </p:spPr>
        <p:txBody>
          <a:bodyPr vert="horz" lIns="121920" tIns="60960" rIns="121920" bIns="6096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Khèn</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pic>
        <p:nvPicPr>
          <p:cNvPr id="1026" name="Picture 2" descr="Nghệ An: Mở lớp truyền dạy thổi khèn, múa khèn Mông | Báo Dân tộc và Phát  triển">
            <a:extLst>
              <a:ext uri="{FF2B5EF4-FFF2-40B4-BE49-F238E27FC236}">
                <a16:creationId xmlns:a16="http://schemas.microsoft.com/office/drawing/2014/main" id="{C7ACE279-AB1D-BF0A-111D-AF75E49E7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78000"/>
            <a:ext cx="6781800" cy="452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4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3" y="3683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4203700" cy="11430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bầu</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pic>
        <p:nvPicPr>
          <p:cNvPr id="2050" name="Picture 2" descr="Đàn bầu - kết tinh của văn hóa Việt - Vĩnh Long Online">
            <a:extLst>
              <a:ext uri="{FF2B5EF4-FFF2-40B4-BE49-F238E27FC236}">
                <a16:creationId xmlns:a16="http://schemas.microsoft.com/office/drawing/2014/main" id="{372D464C-9BE2-5D01-C96B-6A2FFA0DB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2036763"/>
            <a:ext cx="6093890" cy="456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63" y="2159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2781300" cy="13843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t’rưng</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pic>
        <p:nvPicPr>
          <p:cNvPr id="3074" name="Picture 2" descr="Độc tấu đàn Tơ rưng “Mùa hái quả” - YouTube">
            <a:extLst>
              <a:ext uri="{FF2B5EF4-FFF2-40B4-BE49-F238E27FC236}">
                <a16:creationId xmlns:a16="http://schemas.microsoft.com/office/drawing/2014/main" id="{07493A3A-6B90-00DF-B8BC-CE0C9F6B3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2101056"/>
            <a:ext cx="7886699" cy="457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3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19C08F-C186-4ECA-8592-AD14EA9DDBA2}"/>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sp>
        <p:nvSpPr>
          <p:cNvPr id="8" name="Rectangle: Rounded Corners 7">
            <a:extLst>
              <a:ext uri="{FF2B5EF4-FFF2-40B4-BE49-F238E27FC236}">
                <a16:creationId xmlns:a16="http://schemas.microsoft.com/office/drawing/2014/main" id="{CCE40745-8F3B-BFD8-A1D3-8C360D284D8E}"/>
              </a:ext>
            </a:extLst>
          </p:cNvPr>
          <p:cNvSpPr/>
          <p:nvPr/>
        </p:nvSpPr>
        <p:spPr>
          <a:xfrm>
            <a:off x="1088022" y="206802"/>
            <a:ext cx="10430878" cy="1177498"/>
          </a:xfrm>
          <a:custGeom>
            <a:avLst/>
            <a:gdLst>
              <a:gd name="connsiteX0" fmla="*/ 0 w 10430878"/>
              <a:gd name="connsiteY0" fmla="*/ 588749 h 1177498"/>
              <a:gd name="connsiteX1" fmla="*/ 588749 w 10430878"/>
              <a:gd name="connsiteY1" fmla="*/ 0 h 1177498"/>
              <a:gd name="connsiteX2" fmla="*/ 1157171 w 10430878"/>
              <a:gd name="connsiteY2" fmla="*/ 0 h 1177498"/>
              <a:gd name="connsiteX3" fmla="*/ 1540525 w 10430878"/>
              <a:gd name="connsiteY3" fmla="*/ 0 h 1177498"/>
              <a:gd name="connsiteX4" fmla="*/ 2294015 w 10430878"/>
              <a:gd name="connsiteY4" fmla="*/ 0 h 1177498"/>
              <a:gd name="connsiteX5" fmla="*/ 2862437 w 10430878"/>
              <a:gd name="connsiteY5" fmla="*/ 0 h 1177498"/>
              <a:gd name="connsiteX6" fmla="*/ 3615926 w 10430878"/>
              <a:gd name="connsiteY6" fmla="*/ 0 h 1177498"/>
              <a:gd name="connsiteX7" fmla="*/ 4091814 w 10430878"/>
              <a:gd name="connsiteY7" fmla="*/ 0 h 1177498"/>
              <a:gd name="connsiteX8" fmla="*/ 4752770 w 10430878"/>
              <a:gd name="connsiteY8" fmla="*/ 0 h 1177498"/>
              <a:gd name="connsiteX9" fmla="*/ 5506260 w 10430878"/>
              <a:gd name="connsiteY9" fmla="*/ 0 h 1177498"/>
              <a:gd name="connsiteX10" fmla="*/ 6074681 w 10430878"/>
              <a:gd name="connsiteY10" fmla="*/ 0 h 1177498"/>
              <a:gd name="connsiteX11" fmla="*/ 6643103 w 10430878"/>
              <a:gd name="connsiteY11" fmla="*/ 0 h 1177498"/>
              <a:gd name="connsiteX12" fmla="*/ 7211525 w 10430878"/>
              <a:gd name="connsiteY12" fmla="*/ 0 h 1177498"/>
              <a:gd name="connsiteX13" fmla="*/ 7872481 w 10430878"/>
              <a:gd name="connsiteY13" fmla="*/ 0 h 1177498"/>
              <a:gd name="connsiteX14" fmla="*/ 8348369 w 10430878"/>
              <a:gd name="connsiteY14" fmla="*/ 0 h 1177498"/>
              <a:gd name="connsiteX15" fmla="*/ 9101859 w 10430878"/>
              <a:gd name="connsiteY15" fmla="*/ 0 h 1177498"/>
              <a:gd name="connsiteX16" fmla="*/ 9842129 w 10430878"/>
              <a:gd name="connsiteY16" fmla="*/ 0 h 1177498"/>
              <a:gd name="connsiteX17" fmla="*/ 10430878 w 10430878"/>
              <a:gd name="connsiteY17" fmla="*/ 588749 h 1177498"/>
              <a:gd name="connsiteX18" fmla="*/ 10430878 w 10430878"/>
              <a:gd name="connsiteY18" fmla="*/ 588749 h 1177498"/>
              <a:gd name="connsiteX19" fmla="*/ 9842129 w 10430878"/>
              <a:gd name="connsiteY19" fmla="*/ 1177498 h 1177498"/>
              <a:gd name="connsiteX20" fmla="*/ 8996106 w 10430878"/>
              <a:gd name="connsiteY20" fmla="*/ 1177498 h 1177498"/>
              <a:gd name="connsiteX21" fmla="*/ 8427684 w 10430878"/>
              <a:gd name="connsiteY21" fmla="*/ 1177498 h 1177498"/>
              <a:gd name="connsiteX22" fmla="*/ 7766728 w 10430878"/>
              <a:gd name="connsiteY22" fmla="*/ 1177498 h 1177498"/>
              <a:gd name="connsiteX23" fmla="*/ 7290840 w 10430878"/>
              <a:gd name="connsiteY23" fmla="*/ 1177498 h 1177498"/>
              <a:gd name="connsiteX24" fmla="*/ 6722418 w 10430878"/>
              <a:gd name="connsiteY24" fmla="*/ 1177498 h 1177498"/>
              <a:gd name="connsiteX25" fmla="*/ 6246530 w 10430878"/>
              <a:gd name="connsiteY25" fmla="*/ 1177498 h 1177498"/>
              <a:gd name="connsiteX26" fmla="*/ 5770642 w 10430878"/>
              <a:gd name="connsiteY26" fmla="*/ 1177498 h 1177498"/>
              <a:gd name="connsiteX27" fmla="*/ 5017152 w 10430878"/>
              <a:gd name="connsiteY27" fmla="*/ 1177498 h 1177498"/>
              <a:gd name="connsiteX28" fmla="*/ 4171129 w 10430878"/>
              <a:gd name="connsiteY28" fmla="*/ 1177498 h 1177498"/>
              <a:gd name="connsiteX29" fmla="*/ 3417639 w 10430878"/>
              <a:gd name="connsiteY29" fmla="*/ 1177498 h 1177498"/>
              <a:gd name="connsiteX30" fmla="*/ 2571616 w 10430878"/>
              <a:gd name="connsiteY30" fmla="*/ 1177498 h 1177498"/>
              <a:gd name="connsiteX31" fmla="*/ 1910660 w 10430878"/>
              <a:gd name="connsiteY31" fmla="*/ 1177498 h 1177498"/>
              <a:gd name="connsiteX32" fmla="*/ 1342239 w 10430878"/>
              <a:gd name="connsiteY32" fmla="*/ 1177498 h 1177498"/>
              <a:gd name="connsiteX33" fmla="*/ 588749 w 10430878"/>
              <a:gd name="connsiteY33" fmla="*/ 1177498 h 1177498"/>
              <a:gd name="connsiteX34" fmla="*/ 0 w 10430878"/>
              <a:gd name="connsiteY34"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30878" h="1177498" fill="none" extrusionOk="0">
                <a:moveTo>
                  <a:pt x="0" y="588749"/>
                </a:moveTo>
                <a:cubicBezTo>
                  <a:pt x="41521" y="272126"/>
                  <a:pt x="225147" y="-48318"/>
                  <a:pt x="588749" y="0"/>
                </a:cubicBezTo>
                <a:cubicBezTo>
                  <a:pt x="819178" y="9421"/>
                  <a:pt x="969206" y="13400"/>
                  <a:pt x="1157171" y="0"/>
                </a:cubicBezTo>
                <a:cubicBezTo>
                  <a:pt x="1345136" y="-13400"/>
                  <a:pt x="1458575" y="-3144"/>
                  <a:pt x="1540525" y="0"/>
                </a:cubicBezTo>
                <a:cubicBezTo>
                  <a:pt x="1622475" y="3144"/>
                  <a:pt x="2141045" y="-23029"/>
                  <a:pt x="2294015" y="0"/>
                </a:cubicBezTo>
                <a:cubicBezTo>
                  <a:pt x="2446985" y="23029"/>
                  <a:pt x="2720199" y="9355"/>
                  <a:pt x="2862437" y="0"/>
                </a:cubicBezTo>
                <a:cubicBezTo>
                  <a:pt x="3004675" y="-9355"/>
                  <a:pt x="3373601" y="36595"/>
                  <a:pt x="3615926" y="0"/>
                </a:cubicBezTo>
                <a:cubicBezTo>
                  <a:pt x="3858251" y="-36595"/>
                  <a:pt x="3952521" y="-4525"/>
                  <a:pt x="4091814" y="0"/>
                </a:cubicBezTo>
                <a:cubicBezTo>
                  <a:pt x="4231107" y="4525"/>
                  <a:pt x="4595175" y="30792"/>
                  <a:pt x="4752770" y="0"/>
                </a:cubicBezTo>
                <a:cubicBezTo>
                  <a:pt x="4910365" y="-30792"/>
                  <a:pt x="5354162" y="-5645"/>
                  <a:pt x="5506260" y="0"/>
                </a:cubicBezTo>
                <a:cubicBezTo>
                  <a:pt x="5658358" y="5645"/>
                  <a:pt x="5897134" y="4328"/>
                  <a:pt x="6074681" y="0"/>
                </a:cubicBezTo>
                <a:cubicBezTo>
                  <a:pt x="6252228" y="-4328"/>
                  <a:pt x="6506015" y="4197"/>
                  <a:pt x="6643103" y="0"/>
                </a:cubicBezTo>
                <a:cubicBezTo>
                  <a:pt x="6780191" y="-4197"/>
                  <a:pt x="6930697" y="-10945"/>
                  <a:pt x="7211525" y="0"/>
                </a:cubicBezTo>
                <a:cubicBezTo>
                  <a:pt x="7492353" y="10945"/>
                  <a:pt x="7665724" y="18799"/>
                  <a:pt x="7872481" y="0"/>
                </a:cubicBezTo>
                <a:cubicBezTo>
                  <a:pt x="8079238" y="-18799"/>
                  <a:pt x="8120271" y="-19602"/>
                  <a:pt x="8348369" y="0"/>
                </a:cubicBezTo>
                <a:cubicBezTo>
                  <a:pt x="8576467" y="19602"/>
                  <a:pt x="8753830" y="33399"/>
                  <a:pt x="9101859" y="0"/>
                </a:cubicBezTo>
                <a:cubicBezTo>
                  <a:pt x="9449888" y="-33399"/>
                  <a:pt x="9578721" y="-983"/>
                  <a:pt x="9842129" y="0"/>
                </a:cubicBezTo>
                <a:cubicBezTo>
                  <a:pt x="10152626" y="42978"/>
                  <a:pt x="10399696" y="278723"/>
                  <a:pt x="10430878" y="588749"/>
                </a:cubicBezTo>
                <a:lnTo>
                  <a:pt x="10430878" y="588749"/>
                </a:lnTo>
                <a:cubicBezTo>
                  <a:pt x="10436749" y="892959"/>
                  <a:pt x="10097713" y="1188384"/>
                  <a:pt x="9842129" y="1177498"/>
                </a:cubicBezTo>
                <a:cubicBezTo>
                  <a:pt x="9484548" y="1173651"/>
                  <a:pt x="9408580" y="1200236"/>
                  <a:pt x="8996106" y="1177498"/>
                </a:cubicBezTo>
                <a:cubicBezTo>
                  <a:pt x="8583632" y="1154760"/>
                  <a:pt x="8585278" y="1184023"/>
                  <a:pt x="8427684" y="1177498"/>
                </a:cubicBezTo>
                <a:cubicBezTo>
                  <a:pt x="8270090" y="1170973"/>
                  <a:pt x="7913845" y="1156444"/>
                  <a:pt x="7766728" y="1177498"/>
                </a:cubicBezTo>
                <a:cubicBezTo>
                  <a:pt x="7619611" y="1198552"/>
                  <a:pt x="7387704" y="1182406"/>
                  <a:pt x="7290840" y="1177498"/>
                </a:cubicBezTo>
                <a:cubicBezTo>
                  <a:pt x="7193976" y="1172590"/>
                  <a:pt x="6963825" y="1184682"/>
                  <a:pt x="6722418" y="1177498"/>
                </a:cubicBezTo>
                <a:cubicBezTo>
                  <a:pt x="6481011" y="1170314"/>
                  <a:pt x="6388711" y="1187513"/>
                  <a:pt x="6246530" y="1177498"/>
                </a:cubicBezTo>
                <a:cubicBezTo>
                  <a:pt x="6104349" y="1167483"/>
                  <a:pt x="5967512" y="1195865"/>
                  <a:pt x="5770642" y="1177498"/>
                </a:cubicBezTo>
                <a:cubicBezTo>
                  <a:pt x="5573772" y="1159131"/>
                  <a:pt x="5258300" y="1162643"/>
                  <a:pt x="5017152" y="1177498"/>
                </a:cubicBezTo>
                <a:cubicBezTo>
                  <a:pt x="4776004" y="1192354"/>
                  <a:pt x="4487866" y="1215135"/>
                  <a:pt x="4171129" y="1177498"/>
                </a:cubicBezTo>
                <a:cubicBezTo>
                  <a:pt x="3854392" y="1139861"/>
                  <a:pt x="3614824" y="1150974"/>
                  <a:pt x="3417639" y="1177498"/>
                </a:cubicBezTo>
                <a:cubicBezTo>
                  <a:pt x="3220454" y="1204023"/>
                  <a:pt x="2772404" y="1184797"/>
                  <a:pt x="2571616" y="1177498"/>
                </a:cubicBezTo>
                <a:cubicBezTo>
                  <a:pt x="2370828" y="1170199"/>
                  <a:pt x="2131011" y="1180267"/>
                  <a:pt x="1910660" y="1177498"/>
                </a:cubicBezTo>
                <a:cubicBezTo>
                  <a:pt x="1690309" y="1174729"/>
                  <a:pt x="1557680" y="1194474"/>
                  <a:pt x="1342239" y="1177498"/>
                </a:cubicBezTo>
                <a:cubicBezTo>
                  <a:pt x="1126798" y="1160522"/>
                  <a:pt x="892894" y="1164368"/>
                  <a:pt x="588749" y="1177498"/>
                </a:cubicBezTo>
                <a:cubicBezTo>
                  <a:pt x="329648" y="1136940"/>
                  <a:pt x="42639" y="925429"/>
                  <a:pt x="0" y="588749"/>
                </a:cubicBezTo>
                <a:close/>
              </a:path>
              <a:path w="10430878" h="1177498" stroke="0" extrusionOk="0">
                <a:moveTo>
                  <a:pt x="0" y="588749"/>
                </a:moveTo>
                <a:cubicBezTo>
                  <a:pt x="-49194" y="315223"/>
                  <a:pt x="281501" y="75757"/>
                  <a:pt x="588749" y="0"/>
                </a:cubicBezTo>
                <a:cubicBezTo>
                  <a:pt x="695931" y="-19170"/>
                  <a:pt x="856572" y="1109"/>
                  <a:pt x="1064637" y="0"/>
                </a:cubicBezTo>
                <a:cubicBezTo>
                  <a:pt x="1272702" y="-1109"/>
                  <a:pt x="1388398" y="-6847"/>
                  <a:pt x="1633059" y="0"/>
                </a:cubicBezTo>
                <a:cubicBezTo>
                  <a:pt x="1877720" y="6847"/>
                  <a:pt x="1907456" y="-9141"/>
                  <a:pt x="2016413" y="0"/>
                </a:cubicBezTo>
                <a:cubicBezTo>
                  <a:pt x="2125370" y="9141"/>
                  <a:pt x="2563953" y="239"/>
                  <a:pt x="2769903" y="0"/>
                </a:cubicBezTo>
                <a:cubicBezTo>
                  <a:pt x="2975853" y="-239"/>
                  <a:pt x="2987386" y="5178"/>
                  <a:pt x="3153257" y="0"/>
                </a:cubicBezTo>
                <a:cubicBezTo>
                  <a:pt x="3319128" y="-5178"/>
                  <a:pt x="3600795" y="25443"/>
                  <a:pt x="3814213" y="0"/>
                </a:cubicBezTo>
                <a:cubicBezTo>
                  <a:pt x="4027631" y="-25443"/>
                  <a:pt x="4182793" y="2173"/>
                  <a:pt x="4290101" y="0"/>
                </a:cubicBezTo>
                <a:cubicBezTo>
                  <a:pt x="4397409" y="-2173"/>
                  <a:pt x="4584560" y="-9653"/>
                  <a:pt x="4765989" y="0"/>
                </a:cubicBezTo>
                <a:cubicBezTo>
                  <a:pt x="4947418" y="9653"/>
                  <a:pt x="5037936" y="-3843"/>
                  <a:pt x="5149343" y="0"/>
                </a:cubicBezTo>
                <a:cubicBezTo>
                  <a:pt x="5260750" y="3843"/>
                  <a:pt x="5405302" y="17962"/>
                  <a:pt x="5532698" y="0"/>
                </a:cubicBezTo>
                <a:cubicBezTo>
                  <a:pt x="5660094" y="-17962"/>
                  <a:pt x="5828546" y="-10239"/>
                  <a:pt x="6008586" y="0"/>
                </a:cubicBezTo>
                <a:cubicBezTo>
                  <a:pt x="6188626" y="10239"/>
                  <a:pt x="6459225" y="-11810"/>
                  <a:pt x="6577008" y="0"/>
                </a:cubicBezTo>
                <a:cubicBezTo>
                  <a:pt x="6694791" y="11810"/>
                  <a:pt x="6969915" y="-14305"/>
                  <a:pt x="7330497" y="0"/>
                </a:cubicBezTo>
                <a:cubicBezTo>
                  <a:pt x="7691079" y="14305"/>
                  <a:pt x="7694953" y="-13812"/>
                  <a:pt x="7991453" y="0"/>
                </a:cubicBezTo>
                <a:cubicBezTo>
                  <a:pt x="8287953" y="13812"/>
                  <a:pt x="8413736" y="2910"/>
                  <a:pt x="8559875" y="0"/>
                </a:cubicBezTo>
                <a:cubicBezTo>
                  <a:pt x="8706014" y="-2910"/>
                  <a:pt x="8957623" y="106"/>
                  <a:pt x="9128297" y="0"/>
                </a:cubicBezTo>
                <a:cubicBezTo>
                  <a:pt x="9298971" y="-106"/>
                  <a:pt x="9592616" y="-27119"/>
                  <a:pt x="9842129" y="0"/>
                </a:cubicBezTo>
                <a:cubicBezTo>
                  <a:pt x="10144082" y="11057"/>
                  <a:pt x="10435678" y="231788"/>
                  <a:pt x="10430878" y="588749"/>
                </a:cubicBezTo>
                <a:lnTo>
                  <a:pt x="10430878" y="588749"/>
                </a:lnTo>
                <a:cubicBezTo>
                  <a:pt x="10419755" y="916712"/>
                  <a:pt x="10186408" y="1184947"/>
                  <a:pt x="9842129" y="1177498"/>
                </a:cubicBezTo>
                <a:cubicBezTo>
                  <a:pt x="9505954" y="1174789"/>
                  <a:pt x="9369189" y="1190841"/>
                  <a:pt x="8996106" y="1177498"/>
                </a:cubicBezTo>
                <a:cubicBezTo>
                  <a:pt x="8623023" y="1164155"/>
                  <a:pt x="8443569" y="1173718"/>
                  <a:pt x="8150082" y="1177498"/>
                </a:cubicBezTo>
                <a:cubicBezTo>
                  <a:pt x="7856595" y="1181278"/>
                  <a:pt x="7712252" y="1149189"/>
                  <a:pt x="7489127" y="1177498"/>
                </a:cubicBezTo>
                <a:cubicBezTo>
                  <a:pt x="7266002" y="1205807"/>
                  <a:pt x="7044644" y="1152963"/>
                  <a:pt x="6643103" y="1177498"/>
                </a:cubicBezTo>
                <a:cubicBezTo>
                  <a:pt x="6241562" y="1202033"/>
                  <a:pt x="6286745" y="1192720"/>
                  <a:pt x="6167215" y="1177498"/>
                </a:cubicBezTo>
                <a:cubicBezTo>
                  <a:pt x="6047685" y="1162276"/>
                  <a:pt x="5751018" y="1196788"/>
                  <a:pt x="5598793" y="1177498"/>
                </a:cubicBezTo>
                <a:cubicBezTo>
                  <a:pt x="5446568" y="1158208"/>
                  <a:pt x="5198150" y="1143737"/>
                  <a:pt x="4845304" y="1177498"/>
                </a:cubicBezTo>
                <a:cubicBezTo>
                  <a:pt x="4492458" y="1211259"/>
                  <a:pt x="4302490" y="1214421"/>
                  <a:pt x="4091814" y="1177498"/>
                </a:cubicBezTo>
                <a:cubicBezTo>
                  <a:pt x="3881138" y="1140576"/>
                  <a:pt x="3583842" y="1204935"/>
                  <a:pt x="3430859" y="1177498"/>
                </a:cubicBezTo>
                <a:cubicBezTo>
                  <a:pt x="3277876" y="1150061"/>
                  <a:pt x="3226723" y="1165326"/>
                  <a:pt x="3047504" y="1177498"/>
                </a:cubicBezTo>
                <a:cubicBezTo>
                  <a:pt x="2868285" y="1189670"/>
                  <a:pt x="2599681" y="1173910"/>
                  <a:pt x="2479082" y="1177498"/>
                </a:cubicBezTo>
                <a:cubicBezTo>
                  <a:pt x="2358483" y="1181086"/>
                  <a:pt x="1889047" y="1146845"/>
                  <a:pt x="1725593" y="1177498"/>
                </a:cubicBezTo>
                <a:cubicBezTo>
                  <a:pt x="1562139" y="1208151"/>
                  <a:pt x="1291414" y="1164257"/>
                  <a:pt x="1157171" y="1177498"/>
                </a:cubicBezTo>
                <a:cubicBezTo>
                  <a:pt x="1022928" y="1190739"/>
                  <a:pt x="786213" y="1187772"/>
                  <a:pt x="588749" y="1177498"/>
                </a:cubicBezTo>
                <a:cubicBezTo>
                  <a:pt x="251740" y="1166886"/>
                  <a:pt x="-11976" y="979008"/>
                  <a:pt x="0" y="5887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Trao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đổi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với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bạn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điều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biết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một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nhạc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cụ</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tộc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vừa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xuất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hiện</a:t>
            </a:r>
            <a:r>
              <a:rPr lang="en-US" sz="4000" b="1" dirty="0">
                <a:solidFill>
                  <a:srgbClr val="002060"/>
                </a:solidFill>
                <a:latin typeface="Calibri" panose="020F0502020204030204" pitchFamily="34" charset="0"/>
                <a:cs typeface="Calibri" panose="020F0502020204030204" pitchFamily="34" charset="0"/>
              </a:rPr>
              <a:t> ở </a:t>
            </a:r>
            <a:r>
              <a:rPr lang="en-US" sz="4000" b="1" dirty="0" err="1">
                <a:solidFill>
                  <a:srgbClr val="002060"/>
                </a:solidFill>
                <a:latin typeface="Calibri" panose="020F0502020204030204" pitchFamily="34" charset="0"/>
                <a:cs typeface="Calibri" panose="020F0502020204030204" pitchFamily="34" charset="0"/>
              </a:rPr>
              <a:t>trò</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endParaRPr lang="en-US" sz="4000" b="1"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DCBD0E3-4B9B-72F2-36FA-E6C23AA88AC5}"/>
              </a:ext>
            </a:extLst>
          </p:cNvPr>
          <p:cNvSpPr txBox="1"/>
          <p:nvPr/>
        </p:nvSpPr>
        <p:spPr>
          <a:xfrm>
            <a:off x="4064000" y="1792012"/>
            <a:ext cx="7632713" cy="1200329"/>
          </a:xfrm>
          <a:prstGeom prst="rect">
            <a:avLst/>
          </a:prstGeom>
          <a:solidFill>
            <a:srgbClr val="FFFFCC"/>
          </a:solidFill>
        </p:spPr>
        <p:txBody>
          <a:bodyPr wrap="square" rtlCol="0">
            <a:spAutoFit/>
          </a:bodyPr>
          <a:lstStyle/>
          <a:p>
            <a:r>
              <a:rPr lang="en-US" sz="3600" b="1" dirty="0">
                <a:solidFill>
                  <a:srgbClr val="002060"/>
                </a:solidFill>
                <a:highlight>
                  <a:srgbClr val="FFFFCC"/>
                </a:highlight>
              </a:rPr>
              <a:t>G: </a:t>
            </a:r>
            <a:r>
              <a:rPr lang="en-US" sz="3600" b="1" dirty="0" err="1">
                <a:solidFill>
                  <a:srgbClr val="002060"/>
                </a:solidFill>
                <a:highlight>
                  <a:srgbClr val="FFFFCC"/>
                </a:highlight>
              </a:rPr>
              <a:t>Em</a:t>
            </a:r>
            <a:r>
              <a:rPr lang="en-US" sz="3600" b="1" dirty="0">
                <a:solidFill>
                  <a:srgbClr val="002060"/>
                </a:solidFill>
                <a:highlight>
                  <a:srgbClr val="FFFFCC"/>
                </a:highlight>
              </a:rPr>
              <a:t> </a:t>
            </a:r>
            <a:r>
              <a:rPr lang="en-US" sz="3600" b="1" dirty="0" err="1">
                <a:solidFill>
                  <a:srgbClr val="002060"/>
                </a:solidFill>
                <a:highlight>
                  <a:srgbClr val="FFFFCC"/>
                </a:highlight>
              </a:rPr>
              <a:t>có</a:t>
            </a:r>
            <a:r>
              <a:rPr lang="en-US" sz="3600" b="1" dirty="0">
                <a:solidFill>
                  <a:srgbClr val="002060"/>
                </a:solidFill>
                <a:highlight>
                  <a:srgbClr val="FFFFCC"/>
                </a:highlight>
              </a:rPr>
              <a:t> </a:t>
            </a:r>
            <a:r>
              <a:rPr lang="en-US" sz="3600" b="1" dirty="0" err="1">
                <a:solidFill>
                  <a:srgbClr val="002060"/>
                </a:solidFill>
                <a:highlight>
                  <a:srgbClr val="FFFFCC"/>
                </a:highlight>
              </a:rPr>
              <a:t>thể</a:t>
            </a:r>
            <a:r>
              <a:rPr lang="en-US" sz="3600" b="1" dirty="0">
                <a:solidFill>
                  <a:srgbClr val="002060"/>
                </a:solidFill>
                <a:highlight>
                  <a:srgbClr val="FFFFCC"/>
                </a:highlight>
              </a:rPr>
              <a:t> </a:t>
            </a:r>
            <a:r>
              <a:rPr lang="en-US" sz="3600" b="1" dirty="0" err="1">
                <a:solidFill>
                  <a:srgbClr val="002060"/>
                </a:solidFill>
                <a:highlight>
                  <a:srgbClr val="FFFFCC"/>
                </a:highlight>
              </a:rPr>
              <a:t>nói</a:t>
            </a:r>
            <a:r>
              <a:rPr lang="en-US" sz="3600" b="1" dirty="0">
                <a:solidFill>
                  <a:srgbClr val="002060"/>
                </a:solidFill>
                <a:highlight>
                  <a:srgbClr val="FFFFCC"/>
                </a:highlight>
              </a:rPr>
              <a:t> </a:t>
            </a:r>
            <a:r>
              <a:rPr lang="en-US" sz="3600" b="1" dirty="0" err="1">
                <a:solidFill>
                  <a:srgbClr val="002060"/>
                </a:solidFill>
                <a:highlight>
                  <a:srgbClr val="FFFFCC"/>
                </a:highlight>
              </a:rPr>
              <a:t>về</a:t>
            </a:r>
            <a:r>
              <a:rPr lang="en-US" sz="3600" b="1" dirty="0">
                <a:solidFill>
                  <a:srgbClr val="002060"/>
                </a:solidFill>
                <a:highlight>
                  <a:srgbClr val="FFFFCC"/>
                </a:highlight>
              </a:rPr>
              <a:t> </a:t>
            </a:r>
            <a:r>
              <a:rPr lang="en-US" sz="3600" b="1" dirty="0" err="1">
                <a:solidFill>
                  <a:srgbClr val="002060"/>
                </a:solidFill>
                <a:highlight>
                  <a:srgbClr val="FFFFCC"/>
                </a:highlight>
              </a:rPr>
              <a:t>hình</a:t>
            </a:r>
            <a:r>
              <a:rPr lang="en-US" sz="3600" b="1" dirty="0">
                <a:solidFill>
                  <a:srgbClr val="002060"/>
                </a:solidFill>
                <a:highlight>
                  <a:srgbClr val="FFFFCC"/>
                </a:highlight>
              </a:rPr>
              <a:t> </a:t>
            </a:r>
            <a:r>
              <a:rPr lang="en-US" sz="3600" b="1" dirty="0" err="1">
                <a:solidFill>
                  <a:srgbClr val="002060"/>
                </a:solidFill>
                <a:highlight>
                  <a:srgbClr val="FFFFCC"/>
                </a:highlight>
              </a:rPr>
              <a:t>dáng</a:t>
            </a:r>
            <a:r>
              <a:rPr lang="en-US" sz="3600" b="1" dirty="0">
                <a:solidFill>
                  <a:srgbClr val="002060"/>
                </a:solidFill>
                <a:highlight>
                  <a:srgbClr val="FFFFCC"/>
                </a:highlight>
              </a:rPr>
              <a:t>, </a:t>
            </a:r>
            <a:r>
              <a:rPr lang="en-US" sz="3600" b="1" dirty="0" err="1">
                <a:solidFill>
                  <a:srgbClr val="002060"/>
                </a:solidFill>
                <a:highlight>
                  <a:srgbClr val="FFFFCC"/>
                </a:highlight>
              </a:rPr>
              <a:t>cấu</a:t>
            </a:r>
            <a:r>
              <a:rPr lang="en-US" sz="3600" b="1" dirty="0">
                <a:solidFill>
                  <a:srgbClr val="002060"/>
                </a:solidFill>
                <a:highlight>
                  <a:srgbClr val="FFFFCC"/>
                </a:highlight>
              </a:rPr>
              <a:t> </a:t>
            </a:r>
            <a:r>
              <a:rPr lang="en-US" sz="3600" b="1" dirty="0" err="1">
                <a:solidFill>
                  <a:srgbClr val="002060"/>
                </a:solidFill>
                <a:highlight>
                  <a:srgbClr val="FFFFCC"/>
                </a:highlight>
              </a:rPr>
              <a:t>tạo</a:t>
            </a:r>
            <a:r>
              <a:rPr lang="en-US" sz="3600" b="1" dirty="0">
                <a:solidFill>
                  <a:srgbClr val="002060"/>
                </a:solidFill>
                <a:highlight>
                  <a:srgbClr val="FFFFCC"/>
                </a:highlight>
              </a:rPr>
              <a:t>, </a:t>
            </a:r>
            <a:r>
              <a:rPr lang="en-US" sz="3600" b="1" dirty="0" err="1">
                <a:solidFill>
                  <a:srgbClr val="002060"/>
                </a:solidFill>
                <a:highlight>
                  <a:srgbClr val="FFFFCC"/>
                </a:highlight>
              </a:rPr>
              <a:t>cách</a:t>
            </a:r>
            <a:r>
              <a:rPr lang="en-US" sz="3600" b="1" dirty="0">
                <a:solidFill>
                  <a:srgbClr val="002060"/>
                </a:solidFill>
                <a:highlight>
                  <a:srgbClr val="FFFFCC"/>
                </a:highlight>
              </a:rPr>
              <a:t> </a:t>
            </a:r>
            <a:r>
              <a:rPr lang="en-US" sz="3600" b="1" dirty="0" err="1">
                <a:solidFill>
                  <a:srgbClr val="002060"/>
                </a:solidFill>
                <a:highlight>
                  <a:srgbClr val="FFFFCC"/>
                </a:highlight>
              </a:rPr>
              <a:t>chơi</a:t>
            </a:r>
            <a:r>
              <a:rPr lang="en-US" sz="3600" b="1" dirty="0">
                <a:solidFill>
                  <a:srgbClr val="002060"/>
                </a:solidFill>
                <a:highlight>
                  <a:srgbClr val="FFFFCC"/>
                </a:highlight>
              </a:rPr>
              <a:t> </a:t>
            </a:r>
            <a:r>
              <a:rPr lang="en-US" sz="3600" b="1" dirty="0" err="1">
                <a:solidFill>
                  <a:srgbClr val="002060"/>
                </a:solidFill>
                <a:highlight>
                  <a:srgbClr val="FFFFCC"/>
                </a:highlight>
              </a:rPr>
              <a:t>nhạc</a:t>
            </a:r>
            <a:r>
              <a:rPr lang="en-US" sz="3600" b="1" dirty="0">
                <a:solidFill>
                  <a:srgbClr val="002060"/>
                </a:solidFill>
                <a:highlight>
                  <a:srgbClr val="FFFFCC"/>
                </a:highlight>
              </a:rPr>
              <a:t> </a:t>
            </a:r>
            <a:r>
              <a:rPr lang="en-US" sz="3600" b="1" dirty="0" err="1">
                <a:solidFill>
                  <a:srgbClr val="002060"/>
                </a:solidFill>
                <a:highlight>
                  <a:srgbClr val="FFFFCC"/>
                </a:highlight>
              </a:rPr>
              <a:t>cụ</a:t>
            </a:r>
            <a:r>
              <a:rPr lang="en-US" sz="3600" b="1" dirty="0">
                <a:solidFill>
                  <a:srgbClr val="002060"/>
                </a:solidFill>
                <a:highlight>
                  <a:srgbClr val="FFFFCC"/>
                </a:highlight>
              </a:rPr>
              <a:t> </a:t>
            </a:r>
            <a:r>
              <a:rPr lang="en-US" sz="3600" b="1" dirty="0" err="1">
                <a:solidFill>
                  <a:srgbClr val="002060"/>
                </a:solidFill>
                <a:highlight>
                  <a:srgbClr val="FFFFCC"/>
                </a:highlight>
              </a:rPr>
              <a:t>đó</a:t>
            </a:r>
            <a:r>
              <a:rPr lang="en-US" sz="3600" b="1" dirty="0">
                <a:solidFill>
                  <a:srgbClr val="002060"/>
                </a:solidFill>
                <a:highlight>
                  <a:srgbClr val="FFFFCC"/>
                </a:highlight>
              </a:rPr>
              <a:t>…</a:t>
            </a:r>
          </a:p>
        </p:txBody>
      </p:sp>
      <p:pic>
        <p:nvPicPr>
          <p:cNvPr id="12" name="Picture 11">
            <a:extLst>
              <a:ext uri="{FF2B5EF4-FFF2-40B4-BE49-F238E27FC236}">
                <a16:creationId xmlns:a16="http://schemas.microsoft.com/office/drawing/2014/main" id="{C47042D9-1F3B-3581-BC0E-4495DFB9B15D}"/>
              </a:ext>
            </a:extLst>
          </p:cNvPr>
          <p:cNvPicPr>
            <a:picLocks noChangeAspect="1"/>
          </p:cNvPicPr>
          <p:nvPr/>
        </p:nvPicPr>
        <p:blipFill>
          <a:blip r:embed="rId7"/>
          <a:stretch>
            <a:fillRect/>
          </a:stretch>
        </p:blipFill>
        <p:spPr>
          <a:xfrm>
            <a:off x="1880125" y="1638300"/>
            <a:ext cx="2049488" cy="2679700"/>
          </a:xfrm>
          <a:prstGeom prst="rect">
            <a:avLst/>
          </a:prstGeom>
          <a:effectLst>
            <a:outerShdw blurRad="76200" dir="13500000" sy="23000" kx="1200000" algn="br" rotWithShape="0">
              <a:prstClr val="black">
                <a:alpha val="20000"/>
              </a:prstClr>
            </a:outerShdw>
          </a:effectLst>
        </p:spPr>
      </p:pic>
      <p:pic>
        <p:nvPicPr>
          <p:cNvPr id="13" name="Picture 12">
            <a:extLst>
              <a:ext uri="{FF2B5EF4-FFF2-40B4-BE49-F238E27FC236}">
                <a16:creationId xmlns:a16="http://schemas.microsoft.com/office/drawing/2014/main" id="{53C9B2C3-7298-021E-029C-98F3153739F2}"/>
              </a:ext>
            </a:extLst>
          </p:cNvPr>
          <p:cNvPicPr>
            <a:picLocks noChangeAspect="1"/>
          </p:cNvPicPr>
          <p:nvPr/>
        </p:nvPicPr>
        <p:blipFill>
          <a:blip r:embed="rId8"/>
          <a:stretch>
            <a:fillRect/>
          </a:stretch>
        </p:blipFill>
        <p:spPr>
          <a:xfrm>
            <a:off x="-114300" y="1593476"/>
            <a:ext cx="1860155" cy="2749924"/>
          </a:xfrm>
          <a:prstGeom prst="rect">
            <a:avLst/>
          </a:prstGeom>
          <a:effectLst>
            <a:outerShdw blurRad="76200" dir="13500000" sy="23000" kx="1200000" algn="br" rotWithShape="0">
              <a:prstClr val="black">
                <a:alpha val="20000"/>
              </a:prstClr>
            </a:outerShdw>
          </a:effectLst>
        </p:spPr>
      </p:pic>
      <p:pic>
        <p:nvPicPr>
          <p:cNvPr id="126" name="Picture 2" descr="Độc tấu đàn Tơ rưng “Mùa hái quả” - YouTube">
            <a:extLst>
              <a:ext uri="{FF2B5EF4-FFF2-40B4-BE49-F238E27FC236}">
                <a16:creationId xmlns:a16="http://schemas.microsoft.com/office/drawing/2014/main" id="{16FFA8E6-15F0-4FEC-C660-AEC7F8E6CF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1" y="4521199"/>
            <a:ext cx="3962400" cy="269240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Đàn bầu - kết tinh của văn hóa Việt - Vĩnh Long Online">
            <a:extLst>
              <a:ext uri="{FF2B5EF4-FFF2-40B4-BE49-F238E27FC236}">
                <a16:creationId xmlns:a16="http://schemas.microsoft.com/office/drawing/2014/main" id="{4AC0CD63-5BC9-3E56-660D-55BDFED5E9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54500" y="4546600"/>
            <a:ext cx="3619500" cy="2692399"/>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Nghệ An: Mở lớp truyền dạy thổi khèn, múa khèn Mông | Báo Dân tộc và Phát  triển">
            <a:extLst>
              <a:ext uri="{FF2B5EF4-FFF2-40B4-BE49-F238E27FC236}">
                <a16:creationId xmlns:a16="http://schemas.microsoft.com/office/drawing/2014/main" id="{8F50833E-3692-4900-440B-07E4FE9F13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51800" y="4572000"/>
            <a:ext cx="3670300" cy="266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89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fade">
                                      <p:cBhvr>
                                        <p:cTn id="27" dur="500"/>
                                        <p:tgtEl>
                                          <p:spTgt spid="128"/>
                                        </p:tgtEl>
                                      </p:cBhvr>
                                    </p:animEffect>
                                  </p:childTnLst>
                                </p:cTn>
                              </p:par>
                              <p:par>
                                <p:cTn id="28" presetID="10" presetClass="entr" presetSubtype="0" fill="hold" nodeType="withEffect">
                                  <p:stCondLst>
                                    <p:cond delay="0"/>
                                  </p:stCondLst>
                                  <p:childTnLst>
                                    <p:set>
                                      <p:cBhvr>
                                        <p:cTn id="29" dur="1" fill="hold">
                                          <p:stCondLst>
                                            <p:cond delay="0"/>
                                          </p:stCondLst>
                                        </p:cTn>
                                        <p:tgtEl>
                                          <p:spTgt spid="127"/>
                                        </p:tgtEl>
                                        <p:attrNameLst>
                                          <p:attrName>style.visibility</p:attrName>
                                        </p:attrNameLst>
                                      </p:cBhvr>
                                      <p:to>
                                        <p:strVal val="visible"/>
                                      </p:to>
                                    </p:set>
                                    <p:animEffect transition="in" filter="fade">
                                      <p:cBhvr>
                                        <p:cTn id="30" dur="500"/>
                                        <p:tgtEl>
                                          <p:spTgt spid="127"/>
                                        </p:tgtEl>
                                      </p:cBhvr>
                                    </p:animEffect>
                                  </p:childTnLst>
                                </p:cTn>
                              </p:par>
                              <p:par>
                                <p:cTn id="31" presetID="10" presetClass="entr" presetSubtype="0" fill="hold" nodeType="withEffect">
                                  <p:stCondLst>
                                    <p:cond delay="0"/>
                                  </p:stCondLst>
                                  <p:childTnLst>
                                    <p:set>
                                      <p:cBhvr>
                                        <p:cTn id="32" dur="1" fill="hold">
                                          <p:stCondLst>
                                            <p:cond delay="0"/>
                                          </p:stCondLst>
                                        </p:cTn>
                                        <p:tgtEl>
                                          <p:spTgt spid="126"/>
                                        </p:tgtEl>
                                        <p:attrNameLst>
                                          <p:attrName>style.visibility</p:attrName>
                                        </p:attrNameLst>
                                      </p:cBhvr>
                                      <p:to>
                                        <p:strVal val="visible"/>
                                      </p:to>
                                    </p:set>
                                    <p:animEffect transition="in" filter="fade">
                                      <p:cBhvr>
                                        <p:cTn id="33" dur="500"/>
                                        <p:tgtEl>
                                          <p:spTgt spid="1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6.xml><?xml version="1.0" encoding="utf-8"?>
<p:tagLst xmlns:a="http://schemas.openxmlformats.org/drawingml/2006/main" xmlns:r="http://schemas.openxmlformats.org/officeDocument/2006/relationships" xmlns:p="http://schemas.openxmlformats.org/presentationml/2006/main">
  <p:tag name="PA" val="v3.2.0"/>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2776</Words>
  <Application>Microsoft Office PowerPoint</Application>
  <PresentationFormat>Widescreen</PresentationFormat>
  <Paragraphs>162</Paragraphs>
  <Slides>39</Slides>
  <Notes>27</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39</vt:i4>
      </vt:variant>
    </vt:vector>
  </HeadingPairs>
  <TitlesOfParts>
    <vt:vector size="58" baseType="lpstr">
      <vt:lpstr>等线</vt:lpstr>
      <vt:lpstr>汉仪粗宋简</vt:lpstr>
      <vt:lpstr>#9Slide07 HoneyCream</vt:lpstr>
      <vt:lpstr>Arial</vt:lpstr>
      <vt:lpstr>Calibri</vt:lpstr>
      <vt:lpstr>Calibri Light</vt:lpstr>
      <vt:lpstr>Cambria</vt:lpstr>
      <vt:lpstr>SVN-Newton</vt:lpstr>
      <vt:lpstr>SVN-Ready</vt:lpstr>
      <vt:lpstr>Tahoma</vt:lpstr>
      <vt:lpstr>Times New Roman</vt:lpstr>
      <vt:lpstr>Wingdings</vt:lpstr>
      <vt:lpstr>Office 主题​​</vt:lpstr>
      <vt:lpstr>1_Office 主题​​</vt:lpstr>
      <vt:lpstr>Office Theme</vt:lpstr>
      <vt:lpstr>2_Office 主题​​</vt:lpstr>
      <vt:lpstr>3_Office 主题​​</vt:lpstr>
      <vt:lpstr>自定义设计方案</vt:lpstr>
      <vt:lpstr>4_Office 主题​​</vt:lpstr>
      <vt:lpstr>PowerPoint Presentation</vt:lpstr>
      <vt:lpstr>PowerPoint Presentation</vt:lpstr>
      <vt:lpstr>PowerPoint Presentation</vt:lpstr>
      <vt:lpstr>PowerPoint Presentation</vt:lpstr>
      <vt:lpstr>PowerPoint Presentation</vt:lpstr>
      <vt:lpstr>Đây là nhạc cụ dân tộc nào?</vt:lpstr>
      <vt:lpstr>Đây là nhạc cụ dân tộc nào?</vt:lpstr>
      <vt:lpstr>Đây là nhạc cụ dân tộc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69</cp:revision>
  <dcterms:created xsi:type="dcterms:W3CDTF">2023-07-19T08:30:23Z</dcterms:created>
  <dcterms:modified xsi:type="dcterms:W3CDTF">2023-10-09T16:33:38Z</dcterms:modified>
</cp:coreProperties>
</file>