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07" r:id="rId2"/>
    <p:sldMasterId id="2147483721" r:id="rId3"/>
    <p:sldMasterId id="2147483734" r:id="rId4"/>
  </p:sldMasterIdLst>
  <p:notesMasterIdLst>
    <p:notesMasterId r:id="rId19"/>
  </p:notesMasterIdLst>
  <p:sldIdLst>
    <p:sldId id="355" r:id="rId5"/>
    <p:sldId id="360" r:id="rId6"/>
    <p:sldId id="354" r:id="rId7"/>
    <p:sldId id="359" r:id="rId8"/>
    <p:sldId id="362" r:id="rId9"/>
    <p:sldId id="277" r:id="rId10"/>
    <p:sldId id="357" r:id="rId11"/>
    <p:sldId id="361" r:id="rId12"/>
    <p:sldId id="363" r:id="rId13"/>
    <p:sldId id="332" r:id="rId14"/>
    <p:sldId id="365" r:id="rId15"/>
    <p:sldId id="366" r:id="rId16"/>
    <p:sldId id="364" r:id="rId17"/>
    <p:sldId id="356" r:id="rId18"/>
  </p:sldIdLst>
  <p:sldSz cx="9144000" cy="5143500" type="screen16x9"/>
  <p:notesSz cx="6858000" cy="9144000"/>
  <p:embeddedFontLst>
    <p:embeddedFont>
      <p:font typeface="Kalam" panose="020B0604020202020204" charset="0"/>
      <p:regular r:id="rId20"/>
      <p:bold r:id="rId21"/>
    </p:embeddedFont>
    <p:embeddedFont>
      <p:font typeface="HP001 4 hàng" panose="020B0603050302020204" pitchFamily="34" charset="0"/>
      <p:regular r:id="rId22"/>
      <p:bold r:id="rId23"/>
    </p:embeddedFont>
    <p:embeddedFont>
      <p:font typeface="宋体" panose="02010600030101010101" pitchFamily="2" charset="-122"/>
      <p:regular r:id="rId24"/>
    </p:embeddedFont>
    <p:embeddedFont>
      <p:font typeface="HP001" panose="020B0604020202020204" charset="0"/>
      <p:regular r:id="rId25"/>
      <p:bold r:id="rId26"/>
    </p:embeddedFont>
    <p:embeddedFont>
      <p:font typeface="Montserrat" panose="020B060402020202020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7A3"/>
    <a:srgbClr val="B7D574"/>
    <a:srgbClr val="E2EEC8"/>
    <a:srgbClr val="000000"/>
    <a:srgbClr val="7EA131"/>
    <a:srgbClr val="BEE7FB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48"/>
    <p:restoredTop sz="94615"/>
  </p:normalViewPr>
  <p:slideViewPr>
    <p:cSldViewPr snapToGrid="0">
      <p:cViewPr varScale="1">
        <p:scale>
          <a:sx n="102" d="100"/>
          <a:sy n="102" d="100"/>
        </p:scale>
        <p:origin x="10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65352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i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 dây, kéo co, đá bóng, </a:t>
            </a:r>
          </a:p>
          <a:p>
            <a:r>
              <a:rPr lang="en-US" sz="1100" b="1" i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chuyền, chơi ô ăn quan,….</a:t>
            </a: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953B7-36AF-4597-A454-6EC8EA47F6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87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953B7-36AF-4597-A454-6EC8EA47F6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87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36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642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09" y="194193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331119"/>
            <a:ext cx="8582413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089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381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73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47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82059" y="-61546"/>
            <a:ext cx="897987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12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48"/>
            <a:fld id="{F0EB3751-1C50-4B5D-A986-D3C385C6A0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48"/>
              <a:t>16/11/2023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48"/>
            <a:fld id="{09DED23D-22A4-476A-8A02-B4126ED61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48"/>
            <a:fld id="{F0EB3751-1C50-4B5D-A986-D3C385C6A0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48"/>
              <a:t>16/11/2023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48"/>
            <a:fld id="{09DED23D-22A4-476A-8A02-B4126ED61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48"/>
            <a:fld id="{F0EB3751-1C50-4B5D-A986-D3C385C6A0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48"/>
              <a:t>16/11/2023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48"/>
            <a:fld id="{09DED23D-22A4-476A-8A02-B4126ED61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0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48"/>
            <a:fld id="{F0EB3751-1C50-4B5D-A986-D3C385C6A0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48"/>
              <a:t>16/11/2023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48"/>
            <a:fld id="{09DED23D-22A4-476A-8A02-B4126ED61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4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48"/>
            <a:fld id="{F0EB3751-1C50-4B5D-A986-D3C385C6A0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48"/>
              <a:t>16/11/2023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48"/>
            <a:fld id="{09DED23D-22A4-476A-8A02-B4126ED61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0" y="194194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25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7" y="1331119"/>
            <a:ext cx="8582413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9" y="255822"/>
            <a:ext cx="1931059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43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38" tIns="45719" rIns="91438" bIns="45719" numCol="1" anchor="t" anchorCtr="0" compatLnSpc="1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2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922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10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25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7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9" y="255822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38" tIns="45719" rIns="91438" bIns="45719" numCol="1" anchor="t" anchorCtr="0" compatLnSpc="1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2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501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10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25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7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2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35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38" tIns="45719" rIns="91438" bIns="45719" numCol="1" anchor="t" anchorCtr="0" compatLnSpc="1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2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638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10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25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7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2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30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38" tIns="45719" rIns="91438" bIns="45719" numCol="1" anchor="t" anchorCtr="0" compatLnSpc="1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2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9165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38" tIns="45719" rIns="91438" bIns="45719" numCol="1" anchor="t" anchorCtr="0" compatLnSpc="1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2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5636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3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121917" tIns="60958" rIns="121917" bIns="60958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1425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16/11/2023</a:t>
            </a:fld>
            <a:endParaRPr kumimoji="0" lang="en-US" sz="14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121917" tIns="60958" rIns="121917" bIns="60958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21917" tIns="60958" rIns="121917" bIns="60958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1425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1119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121917" tIns="60958" rIns="121917" bIns="60958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425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16/11/2023</a:t>
            </a:fld>
            <a:endParaRPr kumimoji="0" lang="en-US" sz="14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121917" tIns="60958" rIns="121917" bIns="60958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121917" tIns="60958" rIns="121917" bIns="60958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425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6157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5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buClrTx/>
            </a:pPr>
            <a:fld id="{ACA37975-6AF7-4301-9DC5-87C074AA59D1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2023/11/16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buClrTx/>
            </a:pPr>
            <a:fld id="{D27987A4-0198-42B4-AAAE-EDBADA4485A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047693"/>
      </p:ext>
    </p:extLst>
  </p:cSld>
  <p:clrMapOvr>
    <a:masterClrMapping/>
  </p:clrMapOvr>
  <p:transition spd="med" advClick="0" advTm="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buClrTx/>
            </a:pPr>
            <a:fld id="{ACA37975-6AF7-4301-9DC5-87C074AA59D1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2023/11/16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buClrTx/>
            </a:pPr>
            <a:fld id="{D27987A4-0198-42B4-AAAE-EDBADA4485A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577676"/>
      </p:ext>
    </p:extLst>
  </p:cSld>
  <p:clrMapOvr>
    <a:masterClrMapping/>
  </p:clrMapOvr>
  <p:transition spd="med" advClick="0" advTm="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buClrTx/>
            </a:pPr>
            <a:fld id="{ACA37975-6AF7-4301-9DC5-87C074AA59D1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2023/11/16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buClrTx/>
            </a:pPr>
            <a:fld id="{D27987A4-0198-42B4-AAAE-EDBADA4485A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855058"/>
      </p:ext>
    </p:extLst>
  </p:cSld>
  <p:clrMapOvr>
    <a:masterClrMapping/>
  </p:clrMapOvr>
  <p:transition spd="med" advClick="0" advTm="0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buClrTx/>
            </a:pPr>
            <a:fld id="{ACA37975-6AF7-4301-9DC5-87C074AA59D1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2023/11/16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buClrTx/>
            </a:pPr>
            <a:fld id="{D27987A4-0198-42B4-AAAE-EDBADA4485A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177843"/>
      </p:ext>
    </p:extLst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buClrTx/>
            </a:pPr>
            <a:fld id="{ACA37975-6AF7-4301-9DC5-87C074AA59D1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2023/11/16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buClrTx/>
            </a:pPr>
            <a:fld id="{D27987A4-0198-42B4-AAAE-EDBADA4485A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393002"/>
      </p:ext>
    </p:extLst>
  </p:cSld>
  <p:clrMapOvr>
    <a:masterClrMapping/>
  </p:clrMapOvr>
  <p:transition spd="med" advClick="0" advTm="0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8"/>
            <a:ext cx="9143244" cy="323061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469900"/>
            <a:ext cx="9143244" cy="44831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266701"/>
            <a:ext cx="3365500" cy="444500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Click here to add a title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86410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buClrTx/>
            </a:pPr>
            <a:fld id="{ACA37975-6AF7-4301-9DC5-87C074AA59D1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2023/11/16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buClrTx/>
            </a:pPr>
            <a:fld id="{D27987A4-0198-42B4-AAAE-EDBADA4485A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728639"/>
      </p:ext>
    </p:extLst>
  </p:cSld>
  <p:clrMapOvr>
    <a:masterClrMapping/>
  </p:clrMapOvr>
  <p:transition spd="med" advClick="0" advTm="0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buClrTx/>
            </a:pPr>
            <a:fld id="{ACA37975-6AF7-4301-9DC5-87C074AA59D1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2023/11/16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buClrTx/>
            </a:pPr>
            <a:fld id="{D27987A4-0198-42B4-AAAE-EDBADA4485A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243298"/>
      </p:ext>
    </p:extLst>
  </p:cSld>
  <p:clrMapOvr>
    <a:masterClrMapping/>
  </p:clrMapOvr>
  <p:transition spd="med" advClick="0" advTm="0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buClrTx/>
            </a:pPr>
            <a:fld id="{ACA37975-6AF7-4301-9DC5-87C074AA59D1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2023/11/16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buClrTx/>
            </a:pPr>
            <a:fld id="{D27987A4-0198-42B4-AAAE-EDBADA4485A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714212"/>
      </p:ext>
    </p:extLst>
  </p:cSld>
  <p:clrMapOvr>
    <a:masterClrMapping/>
  </p:clrMapOvr>
  <p:transition spd="med" advClick="0" advTm="0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buClrTx/>
            </a:pPr>
            <a:fld id="{ACA37975-6AF7-4301-9DC5-87C074AA59D1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2023/11/16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buClrTx/>
            </a:pPr>
            <a:fld id="{D27987A4-0198-42B4-AAAE-EDBADA4485A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718826"/>
      </p:ext>
    </p:extLst>
  </p:cSld>
  <p:clrMapOvr>
    <a:masterClrMapping/>
  </p:clrMapOvr>
  <p:transition spd="med" advClick="0" advTm="0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buClrTx/>
            </a:pPr>
            <a:fld id="{ACA37975-6AF7-4301-9DC5-87C074AA59D1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2023/11/16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buClrTx/>
            </a:pPr>
            <a:fld id="{D27987A4-0198-42B4-AAAE-EDBADA4485A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122399"/>
      </p:ext>
    </p:extLst>
  </p:cSld>
  <p:clrMapOvr>
    <a:masterClrMapping/>
  </p:clrMapOvr>
  <p:transition spd="med" advClick="0" advTm="0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882820"/>
      </p:ext>
    </p:extLst>
  </p:cSld>
  <p:clrMapOvr>
    <a:masterClrMapping/>
  </p:clrMapOvr>
  <p:transition spd="med" advClick="0" advTm="0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09" y="194193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331119"/>
            <a:ext cx="8582413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49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17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09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064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37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39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64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747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42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63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2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097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63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573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95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82059" y="-61546"/>
            <a:ext cx="897987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94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89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0EB3751-1C50-4B5D-A986-D3C385C6A05F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37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16/11/2023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3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3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9DED23D-22A4-476A-8A02-B4126ED616D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37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688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0EB3751-1C50-4B5D-A986-D3C385C6A05F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37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16/11/2023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3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3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9DED23D-22A4-476A-8A02-B4126ED616D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37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0EB3751-1C50-4B5D-A986-D3C385C6A05F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37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16/11/2023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3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3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9DED23D-22A4-476A-8A02-B4126ED616D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37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66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0EB3751-1C50-4B5D-A986-D3C385C6A05F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37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16/11/2023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3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3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9DED23D-22A4-476A-8A02-B4126ED616D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37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809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0EB3751-1C50-4B5D-A986-D3C385C6A05F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37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16/11/2023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3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3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9DED23D-22A4-476A-8A02-B4126ED616D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37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616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45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415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A3DE91-E92F-0843-A6D4-D6270C3FE34B}"/>
              </a:ext>
            </a:extLst>
          </p:cNvPr>
          <p:cNvSpPr/>
          <p:nvPr userDrawn="1"/>
        </p:nvSpPr>
        <p:spPr>
          <a:xfrm>
            <a:off x="6479570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x-none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706" r:id="rId8"/>
    <p:sldLayoutId id="2147483705" r:id="rId9"/>
    <p:sldLayoutId id="2147483701" r:id="rId10"/>
    <p:sldLayoutId id="2147483700" r:id="rId11"/>
    <p:sldLayoutId id="2147483693" r:id="rId12"/>
    <p:sldLayoutId id="2147483702" r:id="rId13"/>
    <p:sldLayoutId id="2147483697" r:id="rId14"/>
    <p:sldLayoutId id="2147483688" r:id="rId15"/>
    <p:sldLayoutId id="2147483694" r:id="rId16"/>
    <p:sldLayoutId id="2147483695" r:id="rId17"/>
    <p:sldLayoutId id="2147483696" r:id="rId18"/>
    <p:sldLayoutId id="2147483704" r:id="rId19"/>
    <p:sldLayoutId id="2147483703" r:id="rId20"/>
    <p:sldLayoutId id="2147483699" r:id="rId21"/>
    <p:sldLayoutId id="2147483698" r:id="rId22"/>
  </p:sldLayoutIdLst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 panose="00000500000000000000"/>
              <a:buChar char="●"/>
              <a:defRPr sz="1800"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0000500000000000000"/>
              <a:buChar char="○"/>
              <a:defRPr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0000500000000000000"/>
              <a:buChar char="■"/>
              <a:defRPr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0000500000000000000"/>
              <a:buChar char="●"/>
              <a:defRPr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0000500000000000000"/>
              <a:buChar char="○"/>
              <a:defRPr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0000500000000000000"/>
              <a:buChar char="■"/>
              <a:defRPr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0000500000000000000"/>
              <a:buChar char="●"/>
              <a:defRPr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0000500000000000000"/>
              <a:buChar char="○"/>
              <a:defRPr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 panose="00000500000000000000"/>
              <a:buChar char="■"/>
              <a:defRPr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12856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</a:pPr>
            <a:fld id="{ACA37975-6AF7-4301-9DC5-87C074AA59D1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2023/11/16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</a:pPr>
            <a:fld id="{D27987A4-0198-42B4-AAAE-EDBADA4485A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783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92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ransition spd="med" advClick="0" advTm="0">
    <p:pull/>
  </p:transition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A3DE91-E92F-0843-A6D4-D6270C3FE34B}"/>
              </a:ext>
            </a:extLst>
          </p:cNvPr>
          <p:cNvSpPr/>
          <p:nvPr userDrawn="1"/>
        </p:nvSpPr>
        <p:spPr>
          <a:xfrm>
            <a:off x="6479570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x-none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0487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</p:sldLayoutIdLst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082" y="-103910"/>
            <a:ext cx="9279082" cy="524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2056" y="1111826"/>
            <a:ext cx="7304808" cy="245225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8736" y="2076344"/>
            <a:ext cx="42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29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5FBF8A-C683-DC4F-8D52-7E14A6824B00}"/>
              </a:ext>
            </a:extLst>
          </p:cNvPr>
          <p:cNvSpPr txBox="1"/>
          <p:nvPr/>
        </p:nvSpPr>
        <p:spPr>
          <a:xfrm>
            <a:off x="0" y="248355"/>
            <a:ext cx="9144000" cy="44627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287338" indent="-287338" algn="just">
              <a:spcBef>
                <a:spcPts val="100"/>
              </a:spcBef>
              <a:spcAft>
                <a:spcPts val="100"/>
              </a:spcAft>
            </a:pPr>
            <a:r>
              <a:rPr lang="vi-VN" sz="2300" b="1" dirty="0">
                <a:solidFill>
                  <a:srgbClr val="0070C0"/>
                </a:solidFill>
                <a:latin typeface="+mj-lt"/>
              </a:rPr>
              <a:t>1</a:t>
            </a:r>
            <a:r>
              <a:rPr lang="vi-VN" sz="2300" b="1">
                <a:solidFill>
                  <a:srgbClr val="0070C0"/>
                </a:solidFill>
                <a:latin typeface="+mj-lt"/>
              </a:rPr>
              <a:t>.</a:t>
            </a:r>
            <a:r>
              <a:rPr lang="vi-VN" sz="2300" b="1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300" b="1" smtClean="0">
                <a:latin typeface="+mj-lt"/>
              </a:rPr>
              <a:t>Tìm đọc các bài </a:t>
            </a:r>
            <a:r>
              <a:rPr lang="en-GB" sz="23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tổ chức trò chơi hoặc hoạt động tập thể.</a:t>
            </a:r>
            <a:endParaRPr lang="vi-VN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4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35" y="773654"/>
            <a:ext cx="8302130" cy="4293379"/>
          </a:xfrm>
          <a:prstGeom prst="rect">
            <a:avLst/>
          </a:prstGeom>
        </p:spPr>
      </p:pic>
      <p:sp>
        <p:nvSpPr>
          <p:cNvPr id="2" name="AutoShape 2" descr="Cách ăn quân trong chò trơi ô ă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828675"/>
            <a:ext cx="61912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ò chơi dân gian Việt Nam - Cá sấu lên b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250" y="1329179"/>
            <a:ext cx="11430000" cy="521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00" y="5599522"/>
            <a:ext cx="11430000" cy="18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5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5FBF8A-C683-DC4F-8D52-7E14A6824B00}"/>
              </a:ext>
            </a:extLst>
          </p:cNvPr>
          <p:cNvSpPr txBox="1"/>
          <p:nvPr/>
        </p:nvSpPr>
        <p:spPr>
          <a:xfrm>
            <a:off x="0" y="135466"/>
            <a:ext cx="9144000" cy="41549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287338" marR="0" lvl="0" indent="-287338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2</a:t>
            </a:r>
            <a:r>
              <a:rPr kumimoji="0" lang="vi-VN" sz="21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.</a:t>
            </a:r>
            <a:r>
              <a:rPr kumimoji="0" lang="vi-VN" sz="2100" b="1" i="0" u="none" strike="noStrike" kern="0" cap="none" spc="0" normalizeH="0" baseline="0" noProof="0" smtClean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GB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Ghi lại</a:t>
            </a:r>
            <a:r>
              <a:rPr kumimoji="0" lang="en-GB" sz="2100" b="1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các bước tổ chức một trò chơi hoặc hoạt động tập thể em yêu thích.</a:t>
            </a:r>
            <a:endParaRPr kumimoji="0" lang="vi-VN" sz="2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47" y="1128889"/>
            <a:ext cx="8119906" cy="2896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85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8537" y="1797626"/>
            <a:ext cx="7398328" cy="22132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endParaRPr lang="vi-VN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95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47297" y="606752"/>
            <a:ext cx="7317425" cy="61343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just" defTabSz="914355" rtl="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625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 panose="020B0604020202020204"/>
                <a:sym typeface="Arial" panose="020B0604020202020204"/>
              </a:rPr>
              <a:t>Thứ</a:t>
            </a:r>
            <a:r>
              <a:rPr kumimoji="0" lang="en-GB" sz="2625" b="1" i="0" u="none" strike="noStrike" kern="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 panose="020B0604020202020204"/>
                <a:sym typeface="Arial" panose="020B0604020202020204"/>
              </a:rPr>
              <a:t> sáu ngày 26 tháng 11 năm 2021</a:t>
            </a:r>
            <a:endParaRPr kumimoji="0" lang="en-GB" sz="2625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0458" y="1121199"/>
            <a:ext cx="6287845" cy="165564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14355">
              <a:lnSpc>
                <a:spcPct val="128000"/>
              </a:lnSpc>
              <a:defRPr/>
            </a:pPr>
            <a:r>
              <a:rPr lang="en-GB" sz="2625" b="1" smtClean="0">
                <a:solidFill>
                  <a:srgbClr val="FFFFFF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Tiếng Việt</a:t>
            </a:r>
          </a:p>
          <a:p>
            <a:pPr algn="ctr" defTabSz="914355">
              <a:lnSpc>
                <a:spcPct val="128000"/>
              </a:lnSpc>
              <a:defRPr/>
            </a:pPr>
            <a:r>
              <a:rPr lang="en-GB" sz="2625" b="1" smtClean="0">
                <a:solidFill>
                  <a:srgbClr val="FFFFFF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  Bài 22: </a:t>
            </a:r>
            <a:r>
              <a:rPr lang="en-GB" sz="2625" b="1">
                <a:solidFill>
                  <a:srgbClr val="FFFFFF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Tiết </a:t>
            </a:r>
            <a:r>
              <a:rPr lang="en-GB" sz="2625" b="1" smtClean="0">
                <a:solidFill>
                  <a:srgbClr val="FFFFFF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5: </a:t>
            </a:r>
            <a:r>
              <a:rPr lang="en-GB" sz="2625" b="1">
                <a:solidFill>
                  <a:srgbClr val="FFFFFF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Luyện </a:t>
            </a:r>
            <a:r>
              <a:rPr lang="en-GB" sz="2625" b="1" smtClean="0">
                <a:solidFill>
                  <a:srgbClr val="FFFFFF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tập</a:t>
            </a:r>
            <a:endParaRPr kumimoji="0" lang="en-GB" sz="2625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355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625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 panose="020B0604020202020204"/>
                <a:sym typeface="Arial" panose="020B0604020202020204"/>
              </a:rPr>
              <a:t>    Viết</a:t>
            </a:r>
            <a:r>
              <a:rPr kumimoji="0" lang="en-GB" sz="2625" b="1" i="0" u="none" strike="noStrike" kern="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 panose="020B0604020202020204"/>
                <a:sym typeface="Arial" panose="020B0604020202020204"/>
              </a:rPr>
              <a:t> đoạn văn giới thiệu một đồ ch</a:t>
            </a:r>
            <a:r>
              <a:rPr kumimoji="0" lang="el-GR" sz="2625" b="1" i="0" u="none" strike="noStrike" kern="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sym typeface="Arial" panose="020B0604020202020204"/>
              </a:rPr>
              <a:t>Π</a:t>
            </a:r>
            <a:r>
              <a:rPr kumimoji="0" lang="en-GB" sz="2625" b="1" i="0" u="none" strike="noStrike" kern="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 panose="020B0604020202020204"/>
                <a:sym typeface="Arial" panose="020B0604020202020204"/>
              </a:rPr>
              <a:t>.</a:t>
            </a:r>
            <a:endParaRPr kumimoji="0" lang="en-GB" sz="262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5285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C76404-64D1-8F45-A470-A31367AD469E}"/>
              </a:ext>
            </a:extLst>
          </p:cNvPr>
          <p:cNvSpPr txBox="1"/>
          <p:nvPr/>
        </p:nvSpPr>
        <p:spPr>
          <a:xfrm>
            <a:off x="734010" y="373834"/>
            <a:ext cx="768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smtClean="0">
                <a:latin typeface="Times New Roman" pitchFamily="18" charset="0"/>
                <a:cs typeface="Times New Roman" pitchFamily="18" charset="0"/>
              </a:rPr>
              <a:t>Giới thiệu các đồ chơi mà trẻ em yêu thích.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20210409090849_wm_shs-tieng-viet-2-tap-1">
            <a:extLst>
              <a:ext uri="{FF2B5EF4-FFF2-40B4-BE49-F238E27FC236}">
                <a16:creationId xmlns:a16="http://schemas.microsoft.com/office/drawing/2014/main" id="{2433EBB5-1D2B-D243-97A0-EBAC8E2E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424569" y="275121"/>
            <a:ext cx="928255" cy="64008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26" y="1102489"/>
            <a:ext cx="8099384" cy="2040761"/>
          </a:xfrm>
          <a:prstGeom prst="rect">
            <a:avLst/>
          </a:prstGeom>
        </p:spPr>
      </p:pic>
      <p:sp>
        <p:nvSpPr>
          <p:cNvPr id="11" name="Rectangle: Rounded Corners 6"/>
          <p:cNvSpPr/>
          <p:nvPr/>
        </p:nvSpPr>
        <p:spPr>
          <a:xfrm>
            <a:off x="527526" y="2883477"/>
            <a:ext cx="8263183" cy="164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smtClean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Búp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bê, gấu bông, đồ hàng</a:t>
            </a:r>
            <a:r>
              <a:rPr lang="vi-VN" sz="2800" b="0" i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280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máy </a:t>
            </a:r>
            <a:r>
              <a:rPr lang="vi-VN" sz="280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bay</a:t>
            </a:r>
            <a:r>
              <a:rPr lang="vi-VN" sz="2800" b="0" i="0" smtClean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2800" b="0" i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lê-gô</a:t>
            </a:r>
            <a:r>
              <a:rPr lang="vi-VN" sz="280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siêu </a:t>
            </a:r>
            <a:r>
              <a:rPr lang="vi-VN" sz="280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GB" sz="280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80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8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0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32DB647-AB01-4A52-8AA6-D7EE98F10514}"/>
              </a:ext>
            </a:extLst>
          </p:cNvPr>
          <p:cNvGrpSpPr/>
          <p:nvPr/>
        </p:nvGrpSpPr>
        <p:grpSpPr>
          <a:xfrm>
            <a:off x="-47742" y="1"/>
            <a:ext cx="11136327" cy="776614"/>
            <a:chOff x="2782551" y="824939"/>
            <a:chExt cx="13680904" cy="119657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DEF0A1D-A4BF-47CE-BB3A-678EB878437D}"/>
                </a:ext>
              </a:extLst>
            </p:cNvPr>
            <p:cNvSpPr/>
            <p:nvPr/>
          </p:nvSpPr>
          <p:spPr>
            <a:xfrm>
              <a:off x="2782551" y="824939"/>
              <a:ext cx="11289091" cy="1196571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660066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F0A305-4AA3-4CD6-9EBD-F4F7CAABB6D6}"/>
                </a:ext>
              </a:extLst>
            </p:cNvPr>
            <p:cNvSpPr txBox="1"/>
            <p:nvPr/>
          </p:nvSpPr>
          <p:spPr>
            <a:xfrm>
              <a:off x="4953126" y="996437"/>
              <a:ext cx="11510329" cy="853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 thêm một số </a:t>
              </a:r>
              <a:r>
                <a:rPr lang="en-US" sz="3000" b="1" i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 </a:t>
              </a:r>
              <a:r>
                <a:rPr lang="en-US" sz="30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 mà em biết.</a:t>
              </a:r>
              <a:endParaRPr lang="vi-VN" sz="30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图片 2">
            <a:extLst>
              <a:ext uri="{FF2B5EF4-FFF2-40B4-BE49-F238E27FC236}">
                <a16:creationId xmlns:a16="http://schemas.microsoft.com/office/drawing/2014/main" id="{83F7B4AF-7573-4268-80EE-6D4513EAD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r="5531"/>
          <a:stretch>
            <a:fillRect/>
          </a:stretch>
        </p:blipFill>
        <p:spPr bwMode="auto">
          <a:xfrm>
            <a:off x="0" y="776615"/>
            <a:ext cx="9144000" cy="436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40" name="TextBox1" r:id="rId2" imgW="5248440" imgH="1533600"/>
        </mc:Choice>
        <mc:Fallback>
          <p:control name="TextBox1" r:id="rId2" imgW="5248440" imgH="153360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90713" y="2265363"/>
                  <a:ext cx="5248275" cy="153771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604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"/>
          <p:cNvSpPr/>
          <p:nvPr/>
        </p:nvSpPr>
        <p:spPr>
          <a:xfrm>
            <a:off x="482371" y="2025522"/>
            <a:ext cx="8263183" cy="164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GB" sz="2800" b="0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 chơi đó có đặc điểm gì? (hình dáng, kích thước, chất liệu, màu sắc,…)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GB" sz="28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 chơi đó được chơi như thế nào?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GB" sz="28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em thích chơi những đồ chơi đó?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9512" y="349955"/>
            <a:ext cx="7066844" cy="1314331"/>
          </a:xfrm>
          <a:prstGeom prst="irregularSeal2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LUẬN: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3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B0D07E3B-682A-4339-AEEB-A2F90687E7AD}"/>
              </a:ext>
            </a:extLst>
          </p:cNvPr>
          <p:cNvSpPr txBox="1"/>
          <p:nvPr/>
        </p:nvSpPr>
        <p:spPr>
          <a:xfrm>
            <a:off x="232634" y="155188"/>
            <a:ext cx="91632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 3 – 4 </a:t>
            </a:r>
            <a:r>
              <a:rPr lang="vi-VN" sz="2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GB" sz="2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 thiệu một đồ chơi mà trẻ em yêu thích</a:t>
            </a:r>
            <a:r>
              <a:rPr lang="vi-VN" sz="2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837253" y="696219"/>
            <a:ext cx="2799645" cy="1490133"/>
            <a:chOff x="869244" y="1082670"/>
            <a:chExt cx="2799645" cy="1490133"/>
          </a:xfrm>
        </p:grpSpPr>
        <p:sp>
          <p:nvSpPr>
            <p:cNvPr id="2" name="Rounded Rectangle 1"/>
            <p:cNvSpPr/>
            <p:nvPr/>
          </p:nvSpPr>
          <p:spPr>
            <a:xfrm>
              <a:off x="1207910" y="1082670"/>
              <a:ext cx="2291645" cy="149013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9244" y="1181406"/>
              <a:ext cx="2799645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ctr">
                <a:buAutoNum type="arabicParenBoth"/>
              </a:pPr>
              <a:r>
                <a:rPr lang="en-GB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muốn </a:t>
              </a:r>
            </a:p>
            <a:p>
              <a:pPr algn="ctr"/>
              <a:r>
                <a:rPr lang="en-GB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 thiệu </a:t>
              </a:r>
            </a:p>
            <a:p>
              <a:pPr algn="ctr"/>
              <a:r>
                <a:rPr lang="en-GB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 chơi nào?</a:t>
              </a:r>
              <a:endParaRPr lang="en-US"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2032" y="696220"/>
            <a:ext cx="2799645" cy="1490133"/>
            <a:chOff x="232634" y="1028588"/>
            <a:chExt cx="2799645" cy="1490133"/>
          </a:xfrm>
        </p:grpSpPr>
        <p:sp>
          <p:nvSpPr>
            <p:cNvPr id="5" name="Rounded Rectangle 4"/>
            <p:cNvSpPr/>
            <p:nvPr/>
          </p:nvSpPr>
          <p:spPr>
            <a:xfrm>
              <a:off x="486636" y="1028588"/>
              <a:ext cx="2291643" cy="149013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32634" y="1110305"/>
              <a:ext cx="2799645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(3) Em có </a:t>
              </a:r>
            </a:p>
            <a:p>
              <a:pPr algn="ctr"/>
              <a:r>
                <a:rPr lang="en-GB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xét gì về </a:t>
              </a:r>
            </a:p>
            <a:p>
              <a:pPr algn="ctr"/>
              <a:r>
                <a:rPr lang="en-GB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 chơi đó?</a:t>
              </a:r>
              <a:endParaRPr lang="en-US"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81604" y="3773959"/>
            <a:ext cx="5734755" cy="1207911"/>
            <a:chOff x="1140178" y="3036711"/>
            <a:chExt cx="5734755" cy="1207911"/>
          </a:xfrm>
        </p:grpSpPr>
        <p:sp>
          <p:nvSpPr>
            <p:cNvPr id="7" name="Rounded Rectangle 6"/>
            <p:cNvSpPr/>
            <p:nvPr/>
          </p:nvSpPr>
          <p:spPr>
            <a:xfrm>
              <a:off x="1140178" y="3036711"/>
              <a:ext cx="5734755" cy="1207911"/>
            </a:xfrm>
            <a:prstGeom prst="roundRect">
              <a:avLst/>
            </a:prstGeom>
            <a:solidFill>
              <a:srgbClr val="D3F7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11111" y="3168524"/>
              <a:ext cx="546382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(2) Đồ chơi đó có đặc điểm gì nổi bật? (chất liệu, hình dáng, màu sắc,…)</a:t>
              </a:r>
              <a:endParaRPr lang="en-US"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89109" y="1441285"/>
            <a:ext cx="2119746" cy="1998106"/>
            <a:chOff x="3489109" y="1441285"/>
            <a:chExt cx="2119746" cy="1998106"/>
          </a:xfrm>
        </p:grpSpPr>
        <p:sp>
          <p:nvSpPr>
            <p:cNvPr id="9" name="Oval 8"/>
            <p:cNvSpPr/>
            <p:nvPr/>
          </p:nvSpPr>
          <p:spPr>
            <a:xfrm>
              <a:off x="3489109" y="1441285"/>
              <a:ext cx="2119746" cy="1998106"/>
            </a:xfrm>
            <a:prstGeom prst="ellipse">
              <a:avLst/>
            </a:prstGeom>
            <a:noFill/>
            <a:ln>
              <a:solidFill>
                <a:srgbClr val="B7D57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680186" y="1631372"/>
              <a:ext cx="1753224" cy="1631373"/>
            </a:xfrm>
            <a:prstGeom prst="ellipse">
              <a:avLst/>
            </a:prstGeom>
            <a:solidFill>
              <a:srgbClr val="D3F7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560910" y="1973280"/>
              <a:ext cx="199159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 thiệu một đồ chơi</a:t>
              </a:r>
              <a:endParaRPr lang="en-US"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9" name="Straight Connector 28"/>
          <p:cNvCxnSpPr>
            <a:endCxn id="9" idx="1"/>
          </p:cNvCxnSpPr>
          <p:nvPr/>
        </p:nvCxnSpPr>
        <p:spPr>
          <a:xfrm>
            <a:off x="2937677" y="1441285"/>
            <a:ext cx="861862" cy="29261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9" idx="7"/>
          </p:cNvCxnSpPr>
          <p:nvPr/>
        </p:nvCxnSpPr>
        <p:spPr>
          <a:xfrm flipV="1">
            <a:off x="5298425" y="1424268"/>
            <a:ext cx="877494" cy="30963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9" idx="4"/>
            <a:endCxn id="7" idx="0"/>
          </p:cNvCxnSpPr>
          <p:nvPr/>
        </p:nvCxnSpPr>
        <p:spPr>
          <a:xfrm>
            <a:off x="4548982" y="3439391"/>
            <a:ext cx="0" cy="33456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75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AppData\Local\Temp\Rar$DIa0.693\000qqq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t="11146" r="4215" b="6645"/>
          <a:stretch/>
        </p:blipFill>
        <p:spPr bwMode="auto">
          <a:xfrm>
            <a:off x="0" y="-67327"/>
            <a:ext cx="9344418" cy="52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/>
          <p:nvPr/>
        </p:nvSpPr>
        <p:spPr>
          <a:xfrm>
            <a:off x="168333" y="1713625"/>
            <a:ext cx="8817621" cy="3530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GB" sz="2500" b="1" i="0" smtClean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vi-VN" sz="2500" b="1" i="0" smtClean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Em </a:t>
            </a:r>
            <a:r>
              <a:rPr lang="el-GR" sz="2500" b="1" i="0" smtClean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ς</a:t>
            </a:r>
            <a:r>
              <a:rPr lang="vi-VN" sz="2500" b="1" i="0" smtClean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ất </a:t>
            </a:r>
            <a:r>
              <a:rPr lang="vi-VN" sz="2500" b="1" i="0" dirty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thích </a:t>
            </a:r>
            <a:r>
              <a:rPr lang="vi-VN" sz="2500" b="1" i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đồ </a:t>
            </a:r>
            <a:r>
              <a:rPr lang="vi-VN" sz="2500" b="1" i="0" smtClean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</a:t>
            </a:r>
            <a:r>
              <a:rPr lang="el-GR" sz="2500" b="1" i="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Π</a:t>
            </a:r>
            <a:r>
              <a:rPr lang="vi-VN" sz="2500" b="1" i="0" smtClean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500" b="1" i="0" dirty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gấu bông của em. Đó là món quà mẹ mua cho em nhân </a:t>
            </a:r>
            <a:r>
              <a:rPr lang="vi-VN" sz="2500" b="1" i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dịp </a:t>
            </a:r>
            <a:r>
              <a:rPr lang="vi-VN" sz="2500" b="1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Ȥinh </a:t>
            </a:r>
            <a:r>
              <a:rPr lang="vi-VN" sz="2500" b="1" i="0" dirty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nhật. Chú gấu bông được làm từ lông mịn, có màu trắng </a:t>
            </a:r>
            <a:r>
              <a:rPr lang="vi-VN" sz="2500" b="1" i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tinh </a:t>
            </a:r>
            <a:r>
              <a:rPr lang="el-GR" sz="2500" b="1" smtClean="0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ς</a:t>
            </a:r>
            <a:r>
              <a:rPr lang="vi-VN" sz="2500" b="1" i="0" smtClean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ất </a:t>
            </a:r>
            <a:r>
              <a:rPr lang="vi-VN" sz="2500" b="1" i="0" dirty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xinh xắn. Gấu bông to bằng người em, em có thể dùng ôm khi đi ngủ. Với em, gấu bông như một người bạn đồng hành </a:t>
            </a:r>
            <a:r>
              <a:rPr lang="vi-VN" sz="2500" b="1" i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và </a:t>
            </a:r>
            <a:r>
              <a:rPr lang="vi-VN" sz="2500" b="1" i="0" smtClean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</a:t>
            </a:r>
            <a:r>
              <a:rPr lang="el-GR" sz="2500" b="1" smtClean="0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Π</a:t>
            </a:r>
            <a:r>
              <a:rPr lang="vi-VN" sz="2500" b="1" i="0" smtClean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500" b="1" i="0" dirty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đùa cùng với em. </a:t>
            </a:r>
            <a:r>
              <a:rPr lang="vi-VN" sz="2500" b="1" i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Em </a:t>
            </a:r>
            <a:r>
              <a:rPr lang="el-GR" sz="2500" b="1" smtClean="0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ς</a:t>
            </a:r>
            <a:r>
              <a:rPr lang="vi-VN" sz="2500" b="1" i="0" smtClean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ất </a:t>
            </a:r>
            <a:r>
              <a:rPr lang="vi-VN" sz="2500" b="1" i="0" dirty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yêu quý món </a:t>
            </a:r>
            <a:r>
              <a:rPr lang="vi-VN" sz="2500" b="1" i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đồ </a:t>
            </a:r>
            <a:r>
              <a:rPr lang="vi-VN" sz="2500" b="1" i="0" smtClean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</a:t>
            </a:r>
            <a:r>
              <a:rPr lang="el-GR" sz="2500" b="1" smtClean="0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Π</a:t>
            </a:r>
            <a:r>
              <a:rPr lang="vi-VN" sz="2500" b="1" i="0" smtClean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500" b="1" i="0" dirty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này </a:t>
            </a:r>
            <a:r>
              <a:rPr lang="vi-VN" sz="2500" b="1" i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và </a:t>
            </a:r>
            <a:r>
              <a:rPr lang="vi-VN" sz="2500" b="1" i="0" smtClean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Ȥẽ </a:t>
            </a:r>
            <a:r>
              <a:rPr lang="vi-VN" sz="2500" b="1" i="0" dirty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giữ gìn nó thật </a:t>
            </a:r>
            <a:r>
              <a:rPr lang="vi-VN" sz="2500" b="1" i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cẩn </a:t>
            </a:r>
            <a:r>
              <a:rPr lang="vi-VN" sz="2500" b="1" i="0" smtClean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thận</a:t>
            </a:r>
            <a:r>
              <a:rPr lang="en-GB" sz="2500" b="1" i="0" smtClean="0">
                <a:solidFill>
                  <a:srgbClr val="00000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78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56712" y="601654"/>
            <a:ext cx="6287845" cy="112645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ctr" defTabSz="914355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25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Bài 22: </a:t>
            </a:r>
            <a:r>
              <a:rPr kumimoji="0" lang="en-GB" sz="2625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Tiết </a:t>
            </a:r>
            <a:r>
              <a:rPr kumimoji="0" lang="en-GB" sz="2625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6: Đọc</a:t>
            </a:r>
            <a:r>
              <a:rPr kumimoji="0" lang="en-GB" sz="2625" b="1" i="0" u="none" strike="noStrike" kern="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mở </a:t>
            </a:r>
            <a:r>
              <a:rPr kumimoji="0" lang="el-GR" sz="2625" b="1" i="0" u="none" strike="noStrike" kern="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ς</a:t>
            </a:r>
            <a:r>
              <a:rPr kumimoji="0" lang="en-GB" sz="2625" b="1" i="0" u="none" strike="noStrike" kern="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ộng</a:t>
            </a:r>
            <a:endParaRPr kumimoji="0" lang="en-GB" sz="2625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  <a:p>
            <a:pPr marL="0" marR="0" lvl="0" indent="0" algn="ctr" defTabSz="914355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625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   </a:t>
            </a:r>
            <a:endParaRPr kumimoji="0" lang="en-GB" sz="262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5578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8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2" y="828600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9"/>
            <a:ext cx="1231290" cy="17067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655" y="1670199"/>
            <a:ext cx="635223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685800">
              <a:buClrTx/>
            </a:pPr>
            <a:r>
              <a:rPr lang="en-GB" sz="6000" b="1" kern="1200" cap="all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5B9BD5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ĐỌC MỞ RỘNG</a:t>
            </a:r>
            <a:endParaRPr lang="vi-VN" sz="6000" b="1" kern="1200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5B9BD5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45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67759645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372</Words>
  <Application>Microsoft Office PowerPoint</Application>
  <PresentationFormat>On-screen Show (16:9)</PresentationFormat>
  <Paragraphs>34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Kalam</vt:lpstr>
      <vt:lpstr>Arial</vt:lpstr>
      <vt:lpstr>等线</vt:lpstr>
      <vt:lpstr>Times New Roman</vt:lpstr>
      <vt:lpstr>HP001 4 hàng</vt:lpstr>
      <vt:lpstr>宋体</vt:lpstr>
      <vt:lpstr>HP001</vt:lpstr>
      <vt:lpstr>Arial-Rounded</vt:lpstr>
      <vt:lpstr>Montserrat</vt:lpstr>
      <vt:lpstr>等线 Light</vt:lpstr>
      <vt:lpstr>Calibri Light</vt:lpstr>
      <vt:lpstr>Calibri</vt:lpstr>
      <vt:lpstr>Doodle Sketchbook by Slidesgo</vt:lpstr>
      <vt:lpstr>2_Doodle Sketchbook by Slidesgo</vt:lpstr>
      <vt:lpstr>1_Office 主题​​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Windows User</cp:lastModifiedBy>
  <cp:revision>171</cp:revision>
  <dcterms:modified xsi:type="dcterms:W3CDTF">2023-11-16T14:27:31Z</dcterms:modified>
</cp:coreProperties>
</file>