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82" r:id="rId7"/>
    <p:sldId id="266" r:id="rId8"/>
    <p:sldId id="259" r:id="rId9"/>
    <p:sldId id="267" r:id="rId10"/>
    <p:sldId id="268" r:id="rId11"/>
    <p:sldId id="276" r:id="rId12"/>
    <p:sldId id="271" r:id="rId13"/>
    <p:sldId id="272" r:id="rId14"/>
    <p:sldId id="273" r:id="rId15"/>
    <p:sldId id="274" r:id="rId16"/>
    <p:sldId id="277" r:id="rId17"/>
    <p:sldId id="278" r:id="rId18"/>
    <p:sldId id="279" r:id="rId19"/>
    <p:sldId id="280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AF8"/>
    <a:srgbClr val="FFE9AF"/>
    <a:srgbClr val="F8C917"/>
    <a:srgbClr val="FDC57B"/>
    <a:srgbClr val="D8E8BA"/>
    <a:srgbClr val="D2C3E0"/>
    <a:srgbClr val="FACAC8"/>
    <a:srgbClr val="FFD863"/>
    <a:srgbClr val="CAE8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Đường về nhà sóc đi qua ba phép tính có kết quả bằng nhau. Tìm nhà cho sóc.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FC62BC-A370-45CA-A8D6-EA959D4A66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7744" y="1431231"/>
            <a:ext cx="7236255" cy="4607876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1BEE674-85E2-4378-9CE9-CE3601C1FC0C}"/>
              </a:ext>
            </a:extLst>
          </p:cNvPr>
          <p:cNvSpPr/>
          <p:nvPr/>
        </p:nvSpPr>
        <p:spPr>
          <a:xfrm>
            <a:off x="1028001" y="1308976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54 – 8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F53F0C-79E0-4E33-91A2-B03BD699969D}"/>
              </a:ext>
            </a:extLst>
          </p:cNvPr>
          <p:cNvSpPr txBox="1"/>
          <p:nvPr/>
        </p:nvSpPr>
        <p:spPr>
          <a:xfrm>
            <a:off x="2491090" y="141649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9C82EE-3601-482D-81B7-CDD2F4C5ED66}"/>
              </a:ext>
            </a:extLst>
          </p:cNvPr>
          <p:cNvSpPr/>
          <p:nvPr/>
        </p:nvSpPr>
        <p:spPr>
          <a:xfrm>
            <a:off x="1028001" y="2072015"/>
            <a:ext cx="2400016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22 + 24 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EF306E-43CD-4F09-AA50-62E5B8A7BC7C}"/>
              </a:ext>
            </a:extLst>
          </p:cNvPr>
          <p:cNvSpPr txBox="1"/>
          <p:nvPr/>
        </p:nvSpPr>
        <p:spPr>
          <a:xfrm>
            <a:off x="2647976" y="217953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223595-742C-43E5-8BF4-4EF9E63909B5}"/>
              </a:ext>
            </a:extLst>
          </p:cNvPr>
          <p:cNvSpPr/>
          <p:nvPr/>
        </p:nvSpPr>
        <p:spPr>
          <a:xfrm>
            <a:off x="1028001" y="2801597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9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90A633-669D-4FA8-8A71-42CB50295685}"/>
              </a:ext>
            </a:extLst>
          </p:cNvPr>
          <p:cNvSpPr txBox="1"/>
          <p:nvPr/>
        </p:nvSpPr>
        <p:spPr>
          <a:xfrm>
            <a:off x="2491090" y="290911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631736E-694B-422F-8ACA-7540ED481F2F}"/>
              </a:ext>
            </a:extLst>
          </p:cNvPr>
          <p:cNvSpPr/>
          <p:nvPr/>
        </p:nvSpPr>
        <p:spPr>
          <a:xfrm>
            <a:off x="1028001" y="3531179"/>
            <a:ext cx="2400016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+ 16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79EA58-5F62-49C7-81F6-B97444CE722C}"/>
              </a:ext>
            </a:extLst>
          </p:cNvPr>
          <p:cNvSpPr txBox="1"/>
          <p:nvPr/>
        </p:nvSpPr>
        <p:spPr>
          <a:xfrm>
            <a:off x="2658769" y="363869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317D60D-1EF7-4448-8A54-DA7CF7279E16}"/>
              </a:ext>
            </a:extLst>
          </p:cNvPr>
          <p:cNvSpPr/>
          <p:nvPr/>
        </p:nvSpPr>
        <p:spPr>
          <a:xfrm>
            <a:off x="1028001" y="4260761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4 =      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DE5509E-BCAA-4A80-AE15-4B2844BBEDDA}"/>
              </a:ext>
            </a:extLst>
          </p:cNvPr>
          <p:cNvSpPr txBox="1"/>
          <p:nvPr/>
        </p:nvSpPr>
        <p:spPr>
          <a:xfrm>
            <a:off x="2491090" y="43682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6CA46F-2BF5-4E4B-8A2F-5EA98ACB67C0}"/>
              </a:ext>
            </a:extLst>
          </p:cNvPr>
          <p:cNvSpPr/>
          <p:nvPr/>
        </p:nvSpPr>
        <p:spPr>
          <a:xfrm>
            <a:off x="1028001" y="4990343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73 – 7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36D82E-E490-4E81-BCA8-2794C76B2714}"/>
              </a:ext>
            </a:extLst>
          </p:cNvPr>
          <p:cNvSpPr txBox="1"/>
          <p:nvPr/>
        </p:nvSpPr>
        <p:spPr>
          <a:xfrm>
            <a:off x="2491090" y="509786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7B3939-CA41-4F45-BBCB-1727DDD05C5C}"/>
              </a:ext>
            </a:extLst>
          </p:cNvPr>
          <p:cNvSpPr/>
          <p:nvPr/>
        </p:nvSpPr>
        <p:spPr>
          <a:xfrm>
            <a:off x="1028001" y="571992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65 – 8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E1EAF94-C2B0-4153-982F-7529C41DC06A}"/>
              </a:ext>
            </a:extLst>
          </p:cNvPr>
          <p:cNvSpPr txBox="1"/>
          <p:nvPr/>
        </p:nvSpPr>
        <p:spPr>
          <a:xfrm>
            <a:off x="2491090" y="582744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57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960FAA9-6C7E-4BAF-9DF7-B6B69D478955}"/>
              </a:ext>
            </a:extLst>
          </p:cNvPr>
          <p:cNvGrpSpPr/>
          <p:nvPr/>
        </p:nvGrpSpPr>
        <p:grpSpPr>
          <a:xfrm>
            <a:off x="5058785" y="3162475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0A160A0-B18D-4DE1-9410-600D0CCCF5BC}"/>
              </a:ext>
            </a:extLst>
          </p:cNvPr>
          <p:cNvGrpSpPr/>
          <p:nvPr/>
        </p:nvGrpSpPr>
        <p:grpSpPr>
          <a:xfrm>
            <a:off x="6244099" y="2577700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EE88230-3D48-4B83-A60B-812511C2FA5E}"/>
              </a:ext>
            </a:extLst>
          </p:cNvPr>
          <p:cNvGrpSpPr/>
          <p:nvPr/>
        </p:nvGrpSpPr>
        <p:grpSpPr>
          <a:xfrm>
            <a:off x="7933751" y="1708880"/>
            <a:ext cx="807151" cy="662828"/>
            <a:chOff x="1750173" y="2926500"/>
            <a:chExt cx="807151" cy="662828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E327A65-FE8C-439D-BE18-4C9832FEAB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5D54ACC-4560-43A2-BB16-DEE14A6002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1E9CBF0-043E-4310-92CE-9C9A2DB518C3}"/>
              </a:ext>
            </a:extLst>
          </p:cNvPr>
          <p:cNvGrpSpPr/>
          <p:nvPr/>
        </p:nvGrpSpPr>
        <p:grpSpPr>
          <a:xfrm>
            <a:off x="5947993" y="4656932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3C72E60-10DD-4094-BE74-8A4FF38E4146}"/>
              </a:ext>
            </a:extLst>
          </p:cNvPr>
          <p:cNvGrpSpPr/>
          <p:nvPr/>
        </p:nvGrpSpPr>
        <p:grpSpPr>
          <a:xfrm>
            <a:off x="8559726" y="2645385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83F8C08-83DE-4A53-876D-9EC460A04F61}"/>
              </a:ext>
            </a:extLst>
          </p:cNvPr>
          <p:cNvGrpSpPr/>
          <p:nvPr/>
        </p:nvGrpSpPr>
        <p:grpSpPr>
          <a:xfrm>
            <a:off x="8083989" y="3931083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58ECCD4-FA7A-4ED7-8CA4-F53FFCFDE2DB}"/>
              </a:ext>
            </a:extLst>
          </p:cNvPr>
          <p:cNvGrpSpPr/>
          <p:nvPr/>
        </p:nvGrpSpPr>
        <p:grpSpPr>
          <a:xfrm>
            <a:off x="8011827" y="5687173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3934">
            <a:off x="5826378" y="389458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4962">
            <a:off x="6214493" y="379015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3544">
            <a:off x="7210764" y="292971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9412">
            <a:off x="7552936" y="2715411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7640">
            <a:off x="7873665" y="2959818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2821">
            <a:off x="8886217" y="334615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>
            <a:extLst>
              <a:ext uri="{FF2B5EF4-FFF2-40B4-BE49-F238E27FC236}">
                <a16:creationId xmlns:a16="http://schemas.microsoft.com/office/drawing/2014/main" id="{85898D58-7B4A-45E7-86C2-C65E0992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1787">
            <a:off x="9287390" y="343584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>
            <a:extLst>
              <a:ext uri="{FF2B5EF4-FFF2-40B4-BE49-F238E27FC236}">
                <a16:creationId xmlns:a16="http://schemas.microsoft.com/office/drawing/2014/main" id="{0F2F5D2E-8127-42B0-998F-ED5FF7E5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0705">
            <a:off x="9713607" y="343600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DCC2BF-E0AE-485A-89AC-24ED00C7D149}"/>
              </a:ext>
            </a:extLst>
          </p:cNvPr>
          <p:cNvSpPr/>
          <p:nvPr/>
        </p:nvSpPr>
        <p:spPr>
          <a:xfrm>
            <a:off x="9821728" y="2317069"/>
            <a:ext cx="1239392" cy="13634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78898" y="1507211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316453" y="1507211"/>
            <a:ext cx="28825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Trong vườn có 30 cây hoa hồng và hoa cúc. Mi đếm được có 9 cây hoa cúc. Hỏi trong vườn có bao nhiêu cây hoa hồng?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4544631" y="407665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2401670" y="4599875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Trong vườn có số cây hoa hồng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2902386" y="512309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– 9 = 21 (cây)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3981537" y="563244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21 cây hoa hồng.</a:t>
            </a: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DC6F35-B1D5-4480-A370-1F6DB0F26A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9413" y="328812"/>
            <a:ext cx="6176134" cy="37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1008615-3DDE-45ED-8FB5-004843827F00}"/>
              </a:ext>
            </a:extLst>
          </p:cNvPr>
          <p:cNvGrpSpPr/>
          <p:nvPr/>
        </p:nvGrpSpPr>
        <p:grpSpPr>
          <a:xfrm>
            <a:off x="3792293" y="533467"/>
            <a:ext cx="7415673" cy="658838"/>
            <a:chOff x="1824226" y="3918823"/>
            <a:chExt cx="7415673" cy="65883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A8C3893-4D85-4575-99E3-5E86A0E52CCD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8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6A306A-0845-4290-AFDC-471602B8B4B3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38 – 9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0BC330-29F7-42EF-B715-69523312A47A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40 – 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FAD7033-1587-4622-BB21-1338AB10E173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92 – 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B0A4854-C656-45CD-8974-02ACB0A481FD}"/>
              </a:ext>
            </a:extLst>
          </p:cNvPr>
          <p:cNvGrpSpPr/>
          <p:nvPr/>
        </p:nvGrpSpPr>
        <p:grpSpPr>
          <a:xfrm>
            <a:off x="3891840" y="1036110"/>
            <a:ext cx="837249" cy="1312215"/>
            <a:chOff x="1933616" y="4498692"/>
            <a:chExt cx="837249" cy="131221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AB2F2EB-8A08-4AA9-837F-28C23024441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C480A49-8319-4CEE-9A39-C8CAA0611C9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021C109-DEFC-4B1A-A740-1E9038B4E3A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AAA9156-2525-44FF-8F09-B888EEFB231C}"/>
              </a:ext>
            </a:extLst>
          </p:cNvPr>
          <p:cNvGrpSpPr/>
          <p:nvPr/>
        </p:nvGrpSpPr>
        <p:grpSpPr>
          <a:xfrm>
            <a:off x="5974681" y="1029060"/>
            <a:ext cx="837249" cy="1312215"/>
            <a:chOff x="1933616" y="4498692"/>
            <a:chExt cx="837249" cy="131221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B769E98-D30D-4891-BD39-991F41D07ED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38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AEA0BC6-B2A4-4BAC-80E2-F10E2091DD3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2D921EE-1EC9-4A54-9864-E01C375EA41C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87A8659-E57A-4702-B7C5-ACC9261384D0}"/>
              </a:ext>
            </a:extLst>
          </p:cNvPr>
          <p:cNvGrpSpPr/>
          <p:nvPr/>
        </p:nvGrpSpPr>
        <p:grpSpPr>
          <a:xfrm>
            <a:off x="8057522" y="1036110"/>
            <a:ext cx="837249" cy="1312215"/>
            <a:chOff x="1933616" y="4498692"/>
            <a:chExt cx="837249" cy="1312215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7A0EE55-03FA-4B03-A979-FEFF00A1F80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145F0A8-4FBA-4D56-8DCD-B8E57839A85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98EC392-679F-4AC3-9073-08E2E3C5BCBE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15CBB36-B986-4BC7-A160-B0FBFBC85CB5}"/>
              </a:ext>
            </a:extLst>
          </p:cNvPr>
          <p:cNvGrpSpPr/>
          <p:nvPr/>
        </p:nvGrpSpPr>
        <p:grpSpPr>
          <a:xfrm>
            <a:off x="10140363" y="1029060"/>
            <a:ext cx="837249" cy="1312215"/>
            <a:chOff x="1933616" y="4498692"/>
            <a:chExt cx="837249" cy="1312215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1D7DB93-702E-44E0-B1E6-F27AAC5CA80F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9DEA75E-17BE-4146-8A60-540422BA03A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9A70AB3-94AF-4CBB-B389-392049CDADB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45C9D9AA-4452-4FE2-A868-69C03BB16AED}"/>
              </a:ext>
            </a:extLst>
          </p:cNvPr>
          <p:cNvSpPr txBox="1"/>
          <p:nvPr/>
        </p:nvSpPr>
        <p:spPr>
          <a:xfrm>
            <a:off x="4089170" y="23772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72ADBAA-C6AE-47F6-862B-9D9EFD0E9D7B}"/>
              </a:ext>
            </a:extLst>
          </p:cNvPr>
          <p:cNvSpPr txBox="1"/>
          <p:nvPr/>
        </p:nvSpPr>
        <p:spPr>
          <a:xfrm>
            <a:off x="6172011" y="23463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6DF5F63-51BB-40D4-B5BA-7ECC5DE29FFB}"/>
              </a:ext>
            </a:extLst>
          </p:cNvPr>
          <p:cNvSpPr txBox="1"/>
          <p:nvPr/>
        </p:nvSpPr>
        <p:spPr>
          <a:xfrm>
            <a:off x="8281356" y="23772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F5562BA-3867-4CFC-8F41-7CBBAE0A63C3}"/>
              </a:ext>
            </a:extLst>
          </p:cNvPr>
          <p:cNvSpPr txBox="1"/>
          <p:nvPr/>
        </p:nvSpPr>
        <p:spPr>
          <a:xfrm>
            <a:off x="10337693" y="237720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88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B478DFE-6805-4051-B36E-BB2085096E12}"/>
              </a:ext>
            </a:extLst>
          </p:cNvPr>
          <p:cNvSpPr/>
          <p:nvPr/>
        </p:nvSpPr>
        <p:spPr>
          <a:xfrm>
            <a:off x="939524" y="30745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4EF3C0D-1EAC-4AD2-9068-D720A5BD457D}"/>
              </a:ext>
            </a:extLst>
          </p:cNvPr>
          <p:cNvGrpSpPr/>
          <p:nvPr/>
        </p:nvGrpSpPr>
        <p:grpSpPr>
          <a:xfrm>
            <a:off x="1504046" y="3145159"/>
            <a:ext cx="1116312" cy="461666"/>
            <a:chOff x="1870518" y="1440653"/>
            <a:chExt cx="1116312" cy="46166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3FE4D5D-A037-42CC-A138-4DC91CD05E66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A0E652EA-14BD-46F1-BD21-49A920D0E8D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8C4F5DD-AA59-4CDC-BDD5-4FB55D9AA0A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46A03B7-B7BA-4684-AD9F-8FF161A720D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69E3F8-C6F8-4B73-BFE9-0FDA7787942E}"/>
              </a:ext>
            </a:extLst>
          </p:cNvPr>
          <p:cNvGrpSpPr/>
          <p:nvPr/>
        </p:nvGrpSpPr>
        <p:grpSpPr>
          <a:xfrm>
            <a:off x="2779756" y="3606824"/>
            <a:ext cx="6206593" cy="2131358"/>
            <a:chOff x="2779756" y="3606824"/>
            <a:chExt cx="6206593" cy="2131358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FC279AA-00AF-4C38-A855-3D5289E49DE2}"/>
                </a:ext>
              </a:extLst>
            </p:cNvPr>
            <p:cNvSpPr txBox="1"/>
            <p:nvPr/>
          </p:nvSpPr>
          <p:spPr>
            <a:xfrm>
              <a:off x="2779756" y="3912069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CEF8EA6-801A-4893-905E-581C035DC645}"/>
                </a:ext>
              </a:extLst>
            </p:cNvPr>
            <p:cNvSpPr/>
            <p:nvPr/>
          </p:nvSpPr>
          <p:spPr>
            <a:xfrm>
              <a:off x="3603912" y="3758343"/>
              <a:ext cx="758382" cy="758382"/>
            </a:xfrm>
            <a:prstGeom prst="roundRect">
              <a:avLst/>
            </a:prstGeom>
            <a:solidFill>
              <a:srgbClr val="CAE8F8"/>
            </a:solidFill>
            <a:ln>
              <a:solidFill>
                <a:srgbClr val="CAE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56</a:t>
              </a: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332B1FF-8B95-4636-A2C4-095B5A55DFEC}"/>
                </a:ext>
              </a:extLst>
            </p:cNvPr>
            <p:cNvSpPr/>
            <p:nvPr/>
          </p:nvSpPr>
          <p:spPr>
            <a:xfrm>
              <a:off x="5915308" y="37583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345B65A-B062-4823-8D10-9533081A6F0E}"/>
                </a:ext>
              </a:extLst>
            </p:cNvPr>
            <p:cNvSpPr/>
            <p:nvPr/>
          </p:nvSpPr>
          <p:spPr>
            <a:xfrm>
              <a:off x="8240363" y="37583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AEDA618-6EF5-453D-9376-BA161C85ADB2}"/>
                </a:ext>
              </a:extLst>
            </p:cNvPr>
            <p:cNvCxnSpPr>
              <a:stCxn id="3" idx="3"/>
              <a:endCxn id="6" idx="1"/>
            </p:cNvCxnSpPr>
            <p:nvPr/>
          </p:nvCxnSpPr>
          <p:spPr>
            <a:xfrm flipV="1">
              <a:off x="4362294" y="4137530"/>
              <a:ext cx="1772944" cy="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375F103-9E1E-40DA-8185-2964362761F1}"/>
                </a:ext>
              </a:extLst>
            </p:cNvPr>
            <p:cNvCxnSpPr>
              <a:stCxn id="6" idx="5"/>
              <a:endCxn id="7" idx="2"/>
            </p:cNvCxnSpPr>
            <p:nvPr/>
          </p:nvCxnSpPr>
          <p:spPr>
            <a:xfrm>
              <a:off x="6575097" y="4137530"/>
              <a:ext cx="166526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0630108-7963-47FF-9370-6D634BFD3195}"/>
                </a:ext>
              </a:extLst>
            </p:cNvPr>
            <p:cNvSpPr txBox="1"/>
            <p:nvPr/>
          </p:nvSpPr>
          <p:spPr>
            <a:xfrm>
              <a:off x="4780463" y="3606824"/>
              <a:ext cx="6944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+ 4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E5CCE9F-EAD8-49E9-9AD1-33E15B0D031D}"/>
                </a:ext>
              </a:extLst>
            </p:cNvPr>
            <p:cNvSpPr txBox="1"/>
            <p:nvPr/>
          </p:nvSpPr>
          <p:spPr>
            <a:xfrm>
              <a:off x="7039689" y="3606824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 5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6751FDC-297B-482B-89D4-11E8D355743D}"/>
                </a:ext>
              </a:extLst>
            </p:cNvPr>
            <p:cNvSpPr txBox="1"/>
            <p:nvPr/>
          </p:nvSpPr>
          <p:spPr>
            <a:xfrm>
              <a:off x="2779756" y="5154910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</a:p>
          </p:txBody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4976C462-135B-4C4D-B9A9-334101732397}"/>
                </a:ext>
              </a:extLst>
            </p:cNvPr>
            <p:cNvSpPr/>
            <p:nvPr/>
          </p:nvSpPr>
          <p:spPr>
            <a:xfrm>
              <a:off x="3482576" y="4979800"/>
              <a:ext cx="879718" cy="758382"/>
            </a:xfrm>
            <a:prstGeom prst="triangle">
              <a:avLst/>
            </a:prstGeom>
            <a:solidFill>
              <a:srgbClr val="D2C3E0"/>
            </a:solidFill>
            <a:ln>
              <a:solidFill>
                <a:srgbClr val="D2C3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7E0A540A-7446-4533-93A1-11C2CD4DF4C7}"/>
                </a:ext>
              </a:extLst>
            </p:cNvPr>
            <p:cNvSpPr/>
            <p:nvPr/>
          </p:nvSpPr>
          <p:spPr>
            <a:xfrm>
              <a:off x="5975976" y="4979800"/>
              <a:ext cx="758382" cy="758382"/>
            </a:xfrm>
            <a:prstGeom prst="roundRect">
              <a:avLst/>
            </a:prstGeom>
            <a:solidFill>
              <a:srgbClr val="D8E8BA"/>
            </a:solidFill>
            <a:ln>
              <a:solidFill>
                <a:srgbClr val="D8E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120E85E-0B9A-44AB-A4DC-A7887E44EF50}"/>
                </a:ext>
              </a:extLst>
            </p:cNvPr>
            <p:cNvSpPr/>
            <p:nvPr/>
          </p:nvSpPr>
          <p:spPr>
            <a:xfrm>
              <a:off x="8240363" y="4979800"/>
              <a:ext cx="745986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D950E69-4064-4AF6-A117-EF22209E21A8}"/>
                </a:ext>
              </a:extLst>
            </p:cNvPr>
            <p:cNvCxnSpPr>
              <a:stCxn id="90" idx="5"/>
              <a:endCxn id="91" idx="1"/>
            </p:cNvCxnSpPr>
            <p:nvPr/>
          </p:nvCxnSpPr>
          <p:spPr>
            <a:xfrm>
              <a:off x="4142365" y="5358991"/>
              <a:ext cx="18336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03061B5-C994-453D-B7E6-C70152F4E369}"/>
                </a:ext>
              </a:extLst>
            </p:cNvPr>
            <p:cNvCxnSpPr>
              <a:stCxn id="91" idx="3"/>
              <a:endCxn id="92" idx="2"/>
            </p:cNvCxnSpPr>
            <p:nvPr/>
          </p:nvCxnSpPr>
          <p:spPr>
            <a:xfrm>
              <a:off x="6734358" y="5358991"/>
              <a:ext cx="150600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FE4159-16B3-4822-8F32-663C87526E79}"/>
                </a:ext>
              </a:extLst>
            </p:cNvPr>
            <p:cNvSpPr txBox="1"/>
            <p:nvPr/>
          </p:nvSpPr>
          <p:spPr>
            <a:xfrm>
              <a:off x="3629726" y="521496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35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6D6BE51-BEAD-4042-954E-500E136B15FD}"/>
                </a:ext>
              </a:extLst>
            </p:cNvPr>
            <p:cNvSpPr txBox="1"/>
            <p:nvPr/>
          </p:nvSpPr>
          <p:spPr>
            <a:xfrm>
              <a:off x="4785271" y="4862522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 8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8EB81EB-F866-4EA8-8EE7-D7E7955B70C7}"/>
                </a:ext>
              </a:extLst>
            </p:cNvPr>
            <p:cNvSpPr txBox="1"/>
            <p:nvPr/>
          </p:nvSpPr>
          <p:spPr>
            <a:xfrm>
              <a:off x="7030071" y="4863999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+ 38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384B86-BAD9-4BF5-95E0-9C03A347589F}"/>
              </a:ext>
            </a:extLst>
          </p:cNvPr>
          <p:cNvGrpSpPr/>
          <p:nvPr/>
        </p:nvGrpSpPr>
        <p:grpSpPr>
          <a:xfrm>
            <a:off x="5913942" y="3756943"/>
            <a:ext cx="879718" cy="810328"/>
            <a:chOff x="6067708" y="3910739"/>
            <a:chExt cx="879718" cy="810328"/>
          </a:xfrm>
        </p:grpSpPr>
        <p:sp>
          <p:nvSpPr>
            <p:cNvPr id="106" name="Isosceles Triangle 105">
              <a:extLst>
                <a:ext uri="{FF2B5EF4-FFF2-40B4-BE49-F238E27FC236}">
                  <a16:creationId xmlns:a16="http://schemas.microsoft.com/office/drawing/2014/main" id="{ED9E8218-5C4B-4AA7-B033-CCC45F49AC0C}"/>
                </a:ext>
              </a:extLst>
            </p:cNvPr>
            <p:cNvSpPr/>
            <p:nvPr/>
          </p:nvSpPr>
          <p:spPr>
            <a:xfrm>
              <a:off x="6067708" y="39107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5AEB2CF-3863-4D82-BC5F-B768D6599796}"/>
                </a:ext>
              </a:extLst>
            </p:cNvPr>
            <p:cNvSpPr txBox="1"/>
            <p:nvPr/>
          </p:nvSpPr>
          <p:spPr>
            <a:xfrm>
              <a:off x="6214858" y="4197847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9B929C-E423-4F5C-9AED-FC47F96AACC1}"/>
              </a:ext>
            </a:extLst>
          </p:cNvPr>
          <p:cNvGrpSpPr/>
          <p:nvPr/>
        </p:nvGrpSpPr>
        <p:grpSpPr>
          <a:xfrm>
            <a:off x="8240363" y="3758339"/>
            <a:ext cx="745986" cy="758382"/>
            <a:chOff x="8392763" y="3910739"/>
            <a:chExt cx="745986" cy="758382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3259811-8B05-44F3-91B7-62CEEB5E2595}"/>
                </a:ext>
              </a:extLst>
            </p:cNvPr>
            <p:cNvSpPr/>
            <p:nvPr/>
          </p:nvSpPr>
          <p:spPr>
            <a:xfrm>
              <a:off x="8392763" y="39107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495B32E-34FA-48D1-A63C-EF9F719A2330}"/>
                </a:ext>
              </a:extLst>
            </p:cNvPr>
            <p:cNvSpPr txBox="1"/>
            <p:nvPr/>
          </p:nvSpPr>
          <p:spPr>
            <a:xfrm>
              <a:off x="8473047" y="4056333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55</a:t>
              </a:r>
            </a:p>
          </p:txBody>
        </p:sp>
      </p:grp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19DBFD3F-6EA7-4010-A4C3-DD1BE81D145B}"/>
              </a:ext>
            </a:extLst>
          </p:cNvPr>
          <p:cNvSpPr/>
          <p:nvPr/>
        </p:nvSpPr>
        <p:spPr>
          <a:xfrm>
            <a:off x="5975976" y="4981821"/>
            <a:ext cx="758382" cy="758382"/>
          </a:xfrm>
          <a:prstGeom prst="roundRect">
            <a:avLst/>
          </a:prstGeom>
          <a:solidFill>
            <a:srgbClr val="D8E8BA"/>
          </a:solidFill>
          <a:ln>
            <a:solidFill>
              <a:srgbClr val="D8E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27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69236F6-405F-4B6A-A2A4-12848F6F34A4}"/>
              </a:ext>
            </a:extLst>
          </p:cNvPr>
          <p:cNvGrpSpPr/>
          <p:nvPr/>
        </p:nvGrpSpPr>
        <p:grpSpPr>
          <a:xfrm>
            <a:off x="8228322" y="4979800"/>
            <a:ext cx="745986" cy="758382"/>
            <a:chOff x="8392763" y="3910739"/>
            <a:chExt cx="745986" cy="758382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2DE537F-92C2-4F17-8AB3-0011366039A2}"/>
                </a:ext>
              </a:extLst>
            </p:cNvPr>
            <p:cNvSpPr/>
            <p:nvPr/>
          </p:nvSpPr>
          <p:spPr>
            <a:xfrm>
              <a:off x="8392763" y="3910739"/>
              <a:ext cx="745986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AFA6FB5-78EB-4B9C-82EB-062E76B01416}"/>
                </a:ext>
              </a:extLst>
            </p:cNvPr>
            <p:cNvSpPr txBox="1"/>
            <p:nvPr/>
          </p:nvSpPr>
          <p:spPr>
            <a:xfrm>
              <a:off x="8473047" y="4056333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65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7" grpId="0"/>
      <p:bldP spid="78" grpId="0"/>
      <p:bldP spid="79" grpId="0"/>
      <p:bldP spid="80" grpId="0"/>
      <p:bldP spid="81" grpId="0" animBg="1"/>
      <p:bldP spid="1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5568C4-01D6-4A4E-80A0-14BA77FCBE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0362" y="225512"/>
            <a:ext cx="4488029" cy="362006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38250" y="1293547"/>
            <a:ext cx="4544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Con mèo nấp sau cánh cửa ghi phép tính có kết quả lớn nhất. Hỏi con mèo nấp sau cánh cửa nào?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26" name="Picture 2" descr="Grey Cat Cartoon HD Stock Images | Shutterstock">
            <a:extLst>
              <a:ext uri="{FF2B5EF4-FFF2-40B4-BE49-F238E27FC236}">
                <a16:creationId xmlns:a16="http://schemas.microsoft.com/office/drawing/2014/main" id="{F0A18F0D-5D58-4F71-B944-558E0BB20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2"/>
          <a:stretch/>
        </p:blipFill>
        <p:spPr bwMode="auto">
          <a:xfrm>
            <a:off x="9077759" y="2768523"/>
            <a:ext cx="875648" cy="74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538C5DC-14A0-4426-9F79-0E065291E44B}"/>
              </a:ext>
            </a:extLst>
          </p:cNvPr>
          <p:cNvGrpSpPr/>
          <p:nvPr/>
        </p:nvGrpSpPr>
        <p:grpSpPr>
          <a:xfrm>
            <a:off x="6873141" y="1523797"/>
            <a:ext cx="807151" cy="662828"/>
            <a:chOff x="1750173" y="2926500"/>
            <a:chExt cx="807151" cy="6628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42849A0-36C9-4CA3-A9DF-D67101BE840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BDED4D-D29A-447D-8CBE-2F30E81FB9F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780934-0EE5-4660-A10C-1E89454009CE}"/>
              </a:ext>
            </a:extLst>
          </p:cNvPr>
          <p:cNvGrpSpPr/>
          <p:nvPr/>
        </p:nvGrpSpPr>
        <p:grpSpPr>
          <a:xfrm>
            <a:off x="9306505" y="1523797"/>
            <a:ext cx="807151" cy="662828"/>
            <a:chOff x="1750173" y="2926500"/>
            <a:chExt cx="807151" cy="66282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97D7B06-B619-40F9-92F8-67F84E1ECAA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3EA96B-DCAF-432A-B2FD-248192E2D6E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71D18A-CB3B-442A-8E6F-1F3B8F549DEF}"/>
              </a:ext>
            </a:extLst>
          </p:cNvPr>
          <p:cNvGrpSpPr/>
          <p:nvPr/>
        </p:nvGrpSpPr>
        <p:grpSpPr>
          <a:xfrm>
            <a:off x="7984852" y="3110155"/>
            <a:ext cx="807151" cy="662828"/>
            <a:chOff x="1750173" y="2926500"/>
            <a:chExt cx="807151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7BD3525-E804-4D3B-ACFE-97488A2F04B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952112-64D1-4A62-B76F-62D8DC28B74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A17B01B2-7AA0-4F4F-B83D-D4CE21CB16A3}"/>
              </a:ext>
            </a:extLst>
          </p:cNvPr>
          <p:cNvSpPr/>
          <p:nvPr/>
        </p:nvSpPr>
        <p:spPr>
          <a:xfrm>
            <a:off x="820359" y="348881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6FB1F2-962C-4B95-9C9F-BAAE538824B0}"/>
              </a:ext>
            </a:extLst>
          </p:cNvPr>
          <p:cNvSpPr txBox="1"/>
          <p:nvPr/>
        </p:nvSpPr>
        <p:spPr>
          <a:xfrm>
            <a:off x="1257680" y="3488818"/>
            <a:ext cx="4567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Ba ô tô đang che ba số là 10, 20 và 40.</a:t>
            </a:r>
          </a:p>
          <a:p>
            <a:pPr algn="just"/>
            <a:r>
              <a:rPr lang="vi-VN" sz="2400" dirty="0"/>
              <a:t>Hỏi mỗi ô tô đang che số nào?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0B96E-6046-4CA7-A489-5B92D14521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7395" y="3997432"/>
            <a:ext cx="5722067" cy="214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46178C9-1C5C-49BF-9BE0-18871F075B44}"/>
              </a:ext>
            </a:extLst>
          </p:cNvPr>
          <p:cNvGrpSpPr/>
          <p:nvPr/>
        </p:nvGrpSpPr>
        <p:grpSpPr>
          <a:xfrm>
            <a:off x="8980232" y="4434098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2B045C1-703A-4878-9CCF-F71227FAB9B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17FD56-D795-4D44-99B7-238D221DB0D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89C1637-50D5-4FCA-A652-9476FA0CB0FA}"/>
              </a:ext>
            </a:extLst>
          </p:cNvPr>
          <p:cNvGrpSpPr/>
          <p:nvPr/>
        </p:nvGrpSpPr>
        <p:grpSpPr>
          <a:xfrm>
            <a:off x="6250218" y="5482276"/>
            <a:ext cx="807151" cy="662828"/>
            <a:chOff x="1750173" y="2926500"/>
            <a:chExt cx="807151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E353BD1-BA93-4F9D-9200-6F837BCD8F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D248130-FEA2-4C18-A536-7B7CC2D0C2A2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BDA1DFE-24D3-4911-94D1-4F064802A1B3}"/>
              </a:ext>
            </a:extLst>
          </p:cNvPr>
          <p:cNvGrpSpPr/>
          <p:nvPr/>
        </p:nvGrpSpPr>
        <p:grpSpPr>
          <a:xfrm>
            <a:off x="9077759" y="5479022"/>
            <a:ext cx="807151" cy="662828"/>
            <a:chOff x="1750173" y="2926500"/>
            <a:chExt cx="807151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1E1425B-D977-4081-8154-69261F1B54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2CCB9B8-D90B-4B38-8380-E70B1AA2778B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841375" y="15135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1278697" y="1513513"/>
            <a:ext cx="4957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Mai cân nặng 23kg. Mi nhẹ hơn Mai 5kg. Hỏi Mi cân nặng bao nhiêu ki-lô-gam?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FC77BC-C0D5-4700-BDD1-4E7FCA4764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0519" y="1223927"/>
            <a:ext cx="5162550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229922-96DF-403D-91F7-AF7DB597122C}"/>
              </a:ext>
            </a:extLst>
          </p:cNvPr>
          <p:cNvSpPr txBox="1"/>
          <p:nvPr/>
        </p:nvSpPr>
        <p:spPr>
          <a:xfrm>
            <a:off x="2577936" y="2920032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F2B01E-F3A5-43CD-BC80-E773F03799B0}"/>
              </a:ext>
            </a:extLst>
          </p:cNvPr>
          <p:cNvSpPr txBox="1"/>
          <p:nvPr/>
        </p:nvSpPr>
        <p:spPr>
          <a:xfrm>
            <a:off x="841375" y="3443252"/>
            <a:ext cx="4957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Mi cân nặng số ki-lô-gam là: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40E4E7-283D-48EE-9A3A-237AA17DEC21}"/>
              </a:ext>
            </a:extLst>
          </p:cNvPr>
          <p:cNvSpPr txBox="1"/>
          <p:nvPr/>
        </p:nvSpPr>
        <p:spPr>
          <a:xfrm>
            <a:off x="935691" y="39664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23 – 5 = 18 (kg)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FDCF71-8349-43CD-AFEF-6E1CD1A26102}"/>
              </a:ext>
            </a:extLst>
          </p:cNvPr>
          <p:cNvSpPr txBox="1"/>
          <p:nvPr/>
        </p:nvSpPr>
        <p:spPr>
          <a:xfrm>
            <a:off x="2706905" y="4409947"/>
            <a:ext cx="279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18kg.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967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1AE5167-F375-4A59-8EA8-2546F171A8E3}"/>
              </a:ext>
            </a:extLst>
          </p:cNvPr>
          <p:cNvSpPr/>
          <p:nvPr/>
        </p:nvSpPr>
        <p:spPr>
          <a:xfrm>
            <a:off x="952224" y="14362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56BC67-1E2D-432E-93E2-ED9705DFC913}"/>
              </a:ext>
            </a:extLst>
          </p:cNvPr>
          <p:cNvGrpSpPr/>
          <p:nvPr/>
        </p:nvGrpSpPr>
        <p:grpSpPr>
          <a:xfrm>
            <a:off x="1516746" y="1506859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12A0342-104C-43CA-BA4B-79D2EB0F648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56BD64D-7BB5-44C8-B197-1ADA5D03C61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47156E-1DC9-4257-93F6-544F5939B99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55CC27-7A34-4F35-8A71-94C53CF67A5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AC3139-3342-48BA-86B5-4C1F28921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3512"/>
              </p:ext>
            </p:extLst>
          </p:nvPr>
        </p:nvGraphicFramePr>
        <p:xfrm>
          <a:off x="2967936" y="542386"/>
          <a:ext cx="8271840" cy="1540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8640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47328868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227545056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678154345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3057743884"/>
                    </a:ext>
                  </a:extLst>
                </a:gridCol>
              </a:tblGrid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77B651F-176C-402C-9EE4-5727EC604411}"/>
              </a:ext>
            </a:extLst>
          </p:cNvPr>
          <p:cNvSpPr txBox="1"/>
          <p:nvPr/>
        </p:nvSpPr>
        <p:spPr>
          <a:xfrm>
            <a:off x="61277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2AF4AA-395B-4E7E-A0AD-FEF1ABCD0E3A}"/>
              </a:ext>
            </a:extLst>
          </p:cNvPr>
          <p:cNvSpPr txBox="1"/>
          <p:nvPr/>
        </p:nvSpPr>
        <p:spPr>
          <a:xfrm>
            <a:off x="75374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B3A29C-AA82-46FE-8F61-55CAB3130A15}"/>
              </a:ext>
            </a:extLst>
          </p:cNvPr>
          <p:cNvSpPr txBox="1"/>
          <p:nvPr/>
        </p:nvSpPr>
        <p:spPr>
          <a:xfrm>
            <a:off x="89090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E97CFC-5DA9-4C28-930D-5BFA13808A0B}"/>
              </a:ext>
            </a:extLst>
          </p:cNvPr>
          <p:cNvSpPr txBox="1"/>
          <p:nvPr/>
        </p:nvSpPr>
        <p:spPr>
          <a:xfrm>
            <a:off x="102806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92ECD7-8B1E-4FC5-998A-7239AD4D0855}"/>
              </a:ext>
            </a:extLst>
          </p:cNvPr>
          <p:cNvSpPr/>
          <p:nvPr/>
        </p:nvSpPr>
        <p:spPr>
          <a:xfrm>
            <a:off x="952224" y="275357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84CCA4-436D-4275-8A21-DEB25DF8DB72}"/>
              </a:ext>
            </a:extLst>
          </p:cNvPr>
          <p:cNvSpPr txBox="1"/>
          <p:nvPr/>
        </p:nvSpPr>
        <p:spPr>
          <a:xfrm>
            <a:off x="1389546" y="2753573"/>
            <a:ext cx="2237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chú lùn sẽ ngồi lên chiếc ghế ghi phép tính có kết quả là số trên áo của mình. Tìm ghế cho các chú lùn.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611F17-EC78-4065-A26D-28D25536AD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2878" y="2158999"/>
            <a:ext cx="7047222" cy="434787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388DF9E-9D11-4217-869F-F322F7E06B3E}"/>
              </a:ext>
            </a:extLst>
          </p:cNvPr>
          <p:cNvGrpSpPr/>
          <p:nvPr/>
        </p:nvGrpSpPr>
        <p:grpSpPr>
          <a:xfrm>
            <a:off x="4650018" y="4450951"/>
            <a:ext cx="807151" cy="662828"/>
            <a:chOff x="1750173" y="2926500"/>
            <a:chExt cx="807151" cy="66282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ADCBF72-758C-421E-811B-B2DBA091B24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2DDE866-6075-4C1B-9BF4-28288911E72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24E1EB-7194-42C8-8FAA-DB88C055F02E}"/>
              </a:ext>
            </a:extLst>
          </p:cNvPr>
          <p:cNvGrpSpPr/>
          <p:nvPr/>
        </p:nvGrpSpPr>
        <p:grpSpPr>
          <a:xfrm>
            <a:off x="5288849" y="3499095"/>
            <a:ext cx="807151" cy="662828"/>
            <a:chOff x="1750173" y="2926500"/>
            <a:chExt cx="807151" cy="66282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054C670-D4BD-4852-AECA-F5AC2EF2A55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D4C068-9673-4BFC-B9B6-E939BC0E768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1371032-7BA4-44F2-A913-43B6BECF75C6}"/>
              </a:ext>
            </a:extLst>
          </p:cNvPr>
          <p:cNvGrpSpPr/>
          <p:nvPr/>
        </p:nvGrpSpPr>
        <p:grpSpPr>
          <a:xfrm>
            <a:off x="6391604" y="2978521"/>
            <a:ext cx="807151" cy="662828"/>
            <a:chOff x="1750173" y="2926500"/>
            <a:chExt cx="807151" cy="66282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6A08838-E578-48BA-B8EF-E5AE720B5C8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F9CC66D-5C73-40EE-A988-E87CF8F24EA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F232C31-62DE-4F48-984E-113967AD92DB}"/>
              </a:ext>
            </a:extLst>
          </p:cNvPr>
          <p:cNvSpPr/>
          <p:nvPr/>
        </p:nvSpPr>
        <p:spPr>
          <a:xfrm>
            <a:off x="5880100" y="4114799"/>
            <a:ext cx="1866900" cy="1685761"/>
          </a:xfrm>
          <a:custGeom>
            <a:avLst/>
            <a:gdLst>
              <a:gd name="connsiteX0" fmla="*/ 1447800 w 1447800"/>
              <a:gd name="connsiteY0" fmla="*/ 1498600 h 1498600"/>
              <a:gd name="connsiteX1" fmla="*/ 558800 w 1447800"/>
              <a:gd name="connsiteY1" fmla="*/ 977900 h 1498600"/>
              <a:gd name="connsiteX2" fmla="*/ 393700 w 1447800"/>
              <a:gd name="connsiteY2" fmla="*/ 254000 h 1498600"/>
              <a:gd name="connsiteX3" fmla="*/ 0 w 1447800"/>
              <a:gd name="connsiteY3" fmla="*/ 0 h 1498600"/>
              <a:gd name="connsiteX0" fmla="*/ 1447800 w 1447800"/>
              <a:gd name="connsiteY0" fmla="*/ 1498600 h 1498600"/>
              <a:gd name="connsiteX1" fmla="*/ 667139 w 1447800"/>
              <a:gd name="connsiteY1" fmla="*/ 904516 h 1498600"/>
              <a:gd name="connsiteX2" fmla="*/ 393700 w 1447800"/>
              <a:gd name="connsiteY2" fmla="*/ 254000 h 1498600"/>
              <a:gd name="connsiteX3" fmla="*/ 0 w 1447800"/>
              <a:gd name="connsiteY3" fmla="*/ 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1498600">
                <a:moveTo>
                  <a:pt x="1447800" y="1498600"/>
                </a:moveTo>
                <a:cubicBezTo>
                  <a:pt x="1091141" y="1341966"/>
                  <a:pt x="842822" y="1111949"/>
                  <a:pt x="667139" y="904516"/>
                </a:cubicBezTo>
                <a:cubicBezTo>
                  <a:pt x="491456" y="697083"/>
                  <a:pt x="486833" y="416983"/>
                  <a:pt x="393700" y="254000"/>
                </a:cubicBezTo>
                <a:cubicBezTo>
                  <a:pt x="300567" y="91017"/>
                  <a:pt x="150283" y="4550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D28FB15-E4B6-4ABA-BD3B-B75EDE4C6CAB}"/>
              </a:ext>
            </a:extLst>
          </p:cNvPr>
          <p:cNvSpPr/>
          <p:nvPr/>
        </p:nvSpPr>
        <p:spPr>
          <a:xfrm>
            <a:off x="5219700" y="5067299"/>
            <a:ext cx="3594100" cy="1123843"/>
          </a:xfrm>
          <a:custGeom>
            <a:avLst/>
            <a:gdLst>
              <a:gd name="connsiteX0" fmla="*/ 3390900 w 3390900"/>
              <a:gd name="connsiteY0" fmla="*/ 1117600 h 1127172"/>
              <a:gd name="connsiteX1" fmla="*/ 1854200 w 3390900"/>
              <a:gd name="connsiteY1" fmla="*/ 990600 h 1127172"/>
              <a:gd name="connsiteX2" fmla="*/ 1079500 w 3390900"/>
              <a:gd name="connsiteY2" fmla="*/ 165100 h 1127172"/>
              <a:gd name="connsiteX3" fmla="*/ 0 w 3390900"/>
              <a:gd name="connsiteY3" fmla="*/ 0 h 1127172"/>
              <a:gd name="connsiteX0" fmla="*/ 3390900 w 3390900"/>
              <a:gd name="connsiteY0" fmla="*/ 1117600 h 1123843"/>
              <a:gd name="connsiteX1" fmla="*/ 1854200 w 3390900"/>
              <a:gd name="connsiteY1" fmla="*/ 990600 h 1123843"/>
              <a:gd name="connsiteX2" fmla="*/ 1013599 w 3390900"/>
              <a:gd name="connsiteY2" fmla="*/ 292100 h 1123843"/>
              <a:gd name="connsiteX3" fmla="*/ 0 w 3390900"/>
              <a:gd name="connsiteY3" fmla="*/ 0 h 11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123843">
                <a:moveTo>
                  <a:pt x="3390900" y="1117600"/>
                </a:moveTo>
                <a:cubicBezTo>
                  <a:pt x="2815166" y="1133475"/>
                  <a:pt x="2250417" y="1128183"/>
                  <a:pt x="1854200" y="990600"/>
                </a:cubicBezTo>
                <a:cubicBezTo>
                  <a:pt x="1457983" y="853017"/>
                  <a:pt x="1322632" y="457200"/>
                  <a:pt x="1013599" y="292100"/>
                </a:cubicBezTo>
                <a:cubicBezTo>
                  <a:pt x="704566" y="127000"/>
                  <a:pt x="385233" y="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AA467CE-189B-4777-9300-34605F1071FA}"/>
              </a:ext>
            </a:extLst>
          </p:cNvPr>
          <p:cNvSpPr/>
          <p:nvPr/>
        </p:nvSpPr>
        <p:spPr>
          <a:xfrm>
            <a:off x="6471490" y="3657600"/>
            <a:ext cx="3594099" cy="1902332"/>
          </a:xfrm>
          <a:custGeom>
            <a:avLst/>
            <a:gdLst>
              <a:gd name="connsiteX0" fmla="*/ 3531621 w 3531621"/>
              <a:gd name="connsiteY0" fmla="*/ 1866900 h 1866900"/>
              <a:gd name="connsiteX1" fmla="*/ 2871221 w 3531621"/>
              <a:gd name="connsiteY1" fmla="*/ 1066800 h 1866900"/>
              <a:gd name="connsiteX2" fmla="*/ 1220221 w 3531621"/>
              <a:gd name="connsiteY2" fmla="*/ 723900 h 1866900"/>
              <a:gd name="connsiteX3" fmla="*/ 89921 w 3531621"/>
              <a:gd name="connsiteY3" fmla="*/ 698500 h 1866900"/>
              <a:gd name="connsiteX4" fmla="*/ 153421 w 3531621"/>
              <a:gd name="connsiteY4" fmla="*/ 0 h 1866900"/>
              <a:gd name="connsiteX0" fmla="*/ 3448054 w 3448054"/>
              <a:gd name="connsiteY0" fmla="*/ 1866900 h 1866900"/>
              <a:gd name="connsiteX1" fmla="*/ 2787654 w 3448054"/>
              <a:gd name="connsiteY1" fmla="*/ 1066800 h 1866900"/>
              <a:gd name="connsiteX2" fmla="*/ 1136654 w 3448054"/>
              <a:gd name="connsiteY2" fmla="*/ 723900 h 1866900"/>
              <a:gd name="connsiteX3" fmla="*/ 165104 w 3448054"/>
              <a:gd name="connsiteY3" fmla="*/ 508000 h 1866900"/>
              <a:gd name="connsiteX4" fmla="*/ 69854 w 3448054"/>
              <a:gd name="connsiteY4" fmla="*/ 0 h 1866900"/>
              <a:gd name="connsiteX0" fmla="*/ 3448054 w 3448054"/>
              <a:gd name="connsiteY0" fmla="*/ 1866900 h 1866900"/>
              <a:gd name="connsiteX1" fmla="*/ 2787654 w 3448054"/>
              <a:gd name="connsiteY1" fmla="*/ 1066800 h 1866900"/>
              <a:gd name="connsiteX2" fmla="*/ 819154 w 3448054"/>
              <a:gd name="connsiteY2" fmla="*/ 749300 h 1866900"/>
              <a:gd name="connsiteX3" fmla="*/ 165104 w 3448054"/>
              <a:gd name="connsiteY3" fmla="*/ 508000 h 1866900"/>
              <a:gd name="connsiteX4" fmla="*/ 69854 w 3448054"/>
              <a:gd name="connsiteY4" fmla="*/ 0 h 1866900"/>
              <a:gd name="connsiteX0" fmla="*/ 3459910 w 3459910"/>
              <a:gd name="connsiteY0" fmla="*/ 1866900 h 1866900"/>
              <a:gd name="connsiteX1" fmla="*/ 2799510 w 3459910"/>
              <a:gd name="connsiteY1" fmla="*/ 1066800 h 1866900"/>
              <a:gd name="connsiteX2" fmla="*/ 831010 w 3459910"/>
              <a:gd name="connsiteY2" fmla="*/ 749300 h 1866900"/>
              <a:gd name="connsiteX3" fmla="*/ 145210 w 3459910"/>
              <a:gd name="connsiteY3" fmla="*/ 546100 h 1866900"/>
              <a:gd name="connsiteX4" fmla="*/ 81710 w 3459910"/>
              <a:gd name="connsiteY4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9910" h="1866900">
                <a:moveTo>
                  <a:pt x="3459910" y="1866900"/>
                </a:moveTo>
                <a:cubicBezTo>
                  <a:pt x="3322326" y="1562100"/>
                  <a:pt x="3237660" y="1253067"/>
                  <a:pt x="2799510" y="1066800"/>
                </a:cubicBezTo>
                <a:cubicBezTo>
                  <a:pt x="2361360" y="880533"/>
                  <a:pt x="1273393" y="836083"/>
                  <a:pt x="831010" y="749300"/>
                </a:cubicBezTo>
                <a:cubicBezTo>
                  <a:pt x="388627" y="662517"/>
                  <a:pt x="323010" y="666750"/>
                  <a:pt x="145210" y="546100"/>
                </a:cubicBezTo>
                <a:cubicBezTo>
                  <a:pt x="-32590" y="425450"/>
                  <a:pt x="-38940" y="288925"/>
                  <a:pt x="8171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21" grpId="0" animBg="1"/>
      <p:bldP spid="22" grpId="0" animBg="1"/>
      <p:bldP spid="23" grpId="0" animBg="1"/>
      <p:bldP spid="24" grpId="0" animBg="1"/>
      <p:bldP spid="25" grpId="0"/>
      <p:bldP spid="35" grpId="0" animBg="1"/>
      <p:bldP spid="38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E265AAC-CA94-4BB4-9AEE-B08227C297CF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8DF78-4A0E-4B17-8750-C81D0436676C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BDF83-C3BF-43FD-A3B8-1339D2F75320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40 + 20 – 6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60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54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45CBB-3C28-47E4-B9B5-A77AC9CC290A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43 – 8 + 17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35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62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D6481F-8C13-4629-A412-D72E87C380E7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C375AA-FC93-4135-A0FD-3B2511E6D8D4}"/>
              </a:ext>
            </a:extLst>
          </p:cNvPr>
          <p:cNvSpPr/>
          <p:nvPr/>
        </p:nvSpPr>
        <p:spPr>
          <a:xfrm>
            <a:off x="2040284" y="2929111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ADE1AF-AECF-49C4-A082-558C952C9ABF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3CDA4B-2F96-4AB6-AFC0-843F0F233419}"/>
              </a:ext>
            </a:extLst>
          </p:cNvPr>
          <p:cNvSpPr/>
          <p:nvPr/>
        </p:nvSpPr>
        <p:spPr>
          <a:xfrm>
            <a:off x="3447049" y="4468802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566C0BCC-E323-47BA-A1FC-81F71DCA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7623CD-4031-4DB5-A02F-F63E1F3839D2}"/>
              </a:ext>
            </a:extLst>
          </p:cNvPr>
          <p:cNvCxnSpPr/>
          <p:nvPr/>
        </p:nvCxnSpPr>
        <p:spPr>
          <a:xfrm>
            <a:off x="4692374" y="355493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597F78D-E4AA-45F8-AAB9-02829436CAAA}"/>
              </a:ext>
            </a:extLst>
          </p:cNvPr>
          <p:cNvSpPr/>
          <p:nvPr/>
        </p:nvSpPr>
        <p:spPr>
          <a:xfrm>
            <a:off x="4837989" y="4562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3778CD-B670-4882-802C-FB91D835E12D}"/>
              </a:ext>
            </a:extLst>
          </p:cNvPr>
          <p:cNvSpPr txBox="1"/>
          <p:nvPr/>
        </p:nvSpPr>
        <p:spPr>
          <a:xfrm>
            <a:off x="5275310" y="456213"/>
            <a:ext cx="5849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Việt vẽ một bức tranh có 35 bông hoa. Mèo làm đổ mực vào bức tranh nên chỉ còn nhìn thấy 9 bông hoa. Hỏi có bao nhiêu bông hoa bị mực che khuất?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9383EF-1589-4B3D-B01C-E78F91CD38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8107" y="2025873"/>
            <a:ext cx="5644480" cy="23584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2801D9F-10E9-42AF-8861-0D349A2AD683}"/>
              </a:ext>
            </a:extLst>
          </p:cNvPr>
          <p:cNvSpPr txBox="1"/>
          <p:nvPr/>
        </p:nvSpPr>
        <p:spPr>
          <a:xfrm>
            <a:off x="7223789" y="437092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F66629-C05C-4F47-840B-A78FED73BAE5}"/>
              </a:ext>
            </a:extLst>
          </p:cNvPr>
          <p:cNvSpPr txBox="1"/>
          <p:nvPr/>
        </p:nvSpPr>
        <p:spPr>
          <a:xfrm>
            <a:off x="5001491" y="4814398"/>
            <a:ext cx="622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Có số bông hoa bị mực che khuất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0A569E-EA84-47CE-B282-D07009F2BB08}"/>
              </a:ext>
            </a:extLst>
          </p:cNvPr>
          <p:cNvSpPr txBox="1"/>
          <p:nvPr/>
        </p:nvSpPr>
        <p:spPr>
          <a:xfrm>
            <a:off x="5581542" y="532421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– 9 = 26 (bông)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97029C-A06D-4EC2-B4C1-5AC1CB282B44}"/>
              </a:ext>
            </a:extLst>
          </p:cNvPr>
          <p:cNvSpPr txBox="1"/>
          <p:nvPr/>
        </p:nvSpPr>
        <p:spPr>
          <a:xfrm>
            <a:off x="6891138" y="5847434"/>
            <a:ext cx="405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26 bông hoa.</a:t>
            </a:r>
          </a:p>
        </p:txBody>
      </p:sp>
    </p:spTree>
    <p:extLst>
      <p:ext uri="{BB962C8B-B14F-4D97-AF65-F5344CB8AC3E}">
        <p14:creationId xmlns:p14="http://schemas.microsoft.com/office/powerpoint/2010/main" val="19990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3" grpId="0" animBg="1"/>
      <p:bldP spid="14" grpId="0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7936" y="61816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405258" y="618163"/>
            <a:ext cx="7624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Rô-bốt đi theo thứ tự các số là kết quả của các phép tính dưới đây. Rô-bốt sẽ đến được tàu hỏa, ô tô hay máy bay?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FA0BE1-8D42-442F-8EC5-940B393791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889" y="1818492"/>
            <a:ext cx="9370920" cy="45421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5FB3C06-B8F1-47BE-AF91-86D11861E409}"/>
              </a:ext>
            </a:extLst>
          </p:cNvPr>
          <p:cNvGrpSpPr/>
          <p:nvPr/>
        </p:nvGrpSpPr>
        <p:grpSpPr>
          <a:xfrm>
            <a:off x="2379446" y="2377445"/>
            <a:ext cx="807151" cy="662828"/>
            <a:chOff x="1750173" y="2926500"/>
            <a:chExt cx="807151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0826B32-2B71-4243-9FE2-4922C5737B1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D348C5-1FB3-4185-A62B-7A6DB488337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F925FA-5821-43F4-BAD0-4E1266CF2ED8}"/>
              </a:ext>
            </a:extLst>
          </p:cNvPr>
          <p:cNvGrpSpPr/>
          <p:nvPr/>
        </p:nvGrpSpPr>
        <p:grpSpPr>
          <a:xfrm>
            <a:off x="4095602" y="2377445"/>
            <a:ext cx="807151" cy="662828"/>
            <a:chOff x="1750173" y="2926500"/>
            <a:chExt cx="807151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D43D5B3-02DF-4CB8-A73E-4C7E9E6A7A7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48AADE-2753-4BB3-98ED-7DCA0FA0440B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62FA1B-8E17-4846-8B94-8F21AA58A420}"/>
              </a:ext>
            </a:extLst>
          </p:cNvPr>
          <p:cNvGrpSpPr/>
          <p:nvPr/>
        </p:nvGrpSpPr>
        <p:grpSpPr>
          <a:xfrm>
            <a:off x="5811758" y="2382970"/>
            <a:ext cx="807151" cy="662828"/>
            <a:chOff x="1750173" y="2926500"/>
            <a:chExt cx="807151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41C5738-0CFA-4738-AC01-AE77BC81AD6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7862FC-EE53-4FC8-8A86-45E0CA94A0B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BD036E0-AAF2-4DAB-BEA6-7DB3AA8E74AC}"/>
              </a:ext>
            </a:extLst>
          </p:cNvPr>
          <p:cNvGrpSpPr/>
          <p:nvPr/>
        </p:nvGrpSpPr>
        <p:grpSpPr>
          <a:xfrm>
            <a:off x="7527914" y="2388495"/>
            <a:ext cx="807151" cy="662828"/>
            <a:chOff x="1750173" y="2926500"/>
            <a:chExt cx="807151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BC4A28A-8EDB-4DD4-AAD5-5FD25FBA7F4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A3D64B-A262-4D61-B3A0-6A6DA1056338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25D1CD-A944-4781-B294-1569972BBFA1}"/>
              </a:ext>
            </a:extLst>
          </p:cNvPr>
          <p:cNvGrpSpPr/>
          <p:nvPr/>
        </p:nvGrpSpPr>
        <p:grpSpPr>
          <a:xfrm>
            <a:off x="9244070" y="2394020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BD1F0B5-2235-42D6-A2CB-7C655180BF4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825CEE-64F5-46AF-BBCD-BCB9B9D1A1E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E7140B-1464-4514-B45E-E54E66C2D262}"/>
              </a:ext>
            </a:extLst>
          </p:cNvPr>
          <p:cNvCxnSpPr/>
          <p:nvPr/>
        </p:nvCxnSpPr>
        <p:spPr>
          <a:xfrm>
            <a:off x="3162467" y="3379470"/>
            <a:ext cx="8023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CC803E-BF9E-43FE-BF4A-AC9B51FA6D04}"/>
              </a:ext>
            </a:extLst>
          </p:cNvPr>
          <p:cNvCxnSpPr>
            <a:cxnSpLocks/>
          </p:cNvCxnSpPr>
          <p:nvPr/>
        </p:nvCxnSpPr>
        <p:spPr>
          <a:xfrm>
            <a:off x="4368165" y="3520440"/>
            <a:ext cx="1013460" cy="98298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89A180A-52CF-459C-AA19-E82CEA6A4EEB}"/>
              </a:ext>
            </a:extLst>
          </p:cNvPr>
          <p:cNvCxnSpPr>
            <a:cxnSpLocks/>
          </p:cNvCxnSpPr>
          <p:nvPr/>
        </p:nvCxnSpPr>
        <p:spPr>
          <a:xfrm>
            <a:off x="5675721" y="4848731"/>
            <a:ext cx="973002" cy="94373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4B0AFEB-4530-41CF-8F48-4342737E61AF}"/>
              </a:ext>
            </a:extLst>
          </p:cNvPr>
          <p:cNvCxnSpPr/>
          <p:nvPr/>
        </p:nvCxnSpPr>
        <p:spPr>
          <a:xfrm>
            <a:off x="7059340" y="5951220"/>
            <a:ext cx="88253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0289829-0F39-4142-AAE4-56F1C693D852}"/>
              </a:ext>
            </a:extLst>
          </p:cNvPr>
          <p:cNvCxnSpPr>
            <a:cxnSpLocks/>
          </p:cNvCxnSpPr>
          <p:nvPr/>
        </p:nvCxnSpPr>
        <p:spPr>
          <a:xfrm>
            <a:off x="8390094" y="5951220"/>
            <a:ext cx="65865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F11CCC58-AA91-43E9-A9B5-BF0223DF9122}"/>
              </a:ext>
            </a:extLst>
          </p:cNvPr>
          <p:cNvSpPr/>
          <p:nvPr/>
        </p:nvSpPr>
        <p:spPr>
          <a:xfrm>
            <a:off x="8824562" y="5193075"/>
            <a:ext cx="1501844" cy="1186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642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31D5813C-A6BD-4D2E-8541-A8D97476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44239"/>
              </p:ext>
            </p:extLst>
          </p:nvPr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947455" y="568965"/>
            <a:ext cx="2393819" cy="862691"/>
            <a:chOff x="4615909" y="561512"/>
            <a:chExt cx="2393819" cy="8037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65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có bao nhiêu quả bơ?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32 –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93467"/>
              </p:ext>
            </p:extLst>
          </p:nvPr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891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7, lấy 12 trừ 7 bằng 5, viết 5,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trừ 1 bằng 2, viết 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996724" y="5352888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– 7 = </a:t>
            </a:r>
            <a:r>
              <a:rPr lang="vi-VN" sz="2800" dirty="0">
                <a:solidFill>
                  <a:srgbClr val="FF0000"/>
                </a:solidFill>
              </a:rPr>
              <a:t>25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441646-B886-482C-98C8-1E97B3F14B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4187" y="1077712"/>
            <a:ext cx="3587595" cy="246565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4451694" y="656117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51781"/>
                <a:gd name="adj2" fmla="val 52929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32 quả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dưa hấu và bơ.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623963" y="650065"/>
            <a:ext cx="2369997" cy="678674"/>
            <a:chOff x="2574258" y="2918249"/>
            <a:chExt cx="2369997" cy="678674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25595"/>
                <a:gd name="adj2" fmla="val 7926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7 quả dưa hấu.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6341" y="2791235"/>
            <a:ext cx="40180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8481" y="2791235"/>
            <a:ext cx="401802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2214768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750075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9180" y="4961940"/>
            <a:ext cx="401802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472CFADA-CBDF-4093-89B2-D0BF3F7AA79F}"/>
              </a:ext>
            </a:extLst>
          </p:cNvPr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E063F833-9FB0-4245-8A88-8E9B2DC5D3AA}"/>
              </a:ext>
            </a:extLst>
          </p:cNvPr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1D139671-82BF-490F-AFF9-17ACD1F2A7EF}"/>
              </a:ext>
            </a:extLst>
          </p:cNvPr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D3AD480D-90B9-4BD5-9134-42DCCBEA6561}"/>
              </a:ext>
            </a:extLst>
          </p:cNvPr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2D9E0EC7-7D44-4C5A-8628-F1C4541E6B49}"/>
              </a:ext>
            </a:extLst>
          </p:cNvPr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CCE41F82-B81C-4E42-A698-13856F855707}"/>
              </a:ext>
            </a:extLst>
          </p:cNvPr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40C3E69-D9DE-4BD6-9B9B-74EA49FC0309}"/>
              </a:ext>
            </a:extLst>
          </p:cNvPr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03920ECC-D26A-4B2F-9D46-5BA47B700C25}"/>
              </a:ext>
            </a:extLst>
          </p:cNvPr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D06B11EE-3027-4490-BF3F-317E18771822}"/>
              </a:ext>
            </a:extLst>
          </p:cNvPr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97447C3-62B9-4CBB-96CB-D9329C6AF944}"/>
              </a:ext>
            </a:extLst>
          </p:cNvPr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7754A54F-2952-4982-8589-55CFA06E596B}"/>
              </a:ext>
            </a:extLst>
          </p:cNvPr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081473-CD11-4E4E-BA95-505DD9A2F5AC}"/>
              </a:ext>
            </a:extLst>
          </p:cNvPr>
          <p:cNvCxnSpPr/>
          <p:nvPr/>
        </p:nvCxnSpPr>
        <p:spPr>
          <a:xfrm flipV="1">
            <a:off x="3142726" y="5000197"/>
            <a:ext cx="945470" cy="1045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4F3E8B8-D382-48B8-AD8A-E7374E66AFDE}"/>
              </a:ext>
            </a:extLst>
          </p:cNvPr>
          <p:cNvSpPr/>
          <p:nvPr/>
        </p:nvSpPr>
        <p:spPr>
          <a:xfrm>
            <a:off x="3487700" y="1480107"/>
            <a:ext cx="805221" cy="387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11119 0.3085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 build="p"/>
      <p:bldP spid="62" grpId="0" uiExpand="1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rgbClr val="FFECAF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8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5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6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12935" y="273193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  <a:r>
              <a:rPr lang="vi-VN" sz="3200" b="1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15673" cy="658838"/>
            <a:chOff x="1824226" y="3918823"/>
            <a:chExt cx="7415673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– 8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 – 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– 4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 –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87152" y="153773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822783" y="158571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576082" y="2125594"/>
            <a:ext cx="7872417" cy="719202"/>
            <a:chOff x="1576082" y="2125527"/>
            <a:chExt cx="7872417" cy="71655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576082" y="2183245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– 8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4006614" y="2183245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 – 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6148037" y="2150873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– 4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263559" y="2125527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 –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583567" y="2786865"/>
            <a:ext cx="837249" cy="1312215"/>
            <a:chOff x="1933617" y="4498693"/>
            <a:chExt cx="837248" cy="131221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3"/>
              <a:ext cx="585417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7" y="4966423"/>
              <a:ext cx="385042" cy="264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83435" y="2708517"/>
            <a:ext cx="957178" cy="1390564"/>
            <a:chOff x="1998075" y="4224795"/>
            <a:chExt cx="803149" cy="139807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215807" y="4224795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98075" y="4730731"/>
              <a:ext cx="3695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55238" y="5622873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236956" y="2815830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545969" y="2786865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1808147" y="420944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342924" y="412099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467429" y="420944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743299" y="412804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95328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721680" y="173244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159235" y="1732444"/>
            <a:ext cx="28825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Ngày thứ nhất, Mai An Tiêm thả 34 quả dưa hấu xuống biển. Ngày thứ hai, Mai An Tiêm thả ít hơn ngày thứ nhất 7 quả. Hỏi ngày thứ hai Mai An Tiêm thả bao nhiêu quả dưa hấu xuống biển?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04205B-2950-4205-8A4B-D204474E3E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3375" y="419100"/>
            <a:ext cx="7181850" cy="30099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6443359" y="339090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4041775" y="4011961"/>
            <a:ext cx="7181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    Ngày thứ hai Mai An Tiêm thả số quả dưa hấu xuống biển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4686299" y="496606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34 – 7 = 27 (quả)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5461985" y="554902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27 quả dưa hấu.</a:t>
            </a: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792293" y="533467"/>
            <a:ext cx="7415673" cy="658838"/>
            <a:chOff x="1824226" y="3918823"/>
            <a:chExt cx="7415673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42 –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51 – 9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86 – 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891840" y="1036110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974681" y="1029060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8057522" y="1036110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10140363" y="1029060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4089170" y="23772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172011" y="23463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281356" y="23772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337693" y="237720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3809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Cắm hoa vào lọ thích hợp.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B208D8-5D4B-45FF-A807-99CF6E23A1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0659" y="2917325"/>
            <a:ext cx="5252885" cy="317866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E20EFF1-AA27-4EB4-A2E4-3D54EE602A01}"/>
              </a:ext>
            </a:extLst>
          </p:cNvPr>
          <p:cNvGrpSpPr/>
          <p:nvPr/>
        </p:nvGrpSpPr>
        <p:grpSpPr>
          <a:xfrm>
            <a:off x="7027427" y="3635968"/>
            <a:ext cx="677631" cy="639019"/>
            <a:chOff x="7027427" y="3635968"/>
            <a:chExt cx="677631" cy="639019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8C02C958-EAC8-4366-900E-42157BD6F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24832"/>
            <a:stretch/>
          </p:blipFill>
          <p:spPr>
            <a:xfrm flipH="1">
              <a:off x="7027427" y="3635968"/>
              <a:ext cx="677631" cy="63901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0DBF1A-AEC7-4A05-A31D-C6CCE99E4C6C}"/>
                </a:ext>
              </a:extLst>
            </p:cNvPr>
            <p:cNvSpPr txBox="1"/>
            <p:nvPr/>
          </p:nvSpPr>
          <p:spPr>
            <a:xfrm>
              <a:off x="7102387" y="3813322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n>
                    <a:solidFill>
                      <a:schemeClr val="bg1"/>
                    </a:solidFill>
                  </a:ln>
                </a:rPr>
                <a:t>48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E14FDE-54EC-44CA-B94A-14C90F1D78B5}"/>
              </a:ext>
            </a:extLst>
          </p:cNvPr>
          <p:cNvGrpSpPr/>
          <p:nvPr/>
        </p:nvGrpSpPr>
        <p:grpSpPr>
          <a:xfrm>
            <a:off x="6126902" y="3752007"/>
            <a:ext cx="685028" cy="665135"/>
            <a:chOff x="6126902" y="3752007"/>
            <a:chExt cx="685028" cy="6651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30817B-F595-4BE3-A6A6-5EAD01DE8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24832"/>
            <a:stretch/>
          </p:blipFill>
          <p:spPr>
            <a:xfrm>
              <a:off x="6126902" y="3752007"/>
              <a:ext cx="685028" cy="645994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FFE0999-E742-44AD-9637-19B1CBE46139}"/>
                </a:ext>
              </a:extLst>
            </p:cNvPr>
            <p:cNvSpPr txBox="1"/>
            <p:nvPr/>
          </p:nvSpPr>
          <p:spPr>
            <a:xfrm>
              <a:off x="6190610" y="395547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n>
                    <a:solidFill>
                      <a:schemeClr val="bg1"/>
                    </a:solidFill>
                  </a:ln>
                </a:rPr>
                <a:t>39</a:t>
              </a: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3AC9CD72-99AD-41E2-9CB1-77E0DBE5754D}"/>
              </a:ext>
            </a:extLst>
          </p:cNvPr>
          <p:cNvSpPr/>
          <p:nvPr/>
        </p:nvSpPr>
        <p:spPr>
          <a:xfrm>
            <a:off x="1519075" y="3739166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46 – 7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69EDCBC-B9AA-4F75-BB77-E0FA4F8E35C3}"/>
              </a:ext>
            </a:extLst>
          </p:cNvPr>
          <p:cNvSpPr txBox="1"/>
          <p:nvPr/>
        </p:nvSpPr>
        <p:spPr>
          <a:xfrm>
            <a:off x="2982164" y="384668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02FA213-5A06-4D42-A3E0-B35E3CDCD0DB}"/>
              </a:ext>
            </a:extLst>
          </p:cNvPr>
          <p:cNvSpPr/>
          <p:nvPr/>
        </p:nvSpPr>
        <p:spPr>
          <a:xfrm>
            <a:off x="1470868" y="469222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2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92551AF-DA6D-4F3C-9CF3-A45C9598132A}"/>
              </a:ext>
            </a:extLst>
          </p:cNvPr>
          <p:cNvSpPr txBox="1"/>
          <p:nvPr/>
        </p:nvSpPr>
        <p:spPr>
          <a:xfrm>
            <a:off x="2933957" y="479973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864</Words>
  <Application>Microsoft Office PowerPoint</Application>
  <PresentationFormat>Widescreen</PresentationFormat>
  <Paragraphs>281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58</cp:revision>
  <dcterms:created xsi:type="dcterms:W3CDTF">2021-06-02T01:34:28Z</dcterms:created>
  <dcterms:modified xsi:type="dcterms:W3CDTF">2021-10-22T07:21:45Z</dcterms:modified>
</cp:coreProperties>
</file>