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13" r:id="rId3"/>
  </p:sldMasterIdLst>
  <p:notesMasterIdLst>
    <p:notesMasterId r:id="rId19"/>
  </p:notesMasterIdLst>
  <p:sldIdLst>
    <p:sldId id="297" r:id="rId4"/>
    <p:sldId id="566" r:id="rId5"/>
    <p:sldId id="3064" r:id="rId6"/>
    <p:sldId id="2979" r:id="rId7"/>
    <p:sldId id="2976" r:id="rId8"/>
    <p:sldId id="263" r:id="rId9"/>
    <p:sldId id="2980" r:id="rId10"/>
    <p:sldId id="3065" r:id="rId11"/>
    <p:sldId id="2983" r:id="rId12"/>
    <p:sldId id="3066" r:id="rId13"/>
    <p:sldId id="492" r:id="rId14"/>
    <p:sldId id="495" r:id="rId15"/>
    <p:sldId id="496" r:id="rId16"/>
    <p:sldId id="493" r:id="rId17"/>
    <p:sldId id="494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Tahoma" panose="020B0604030504040204" pitchFamily="34" charset="0"/>
      <p:regular r:id="rId26"/>
      <p:bold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1DB"/>
    <a:srgbClr val="FBAB1B"/>
    <a:srgbClr val="FEC63B"/>
    <a:srgbClr val="0E6FB2"/>
    <a:srgbClr val="312552"/>
    <a:srgbClr val="1D1D1D"/>
    <a:srgbClr val="F44646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82055" autoAdjust="0"/>
  </p:normalViewPr>
  <p:slideViewPr>
    <p:cSldViewPr>
      <p:cViewPr varScale="1">
        <p:scale>
          <a:sx n="68" d="100"/>
          <a:sy n="68" d="100"/>
        </p:scale>
        <p:origin x="63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9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2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0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1C674-69A8-4770-AA5D-25E3774614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7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0971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28924"/>
      </p:ext>
    </p:extLst>
  </p:cSld>
  <p:clrMapOvr>
    <a:masterClrMapping/>
  </p:clrMapOvr>
  <p:transition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1011"/>
      </p:ext>
    </p:extLst>
  </p:cSld>
  <p:clrMapOvr>
    <a:masterClrMapping/>
  </p:clrMapOvr>
  <p:transition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05260"/>
      </p:ext>
    </p:extLst>
  </p:cSld>
  <p:clrMapOvr>
    <a:masterClrMapping/>
  </p:clrMapOvr>
  <p:transition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5371"/>
      </p:ext>
    </p:extLst>
  </p:cSld>
  <p:clrMapOvr>
    <a:masterClrMapping/>
  </p:clrMapOvr>
  <p:transition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9528"/>
      </p:ext>
    </p:extLst>
  </p:cSld>
  <p:clrMapOvr>
    <a:masterClrMapping/>
  </p:clrMapOvr>
  <p:transition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42769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50069"/>
      </p:ext>
    </p:extLst>
  </p:cSld>
  <p:clrMapOvr>
    <a:masterClrMapping/>
  </p:clrMapOvr>
  <p:transition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5139"/>
      </p:ext>
    </p:extLst>
  </p:cSld>
  <p:clrMapOvr>
    <a:masterClrMapping/>
  </p:clrMapOvr>
  <p:transition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5441"/>
      </p:ext>
    </p:extLst>
  </p:cSld>
  <p:clrMapOvr>
    <a:masterClrMapping/>
  </p:clrMapOvr>
  <p:transition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85631"/>
      </p:ext>
    </p:extLst>
  </p:cSld>
  <p:clrMapOvr>
    <a:masterClrMapping/>
  </p:clrMapOvr>
  <p:transition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66385"/>
      </p:ext>
    </p:extLst>
  </p:cSld>
  <p:clrMapOvr>
    <a:masterClrMapping/>
  </p:clrMapOvr>
  <p:transition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54954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111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4DF35-2540-48F1-A62C-DDBCE244CEF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08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1062C-E8B1-4F54-9C9E-86EAF7C5FF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09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7888-ECA7-4B77-A7EF-5BEC58CBD6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9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87044-FBB9-43C9-88F6-B593C589247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30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68A3F-EC30-4FD4-855A-3EED604EDF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3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2284-6861-46D6-94D1-DAB46B6F695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27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ACC-2E75-4DE5-9822-8F7EAAD6BB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23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3D986-6737-4E03-8105-5EA1EDB1F9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46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93268-481E-425A-A4FC-9181CCD0DB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97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D5CE6-D894-4089-9EAB-1B6C99ACB2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13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7294-C90B-4C4C-BB5E-FAB0597F4E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85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E3A82-7A67-46AC-99C9-7FC58A33F9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35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9961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151DE45-141D-21F9-9AF9-34003031B2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5A79DAD-A017-A638-B9A1-7447A1F4AC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1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5566E77-8B72-D099-6CD3-4E991C2C7A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9B0379-E3DF-4B9C-A829-CCE259B3204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5.xml"/><Relationship Id="rId3" Type="http://schemas.openxmlformats.org/officeDocument/2006/relationships/notesSlide" Target="../notesSlides/notesSlide1.xml"/><Relationship Id="rId7" Type="http://schemas.openxmlformats.org/officeDocument/2006/relationships/slide" Target="slide14.xml"/><Relationship Id="rId12" Type="http://schemas.microsoft.com/office/2007/relationships/hdphoto" Target="../media/hdphoto3.wdp"/><Relationship Id="rId2" Type="http://schemas.openxmlformats.org/officeDocument/2006/relationships/slideLayout" Target="../slideLayouts/slideLayout33.xml"/><Relationship Id="rId16" Type="http://schemas.openxmlformats.org/officeDocument/2006/relationships/slide" Target="slide6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10" Type="http://schemas.openxmlformats.org/officeDocument/2006/relationships/slide" Target="slide13.xml"/><Relationship Id="rId4" Type="http://schemas.openxmlformats.org/officeDocument/2006/relationships/slide" Target="slide12.xml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4.wav"/><Relationship Id="rId12" Type="http://schemas.microsoft.com/office/2007/relationships/hdphoto" Target="../media/hdphoto3.wdp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1.png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slide" Target="slide11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1.png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slide" Target="slide11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1.png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slide" Target="slide11.xml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437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449704" y="1537928"/>
            <a:ext cx="115136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1: </a:t>
            </a:r>
            <a:r>
              <a:rPr lang="en-SG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nào sau đây là biểu tượng của phần mềm trình chiếu?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6D5F3E-162C-1685-F7A3-3523B6881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6" y="2325328"/>
            <a:ext cx="11274971" cy="13473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42197D2-851A-9D01-EC14-BEC68D08F80B}"/>
              </a:ext>
            </a:extLst>
          </p:cNvPr>
          <p:cNvSpPr/>
          <p:nvPr/>
        </p:nvSpPr>
        <p:spPr>
          <a:xfrm>
            <a:off x="8610600" y="2999015"/>
            <a:ext cx="762000" cy="673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10208CD-73C2-9AFA-119B-72BAE57A7EDC}"/>
              </a:ext>
            </a:extLst>
          </p:cNvPr>
          <p:cNvSpPr txBox="1">
            <a:spLocks/>
          </p:cNvSpPr>
          <p:nvPr/>
        </p:nvSpPr>
        <p:spPr bwMode="auto">
          <a:xfrm>
            <a:off x="449703" y="3805616"/>
            <a:ext cx="115136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2: </a:t>
            </a:r>
            <a:r>
              <a:rPr lang="en-SG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thêm trang trình chiếu em chọn nút lệnh nào?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929C15-0779-8C4F-3EEA-E2F9A4513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16" y="4945890"/>
            <a:ext cx="10843070" cy="112741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B82E942-A80C-26E3-2203-F84A42A4322B}"/>
              </a:ext>
            </a:extLst>
          </p:cNvPr>
          <p:cNvSpPr/>
          <p:nvPr/>
        </p:nvSpPr>
        <p:spPr>
          <a:xfrm>
            <a:off x="6061841" y="5509597"/>
            <a:ext cx="762000" cy="6736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0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2562226" y="465138"/>
            <a:ext cx="7010400" cy="660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 err="1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04611" y="251911"/>
            <a:ext cx="30027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THỰC 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F919ED-28F3-4546-A9AC-D24F144CD1A4}"/>
              </a:ext>
            </a:extLst>
          </p:cNvPr>
          <p:cNvSpPr txBox="1">
            <a:spLocks/>
          </p:cNvSpPr>
          <p:nvPr/>
        </p:nvSpPr>
        <p:spPr bwMode="auto">
          <a:xfrm>
            <a:off x="2209800" y="1063527"/>
            <a:ext cx="11467229" cy="84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chiếu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405BE-A815-4719-A8BD-A435DDEE5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46" y="2006146"/>
            <a:ext cx="7010400" cy="438671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22536810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861" l="9801" r="89915">
                        <a14:foregroundMark x1="43182" y1="32879" x2="43182" y2="28786"/>
                        <a14:foregroundMark x1="61364" y1="33970" x2="59801" y2="27967"/>
                        <a14:foregroundMark x1="52415" y1="65894" x2="53267" y2="49113"/>
                        <a14:foregroundMark x1="37074" y1="56889" x2="41619" y2="50614"/>
                        <a14:foregroundMark x1="42045" y1="58799" x2="43608" y2="53206"/>
                        <a14:foregroundMark x1="57813" y1="68759" x2="55540" y2="55798"/>
                        <a14:foregroundMark x1="52841" y1="69577" x2="50568" y2="57708"/>
                        <a14:foregroundMark x1="47017" y1="70668" x2="47017" y2="61801"/>
                        <a14:foregroundMark x1="51278" y1="90723" x2="65625" y2="90723"/>
                        <a14:foregroundMark x1="49006" y1="91132" x2="41193" y2="9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43" y="933051"/>
            <a:ext cx="3128020" cy="5902569"/>
          </a:xfrm>
          <a:prstGeom prst="rect">
            <a:avLst/>
          </a:prstGeom>
        </p:spPr>
      </p:pic>
      <p:pic>
        <p:nvPicPr>
          <p:cNvPr id="5" name="cau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" b="92090" l="9969" r="89823">
                        <a14:foregroundMark x1="52752" y1="27441" x2="54829" y2="22363"/>
                        <a14:foregroundMark x1="39460" y1="27148" x2="41641" y2="23438"/>
                        <a14:foregroundMark x1="53063" y1="42969" x2="57009" y2="39258"/>
                        <a14:foregroundMark x1="47040" y1="41602" x2="48390" y2="38867"/>
                        <a14:foregroundMark x1="33022" y1="37891" x2="26168" y2="41602"/>
                        <a14:foregroundMark x1="57736" y1="88379" x2="57736" y2="84375"/>
                        <a14:foregroundMark x1="41641" y1="88770" x2="41641" y2="84082"/>
                        <a14:foregroundMark x1="35202" y1="87109" x2="35514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92" y="1257530"/>
            <a:ext cx="3639258" cy="5795073"/>
          </a:xfrm>
          <a:prstGeom prst="rect">
            <a:avLst/>
          </a:prstGeom>
        </p:spPr>
      </p:pic>
      <p:pic>
        <p:nvPicPr>
          <p:cNvPr id="7" name="cau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944" l="10000" r="90000">
                        <a14:foregroundMark x1="56400" y1="26944" x2="56400" y2="26944"/>
                        <a14:foregroundMark x1="42400" y1="27315" x2="42400" y2="27315"/>
                        <a14:foregroundMark x1="55600" y1="64815" x2="55600" y2="64815"/>
                        <a14:foregroundMark x1="39600" y1="65556" x2="60400" y2="64444"/>
                        <a14:foregroundMark x1="56400" y1="27315" x2="59200" y2="28796"/>
                        <a14:foregroundMark x1="43200" y1="28056" x2="38000" y2="28056"/>
                        <a14:foregroundMark x1="54000" y1="30648" x2="54800" y2="27685"/>
                        <a14:foregroundMark x1="44800" y1="30648" x2="448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30" y="1089728"/>
            <a:ext cx="3046414" cy="6130677"/>
          </a:xfrm>
          <a:prstGeom prst="rect">
            <a:avLst/>
          </a:prstGeom>
        </p:spPr>
      </p:pic>
      <p:pic>
        <p:nvPicPr>
          <p:cNvPr id="9" name="cau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3" b="92500" l="9787" r="89787">
                        <a14:foregroundMark x1="46525" y1="35648" x2="51915" y2="30648"/>
                        <a14:foregroundMark x1="56879" y1="36759" x2="52908" y2="30648"/>
                        <a14:foregroundMark x1="64965" y1="77593" x2="68652" y2="83704"/>
                        <a14:foregroundMark x1="75745" y1="86111" x2="77589" y2="85463"/>
                        <a14:foregroundMark x1="42979" y1="81667" x2="46099" y2="76389"/>
                        <a14:foregroundMark x1="35319" y1="86111" x2="38014" y2="86111"/>
                        <a14:foregroundMark x1="79858" y1="90463" x2="71348" y2="89907"/>
                        <a14:foregroundMark x1="81560" y1="90463" x2="79858" y2="90741"/>
                        <a14:foregroundMark x1="31773" y1="90185" x2="35319" y2="90185"/>
                        <a14:foregroundMark x1="39007" y1="89259" x2="43830" y2="86389"/>
                        <a14:foregroundMark x1="69929" y1="87222" x2="65957" y2="85463"/>
                        <a14:foregroundMark x1="72624" y1="87222" x2="78014" y2="87222"/>
                        <a14:foregroundMark x1="60000" y1="34444" x2="60993" y2="3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11" y="1295325"/>
            <a:ext cx="2964444" cy="5719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1933" y="46825"/>
            <a:ext cx="7837595" cy="923330"/>
          </a:xfrm>
          <a:prstGeom prst="rect">
            <a:avLst/>
          </a:prstGeom>
          <a:solidFill>
            <a:srgbClr val="00B0F0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5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5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Ai nhanh hơn</a:t>
            </a:r>
            <a:endParaRPr lang="en-US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02264" y="156224"/>
            <a:ext cx="6662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CẢM ƠN CÁC BẠN!</a:t>
            </a:r>
          </a:p>
        </p:txBody>
      </p:sp>
      <p:sp>
        <p:nvSpPr>
          <p:cNvPr id="2" name="Right Arrow 1">
            <a:hlinkClick r:id="rId16" action="ppaction://hlinksldjump"/>
          </p:cNvPr>
          <p:cNvSpPr/>
          <p:nvPr/>
        </p:nvSpPr>
        <p:spPr>
          <a:xfrm>
            <a:off x="685027" y="5638800"/>
            <a:ext cx="838200" cy="74748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76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1" y="820808"/>
            <a:ext cx="6907913" cy="14651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1. Phần mềm nào giúp em gõ chữ cái tiếng Việt?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4751" y="3522654"/>
            <a:ext cx="3481602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Unikey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2102" y="3522654"/>
            <a:ext cx="3352484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Word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12" y="3357581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13" y="3615679"/>
            <a:ext cx="955653" cy="10831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61" l="9801" r="89915">
                        <a14:foregroundMark x1="43182" y1="32879" x2="43182" y2="28786"/>
                        <a14:foregroundMark x1="61364" y1="33970" x2="59801" y2="27967"/>
                        <a14:foregroundMark x1="52415" y1="65894" x2="53267" y2="49113"/>
                        <a14:foregroundMark x1="37074" y1="56889" x2="41619" y2="50614"/>
                        <a14:foregroundMark x1="42045" y1="58799" x2="43608" y2="53206"/>
                        <a14:foregroundMark x1="57813" y1="68759" x2="55540" y2="55798"/>
                        <a14:foregroundMark x1="52841" y1="69577" x2="50568" y2="57708"/>
                        <a14:foregroundMark x1="47017" y1="70668" x2="47017" y2="61801"/>
                        <a14:foregroundMark x1="51278" y1="90723" x2="65625" y2="90723"/>
                        <a14:foregroundMark x1="49006" y1="91132" x2="41193" y2="9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61" y="1047121"/>
            <a:ext cx="3128020" cy="5902569"/>
          </a:xfrm>
          <a:prstGeom prst="rect">
            <a:avLst/>
          </a:prstGeom>
        </p:spPr>
      </p:pic>
      <p:sp>
        <p:nvSpPr>
          <p:cNvPr id="11" name="het gio"/>
          <p:cNvSpPr/>
          <p:nvPr/>
        </p:nvSpPr>
        <p:spPr>
          <a:xfrm>
            <a:off x="4815698" y="54546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5" name="1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2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3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4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5"/>
          <p:cNvSpPr/>
          <p:nvPr/>
        </p:nvSpPr>
        <p:spPr>
          <a:xfrm>
            <a:off x="4614181" y="5105400"/>
            <a:ext cx="1271211" cy="14478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371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3486" y="1110658"/>
            <a:ext cx="818126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2. Muốn thêm mũ cho các chữ a, o, e em cần gõ?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5995" y="2873961"/>
            <a:ext cx="3937219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Hai lần chữ đó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8500" y="2873961"/>
            <a:ext cx="4192700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Chữ đó và chữ 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92" y="2743200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73" y="2966986"/>
            <a:ext cx="955653" cy="10831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944" l="10000" r="90000">
                        <a14:foregroundMark x1="56400" y1="26944" x2="56400" y2="26944"/>
                        <a14:foregroundMark x1="42400" y1="27315" x2="42400" y2="27315"/>
                        <a14:foregroundMark x1="55600" y1="64815" x2="55600" y2="64815"/>
                        <a14:foregroundMark x1="39600" y1="65556" x2="60400" y2="64444"/>
                        <a14:foregroundMark x1="56400" y1="27315" x2="59200" y2="28796"/>
                        <a14:foregroundMark x1="43200" y1="28056" x2="38000" y2="28056"/>
                        <a14:foregroundMark x1="54000" y1="30648" x2="54800" y2="27685"/>
                        <a14:foregroundMark x1="44800" y1="30648" x2="448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44" y="1235015"/>
            <a:ext cx="3046414" cy="61306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47" y="1182459"/>
            <a:ext cx="1373009" cy="1383250"/>
          </a:xfrm>
          <a:prstGeom prst="rect">
            <a:avLst/>
          </a:prstGeom>
        </p:spPr>
      </p:pic>
      <p:sp>
        <p:nvSpPr>
          <p:cNvPr id="12" name="Left Arrow 11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t gio"/>
          <p:cNvSpPr/>
          <p:nvPr/>
        </p:nvSpPr>
        <p:spPr>
          <a:xfrm>
            <a:off x="5035985" y="52260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5" name="1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2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3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2" name="5"/>
          <p:cNvSpPr/>
          <p:nvPr/>
        </p:nvSpPr>
        <p:spPr>
          <a:xfrm>
            <a:off x="4834468" y="487680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159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40620" y="606869"/>
            <a:ext cx="6644755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3. Gõ thêm chữ w sau các chữ a, o, u em được chữ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8554" y="3124200"/>
            <a:ext cx="3764985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A) ă, ơ, ư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0262" y="3124200"/>
            <a:ext cx="3496057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) â, ô, ư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83" y="3022214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97" y="3217225"/>
            <a:ext cx="955653" cy="1083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4" b="92090" l="9969" r="89823">
                        <a14:foregroundMark x1="52752" y1="27441" x2="54829" y2="22363"/>
                        <a14:foregroundMark x1="39460" y1="27148" x2="41641" y2="23438"/>
                        <a14:foregroundMark x1="53063" y1="42969" x2="57009" y2="39258"/>
                        <a14:foregroundMark x1="47040" y1="41602" x2="48390" y2="38867"/>
                        <a14:foregroundMark x1="33022" y1="37891" x2="26168" y2="41602"/>
                        <a14:foregroundMark x1="57736" y1="88379" x2="57736" y2="84375"/>
                        <a14:foregroundMark x1="41641" y1="88770" x2="41641" y2="84082"/>
                        <a14:foregroundMark x1="35202" y1="87109" x2="35514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53" y="1216471"/>
            <a:ext cx="3639258" cy="57950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56" y="798392"/>
            <a:ext cx="1700793" cy="1713479"/>
          </a:xfrm>
          <a:prstGeom prst="rect">
            <a:avLst/>
          </a:prstGeom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t gio"/>
          <p:cNvSpPr/>
          <p:nvPr/>
        </p:nvSpPr>
        <p:spPr>
          <a:xfrm>
            <a:off x="4788240" y="5316876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4" name="1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2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3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4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5"/>
          <p:cNvSpPr/>
          <p:nvPr/>
        </p:nvSpPr>
        <p:spPr>
          <a:xfrm>
            <a:off x="4586723" y="4967608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840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1573" y="187355"/>
            <a:ext cx="7467600" cy="149136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4. Bảng cách gõ chữ cái tiếng Việt sau theo kiểu gõ nào?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1" y="4038600"/>
            <a:ext cx="3496195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B) Telex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9221" y="4031484"/>
            <a:ext cx="3496057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D22C0"/>
                </a:solidFill>
                <a:latin typeface="Arial" pitchFamily="34" charset="0"/>
                <a:cs typeface="Arial" pitchFamily="34" charset="0"/>
              </a:rPr>
              <a:t>A) VNI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35" y="3866411"/>
            <a:ext cx="1299768" cy="1473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7" b="89941" l="9961" r="91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925" y="4038602"/>
            <a:ext cx="955653" cy="1083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" b="92500" l="9787" r="89787">
                        <a14:foregroundMark x1="46525" y1="35648" x2="51915" y2="30648"/>
                        <a14:foregroundMark x1="56879" y1="36759" x2="52908" y2="30648"/>
                        <a14:foregroundMark x1="64965" y1="77593" x2="68652" y2="83704"/>
                        <a14:foregroundMark x1="75745" y1="86111" x2="77589" y2="85463"/>
                        <a14:foregroundMark x1="42979" y1="81667" x2="46099" y2="76389"/>
                        <a14:foregroundMark x1="35319" y1="86111" x2="38014" y2="86111"/>
                        <a14:foregroundMark x1="79858" y1="90463" x2="71348" y2="89907"/>
                        <a14:foregroundMark x1="81560" y1="90463" x2="79858" y2="90741"/>
                        <a14:foregroundMark x1="31773" y1="90185" x2="35319" y2="90185"/>
                        <a14:foregroundMark x1="39007" y1="89259" x2="43830" y2="86389"/>
                        <a14:foregroundMark x1="69929" y1="87222" x2="65957" y2="85463"/>
                        <a14:foregroundMark x1="72624" y1="87222" x2="78014" y2="87222"/>
                        <a14:foregroundMark x1="60000" y1="34444" x2="60993" y2="3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684" y="1171743"/>
            <a:ext cx="2964444" cy="5719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25" b="95125" l="10000" r="90000">
                        <a14:backgroundMark x1="42667" y1="40375" x2="45889" y2="38125"/>
                        <a14:backgroundMark x1="54667" y1="41625" x2="54667" y2="38625"/>
                        <a14:backgroundMark x1="52000" y1="44625" x2="53222" y2="43375"/>
                        <a14:backgroundMark x1="63333" y1="54125" x2="65667" y2="56625"/>
                        <a14:backgroundMark x1="59222" y1="51875" x2="61556" y2="50750"/>
                        <a14:backgroundMark x1="60111" y1="58625" x2="62444" y2="60625"/>
                        <a14:backgroundMark x1="60667" y1="64250" x2="61889" y2="64250"/>
                        <a14:backgroundMark x1="59778" y1="76750" x2="57222" y2="74750"/>
                        <a14:backgroundMark x1="63444" y1="17125" x2="64556" y2="17125"/>
                        <a14:backgroundMark x1="49111" y1="9875" x2="48444" y2="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49" y="905635"/>
            <a:ext cx="1412803" cy="1423341"/>
          </a:xfrm>
          <a:prstGeom prst="rect">
            <a:avLst/>
          </a:prstGeom>
        </p:spPr>
      </p:pic>
      <p:sp>
        <p:nvSpPr>
          <p:cNvPr id="10" name="Left Arrow 9">
            <a:hlinkClick r:id="rId15" action="ppaction://hlinksldjump"/>
          </p:cNvPr>
          <p:cNvSpPr/>
          <p:nvPr/>
        </p:nvSpPr>
        <p:spPr>
          <a:xfrm>
            <a:off x="676802" y="5715000"/>
            <a:ext cx="990600" cy="8382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65499" y="2064151"/>
          <a:ext cx="7615185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302">
                  <a:extLst>
                    <a:ext uri="{9D8B030D-6E8A-4147-A177-3AD203B41FA5}">
                      <a16:colId xmlns:a16="http://schemas.microsoft.com/office/drawing/2014/main" val="13720255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89636363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36002649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5626843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359160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04916671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62891797"/>
                    </a:ext>
                  </a:extLst>
                </a:gridCol>
                <a:gridCol w="727283">
                  <a:extLst>
                    <a:ext uri="{9D8B030D-6E8A-4147-A177-3AD203B41FA5}">
                      <a16:colId xmlns:a16="http://schemas.microsoft.com/office/drawing/2014/main" val="4020358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cần có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605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gõ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444826"/>
                  </a:ext>
                </a:extLst>
              </a:tr>
            </a:tbl>
          </a:graphicData>
        </a:graphic>
      </p:graphicFrame>
      <p:sp>
        <p:nvSpPr>
          <p:cNvPr id="12" name="het gio"/>
          <p:cNvSpPr/>
          <p:nvPr/>
        </p:nvSpPr>
        <p:spPr>
          <a:xfrm>
            <a:off x="4855278" y="561021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4" name="1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2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3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4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5"/>
          <p:cNvSpPr/>
          <p:nvPr/>
        </p:nvSpPr>
        <p:spPr>
          <a:xfrm>
            <a:off x="4653761" y="5260950"/>
            <a:ext cx="1271211" cy="14478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718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600200" y="362857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23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000" b="1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12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219200"/>
            <a:ext cx="716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 và Công nghệ (Tin học)</a:t>
            </a:r>
            <a:endParaRPr lang="en-US" alt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052" y="2133600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TRÌNH CHIẾU 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0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sách </a:t>
            </a:r>
            <a:r>
              <a:rPr lang="en-US" altLang="en-US" sz="40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30) 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253C5-A16D-8C62-F9BC-E7620911D7CF}"/>
              </a:ext>
            </a:extLst>
          </p:cNvPr>
          <p:cNvSpPr/>
          <p:nvPr/>
        </p:nvSpPr>
        <p:spPr>
          <a:xfrm>
            <a:off x="1697831" y="2114201"/>
            <a:ext cx="9220199" cy="3147965"/>
          </a:xfrm>
          <a:prstGeom prst="rect">
            <a:avLst/>
          </a:prstGeom>
          <a:solidFill>
            <a:srgbClr val="F9D1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Sau bài này em sẽ: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Thực hiện được thành thạo việc kích hoạt và ra khỏi phần mềm trình chiếu.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Tạo được tệp trình chiếu đơn giản bằng tiếng Việt có chữ hoa, chữ thường và có ảnh.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Lưu được tệp vào đúng thư mục theo yêu cầu.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738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359609" y="446586"/>
            <a:ext cx="7173154" cy="861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vi-VN" sz="2800" b="1" dirty="0">
              <a:solidFill>
                <a:srgbClr val="7FC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09600" y="533400"/>
            <a:ext cx="10962640" cy="5321215"/>
          </a:xfrm>
          <a:prstGeom prst="roundRect">
            <a:avLst>
              <a:gd name="adj" fmla="val 5722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8289" y="1249679"/>
            <a:ext cx="10887075" cy="244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lớp 3 em đã tạo được bài trình chiếu đơn giản và gõ được một vài dòng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đơn giản. Em hãy quan sát nội dung trên hai trang chiếu sau,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nội dung nào rõ nghĩa hơn? Tại sao?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42594" y="102407"/>
            <a:ext cx="2782571" cy="1239989"/>
            <a:chOff x="522611" y="813568"/>
            <a:chExt cx="2782649" cy="747323"/>
          </a:xfrm>
        </p:grpSpPr>
        <p:grpSp>
          <p:nvGrpSpPr>
            <p:cNvPr id="16" name="Group 15"/>
            <p:cNvGrpSpPr/>
            <p:nvPr/>
          </p:nvGrpSpPr>
          <p:grpSpPr>
            <a:xfrm>
              <a:off x="522611" y="969483"/>
              <a:ext cx="2372990" cy="518006"/>
              <a:chOff x="5906374" y="1278622"/>
              <a:chExt cx="2372990" cy="518006"/>
            </a:xfrm>
          </p:grpSpPr>
          <p:sp>
            <p:nvSpPr>
              <p:cNvPr id="21" name="Rectangle: Top Corners Rounded 20"/>
              <p:cNvSpPr/>
              <p:nvPr/>
            </p:nvSpPr>
            <p:spPr>
              <a:xfrm>
                <a:off x="5981023" y="1404722"/>
                <a:ext cx="2298341" cy="39190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906374" y="1278622"/>
                <a:ext cx="2372989" cy="430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419193">
              <a:off x="2440100" y="996101"/>
              <a:ext cx="751907" cy="56479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583880" y="813568"/>
              <a:ext cx="721380" cy="519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endPara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83873" y="4394374"/>
            <a:ext cx="9134316" cy="65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61F86-9EBD-6748-5AD9-100F96EA81E5}"/>
              </a:ext>
            </a:extLst>
          </p:cNvPr>
          <p:cNvSpPr/>
          <p:nvPr/>
        </p:nvSpPr>
        <p:spPr>
          <a:xfrm>
            <a:off x="1968119" y="3510283"/>
            <a:ext cx="4027491" cy="1161755"/>
          </a:xfrm>
          <a:prstGeom prst="rect">
            <a:avLst/>
          </a:prstGeom>
          <a:solidFill>
            <a:srgbClr val="FBAB1B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Canh dep que huong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941551-70EB-B7F6-4272-A22298D24949}"/>
              </a:ext>
            </a:extLst>
          </p:cNvPr>
          <p:cNvSpPr/>
          <p:nvPr/>
        </p:nvSpPr>
        <p:spPr>
          <a:xfrm>
            <a:off x="6798174" y="3510283"/>
            <a:ext cx="4150189" cy="1135749"/>
          </a:xfrm>
          <a:prstGeom prst="rect">
            <a:avLst/>
          </a:prstGeom>
          <a:solidFill>
            <a:srgbClr val="FBAB1B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Cảnh đẹp quê hương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A3A1F2-ECF7-7DFD-65B6-683EF6D824B4}"/>
              </a:ext>
            </a:extLst>
          </p:cNvPr>
          <p:cNvSpPr txBox="1"/>
          <p:nvPr/>
        </p:nvSpPr>
        <p:spPr>
          <a:xfrm>
            <a:off x="3528023" y="5039393"/>
            <a:ext cx="6836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2410" y="0"/>
            <a:ext cx="1087590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n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43915" y="897989"/>
            <a:ext cx="1087590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dirty="0">
                <a:latin typeface="+mj-lt"/>
              </a:rPr>
              <a:t>Để gõ được tiếng Việt trên máy tính, cần có phần mềm hỗ trợ như Unikey, Vietkey, EVkey</a:t>
            </a:r>
            <a:r>
              <a:rPr lang="vi-VN" sz="3200">
                <a:latin typeface="+mj-lt"/>
              </a:rPr>
              <a:t>,…. 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" y="1374775"/>
            <a:ext cx="611505" cy="5721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57400" y="5181600"/>
            <a:ext cx="8001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3957D-4A0A-3F4C-CC95-B8E2222F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634" y="2590800"/>
            <a:ext cx="6398469" cy="20377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3124200" y="191919"/>
            <a:ext cx="7010400" cy="660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 err="1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0762" y="1030481"/>
            <a:ext cx="6700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Unikey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0371"/>
            <a:ext cx="1228391" cy="113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28" y="1793418"/>
            <a:ext cx="7817344" cy="30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28056" y="2591487"/>
            <a:ext cx="3183649" cy="360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28056" y="2998159"/>
            <a:ext cx="2474892" cy="360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42565-48AF-044E-5DD0-38959705EFC0}"/>
              </a:ext>
            </a:extLst>
          </p:cNvPr>
          <p:cNvSpPr txBox="1"/>
          <p:nvPr/>
        </p:nvSpPr>
        <p:spPr>
          <a:xfrm>
            <a:off x="190500" y="4902200"/>
            <a:ext cx="12001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Nháy chuột vào biểu tượng của phần mềm Unikey ở góc dưới bên phải màn hình nền để chuyển đổi giữa chế độ gõ tiếng Anh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(chữ E)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và chế độ gõ tiếng Việt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(chữ V)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35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3335655" y="1083310"/>
            <a:ext cx="91186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16482-B3C6-9F8E-353A-B13C6F1B6F35}"/>
              </a:ext>
            </a:extLst>
          </p:cNvPr>
          <p:cNvSpPr txBox="1"/>
          <p:nvPr/>
        </p:nvSpPr>
        <p:spPr>
          <a:xfrm>
            <a:off x="3124200" y="101196"/>
            <a:ext cx="746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Telex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DA74CA-8477-99CF-BDF4-616F6CF70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75" y="3190356"/>
            <a:ext cx="8890197" cy="1128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65B0FF-1405-6EE6-6F10-A73858D2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150" y="871712"/>
            <a:ext cx="9168448" cy="10921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8AE5F1-5D87-EF1A-EF4B-9F09172F39AD}"/>
              </a:ext>
            </a:extLst>
          </p:cNvPr>
          <p:cNvSpPr txBox="1"/>
          <p:nvPr/>
        </p:nvSpPr>
        <p:spPr>
          <a:xfrm>
            <a:off x="2665171" y="1945913"/>
            <a:ext cx="709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 Để có từ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chơi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gõ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 chowi.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9F3F1-C9C5-4BE1-B266-40B047A05BE5}"/>
              </a:ext>
            </a:extLst>
          </p:cNvPr>
          <p:cNvSpPr txBox="1"/>
          <p:nvPr/>
        </p:nvSpPr>
        <p:spPr>
          <a:xfrm>
            <a:off x="2087881" y="2605581"/>
            <a:ext cx="9139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Telex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4CFE3-C5D5-DD81-CE02-D575F3E4D992}"/>
              </a:ext>
            </a:extLst>
          </p:cNvPr>
          <p:cNvSpPr txBox="1"/>
          <p:nvPr/>
        </p:nvSpPr>
        <p:spPr>
          <a:xfrm>
            <a:off x="534749" y="4468221"/>
            <a:ext cx="116572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gõ dấu thanh tiếng Việt, em có thể gõ phím dấu thanh ở cuối từ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dụ: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có câu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nhớ nguồn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gõ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Uoongs nuwowcs nhows nguoonf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chữ hoa, em nhấn giữ phím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Shift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thời gõ phím chữ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3335655" y="1083310"/>
            <a:ext cx="91186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BC39CA-EF81-A582-7691-81CB8208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68085"/>
            <a:ext cx="9144000" cy="33047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071B1B-8CC4-07B0-8635-8716B558A10B}"/>
              </a:ext>
            </a:extLst>
          </p:cNvPr>
          <p:cNvSpPr txBox="1"/>
          <p:nvPr/>
        </p:nvSpPr>
        <p:spPr>
          <a:xfrm>
            <a:off x="1524000" y="869790"/>
            <a:ext cx="975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VNI</a:t>
            </a:r>
          </a:p>
        </p:txBody>
      </p:sp>
    </p:spTree>
    <p:extLst>
      <p:ext uri="{BB962C8B-B14F-4D97-AF65-F5344CB8AC3E}">
        <p14:creationId xmlns:p14="http://schemas.microsoft.com/office/powerpoint/2010/main" val="1311144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9473" y="184105"/>
            <a:ext cx="10456146" cy="1465625"/>
            <a:chOff x="3127168" y="631160"/>
            <a:chExt cx="8097559" cy="1231111"/>
          </a:xfrm>
        </p:grpSpPr>
        <p:grpSp>
          <p:nvGrpSpPr>
            <p:cNvPr id="12" name="Group 11"/>
            <p:cNvGrpSpPr/>
            <p:nvPr/>
          </p:nvGrpSpPr>
          <p:grpSpPr>
            <a:xfrm>
              <a:off x="3127168" y="631160"/>
              <a:ext cx="8097559" cy="1231111"/>
              <a:chOff x="3127168" y="631160"/>
              <a:chExt cx="8097559" cy="123111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657601" y="911578"/>
                <a:ext cx="7567126" cy="950693"/>
                <a:chOff x="4131425" y="934090"/>
                <a:chExt cx="6807716" cy="1402534"/>
              </a:xfrm>
            </p:grpSpPr>
            <p:sp>
              <p:nvSpPr>
                <p:cNvPr id="16" name="Rectangle: Rounded Corners 15"/>
                <p:cNvSpPr/>
                <p:nvPr/>
              </p:nvSpPr>
              <p:spPr>
                <a:xfrm>
                  <a:off x="4217929" y="1054359"/>
                  <a:ext cx="6721212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: Rounded Corners 16"/>
                <p:cNvSpPr/>
                <p:nvPr/>
              </p:nvSpPr>
              <p:spPr>
                <a:xfrm>
                  <a:off x="4131425" y="934090"/>
                  <a:ext cx="6721212" cy="1282264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27168" y="631160"/>
                <a:ext cx="670235" cy="593491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3782380" y="790683"/>
              <a:ext cx="7386778" cy="952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gõ được văn bản Tiếng Việt cần có phần mềm gõ TiếngViệt.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hai kiểu gõ tiếngViệt phổ biến là TELEX vàVNI.</a:t>
              </a: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4"/>
          <p:cNvSpPr/>
          <p:nvPr/>
        </p:nvSpPr>
        <p:spPr>
          <a:xfrm>
            <a:off x="812800" y="4563110"/>
            <a:ext cx="102419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4"/>
          <p:cNvSpPr/>
          <p:nvPr/>
        </p:nvSpPr>
        <p:spPr>
          <a:xfrm>
            <a:off x="828040" y="5208270"/>
            <a:ext cx="10226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62000" y="1886512"/>
            <a:ext cx="11201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Những phát biểu nào sau đây là đúng?</a:t>
            </a:r>
          </a:p>
          <a:p>
            <a:pPr marL="457200" indent="-457200" algn="just">
              <a:buAutoNum type="alphaU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gõ được tiếng Việt, máy tính cần phải được cài đặt phần mềm hỗ trợ gõ tiếng Việt.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Để gõ chữ hoa, em nhấn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phím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đồng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gõ phím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Có thể gõ phím dấu tiếng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Việt theo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kiểu Telex ở vị trí bất kì của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Để có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quee huong                B. quee huwowng                  C. que huwowng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C4B143-BEBC-F1ED-A035-E56EB3D19CD6}"/>
              </a:ext>
            </a:extLst>
          </p:cNvPr>
          <p:cNvSpPr/>
          <p:nvPr/>
        </p:nvSpPr>
        <p:spPr>
          <a:xfrm>
            <a:off x="719473" y="2424711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D92B60-4F04-A866-FE60-4EAED8CF8C6A}"/>
              </a:ext>
            </a:extLst>
          </p:cNvPr>
          <p:cNvSpPr/>
          <p:nvPr/>
        </p:nvSpPr>
        <p:spPr>
          <a:xfrm>
            <a:off x="719473" y="3100279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360C6C-C04B-DA86-77BF-82CDC6C56657}"/>
              </a:ext>
            </a:extLst>
          </p:cNvPr>
          <p:cNvSpPr/>
          <p:nvPr/>
        </p:nvSpPr>
        <p:spPr>
          <a:xfrm>
            <a:off x="719473" y="3687273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1EBFCA-34DC-9F92-6D5D-4705FC3EE505}"/>
              </a:ext>
            </a:extLst>
          </p:cNvPr>
          <p:cNvSpPr/>
          <p:nvPr/>
        </p:nvSpPr>
        <p:spPr>
          <a:xfrm>
            <a:off x="4191000" y="4921471"/>
            <a:ext cx="6096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: Chiến dịch Corona"/>
  <p:tag name="ISPRING_SLIDE_INDENT_LEVEL" val="0"/>
  <p:tag name="ISPRING_PRESENTER_ID" val="{99E7408F-ECB8-4900-920A-B474B1D530D0}"/>
  <p:tag name="GENSWF_ADVANCE_TIME" val="58.246"/>
  <p:tag name="ISPRING_SLIDE_ID_2" val="{DD5B1B6B-B006-410D-8577-4C615F5B597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3"/>
  <p:tag name="ISPRING_SLIDE_INDENT_LEVEL" val="0"/>
  <p:tag name="ISPRING_PRESENTER_ID" val="{99E7408F-ECB8-4900-920A-B474B1D530D0}"/>
  <p:tag name="GENSWF_ADVANCE_TIME" val="6.392"/>
  <p:tag name="ISPRING_SLIDE_ID_2" val="{11BA0217-4525-4EAC-BCB2-28BA5883568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4"/>
  <p:tag name="ISPRING_SLIDE_INDENT_LEVEL" val="0"/>
  <p:tag name="ISPRING_PRESENTER_ID" val="{99E7408F-ECB8-4900-920A-B474B1D530D0}"/>
  <p:tag name="GENSWF_ADVANCE_TIME" val="7.164"/>
  <p:tag name="ISPRING_SLIDE_ID_2" val="{EB43AB8D-AB1E-406D-A469-014189C3187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1"/>
  <p:tag name="ISPRING_SLIDE_INDENT_LEVEL" val="0"/>
  <p:tag name="ISPRING_PRESENTER_ID" val="{99E7408F-ECB8-4900-920A-B474B1D530D0}"/>
  <p:tag name="GENSWF_ADVANCE_TIME" val="7.42"/>
  <p:tag name="ISPRING_SLIDE_ID_2" val="{A89BB0FD-D22D-446F-9F2F-20486CF9C88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 2"/>
  <p:tag name="ISPRING_SLIDE_INDENT_LEVEL" val="0"/>
  <p:tag name="ISPRING_PRESENTER_ID" val="{99E7408F-ECB8-4900-920A-B474B1D530D0}"/>
  <p:tag name="GENSWF_ADVANCE_TIME" val="5.953"/>
  <p:tag name="ISPRING_SLIDE_ID_2" val="{A5329ADD-0BA0-4542-985E-EF0A1725FCD7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11456</TotalTime>
  <Words>699</Words>
  <Application>Microsoft Office PowerPoint</Application>
  <PresentationFormat>Widescreen</PresentationFormat>
  <Paragraphs>106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</vt:lpstr>
      <vt:lpstr>#9Slide02 Noi dung rat dai</vt:lpstr>
      <vt:lpstr>Calibri Light</vt:lpstr>
      <vt:lpstr>Arial</vt:lpstr>
      <vt:lpstr>Times New Roman</vt:lpstr>
      <vt:lpstr>UTM Avo</vt:lpstr>
      <vt:lpstr>Tahoma</vt:lpstr>
      <vt:lpstr>4_Office Theme</vt:lpstr>
      <vt:lpstr>5_Office Theme</vt:lpstr>
      <vt:lpstr>Default Design</vt:lpstr>
      <vt:lpstr>KHỞI ĐỘNG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admin</cp:lastModifiedBy>
  <cp:revision>1264</cp:revision>
  <dcterms:created xsi:type="dcterms:W3CDTF">2021-09-19T04:33:01Z</dcterms:created>
  <dcterms:modified xsi:type="dcterms:W3CDTF">2023-11-21T02:52:24Z</dcterms:modified>
  <cp:category>9Slide.vn</cp:category>
</cp:coreProperties>
</file>