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47" r:id="rId2"/>
    <p:sldId id="436" r:id="rId3"/>
    <p:sldId id="437" r:id="rId4"/>
    <p:sldId id="438" r:id="rId5"/>
    <p:sldId id="439" r:id="rId6"/>
    <p:sldId id="440" r:id="rId7"/>
    <p:sldId id="441" r:id="rId8"/>
    <p:sldId id="442" r:id="rId9"/>
    <p:sldId id="444" r:id="rId10"/>
    <p:sldId id="445" r:id="rId11"/>
    <p:sldId id="432"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0" autoAdjust="0"/>
    <p:restoredTop sz="94660"/>
  </p:normalViewPr>
  <p:slideViewPr>
    <p:cSldViewPr>
      <p:cViewPr>
        <p:scale>
          <a:sx n="61" d="100"/>
          <a:sy n="61" d="100"/>
        </p:scale>
        <p:origin x="-192"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extLst>
      <p:ext uri="{BB962C8B-B14F-4D97-AF65-F5344CB8AC3E}">
        <p14:creationId xmlns:p14="http://schemas.microsoft.com/office/powerpoint/2010/main" val="2199782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t>12</a:t>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extLst>
      <p:ext uri="{BB962C8B-B14F-4D97-AF65-F5344CB8AC3E}">
        <p14:creationId xmlns:p14="http://schemas.microsoft.com/office/powerpoint/2010/main" val="282048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Giới thiệu với bạn về nơi đọc sách mà em yêu thích.</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65268" y="682143"/>
            <a:ext cx="2608984"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sp>
        <p:nvSpPr>
          <p:cNvPr id="6" name="TextBox 5"/>
          <p:cNvSpPr txBox="1"/>
          <p:nvPr/>
        </p:nvSpPr>
        <p:spPr>
          <a:xfrm>
            <a:off x="4617134" y="149573"/>
            <a:ext cx="6885218"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7" name="Rectangle 95"/>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anose="02020603050405020304" pitchFamily="18" charset="0"/>
                <a:cs typeface="Times New Roman" panose="02020603050405020304" pitchFamily="18" charset="0"/>
              </a:rPr>
              <a:t>KHỞI ĐỘNG</a:t>
            </a:r>
          </a:p>
        </p:txBody>
      </p:sp>
      <p:sp>
        <p:nvSpPr>
          <p:cNvPr id="10" name="Rectangle 9"/>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anose="02020603050405020304" pitchFamily="18" charset="0"/>
                <a:cs typeface="Times New Roman" panose="02020603050405020304" pitchFamily="18" charset="0"/>
              </a:rPr>
              <a:t>Cùng làm việc nhóm đôi</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p:cNvPicPr>
            <a:picLocks noChangeAspect="1"/>
          </p:cNvPicPr>
          <p:nvPr/>
        </p:nvPicPr>
        <p:blipFill>
          <a:blip r:embed="rId4"/>
          <a:stretch>
            <a:fillRect/>
          </a:stretch>
        </p:blipFill>
        <p:spPr>
          <a:xfrm>
            <a:off x="10765178" y="3644153"/>
            <a:ext cx="5105400" cy="45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4" name="Straight Connector 3"/>
          <p:cNvCxnSpPr/>
          <p:nvPr/>
        </p:nvCxnSpPr>
        <p:spPr>
          <a:xfrm>
            <a:off x="1557621" y="3737426"/>
            <a:ext cx="2743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1" name="Text Box 14"/>
          <p:cNvSpPr txBox="1">
            <a:spLocks noChangeArrowheads="1"/>
          </p:cNvSpPr>
          <p:nvPr/>
        </p:nvSpPr>
        <p:spPr bwMode="auto">
          <a:xfrm>
            <a:off x="2652455" y="2087469"/>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4"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25" name="Picture 24"/>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p:cNvPicPr>
            <a:picLocks noChangeAspect="1"/>
          </p:cNvPicPr>
          <p:nvPr/>
        </p:nvPicPr>
        <p:blipFill>
          <a:blip r:embed="rId5"/>
          <a:stretch>
            <a:fillRect/>
          </a:stretch>
        </p:blipFill>
        <p:spPr>
          <a:xfrm>
            <a:off x="12176919" y="3341312"/>
            <a:ext cx="3657599" cy="4477657"/>
          </a:xfrm>
          <a:prstGeom prst="rect">
            <a:avLst/>
          </a:prstGeom>
        </p:spPr>
      </p:pic>
      <p:sp>
        <p:nvSpPr>
          <p:cNvPr id="15" name="TextBox 14"/>
          <p:cNvSpPr txBox="1"/>
          <p:nvPr/>
        </p:nvSpPr>
        <p:spPr>
          <a:xfrm>
            <a:off x="4617134" y="149573"/>
            <a:ext cx="6885218"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541467"/>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p:cNvPicPr>
            <a:picLocks noChangeAspect="1"/>
          </p:cNvPicPr>
          <p:nvPr/>
        </p:nvPicPr>
        <p:blipFill>
          <a:blip r:embed="rId4"/>
          <a:stretch>
            <a:fillRect/>
          </a:stretch>
        </p:blipFill>
        <p:spPr>
          <a:xfrm>
            <a:off x="8567904" y="3395451"/>
            <a:ext cx="3515126" cy="4224548"/>
          </a:xfrm>
          <a:prstGeom prst="rect">
            <a:avLst/>
          </a:prstGeom>
        </p:spPr>
      </p:pic>
      <p:pic>
        <p:nvPicPr>
          <p:cNvPr id="6" name="Picture 5"/>
          <p:cNvPicPr>
            <a:picLocks noChangeAspect="1"/>
          </p:cNvPicPr>
          <p:nvPr/>
        </p:nvPicPr>
        <p:blipFill>
          <a:blip r:embed="rId5"/>
          <a:stretch>
            <a:fillRect/>
          </a:stretch>
        </p:blipFill>
        <p:spPr>
          <a:xfrm>
            <a:off x="12176919" y="3341312"/>
            <a:ext cx="3657599" cy="4477657"/>
          </a:xfrm>
          <a:prstGeom prst="rect">
            <a:avLst/>
          </a:prstGeom>
        </p:spPr>
      </p:pic>
      <p:sp>
        <p:nvSpPr>
          <p:cNvPr id="15" name="TextBox 14"/>
          <p:cNvSpPr txBox="1"/>
          <p:nvPr/>
        </p:nvSpPr>
        <p:spPr>
          <a:xfrm>
            <a:off x="4617134" y="149573"/>
            <a:ext cx="6885218"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p>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19" y="152400"/>
            <a:ext cx="15849600" cy="883919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5" y="682143"/>
            <a:ext cx="3923446" cy="584775"/>
            <a:chOff x="6651116" y="743102"/>
            <a:chExt cx="3857247" cy="584775"/>
          </a:xfrm>
        </p:grpSpPr>
        <p:sp>
          <p:nvSpPr>
            <p:cNvPr id="18" name="TextBox 17"/>
            <p:cNvSpPr txBox="1"/>
            <p:nvPr/>
          </p:nvSpPr>
          <p:spPr>
            <a:xfrm>
              <a:off x="6651116" y="743102"/>
              <a:ext cx="3857247"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a:t>
              </a:r>
              <a:r>
                <a:rPr lang="en-US" sz="3200" b="1" smtClean="0">
                  <a:solidFill>
                    <a:srgbClr val="FF0066"/>
                  </a:solidFill>
                  <a:latin typeface="Times New Roman" panose="02020603050405020304" pitchFamily="18" charset="0"/>
                  <a:cs typeface="Times New Roman" panose="02020603050405020304" pitchFamily="18" charset="0"/>
                </a:rPr>
                <a:t>VIỆT: Bài 15</a:t>
              </a:r>
              <a:endParaRPr lang="en-US" sz="3200" b="1">
                <a:solidFill>
                  <a:srgbClr val="FF0066"/>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5" name="TextBox 14"/>
          <p:cNvSpPr txBox="1"/>
          <p:nvPr/>
        </p:nvSpPr>
        <p:spPr>
          <a:xfrm>
            <a:off x="4617134" y="149573"/>
            <a:ext cx="6885218"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anose="02020603050405020304" pitchFamily="18" charset="0"/>
                <a:cs typeface="Times New Roman" panose="02020603050405020304" pitchFamily="18" charset="0"/>
              </a:rPr>
              <a:t>Th</a:t>
            </a:r>
            <a:r>
              <a:rPr lang="en-US" sz="4000" b="1">
                <a:solidFill>
                  <a:srgbClr val="FF0000"/>
                </a:solidFill>
                <a:latin typeface="Times New Roman" panose="02020603050405020304" pitchFamily="18" charset="0"/>
                <a:cs typeface="Times New Roman" panose="02020603050405020304" pitchFamily="18" charset="0"/>
              </a:rPr>
              <a:t>oải</a:t>
            </a:r>
            <a:r>
              <a:rPr lang="en-US" sz="4000" b="1">
                <a:solidFill>
                  <a:srgbClr val="0000FF"/>
                </a:solidFill>
                <a:latin typeface="Times New Roman" panose="02020603050405020304" pitchFamily="18" charset="0"/>
                <a:cs typeface="Times New Roman" panose="02020603050405020304" pitchFamily="18" charset="0"/>
              </a:rPr>
              <a:t> mái </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617134" y="2953388"/>
            <a:ext cx="1828800" cy="707886"/>
          </a:xfrm>
          <a:prstGeom prst="rect">
            <a:avLst/>
          </a:prstGeom>
        </p:spPr>
        <p:txBody>
          <a:bodyPr wrap="square">
            <a:spAutoFit/>
          </a:bodyPr>
          <a:lstStyle/>
          <a:p>
            <a:pPr algn="just"/>
            <a:r>
              <a:rPr lang="en-US" sz="4000" b="1">
                <a:solidFill>
                  <a:srgbClr val="FF0000"/>
                </a:solidFill>
                <a:latin typeface="Times New Roman" panose="02020603050405020304" pitchFamily="18" charset="0"/>
                <a:cs typeface="Times New Roman" panose="02020603050405020304" pitchFamily="18" charset="0"/>
              </a:rPr>
              <a:t>s</a:t>
            </a:r>
            <a:r>
              <a:rPr lang="en-US" sz="4000" b="1">
                <a:solidFill>
                  <a:srgbClr val="0000CC"/>
                </a:solidFill>
                <a:latin typeface="Times New Roman" panose="02020603050405020304" pitchFamily="18" charset="0"/>
                <a:cs typeface="Times New Roman" panose="02020603050405020304" pitchFamily="18" charset="0"/>
              </a:rPr>
              <a:t>ôi </a:t>
            </a:r>
            <a:r>
              <a:rPr lang="en-US" sz="4000" b="1">
                <a:solidFill>
                  <a:srgbClr val="FF0000"/>
                </a:solidFill>
                <a:latin typeface="Times New Roman" panose="02020603050405020304" pitchFamily="18" charset="0"/>
                <a:cs typeface="Times New Roman" panose="02020603050405020304" pitchFamily="18" charset="0"/>
              </a:rPr>
              <a:t>n</a:t>
            </a:r>
            <a:r>
              <a:rPr lang="en-US" sz="4000" b="1">
                <a:solidFill>
                  <a:srgbClr val="0000CC"/>
                </a:solidFill>
                <a:latin typeface="Times New Roman" panose="02020603050405020304" pitchFamily="18" charset="0"/>
                <a:cs typeface="Times New Roman" panose="02020603050405020304" pitchFamily="18" charset="0"/>
              </a:rPr>
              <a:t>ổi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6326252" y="2953388"/>
            <a:ext cx="3048000" cy="707886"/>
          </a:xfrm>
          <a:prstGeom prst="rect">
            <a:avLst/>
          </a:prstGeom>
        </p:spPr>
        <p:txBody>
          <a:bodyPr wrap="square">
            <a:spAutoFit/>
          </a:bodyPr>
          <a:lstStyle/>
          <a:p>
            <a:pPr algn="just"/>
            <a:r>
              <a:rPr lang="en-US" sz="4000" b="1">
                <a:solidFill>
                  <a:srgbClr val="0000CC"/>
                </a:solidFill>
                <a:latin typeface="Times New Roman" panose="02020603050405020304" pitchFamily="18" charset="0"/>
                <a:cs typeface="Times New Roman" panose="02020603050405020304" pitchFamily="18" charset="0"/>
              </a:rPr>
              <a:t>q</a:t>
            </a:r>
            <a:r>
              <a:rPr lang="en-US" sz="4000" b="1">
                <a:solidFill>
                  <a:srgbClr val="FF0000"/>
                </a:solidFill>
                <a:latin typeface="Times New Roman" panose="02020603050405020304" pitchFamily="18" charset="0"/>
                <a:cs typeface="Times New Roman" panose="02020603050405020304" pitchFamily="18" charset="0"/>
              </a:rPr>
              <a:t>uang</a:t>
            </a:r>
            <a:r>
              <a:rPr lang="en-US" sz="4000" b="1">
                <a:solidFill>
                  <a:srgbClr val="0000CC"/>
                </a:solidFill>
                <a:latin typeface="Times New Roman" panose="02020603050405020304" pitchFamily="18" charset="0"/>
                <a:cs typeface="Times New Roman" panose="02020603050405020304" pitchFamily="18" charset="0"/>
              </a:rPr>
              <a:t> cảnh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4000" b="1">
                <a:solidFill>
                  <a:srgbClr val="FF0000"/>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4000" b="1">
                <a:solidFill>
                  <a:srgbClr val="FF0000"/>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quang cảnh trông thật ngộ</a:t>
            </a:r>
            <a:r>
              <a:rPr lang="en-US" sz="4000" b="1">
                <a:solidFill>
                  <a:srgbClr val="0000CC"/>
                </a:solidFill>
                <a:latin typeface="Times New Roman" panose="02020603050405020304" pitchFamily="18" charset="0"/>
                <a:cs typeface="Times New Roman" panose="02020603050405020304" pitchFamily="18" charset="0"/>
              </a:rPr>
              <a:t>.</a:t>
            </a:r>
            <a:r>
              <a:rPr lang="vi-VN" sz="4000" b="1">
                <a:solidFill>
                  <a:srgbClr val="FF0000"/>
                </a:solidFill>
                <a:latin typeface="Times New Roman" panose="02020603050405020304" pitchFamily="18" charset="0"/>
                <a:cs typeface="Times New Roman" panose="02020603050405020304" pitchFamily="18" charset="0"/>
              </a:rPr>
              <a:t>//</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15"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5" name="TextBox 24"/>
          <p:cNvSpPr txBox="1"/>
          <p:nvPr/>
        </p:nvSpPr>
        <p:spPr>
          <a:xfrm>
            <a:off x="4617134" y="149573"/>
            <a:ext cx="6885218"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6" y="682143"/>
            <a:ext cx="2608983"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Câu 1: Đến trường sau kì nghỉ, các bạn học sinh đã phát hiện ra điều gì tuyệt vời?</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544121" y="4237926"/>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Câu 2: </a:t>
            </a:r>
            <a:r>
              <a:rPr lang="vi-VN" sz="3600" b="1">
                <a:solidFill>
                  <a:srgbClr val="FF0000"/>
                </a:solidFill>
                <a:latin typeface="Times New Roman" panose="02020603050405020304" pitchFamily="18" charset="0"/>
                <a:cs typeface="Times New Roman" panose="02020603050405020304" pitchFamily="18" charset="0"/>
              </a:rPr>
              <a:t>Thầy hiệu trưởng đã dặn các bạn học sinh đã làm được những điều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5"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6" name="Rectangle 35"/>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427522" y="2830427"/>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33970"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123248" y="4237926"/>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85218" cy="1117345"/>
            <a:chOff x="4539228" y="210532"/>
            <a:chExt cx="6769044" cy="1117345"/>
          </a:xfrm>
        </p:grpSpPr>
        <p:grpSp>
          <p:nvGrpSpPr>
            <p:cNvPr id="15" name="Group 14"/>
            <p:cNvGrpSpPr/>
            <p:nvPr/>
          </p:nvGrpSpPr>
          <p:grpSpPr>
            <a:xfrm>
              <a:off x="4539228" y="210532"/>
              <a:ext cx="6769044" cy="1117345"/>
              <a:chOff x="4539228" y="210532"/>
              <a:chExt cx="6769044" cy="1117345"/>
            </a:xfrm>
          </p:grpSpPr>
          <p:sp>
            <p:nvSpPr>
              <p:cNvPr id="17" name="TextBox 16"/>
              <p:cNvSpPr txBox="1"/>
              <p:nvPr/>
            </p:nvSpPr>
            <p:spPr>
              <a:xfrm>
                <a:off x="4539228" y="210532"/>
                <a:ext cx="6769044"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Câu 3: Vì sao bạn nhỏ thấy quang cảnh thư viện trông giống như một toa tàu đông đúc?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3"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40" name="Rectangle 39"/>
          <p:cNvSpPr/>
          <p:nvPr/>
        </p:nvSpPr>
        <p:spPr>
          <a:xfrm>
            <a:off x="5618634" y="4182112"/>
            <a:ext cx="10233818" cy="1200329"/>
          </a:xfrm>
          <a:prstGeom prst="rect">
            <a:avLst/>
          </a:prstGeom>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Câu 4: Các bạn Hs cảm thấy như thế nào khi có thư viện mới?</a:t>
            </a:r>
            <a:endParaRPr lang="en-US" sz="3600" b="1" dirty="0">
              <a:solidFill>
                <a:srgbClr val="FF0000"/>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l</a:t>
            </a:r>
            <a:r>
              <a:rPr lang="en-US" sz="3600" b="1">
                <a:solidFill>
                  <a:srgbClr val="0000CC"/>
                </a:solidFill>
                <a:latin typeface="Times New Roman" panose="02020603050405020304" pitchFamily="18" charset="0"/>
                <a:cs typeface="Times New Roman" panose="02020603050405020304" pitchFamily="18" charset="0"/>
              </a:rPr>
              <a:t>ớp học,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m</a:t>
            </a:r>
            <a:r>
              <a:rPr lang="en-US" sz="3600" b="1">
                <a:solidFill>
                  <a:srgbClr val="FF0000"/>
                </a:solidFill>
                <a:latin typeface="Times New Roman" panose="02020603050405020304" pitchFamily="18" charset="0"/>
                <a:cs typeface="Times New Roman" panose="02020603050405020304" pitchFamily="18" charset="0"/>
              </a:rPr>
              <a:t>ột</a:t>
            </a:r>
            <a:r>
              <a:rPr lang="en-US" sz="3600" b="1">
                <a:solidFill>
                  <a:srgbClr val="0000CC"/>
                </a:solidFill>
                <a:latin typeface="Times New Roman" panose="02020603050405020304" pitchFamily="18" charset="0"/>
                <a:cs typeface="Times New Roman" panose="02020603050405020304" pitchFamily="18" charset="0"/>
              </a:rPr>
              <a:t> nửa,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Câu 5: Nói về thư viện mà em ước mơ?</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3"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41" name="Rectangle 40"/>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Gợi ý: </a:t>
            </a:r>
          </a:p>
          <a:p>
            <a:pPr algn="just"/>
            <a:r>
              <a:rPr lang="en-US" sz="3600" b="1">
                <a:solidFill>
                  <a:srgbClr val="0000CC"/>
                </a:solidFill>
                <a:latin typeface="Times New Roman" panose="02020603050405020304" pitchFamily="18" charset="0"/>
                <a:cs typeface="Times New Roman" panose="02020603050405020304" pitchFamily="18" charset="0"/>
              </a:rPr>
              <a:t>  - Thư viện nằm ở đâu?</a:t>
            </a:r>
          </a:p>
          <a:p>
            <a:pPr algn="just"/>
            <a:r>
              <a:rPr lang="en-US" sz="3600" b="1">
                <a:solidFill>
                  <a:srgbClr val="0000CC"/>
                </a:solidFill>
                <a:latin typeface="Times New Roman" panose="02020603050405020304" pitchFamily="18" charset="0"/>
                <a:cs typeface="Times New Roman" panose="02020603050405020304" pitchFamily="18" charset="0"/>
              </a:rPr>
              <a:t>  - Thư viện trông như thế nào?</a:t>
            </a:r>
          </a:p>
          <a:p>
            <a:pPr algn="just"/>
            <a:r>
              <a:rPr lang="en-US" sz="3600" b="1">
                <a:solidFill>
                  <a:srgbClr val="0000CC"/>
                </a:solidFill>
                <a:latin typeface="Times New Roman" panose="02020603050405020304" pitchFamily="18" charset="0"/>
                <a:cs typeface="Times New Roman" panose="02020603050405020304" pitchFamily="18" charset="0"/>
              </a:rPr>
              <a:t>  - Thư viện có  những loại sách gì?</a:t>
            </a:r>
          </a:p>
          <a:p>
            <a:pPr algn="just"/>
            <a:r>
              <a:rPr lang="en-US" sz="3600" b="1">
                <a:solidFill>
                  <a:srgbClr val="0000CC"/>
                </a:solidFill>
                <a:latin typeface="Times New Roman" panose="02020603050405020304" pitchFamily="18" charset="0"/>
                <a:cs typeface="Times New Roman" panose="02020603050405020304"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l</a:t>
            </a:r>
            <a:r>
              <a:rPr lang="en-US" sz="3600" b="1">
                <a:solidFill>
                  <a:srgbClr val="0000CC"/>
                </a:solidFill>
                <a:latin typeface="Times New Roman" panose="02020603050405020304" pitchFamily="18" charset="0"/>
                <a:cs typeface="Times New Roman" panose="02020603050405020304" pitchFamily="18" charset="0"/>
              </a:rPr>
              <a:t>ớp học,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m</a:t>
            </a:r>
            <a:r>
              <a:rPr lang="en-US" sz="3600" b="1">
                <a:solidFill>
                  <a:srgbClr val="FF0000"/>
                </a:solidFill>
                <a:latin typeface="Times New Roman" panose="02020603050405020304" pitchFamily="18" charset="0"/>
                <a:cs typeface="Times New Roman" panose="02020603050405020304" pitchFamily="18" charset="0"/>
              </a:rPr>
              <a:t>ột</a:t>
            </a:r>
            <a:r>
              <a:rPr lang="en-US" sz="3600" b="1">
                <a:solidFill>
                  <a:srgbClr val="0000CC"/>
                </a:solidFill>
                <a:latin typeface="Times New Roman" panose="02020603050405020304" pitchFamily="18" charset="0"/>
                <a:cs typeface="Times New Roman" panose="02020603050405020304" pitchFamily="18" charset="0"/>
              </a:rPr>
              <a:t> nửa,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solidFill>
                  <a:srgbClr val="FF0000"/>
                </a:solidFill>
                <a:latin typeface="Times New Roman" panose="02020603050405020304" pitchFamily="18" charset="0"/>
                <a:cs typeface="Times New Roman" panose="02020603050405020304"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anose="02020603050405020304" pitchFamily="18" charset="0"/>
                  <a:cs typeface="Times New Roman" panose="02020603050405020304" pitchFamily="18" charset="0"/>
                </a:rPr>
                <a:t>      Bài văn cho biết </a:t>
              </a:r>
              <a:r>
                <a:rPr lang="vi-VN" sz="3600" b="1">
                  <a:solidFill>
                    <a:srgbClr val="FF0000"/>
                  </a:solidFill>
                  <a:latin typeface="Times New Roman" panose="02020603050405020304" pitchFamily="18" charset="0"/>
                  <a:cs typeface="Times New Roman" panose="02020603050405020304"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anose="02020603050405020304" pitchFamily="18" charset="0"/>
                <a:cs typeface="Times New Roman" panose="02020603050405020304" pitchFamily="18" charset="0"/>
              </a:endParaRPr>
            </a:p>
          </p:txBody>
        </p:sp>
      </p:grpSp>
      <p:sp>
        <p:nvSpPr>
          <p:cNvPr id="35"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l</a:t>
            </a:r>
            <a:r>
              <a:rPr lang="en-US" sz="3600" b="1">
                <a:solidFill>
                  <a:srgbClr val="0000CC"/>
                </a:solidFill>
                <a:latin typeface="Times New Roman" panose="02020603050405020304" pitchFamily="18" charset="0"/>
                <a:cs typeface="Times New Roman" panose="02020603050405020304" pitchFamily="18" charset="0"/>
              </a:rPr>
              <a:t>ớp học,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m</a:t>
            </a:r>
            <a:r>
              <a:rPr lang="en-US" sz="3600" b="1">
                <a:solidFill>
                  <a:srgbClr val="FF0000"/>
                </a:solidFill>
                <a:latin typeface="Times New Roman" panose="02020603050405020304" pitchFamily="18" charset="0"/>
                <a:cs typeface="Times New Roman" panose="02020603050405020304" pitchFamily="18" charset="0"/>
              </a:rPr>
              <a:t>ột</a:t>
            </a:r>
            <a:r>
              <a:rPr lang="en-US" sz="3600" b="1">
                <a:solidFill>
                  <a:srgbClr val="0000CC"/>
                </a:solidFill>
                <a:latin typeface="Times New Roman" panose="02020603050405020304" pitchFamily="18" charset="0"/>
                <a:cs typeface="Times New Roman" panose="02020603050405020304" pitchFamily="18" charset="0"/>
              </a:rPr>
              <a:t> nửa,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617134" y="149573"/>
            <a:ext cx="6885218"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318094" y="1956141"/>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3"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2" name="TextBox 21"/>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Mặt trời mới mọc ở đằng tây...</a:t>
            </a:r>
            <a:endParaRPr lang="vi-VN" sz="3200">
              <a:solidFill>
                <a:srgbClr val="0000CC"/>
              </a:solidFill>
              <a:latin typeface="Times New Roman" panose="02020603050405020304" pitchFamily="18" charset="0"/>
              <a:cs typeface="Times New Roman" panose="02020603050405020304" pitchFamily="18" charset="0"/>
            </a:endParaRP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Ngơ ngác nhìn nhau và tự hỏi :</a:t>
            </a: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617134" y="149573"/>
            <a:ext cx="6885218" cy="646331"/>
          </a:xfrm>
          <a:prstGeom prst="rect">
            <a:avLst/>
          </a:prstGeom>
          <a:noFill/>
        </p:spPr>
        <p:txBody>
          <a:bodyPr wrap="none" rtlCol="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Thứ</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hai</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ngày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23 </a:t>
            </a:r>
            <a:r>
              <a:rPr lang="en-US" sz="3600" dirty="0" err="1" smtClean="0">
                <a:solidFill>
                  <a:srgbClr val="0000CC"/>
                </a:solidFill>
                <a:latin typeface="Times New Roman" panose="02020603050405020304" pitchFamily="18" charset="0"/>
                <a:cs typeface="Times New Roman" panose="02020603050405020304" pitchFamily="18" charset="0"/>
              </a:rPr>
              <a:t>tháng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10 </a:t>
            </a:r>
            <a:r>
              <a:rPr lang="en-US" sz="3600" dirty="0" err="1" smtClean="0">
                <a:solidFill>
                  <a:srgbClr val="0000CC"/>
                </a:solidFill>
                <a:latin typeface="Times New Roman" panose="02020603050405020304" pitchFamily="18" charset="0"/>
                <a:cs typeface="Times New Roman" panose="02020603050405020304" pitchFamily="18" charset="0"/>
              </a:rPr>
              <a:t>năm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2023</a:t>
            </a:r>
            <a:endParaRPr lang="en-US" sz="36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90</TotalTime>
  <Words>647</Words>
  <Application>Microsoft Office PowerPoint</Application>
  <PresentationFormat>Custom</PresentationFormat>
  <Paragraphs>92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21AK22</cp:lastModifiedBy>
  <cp:revision>1058</cp:revision>
  <dcterms:created xsi:type="dcterms:W3CDTF">2008-09-09T22:52:00Z</dcterms:created>
  <dcterms:modified xsi:type="dcterms:W3CDTF">2023-10-22T15:04:32Z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5DD626C8C6F44ABFBCF363A5E3CE6815</vt:lpwstr>
  </property>
  <property fmtid="{D5CDD505-2E9C-101B-9397-08002B2CF9AE}" pid="3" name="KSOProductBuildVer">
    <vt:lpwstr>1033-11.2.0.11341</vt:lpwstr>
  </property>
</Properties>
</file>