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85" r:id="rId4"/>
    <p:sldId id="372" r:id="rId6"/>
    <p:sldId id="276" r:id="rId7"/>
    <p:sldId id="268" r:id="rId8"/>
    <p:sldId id="277" r:id="rId9"/>
    <p:sldId id="264" r:id="rId10"/>
    <p:sldId id="265" r:id="rId11"/>
    <p:sldId id="266" r:id="rId12"/>
    <p:sldId id="267" r:id="rId13"/>
    <p:sldId id="284" r:id="rId14"/>
    <p:sldId id="273" r:id="rId15"/>
    <p:sldId id="368" r:id="rId16"/>
    <p:sldId id="371" r:id="rId17"/>
    <p:sldId id="256" r:id="rId18"/>
    <p:sldId id="275" r:id="rId19"/>
    <p:sldId id="261" r:id="rId20"/>
    <p:sldId id="373" r:id="rId21"/>
    <p:sldId id="278" r:id="rId22"/>
    <p:sldId id="279" r:id="rId23"/>
    <p:sldId id="374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6699"/>
    <a:srgbClr val="FF99CC"/>
    <a:srgbClr val="FFCCFF"/>
    <a:srgbClr val="FF5050"/>
    <a:srgbClr val="FF3399"/>
    <a:srgbClr val="FF0000"/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- 0582829909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- 0582829909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tags" Target="../tags/tag1.xml"/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tags" Target="../tags/tag3.xml"/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8.png"/><Relationship Id="rId4" Type="http://schemas.openxmlformats.org/officeDocument/2006/relationships/slide" Target="slide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slide" Target="slide6.xml"/><Relationship Id="rId7" Type="http://schemas.openxmlformats.org/officeDocument/2006/relationships/image" Target="../media/image23.GIF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7.png"/><Relationship Id="rId2" Type="http://schemas.openxmlformats.org/officeDocument/2006/relationships/image" Target="../media/image15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26.png"/><Relationship Id="rId6" Type="http://schemas.openxmlformats.org/officeDocument/2006/relationships/slide" Target="slide7.xml"/><Relationship Id="rId5" Type="http://schemas.openxmlformats.org/officeDocument/2006/relationships/image" Target="../media/image25.GIF"/><Relationship Id="rId4" Type="http://schemas.openxmlformats.org/officeDocument/2006/relationships/image" Target="../media/image22.GIF"/><Relationship Id="rId3" Type="http://schemas.openxmlformats.org/officeDocument/2006/relationships/image" Target="../media/image15.GIF"/><Relationship Id="rId2" Type="http://schemas.openxmlformats.org/officeDocument/2006/relationships/image" Target="../media/image23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28.png"/><Relationship Id="rId6" Type="http://schemas.openxmlformats.org/officeDocument/2006/relationships/slide" Target="slide8.xml"/><Relationship Id="rId5" Type="http://schemas.openxmlformats.org/officeDocument/2006/relationships/image" Target="../media/image27.GIF"/><Relationship Id="rId4" Type="http://schemas.openxmlformats.org/officeDocument/2006/relationships/image" Target="../media/image22.GIF"/><Relationship Id="rId3" Type="http://schemas.openxmlformats.org/officeDocument/2006/relationships/image" Target="../media/image25.GIF"/><Relationship Id="rId2" Type="http://schemas.openxmlformats.org/officeDocument/2006/relationships/image" Target="../media/image15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30.GIF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2.GIF"/><Relationship Id="rId3" Type="http://schemas.openxmlformats.org/officeDocument/2006/relationships/image" Target="../media/image27.GIF"/><Relationship Id="rId2" Type="http://schemas.openxmlformats.org/officeDocument/2006/relationships/image" Target="../media/image15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33.GIF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22.GIF"/><Relationship Id="rId3" Type="http://schemas.openxmlformats.org/officeDocument/2006/relationships/image" Target="../media/image30.GIF"/><Relationship Id="rId2" Type="http://schemas.openxmlformats.org/officeDocument/2006/relationships/image" Target="../media/image15.GIF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>
            <a:fillRect/>
          </a:stretch>
        </p:blipFill>
        <p:spPr>
          <a:xfrm>
            <a:off x="8901116" y="4137538"/>
            <a:ext cx="1336605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67" y="3384698"/>
            <a:ext cx="3503107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327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3" rIns="91148" bIns="45573"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247213" y="225288"/>
            <a:ext cx="1894211" cy="174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99470" y="594423"/>
            <a:ext cx="7954245" cy="2636556"/>
            <a:chOff x="2544762" y="587165"/>
            <a:chExt cx="7993603" cy="2636557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056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735" b="1" i="0" u="none" strike="noStrike" kern="1200" cap="none" spc="0" normalizeH="0" baseline="0" noProof="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TOÁN</a:t>
              </a:r>
              <a:endParaRPr kumimoji="0" lang="en-US" sz="13735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95329" y="587165"/>
              <a:ext cx="2543036" cy="2636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535" b="1" spc="149" dirty="0">
                  <a:ln w="11430"/>
                  <a:solidFill>
                    <a:srgbClr val="7C60C6">
                      <a:lumMod val="75000"/>
                    </a:srgbClr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16535" b="1" i="0" u="none" strike="noStrike" kern="1200" cap="none" spc="149" normalizeH="0" baseline="0" noProof="0" dirty="0">
                <a:ln w="11430"/>
                <a:solidFill>
                  <a:srgbClr val="7C60C6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>
            <a:fillRect/>
          </a:stretch>
        </p:blipFill>
        <p:spPr bwMode="auto">
          <a:xfrm flipH="1">
            <a:off x="1106587" y="4217327"/>
            <a:ext cx="1695384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>
            <a:fillRect/>
          </a:stretch>
        </p:blipFill>
        <p:spPr bwMode="auto">
          <a:xfrm>
            <a:off x="6179370" y="3579126"/>
            <a:ext cx="2444953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8149" y="2590231"/>
            <a:ext cx="5408022" cy="1149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12 x 3 = ?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539999" y="-4549271"/>
            <a:ext cx="14805890" cy="670092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67795" y="1820752"/>
            <a:ext cx="8942007" cy="2313709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26723" y="13051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243454" y="1169983"/>
              <a:ext cx="1846681" cy="35557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3200" dirty="0">
                <a:solidFill>
                  <a:prstClr val="black"/>
                </a:solidFill>
                <a:latin typeface="iCiel Cucho Bold" pitchFamily="50" charset="0"/>
                <a:cs typeface="iCiel Cucho Bold" pitchFamily="50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Chủ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31209" y="241190"/>
            <a:ext cx="8387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prstClr val="white"/>
                </a:solidFill>
                <a:latin typeface="iCiel Cadena" panose="02000503000000020004" pitchFamily="2" charset="0"/>
              </a:rPr>
              <a:t>PHÉP NHÂN, PHÉP CHIA</a:t>
            </a:r>
            <a:endParaRPr lang="en-US" sz="4800" b="1" dirty="0">
              <a:solidFill>
                <a:prstClr val="white"/>
              </a:solidFill>
              <a:latin typeface="iCiel Cadena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TRONG PHẠM VI 100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81581" y="1904923"/>
            <a:ext cx="2370345" cy="1148562"/>
            <a:chOff x="42920" y="1445141"/>
            <a:chExt cx="3026077" cy="1575736"/>
          </a:xfrm>
          <a:solidFill>
            <a:srgbClr val="CA36F2"/>
          </a:solidFill>
        </p:grpSpPr>
        <p:sp>
          <p:nvSpPr>
            <p:cNvPr id="13" name="Wave 12"/>
            <p:cNvSpPr/>
            <p:nvPr/>
          </p:nvSpPr>
          <p:spPr>
            <a:xfrm>
              <a:off x="42920" y="1445141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2610" y="1836318"/>
              <a:ext cx="2304608" cy="8867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23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19300" y="2393315"/>
            <a:ext cx="85902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NHÂN SỐ CÓ HAI CHỮ SỐ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Soup of Justice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VỚI SỐ CÓ MỘT CHỮ 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Soup of Justice" pitchFamily="50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5741" y="4297488"/>
            <a:ext cx="780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9" name="Rounded Rectangle 3"/>
          <p:cNvSpPr/>
          <p:nvPr/>
        </p:nvSpPr>
        <p:spPr>
          <a:xfrm>
            <a:off x="9233613" y="5410421"/>
            <a:ext cx="1803842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S/67, 68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385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7" grpId="0"/>
      <p:bldP spid="2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566" y="1327930"/>
            <a:ext cx="12137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vi-VN" sz="3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0570" y="1994535"/>
            <a:ext cx="1017079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có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chữ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với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có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vi-VN" alt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chữ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endParaRPr lang="vi-VN" sz="3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700" y="1994535"/>
            <a:ext cx="117983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23:</a:t>
            </a:r>
            <a:endParaRPr lang="vi-VN" sz="3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8580" y="2699385"/>
            <a:ext cx="236982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(</a:t>
            </a:r>
            <a:r>
              <a:rPr lang="en-US" sz="3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tiết</a:t>
            </a:r>
            <a:r>
              <a:rPr lang="en-US" sz="3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1)</a:t>
            </a:r>
            <a:endParaRPr lang="vi-VN" sz="3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54952" y="1201643"/>
            <a:ext cx="7793112" cy="38965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>
            <a:fillRect/>
          </a:stretch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>
            <a:fillRect/>
          </a:stretch>
        </p:blipFill>
        <p:spPr>
          <a:xfrm>
            <a:off x="23620" y="5315090"/>
            <a:ext cx="12211050" cy="1491428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76" y="0"/>
            <a:ext cx="6984790" cy="3967361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5349630" y="2924394"/>
            <a:ext cx="1492739" cy="40707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Alternate Process 21"/>
          <p:cNvSpPr/>
          <p:nvPr/>
        </p:nvSpPr>
        <p:spPr>
          <a:xfrm>
            <a:off x="3962400" y="3417226"/>
            <a:ext cx="4391796" cy="814046"/>
          </a:xfrm>
          <a:prstGeom prst="flowChartAlternateProcess">
            <a:avLst/>
          </a:prstGeom>
          <a:noFill/>
          <a:ln w="28575">
            <a:solidFill>
              <a:srgbClr val="FF99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/>
          <p:cNvSpPr/>
          <p:nvPr/>
        </p:nvSpPr>
        <p:spPr>
          <a:xfrm>
            <a:off x="3962400" y="4396967"/>
            <a:ext cx="4391796" cy="1370337"/>
          </a:xfrm>
          <a:prstGeom prst="flowChartAlternateProcess">
            <a:avLst/>
          </a:prstGeom>
          <a:noFill/>
          <a:ln w="28575">
            <a:solidFill>
              <a:srgbClr val="FF99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88215" y="2905797"/>
            <a:ext cx="178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 x 3 </a:t>
            </a:r>
            <a:r>
              <a:rPr lang="vi-VN" sz="2400" dirty="0"/>
              <a:t>=</a:t>
            </a:r>
            <a:r>
              <a:rPr lang="en-US" sz="2400" dirty="0"/>
              <a:t> ?</a:t>
            </a:r>
            <a:endParaRPr lang="vi-VN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055243" y="3437111"/>
            <a:ext cx="233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 + 12 + 12 </a:t>
            </a:r>
            <a:r>
              <a:rPr lang="vi-VN" sz="2400" dirty="0"/>
              <a:t>=</a:t>
            </a:r>
            <a:r>
              <a:rPr lang="en-US" sz="2400" dirty="0"/>
              <a:t> 36</a:t>
            </a:r>
            <a:endParaRPr lang="vi-VN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263201" y="4562913"/>
            <a:ext cx="309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</a:t>
            </a:r>
            <a:r>
              <a:rPr lang="en-US" sz="2400" dirty="0" err="1"/>
              <a:t>nhân</a:t>
            </a:r>
            <a:r>
              <a:rPr lang="en-US" sz="2400" dirty="0"/>
              <a:t> 2 </a:t>
            </a:r>
            <a:r>
              <a:rPr lang="en-US" sz="2400" dirty="0" err="1"/>
              <a:t>bằng</a:t>
            </a:r>
            <a:r>
              <a:rPr lang="en-US" sz="2400" dirty="0"/>
              <a:t> 6, </a:t>
            </a:r>
            <a:r>
              <a:rPr lang="en-US" sz="2400" dirty="0" err="1"/>
              <a:t>viết</a:t>
            </a:r>
            <a:r>
              <a:rPr lang="en-US" sz="2400" dirty="0"/>
              <a:t> 6.</a:t>
            </a:r>
            <a:endParaRPr lang="vi-VN" sz="2400" dirty="0"/>
          </a:p>
        </p:txBody>
      </p:sp>
      <p:pic>
        <p:nvPicPr>
          <p:cNvPr id="27" name="Picture 26" descr="A cartoon character holding a sign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65" y="3307294"/>
            <a:ext cx="1979811" cy="27222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212709" y="3836327"/>
            <a:ext cx="233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 x 3 </a:t>
            </a:r>
            <a:r>
              <a:rPr lang="vi-VN" sz="2400" dirty="0"/>
              <a:t>=</a:t>
            </a:r>
            <a:r>
              <a:rPr lang="en-US" sz="2400" dirty="0"/>
              <a:t> 36</a:t>
            </a:r>
            <a:endParaRPr lang="vi-VN" sz="2400" dirty="0"/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4078178" y="4410247"/>
            <a:ext cx="1447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12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3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>
            <a:off x="4192478" y="5249908"/>
            <a:ext cx="533400" cy="154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100503" y="4786330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4443403" y="5255288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4280961" y="5255461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62216" y="4735523"/>
            <a:ext cx="100985" cy="101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285761" y="5022644"/>
            <a:ext cx="309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</a:t>
            </a:r>
            <a:r>
              <a:rPr lang="en-US" sz="2400" dirty="0" err="1"/>
              <a:t>nhân</a:t>
            </a:r>
            <a:r>
              <a:rPr lang="en-US" sz="2400" dirty="0"/>
              <a:t> 1 </a:t>
            </a:r>
            <a:r>
              <a:rPr lang="en-US" sz="2400" dirty="0" err="1"/>
              <a:t>bằng</a:t>
            </a:r>
            <a:r>
              <a:rPr lang="en-US" sz="2400" dirty="0"/>
              <a:t> 3, </a:t>
            </a:r>
            <a:r>
              <a:rPr lang="en-US" sz="2400" dirty="0" err="1"/>
              <a:t>viết</a:t>
            </a:r>
            <a:r>
              <a:rPr lang="en-US" sz="2400" dirty="0"/>
              <a:t> 3.</a:t>
            </a:r>
            <a:endParaRPr lang="vi-VN" sz="2400" dirty="0"/>
          </a:p>
        </p:txBody>
      </p:sp>
      <p:sp>
        <p:nvSpPr>
          <p:cNvPr id="46" name="Oval 45"/>
          <p:cNvSpPr/>
          <p:nvPr/>
        </p:nvSpPr>
        <p:spPr>
          <a:xfrm>
            <a:off x="5184776" y="5195254"/>
            <a:ext cx="100985" cy="101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Alternate Process 46"/>
          <p:cNvSpPr/>
          <p:nvPr/>
        </p:nvSpPr>
        <p:spPr>
          <a:xfrm>
            <a:off x="5055243" y="5892419"/>
            <a:ext cx="2338621" cy="542164"/>
          </a:xfrm>
          <a:prstGeom prst="flowChartAlternateProcess">
            <a:avLst/>
          </a:prstGeom>
          <a:noFill/>
          <a:ln w="28575">
            <a:solidFill>
              <a:srgbClr val="FF99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349630" y="5906572"/>
            <a:ext cx="187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 x 3 </a:t>
            </a:r>
            <a:r>
              <a:rPr lang="vi-VN" sz="2400" dirty="0"/>
              <a:t>=</a:t>
            </a:r>
            <a:r>
              <a:rPr lang="en-US" sz="2400" dirty="0"/>
              <a:t> 36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31" grpId="0"/>
      <p:bldP spid="37" grpId="0"/>
      <p:bldP spid="38" grpId="0" animBg="1"/>
      <p:bldP spid="39" grpId="0"/>
      <p:bldP spid="40" grpId="0"/>
      <p:bldP spid="43" grpId="0"/>
      <p:bldP spid="28" grpId="0" animBg="1"/>
      <p:bldP spid="45" grpId="0"/>
      <p:bldP spid="46" grpId="0" animBg="1"/>
      <p:bldP spid="47" grpId="0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19214" y="1302846"/>
            <a:ext cx="6825644" cy="34128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36328" y="5659225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/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2"/>
          <p:cNvSpPr/>
          <p:nvPr>
            <p:custDataLst>
              <p:tags r:id="rId4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9" name="Picture 8" descr="Diagram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88" y="2036686"/>
            <a:ext cx="10510763" cy="300979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599888" y="3994732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73181" y="3993517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46357" y="401088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44199" y="3994732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238365" y="3993516"/>
            <a:ext cx="781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31399" y="4006763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36328" y="5659225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/>
          <p:cNvSpPr/>
          <p:nvPr/>
        </p:nvSpPr>
        <p:spPr>
          <a:xfrm>
            <a:off x="978830" y="1366927"/>
            <a:ext cx="4152289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2"/>
          <p:cNvSpPr/>
          <p:nvPr>
            <p:custDataLst>
              <p:tags r:id="rId4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8064" y="2078232"/>
            <a:ext cx="5913100" cy="17622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x 3 = 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20 x 3 = 60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638346" y="4163677"/>
            <a:ext cx="171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x 8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0319" y="4163677"/>
            <a:ext cx="117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8346" y="4911451"/>
            <a:ext cx="171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x 3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80319" y="4911451"/>
            <a:ext cx="117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0" y="4165093"/>
            <a:ext cx="171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x 4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37973" y="4165093"/>
            <a:ext cx="117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0" y="4911451"/>
            <a:ext cx="171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 x 2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37973" y="4911451"/>
            <a:ext cx="117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17" grpId="0" animBg="1"/>
      <p:bldP spid="18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" y="1619208"/>
            <a:ext cx="12057116" cy="462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/>
            </a:fld>
            <a:endParaRPr lang="en-US"/>
          </a:p>
        </p:txBody>
      </p:sp>
      <p:sp>
        <p:nvSpPr>
          <p:cNvPr id="23" name="Isosceles Tri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ói và nghe- CON QUẠ THÔNG MINH - Tuần 24 - Tiếng Việt Lớp 2 - Bộ sách Cánh Diều - Tiểu Học Channel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0" y="-413438"/>
            <a:ext cx="9221491" cy="7271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2813" y="3103409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>
            <a:fillRect/>
          </a:stretch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>
            <a:fillRect/>
          </a:stretch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36328" y="5659225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3" name="MH_Other_2"/>
          <p:cNvSpPr/>
          <p:nvPr>
            <p:custDataLst>
              <p:tags r:id="rId4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45" y="1507403"/>
            <a:ext cx="10911510" cy="2867038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3923" y="4338478"/>
            <a:ext cx="2333209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Tóm tắt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93923" y="4890107"/>
            <a:ext cx="435497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bình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sỏi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664308" y="4300804"/>
            <a:ext cx="3070742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Bài 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313424" y="4856154"/>
            <a:ext cx="7933954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Quạ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phải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thả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viên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sỏi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cả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3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bình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là: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4855210" y="5388610"/>
            <a:ext cx="5073650" cy="5219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21 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3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= 6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3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viên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sỏi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105121" y="5993011"/>
            <a:ext cx="4892448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Đáp số: 6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3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viên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sỏi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93923" y="5449384"/>
            <a:ext cx="435497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bình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sỏi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3" grpId="0" animBg="1"/>
      <p:bldP spid="22" grpId="0" animBg="1"/>
      <p:bldP spid="23" grpId="0" animBg="1"/>
      <p:bldP spid="35" grpId="0" animBg="1"/>
      <p:bldP spid="36" grpId="0" bldLvl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3368992" y="70798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4308" y="1842903"/>
            <a:ext cx="1172922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7960" y="3549015"/>
            <a:ext cx="11597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NHÂN SỐ CÓ HAI CHỮ SỐ VỚI SỐ CÓ MỘT CHỮ 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Soup of Justice" pitchFamily="50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6905" y="4159250"/>
            <a:ext cx="4457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 2)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50" charset="0"/>
                <a:ea typeface="+mn-ea"/>
                <a:cs typeface="+mn-cs"/>
              </a:rPr>
              <a:t> 68)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Soup of Justice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7 x 3 = 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43538" y="709847"/>
            <a:ext cx="11191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8 + 6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9862" y="653161"/>
            <a:ext cx="1255854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9862" y="929443"/>
            <a:ext cx="125585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Lâm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35291" y="1019723"/>
            <a:ext cx="9686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+ 12 + 12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tags/tag1.xml><?xml version="1.0" encoding="utf-8"?>
<p:tagLst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WPS Presentation</Application>
  <PresentationFormat>Widescreen</PresentationFormat>
  <Paragraphs>181</Paragraphs>
  <Slides>22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SimSun</vt:lpstr>
      <vt:lpstr>Wingdings</vt:lpstr>
      <vt:lpstr>Arial</vt:lpstr>
      <vt:lpstr>Calibri</vt:lpstr>
      <vt:lpstr>Times New Roman</vt:lpstr>
      <vt:lpstr>Microsoft YaHei</vt:lpstr>
      <vt:lpstr>Arial Unicode MS</vt:lpstr>
      <vt:lpstr>Calibri Light</vt:lpstr>
      <vt:lpstr>iCiel Cucho Bold</vt:lpstr>
      <vt:lpstr>Segoe Print</vt:lpstr>
      <vt:lpstr>iCiel Cadena</vt:lpstr>
      <vt:lpstr>Arial Black</vt:lpstr>
      <vt:lpstr>iCiel Soup of Justice</vt:lpstr>
      <vt:lpstr>HP001 4 hàng</vt:lpstr>
      <vt:lpstr>Century Gothic</vt:lpstr>
      <vt:lpstr>Courier New</vt:lpstr>
      <vt:lpstr>iCiel Crocante</vt:lpstr>
      <vt:lpstr>Wide Latin</vt:lpstr>
      <vt:lpstr>Corbel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PC</cp:lastModifiedBy>
  <cp:revision>88</cp:revision>
  <dcterms:created xsi:type="dcterms:W3CDTF">2021-06-02T14:28:00Z</dcterms:created>
  <dcterms:modified xsi:type="dcterms:W3CDTF">2023-10-28T15:28:20Z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5FC397E56FC444EFBED72D826C43ADFA_12</vt:lpwstr>
  </property>
  <property fmtid="{D5CDD505-2E9C-101B-9397-08002B2CF9AE}" pid="3" name="KSOProductBuildVer">
    <vt:lpwstr>1033-12.2.0.13266</vt:lpwstr>
  </property>
</Properties>
</file>