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10" r:id="rId5"/>
  </p:sldMasterIdLst>
  <p:notesMasterIdLst>
    <p:notesMasterId r:id="rId47"/>
  </p:notesMasterIdLst>
  <p:sldIdLst>
    <p:sldId id="315" r:id="rId6"/>
    <p:sldId id="4377" r:id="rId7"/>
    <p:sldId id="262" r:id="rId8"/>
    <p:sldId id="263" r:id="rId9"/>
    <p:sldId id="256" r:id="rId10"/>
    <p:sldId id="257" r:id="rId11"/>
    <p:sldId id="739" r:id="rId12"/>
    <p:sldId id="740" r:id="rId13"/>
    <p:sldId id="741" r:id="rId14"/>
    <p:sldId id="742" r:id="rId15"/>
    <p:sldId id="4378" r:id="rId16"/>
    <p:sldId id="328" r:id="rId17"/>
    <p:sldId id="336" r:id="rId18"/>
    <p:sldId id="337" r:id="rId19"/>
    <p:sldId id="340" r:id="rId20"/>
    <p:sldId id="4379" r:id="rId21"/>
    <p:sldId id="338" r:id="rId22"/>
    <p:sldId id="4380" r:id="rId23"/>
    <p:sldId id="4381" r:id="rId24"/>
    <p:sldId id="4382" r:id="rId25"/>
    <p:sldId id="4383" r:id="rId26"/>
    <p:sldId id="4384" r:id="rId27"/>
    <p:sldId id="341" r:id="rId28"/>
    <p:sldId id="4385" r:id="rId29"/>
    <p:sldId id="353" r:id="rId30"/>
    <p:sldId id="354" r:id="rId31"/>
    <p:sldId id="4386" r:id="rId32"/>
    <p:sldId id="4387" r:id="rId33"/>
    <p:sldId id="4388" r:id="rId34"/>
    <p:sldId id="4389" r:id="rId35"/>
    <p:sldId id="4391" r:id="rId36"/>
    <p:sldId id="4392" r:id="rId37"/>
    <p:sldId id="4390" r:id="rId38"/>
    <p:sldId id="4393" r:id="rId39"/>
    <p:sldId id="4394" r:id="rId40"/>
    <p:sldId id="4395" r:id="rId41"/>
    <p:sldId id="4396" r:id="rId42"/>
    <p:sldId id="4397" r:id="rId43"/>
    <p:sldId id="4398" r:id="rId44"/>
    <p:sldId id="358" r:id="rId45"/>
    <p:sldId id="1169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EFBDC-27B3-4A78-BB91-19CCCD4952D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BD596-EAD6-4E27-9892-8C43961C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6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1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7917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3CFD9-E4E4-4399-AD9B-D6F78F69D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731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73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3CFD9-E4E4-4399-AD9B-D6F78F69D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022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ợt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phao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phao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ng</a:t>
            </a:r>
            <a:r>
              <a:rPr lang="vi-VN" dirty="0"/>
              <a:t>ư</a:t>
            </a:r>
            <a:r>
              <a:rPr lang="en-US" dirty="0" err="1"/>
              <a:t>ời</a:t>
            </a:r>
            <a:r>
              <a:rPr lang="en-US" dirty="0"/>
              <a:t>. </a:t>
            </a:r>
            <a:r>
              <a:rPr lang="en-US" dirty="0" err="1"/>
              <a:t>Cứu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5 ng</a:t>
            </a:r>
            <a:r>
              <a:rPr lang="vi-VN" dirty="0"/>
              <a:t>ư</a:t>
            </a:r>
            <a:r>
              <a:rPr lang="en-US" dirty="0" err="1"/>
              <a:t>ời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chìm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3CFD9-E4E4-4399-AD9B-D6F78F69D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652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3CFD9-E4E4-4399-AD9B-D6F78F69D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165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69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5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4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969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377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6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23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87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41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65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17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89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88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45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34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06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89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60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48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4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16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70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86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083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28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36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086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70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99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78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400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630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1704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211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1278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864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4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37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8345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375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072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3054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1812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173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9794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19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29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19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407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08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00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31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69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64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21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6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33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1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44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200" y="-330199"/>
            <a:ext cx="1617919" cy="16179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00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7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55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B3374AB-FB2F-2E64-373B-4ED5D6FBC9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8409" y="202018"/>
            <a:ext cx="1906329" cy="190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3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81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1078F42-9174-558D-1C53-4C84169E626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6632" y="331381"/>
            <a:ext cx="1895696" cy="189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0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B2557EE-0171-800E-8404-396E18EBB73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125" y="190499"/>
            <a:ext cx="18764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854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840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36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Relationship Id="rId14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Relationship Id="rId14" Type="http://schemas.microsoft.com/office/2007/relationships/hdphoto" Target="../media/hdphoto18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1.png"/><Relationship Id="rId7" Type="http://schemas.openxmlformats.org/officeDocument/2006/relationships/image" Target="../media/image6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41.png"/><Relationship Id="rId7" Type="http://schemas.openxmlformats.org/officeDocument/2006/relationships/image" Target="../media/image69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12" Type="http://schemas.microsoft.com/office/2007/relationships/hdphoto" Target="../media/hdphoto8.wdp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microsoft.com/office/2007/relationships/hdphoto" Target="../media/hdphoto5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microsoft.com/office/2007/relationships/hdphoto" Target="../media/hdphoto7.wdp"/><Relationship Id="rId4" Type="http://schemas.openxmlformats.org/officeDocument/2006/relationships/image" Target="../media/image19.jpg"/><Relationship Id="rId9" Type="http://schemas.openxmlformats.org/officeDocument/2006/relationships/image" Target="../media/image22.png"/><Relationship Id="rId14" Type="http://schemas.microsoft.com/office/2007/relationships/hdphoto" Target="../media/hdphoto9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Relationship Id="rId14" Type="http://schemas.microsoft.com/office/2007/relationships/hdphoto" Target="../media/hdphoto1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Relationship Id="rId14" Type="http://schemas.microsoft.com/office/2007/relationships/hdphoto" Target="../media/hdphoto18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Relationship Id="rId4" Type="http://schemas.microsoft.com/office/2007/relationships/hdphoto" Target="../media/hdphoto10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hyperlink" Target="https://www.facebook.com/huongthaoGADT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8.wdp"/><Relationship Id="rId18" Type="http://schemas.openxmlformats.org/officeDocument/2006/relationships/image" Target="../media/image31.png"/><Relationship Id="rId26" Type="http://schemas.openxmlformats.org/officeDocument/2006/relationships/slide" Target="slide9.xml"/><Relationship Id="rId3" Type="http://schemas.openxmlformats.org/officeDocument/2006/relationships/image" Target="../media/image28.gif"/><Relationship Id="rId21" Type="http://schemas.openxmlformats.org/officeDocument/2006/relationships/image" Target="../media/image32.png"/><Relationship Id="rId7" Type="http://schemas.microsoft.com/office/2007/relationships/hdphoto" Target="../media/hdphoto5.wdp"/><Relationship Id="rId12" Type="http://schemas.openxmlformats.org/officeDocument/2006/relationships/image" Target="../media/image23.png"/><Relationship Id="rId17" Type="http://schemas.openxmlformats.org/officeDocument/2006/relationships/slide" Target="slide6.xml"/><Relationship Id="rId25" Type="http://schemas.microsoft.com/office/2007/relationships/hdphoto" Target="../media/hdphoto14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slide" Target="slide7.xml"/><Relationship Id="rId29" Type="http://schemas.openxmlformats.org/officeDocument/2006/relationships/slide" Target="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microsoft.com/office/2007/relationships/hdphoto" Target="../media/hdphoto7.wdp"/><Relationship Id="rId24" Type="http://schemas.openxmlformats.org/officeDocument/2006/relationships/image" Target="../media/image33.png"/><Relationship Id="rId5" Type="http://schemas.microsoft.com/office/2007/relationships/hdphoto" Target="../media/hdphoto11.wdp"/><Relationship Id="rId15" Type="http://schemas.microsoft.com/office/2007/relationships/hdphoto" Target="../media/hdphoto9.wdp"/><Relationship Id="rId23" Type="http://schemas.openxmlformats.org/officeDocument/2006/relationships/slide" Target="slide8.xml"/><Relationship Id="rId28" Type="http://schemas.microsoft.com/office/2007/relationships/hdphoto" Target="../media/hdphoto15.wdp"/><Relationship Id="rId10" Type="http://schemas.openxmlformats.org/officeDocument/2006/relationships/image" Target="../media/image22.png"/><Relationship Id="rId19" Type="http://schemas.microsoft.com/office/2007/relationships/hdphoto" Target="../media/hdphoto12.wdp"/><Relationship Id="rId31" Type="http://schemas.microsoft.com/office/2007/relationships/hdphoto" Target="../media/hdphoto16.wdp"/><Relationship Id="rId4" Type="http://schemas.openxmlformats.org/officeDocument/2006/relationships/image" Target="../media/image30.png"/><Relationship Id="rId9" Type="http://schemas.microsoft.com/office/2007/relationships/hdphoto" Target="../media/hdphoto6.wdp"/><Relationship Id="rId14" Type="http://schemas.openxmlformats.org/officeDocument/2006/relationships/image" Target="../media/image24.png"/><Relationship Id="rId22" Type="http://schemas.microsoft.com/office/2007/relationships/hdphoto" Target="../media/hdphoto13.wdp"/><Relationship Id="rId27" Type="http://schemas.openxmlformats.org/officeDocument/2006/relationships/image" Target="../media/image34.png"/><Relationship Id="rId30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36.png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36.pn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36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36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51000" y="-838200"/>
            <a:ext cx="8890000" cy="8890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4850" y="3318264"/>
            <a:ext cx="9138919" cy="51406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181935" y="3762954"/>
            <a:ext cx="12555869" cy="34084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/>
        </p:blipFill>
        <p:spPr>
          <a:xfrm>
            <a:off x="12858" y="-296283"/>
            <a:ext cx="12270109" cy="7161952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8"/>
          <a:srcRect l="13162" t="11393" b="31764"/>
          <a:stretch>
            <a:fillRect/>
          </a:stretch>
        </p:blipFill>
        <p:spPr>
          <a:xfrm>
            <a:off x="4790157" y="787947"/>
            <a:ext cx="7936024" cy="29220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 t="8032" b="59222"/>
          <a:stretch>
            <a:fillRect/>
          </a:stretch>
        </p:blipFill>
        <p:spPr>
          <a:xfrm>
            <a:off x="-430356" y="-1600905"/>
            <a:ext cx="14165807" cy="2609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955C0A-98DF-CBF4-8E79-9C781A2E9F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2991" y="772626"/>
            <a:ext cx="3042168" cy="9693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7AF610-171A-0067-4B93-B6DE489D73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4942" y="1445793"/>
            <a:ext cx="6383065" cy="2347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8A72CC-1C62-CF76-C3AE-125BB0C625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8318" y="-190500"/>
            <a:ext cx="2085013" cy="17192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39B962-B48F-E174-C612-78AEC6EDCDAD}"/>
              </a:ext>
            </a:extLst>
          </p:cNvPr>
          <p:cNvSpPr txBox="1"/>
          <p:nvPr/>
        </p:nvSpPr>
        <p:spPr>
          <a:xfrm>
            <a:off x="4657725" y="3400425"/>
            <a:ext cx="2847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83673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-2.09877E-6 L 4.02778E-6 0.69861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4" y="145832"/>
            <a:ext cx="8453211" cy="41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52205" y="4487473"/>
            <a:ext cx="5753719" cy="22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08890" y="1728446"/>
            <a:ext cx="6211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Gió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lên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đến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cấp</a:t>
            </a:r>
            <a:r>
              <a:rPr lang="en-US" sz="4000" b="1" dirty="0">
                <a:solidFill>
                  <a:srgbClr val="FFFF00"/>
                </a:solidFill>
              </a:rPr>
              <a:t> 6 – 7 </a:t>
            </a:r>
            <a:r>
              <a:rPr lang="en-US" sz="4000" b="1" dirty="0" err="1">
                <a:solidFill>
                  <a:srgbClr val="FFFF00"/>
                </a:solidFill>
              </a:rPr>
              <a:t>gọi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là</a:t>
            </a:r>
            <a:r>
              <a:rPr lang="en-US" sz="4000" b="1" dirty="0">
                <a:solidFill>
                  <a:srgbClr val="FFFF00"/>
                </a:solidFill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64868" y="5059053"/>
            <a:ext cx="5272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FFFF"/>
                </a:solidFill>
                <a:latin typeface="Calibri" panose="020F0502020204030204"/>
              </a:rPr>
              <a:t>Áp</a:t>
            </a:r>
            <a:r>
              <a:rPr lang="en-US" sz="5400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Calibri" panose="020F0502020204030204"/>
              </a:rPr>
              <a:t>thấp</a:t>
            </a:r>
            <a:r>
              <a:rPr lang="en-US" sz="5400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Calibri" panose="020F0502020204030204"/>
              </a:rPr>
              <a:t>nhiệt</a:t>
            </a:r>
            <a:r>
              <a:rPr lang="en-US" sz="5400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Calibri" panose="020F0502020204030204"/>
              </a:rPr>
              <a:t>đới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360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>
            <a:off x="7328434" y="377090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rot="16200000" flipH="1">
            <a:off x="5740122" y="4490571"/>
            <a:ext cx="1901592" cy="10011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>
            <a:off x="6350810" y="3759508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544027C-C6A0-C0FB-9223-539A7E094B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9003" y="691391"/>
            <a:ext cx="5102794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70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 8"/>
          <p:cNvSpPr/>
          <p:nvPr/>
        </p:nvSpPr>
        <p:spPr bwMode="auto">
          <a:xfrm>
            <a:off x="1117600" y="635001"/>
            <a:ext cx="10550952" cy="620727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defTabSz="609630">
              <a:defRPr/>
            </a:pPr>
            <a:endParaRPr lang="zh-CN" altLang="en-US" sz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44103" r="6153" b="28119"/>
          <a:stretch/>
        </p:blipFill>
        <p:spPr>
          <a:xfrm>
            <a:off x="-11374" y="4643356"/>
            <a:ext cx="12254367" cy="22146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914400" y="2905329"/>
            <a:ext cx="15073265" cy="40918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/>
        </p:blipFill>
        <p:spPr>
          <a:xfrm>
            <a:off x="-27309" y="-319531"/>
            <a:ext cx="12270109" cy="7161952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7"/>
          <a:srcRect l="13162" t="11393" b="31764"/>
          <a:stretch>
            <a:fillRect/>
          </a:stretch>
        </p:blipFill>
        <p:spPr>
          <a:xfrm>
            <a:off x="4673600" y="128496"/>
            <a:ext cx="7936024" cy="2922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249629-51A7-E16F-FE19-2D5906EFA0A3}"/>
              </a:ext>
            </a:extLst>
          </p:cNvPr>
          <p:cNvSpPr txBox="1"/>
          <p:nvPr/>
        </p:nvSpPr>
        <p:spPr>
          <a:xfrm>
            <a:off x="3220277" y="2753140"/>
            <a:ext cx="6182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Hoạt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động</a:t>
            </a:r>
            <a:r>
              <a:rPr lang="en-US" sz="5400" b="1" dirty="0">
                <a:solidFill>
                  <a:srgbClr val="FF0000"/>
                </a:solidFill>
              </a:rPr>
              <a:t> 2: </a:t>
            </a:r>
            <a:r>
              <a:rPr lang="en-US" sz="5400" b="1" dirty="0" err="1">
                <a:solidFill>
                  <a:srgbClr val="FF0000"/>
                </a:solidFill>
              </a:rPr>
              <a:t>Mức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độ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mạnh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của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gió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4.19753E-6 L 2.63889E-6 0.69861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371600" y="-47688"/>
            <a:ext cx="8987518" cy="1631685"/>
            <a:chOff x="2010730" y="677561"/>
            <a:chExt cx="13481277" cy="2447527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4976234" y="1741418"/>
              <a:ext cx="10515773" cy="670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145"/>
                </a:lnSpc>
              </a:pP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Quan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sát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hình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5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E560AB-BCB2-EC2D-B497-9D5307DE6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100" y="1671637"/>
            <a:ext cx="9935487" cy="4605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9639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867525" y="285751"/>
            <a:ext cx="4555754" cy="1867330"/>
            <a:chOff x="8839157" y="2348309"/>
            <a:chExt cx="8275896" cy="1977500"/>
          </a:xfrm>
        </p:grpSpPr>
        <p:sp>
          <p:nvSpPr>
            <p:cNvPr id="23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2781"/>
                <a:gd name="adj2" fmla="val 40190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033246" y="2503069"/>
              <a:ext cx="7762401" cy="16622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/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mức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Dựa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so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mức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Calibri"/>
              </a:endParaRPr>
            </a:p>
          </p:txBody>
        </p:sp>
      </p:grpSp>
      <p:pic>
        <p:nvPicPr>
          <p:cNvPr id="20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171950" y="2086509"/>
            <a:ext cx="3701048" cy="4619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9EF9CD-72E2-E1AB-B0DB-94A59D7CC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75" y="728662"/>
            <a:ext cx="5111075" cy="2369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F8948D8-35CE-365C-A9D7-8A29DC488A64}"/>
              </a:ext>
            </a:extLst>
          </p:cNvPr>
          <p:cNvGrpSpPr/>
          <p:nvPr/>
        </p:nvGrpSpPr>
        <p:grpSpPr>
          <a:xfrm>
            <a:off x="7181850" y="2390776"/>
            <a:ext cx="4555754" cy="1142999"/>
            <a:chOff x="8839157" y="2348309"/>
            <a:chExt cx="8275896" cy="1977500"/>
          </a:xfrm>
        </p:grpSpPr>
        <p:sp>
          <p:nvSpPr>
            <p:cNvPr id="5" name="Speech Bubble: Rectangle with Corners Rounded 6">
              <a:extLst>
                <a:ext uri="{FF2B5EF4-FFF2-40B4-BE49-F238E27FC236}">
                  <a16:creationId xmlns:a16="http://schemas.microsoft.com/office/drawing/2014/main" id="{5A669402-E703-D87D-C5A3-CAD5BB86EED1}"/>
                </a:ext>
              </a:extLst>
            </p:cNvPr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1527"/>
                <a:gd name="adj2" fmla="val 1439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A85C062-8CAA-3E81-F8C3-35EFC28CA08D}"/>
                </a:ext>
              </a:extLst>
            </p:cNvPr>
            <p:cNvSpPr/>
            <p:nvPr/>
          </p:nvSpPr>
          <p:spPr>
            <a:xfrm>
              <a:off x="9033246" y="2503069"/>
              <a:ext cx="7762401" cy="880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/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Dự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đoán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4000" b="1" dirty="0">
                <a:solidFill>
                  <a:srgbClr val="002060"/>
                </a:solidFill>
                <a:latin typeface="Calibri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81EEECB-F3F2-C21C-DCC6-4102CE5C0643}"/>
              </a:ext>
            </a:extLst>
          </p:cNvPr>
          <p:cNvGrpSpPr/>
          <p:nvPr/>
        </p:nvGrpSpPr>
        <p:grpSpPr>
          <a:xfrm>
            <a:off x="7267575" y="3790952"/>
            <a:ext cx="4555754" cy="1325239"/>
            <a:chOff x="8839157" y="2348309"/>
            <a:chExt cx="8275896" cy="1977500"/>
          </a:xfrm>
        </p:grpSpPr>
        <p:sp>
          <p:nvSpPr>
            <p:cNvPr id="8" name="Speech Bubble: Rectangle with Corners Rounded 6">
              <a:extLst>
                <a:ext uri="{FF2B5EF4-FFF2-40B4-BE49-F238E27FC236}">
                  <a16:creationId xmlns:a16="http://schemas.microsoft.com/office/drawing/2014/main" id="{BBD27BA5-6B62-5C62-006C-A14E5225721C}"/>
                </a:ext>
              </a:extLst>
            </p:cNvPr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1527"/>
                <a:gd name="adj2" fmla="val 1439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9C5EC08-7A22-BA07-2AE9-2EFE9B434F69}"/>
                </a:ext>
              </a:extLst>
            </p:cNvPr>
            <p:cNvSpPr/>
            <p:nvPr/>
          </p:nvSpPr>
          <p:spPr>
            <a:xfrm>
              <a:off x="9033246" y="2503069"/>
              <a:ext cx="7762401" cy="17911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phải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phòng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thiệt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hại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do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gây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399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6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26892A-FAED-D8EA-C7BE-904B27044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90726"/>
            <a:ext cx="5801473" cy="3219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ounded Rectangle 22">
            <a:extLst>
              <a:ext uri="{FF2B5EF4-FFF2-40B4-BE49-F238E27FC236}">
                <a16:creationId xmlns:a16="http://schemas.microsoft.com/office/drawing/2014/main" id="{891DEC8D-89C8-67AA-BBA6-BD4FB16C7322}"/>
              </a:ext>
            </a:extLst>
          </p:cNvPr>
          <p:cNvSpPr/>
          <p:nvPr/>
        </p:nvSpPr>
        <p:spPr>
          <a:xfrm>
            <a:off x="6057900" y="1946258"/>
            <a:ext cx="5934075" cy="3978291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Mức độ mạnh của gió tăng dần từ hình 5a đến 5e.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51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 vào các đặc điểm sau để thấy tốc độ mạnh của gió trong mỗi hình: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dáng đứng của cây, mái ngói và cửa của ngôi nhà, tốc độ bay của khói, cột cờ và lá cờ.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99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26892A-FAED-D8EA-C7BE-904B27044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790" y="1465299"/>
            <a:ext cx="10058173" cy="5158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1798C0-B70D-5539-CCA4-479ABE5E298A}"/>
              </a:ext>
            </a:extLst>
          </p:cNvPr>
          <p:cNvGrpSpPr/>
          <p:nvPr/>
        </p:nvGrpSpPr>
        <p:grpSpPr>
          <a:xfrm>
            <a:off x="1371600" y="-47688"/>
            <a:ext cx="8987518" cy="1631685"/>
            <a:chOff x="2010730" y="677561"/>
            <a:chExt cx="13481277" cy="24475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4DD20D-DAC8-33A9-3F19-678BDFD8959C}"/>
                </a:ext>
              </a:extLst>
            </p:cNvPr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14CE1FD-C886-574E-10CD-F0208F22A94A}"/>
                </a:ext>
              </a:extLst>
            </p:cNvPr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31D94AC5-E19B-2836-EE3C-3108FEAB9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id="{E29AC5E1-BB27-4028-786B-0B5EBF25B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DBA524DF-4ACA-AB54-57C5-30F365210913}"/>
                </a:ext>
              </a:extLst>
            </p:cNvPr>
            <p:cNvSpPr txBox="1"/>
            <p:nvPr/>
          </p:nvSpPr>
          <p:spPr>
            <a:xfrm>
              <a:off x="4976234" y="1741418"/>
              <a:ext cx="10515773" cy="670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145"/>
                </a:lnSpc>
              </a:pP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Dự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đoán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cấp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độ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gió</a:t>
              </a:r>
              <a:endParaRPr lang="en-US" sz="4400" b="1" dirty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1EC9901-21F3-DBE5-1F68-6527987CC651}"/>
              </a:ext>
            </a:extLst>
          </p:cNvPr>
          <p:cNvSpPr txBox="1"/>
          <p:nvPr/>
        </p:nvSpPr>
        <p:spPr>
          <a:xfrm>
            <a:off x="3855675" y="3550375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0-3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C14A9E-7CC3-6667-DAF4-EA6BF54089DB}"/>
              </a:ext>
            </a:extLst>
          </p:cNvPr>
          <p:cNvSpPr txBox="1"/>
          <p:nvPr/>
        </p:nvSpPr>
        <p:spPr>
          <a:xfrm>
            <a:off x="7502642" y="3465315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4-5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216335-E519-665C-F7B4-F99499CA4B3A}"/>
              </a:ext>
            </a:extLst>
          </p:cNvPr>
          <p:cNvSpPr txBox="1"/>
          <p:nvPr/>
        </p:nvSpPr>
        <p:spPr>
          <a:xfrm>
            <a:off x="1814223" y="5783213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6-7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2E541A-9654-F034-90A2-AACF30D58E29}"/>
              </a:ext>
            </a:extLst>
          </p:cNvPr>
          <p:cNvSpPr txBox="1"/>
          <p:nvPr/>
        </p:nvSpPr>
        <p:spPr>
          <a:xfrm>
            <a:off x="5280437" y="6006497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8-9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E0442D-F2F4-F60B-7CEF-FB3C35FD98CE}"/>
              </a:ext>
            </a:extLst>
          </p:cNvPr>
          <p:cNvSpPr txBox="1"/>
          <p:nvPr/>
        </p:nvSpPr>
        <p:spPr>
          <a:xfrm>
            <a:off x="8693488" y="5921437"/>
            <a:ext cx="2024131" cy="584775"/>
          </a:xfrm>
          <a:custGeom>
            <a:avLst/>
            <a:gdLst>
              <a:gd name="connsiteX0" fmla="*/ 0 w 2024131"/>
              <a:gd name="connsiteY0" fmla="*/ 0 h 584775"/>
              <a:gd name="connsiteX1" fmla="*/ 2024131 w 2024131"/>
              <a:gd name="connsiteY1" fmla="*/ 0 h 584775"/>
              <a:gd name="connsiteX2" fmla="*/ 2024131 w 2024131"/>
              <a:gd name="connsiteY2" fmla="*/ 584775 h 584775"/>
              <a:gd name="connsiteX3" fmla="*/ 0 w 2024131"/>
              <a:gd name="connsiteY3" fmla="*/ 584775 h 584775"/>
              <a:gd name="connsiteX4" fmla="*/ 0 w 2024131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131" h="584775" fill="none" extrusionOk="0">
                <a:moveTo>
                  <a:pt x="0" y="0"/>
                </a:moveTo>
                <a:cubicBezTo>
                  <a:pt x="872390" y="5222"/>
                  <a:pt x="1818441" y="24918"/>
                  <a:pt x="2024131" y="0"/>
                </a:cubicBezTo>
                <a:cubicBezTo>
                  <a:pt x="1981288" y="115750"/>
                  <a:pt x="2029806" y="445323"/>
                  <a:pt x="2024131" y="584775"/>
                </a:cubicBezTo>
                <a:cubicBezTo>
                  <a:pt x="1406309" y="420014"/>
                  <a:pt x="846981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2024131" h="584775" stroke="0" extrusionOk="0">
                <a:moveTo>
                  <a:pt x="0" y="0"/>
                </a:moveTo>
                <a:cubicBezTo>
                  <a:pt x="778805" y="11849"/>
                  <a:pt x="1578365" y="-161459"/>
                  <a:pt x="2024131" y="0"/>
                </a:cubicBezTo>
                <a:cubicBezTo>
                  <a:pt x="1997685" y="254320"/>
                  <a:pt x="1981867" y="509640"/>
                  <a:pt x="2024131" y="584775"/>
                </a:cubicBezTo>
                <a:cubicBezTo>
                  <a:pt x="1383763" y="438915"/>
                  <a:pt x="240386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10-11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7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1798C0-B70D-5539-CCA4-479ABE5E298A}"/>
              </a:ext>
            </a:extLst>
          </p:cNvPr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4DD20D-DAC8-33A9-3F19-678BDFD8959C}"/>
                </a:ext>
              </a:extLst>
            </p:cNvPr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14CE1FD-C886-574E-10CD-F0208F22A94A}"/>
                </a:ext>
              </a:extLst>
            </p:cNvPr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31D94AC5-E19B-2836-EE3C-3108FEAB9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id="{E29AC5E1-BB27-4028-786B-0B5EBF25B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DBA524DF-4ACA-AB54-57C5-30F365210913}"/>
                </a:ext>
              </a:extLst>
            </p:cNvPr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C8568C3-3394-C0D2-C405-CB7015CCCB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857" y="2189754"/>
            <a:ext cx="5163346" cy="3062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6F0377-D9F8-4728-9F87-C39B05791D15}"/>
              </a:ext>
            </a:extLst>
          </p:cNvPr>
          <p:cNvSpPr txBox="1"/>
          <p:nvPr/>
        </p:nvSpPr>
        <p:spPr>
          <a:xfrm>
            <a:off x="6269265" y="2816728"/>
            <a:ext cx="3895460" cy="1446550"/>
          </a:xfrm>
          <a:custGeom>
            <a:avLst/>
            <a:gdLst>
              <a:gd name="connsiteX0" fmla="*/ 0 w 3895460"/>
              <a:gd name="connsiteY0" fmla="*/ 0 h 1446550"/>
              <a:gd name="connsiteX1" fmla="*/ 3895460 w 3895460"/>
              <a:gd name="connsiteY1" fmla="*/ 0 h 1446550"/>
              <a:gd name="connsiteX2" fmla="*/ 3895460 w 3895460"/>
              <a:gd name="connsiteY2" fmla="*/ 1446550 h 1446550"/>
              <a:gd name="connsiteX3" fmla="*/ 0 w 3895460"/>
              <a:gd name="connsiteY3" fmla="*/ 1446550 h 1446550"/>
              <a:gd name="connsiteX4" fmla="*/ 0 w 3895460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5460" h="1446550" fill="none" extrusionOk="0">
                <a:moveTo>
                  <a:pt x="0" y="0"/>
                </a:moveTo>
                <a:cubicBezTo>
                  <a:pt x="1672507" y="5222"/>
                  <a:pt x="3306050" y="24918"/>
                  <a:pt x="3895460" y="0"/>
                </a:cubicBezTo>
                <a:cubicBezTo>
                  <a:pt x="3806202" y="169848"/>
                  <a:pt x="3931247" y="914679"/>
                  <a:pt x="3895460" y="1446550"/>
                </a:cubicBezTo>
                <a:cubicBezTo>
                  <a:pt x="3412703" y="1281789"/>
                  <a:pt x="1791740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3895460" h="1446550" stroke="0" extrusionOk="0">
                <a:moveTo>
                  <a:pt x="0" y="0"/>
                </a:moveTo>
                <a:cubicBezTo>
                  <a:pt x="831150" y="11849"/>
                  <a:pt x="2913591" y="-161459"/>
                  <a:pt x="3895460" y="0"/>
                </a:cubicBezTo>
                <a:cubicBezTo>
                  <a:pt x="3892183" y="353962"/>
                  <a:pt x="3971121" y="871797"/>
                  <a:pt x="3895460" y="1446550"/>
                </a:cubicBezTo>
                <a:cubicBezTo>
                  <a:pt x="3360099" y="1300690"/>
                  <a:pt x="1228672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hông gây ảnh hưởng gì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8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1798C0-B70D-5539-CCA4-479ABE5E298A}"/>
              </a:ext>
            </a:extLst>
          </p:cNvPr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4DD20D-DAC8-33A9-3F19-678BDFD8959C}"/>
                </a:ext>
              </a:extLst>
            </p:cNvPr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14CE1FD-C886-574E-10CD-F0208F22A94A}"/>
                </a:ext>
              </a:extLst>
            </p:cNvPr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31D94AC5-E19B-2836-EE3C-3108FEAB9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id="{E29AC5E1-BB27-4028-786B-0B5EBF25B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DBA524DF-4ACA-AB54-57C5-30F365210913}"/>
                </a:ext>
              </a:extLst>
            </p:cNvPr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06F0377-D9F8-4728-9F87-C39B05791D15}"/>
              </a:ext>
            </a:extLst>
          </p:cNvPr>
          <p:cNvSpPr txBox="1"/>
          <p:nvPr/>
        </p:nvSpPr>
        <p:spPr>
          <a:xfrm>
            <a:off x="5758901" y="2348895"/>
            <a:ext cx="4788595" cy="2123658"/>
          </a:xfrm>
          <a:custGeom>
            <a:avLst/>
            <a:gdLst>
              <a:gd name="connsiteX0" fmla="*/ 0 w 4788595"/>
              <a:gd name="connsiteY0" fmla="*/ 0 h 2123658"/>
              <a:gd name="connsiteX1" fmla="*/ 4788595 w 4788595"/>
              <a:gd name="connsiteY1" fmla="*/ 0 h 2123658"/>
              <a:gd name="connsiteX2" fmla="*/ 4788595 w 4788595"/>
              <a:gd name="connsiteY2" fmla="*/ 2123658 h 2123658"/>
              <a:gd name="connsiteX3" fmla="*/ 0 w 4788595"/>
              <a:gd name="connsiteY3" fmla="*/ 2123658 h 2123658"/>
              <a:gd name="connsiteX4" fmla="*/ 0 w 478859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8595" h="2123658" fill="none" extrusionOk="0">
                <a:moveTo>
                  <a:pt x="0" y="0"/>
                </a:moveTo>
                <a:cubicBezTo>
                  <a:pt x="1774417" y="5222"/>
                  <a:pt x="3436870" y="24918"/>
                  <a:pt x="4788595" y="0"/>
                </a:cubicBezTo>
                <a:cubicBezTo>
                  <a:pt x="4627350" y="461505"/>
                  <a:pt x="4744835" y="1389397"/>
                  <a:pt x="4788595" y="2123658"/>
                </a:cubicBezTo>
                <a:cubicBezTo>
                  <a:pt x="3139292" y="1958897"/>
                  <a:pt x="2197834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4788595" h="2123658" stroke="0" extrusionOk="0">
                <a:moveTo>
                  <a:pt x="0" y="0"/>
                </a:moveTo>
                <a:cubicBezTo>
                  <a:pt x="1481332" y="11849"/>
                  <a:pt x="4047510" y="-161459"/>
                  <a:pt x="4788595" y="0"/>
                </a:cubicBezTo>
                <a:cubicBezTo>
                  <a:pt x="4791725" y="976229"/>
                  <a:pt x="4687419" y="1422122"/>
                  <a:pt x="4788595" y="2123658"/>
                </a:cubicBezTo>
                <a:cubicBezTo>
                  <a:pt x="2689681" y="1977798"/>
                  <a:pt x="171974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 cờ bay, thay đổi hướng bay của khói và lá cây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705D6-BE0D-D7BB-8554-765B85B81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280" y="2025504"/>
            <a:ext cx="4784787" cy="2844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833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>
            <a:off x="7328434" y="377090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rot="16200000" flipH="1">
            <a:off x="5740122" y="4490571"/>
            <a:ext cx="1901592" cy="10011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>
            <a:off x="6350810" y="3759508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3CBAA77-A08E-3735-B70F-3661AEBBCB6D}"/>
              </a:ext>
            </a:extLst>
          </p:cNvPr>
          <p:cNvSpPr txBox="1"/>
          <p:nvPr/>
        </p:nvSpPr>
        <p:spPr>
          <a:xfrm>
            <a:off x="3886200" y="723900"/>
            <a:ext cx="5105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68209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1798C0-B70D-5539-CCA4-479ABE5E298A}"/>
              </a:ext>
            </a:extLst>
          </p:cNvPr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4DD20D-DAC8-33A9-3F19-678BDFD8959C}"/>
                </a:ext>
              </a:extLst>
            </p:cNvPr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14CE1FD-C886-574E-10CD-F0208F22A94A}"/>
                </a:ext>
              </a:extLst>
            </p:cNvPr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31D94AC5-E19B-2836-EE3C-3108FEAB9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id="{E29AC5E1-BB27-4028-786B-0B5EBF25B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DBA524DF-4ACA-AB54-57C5-30F365210913}"/>
                </a:ext>
              </a:extLst>
            </p:cNvPr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06F0377-D9F8-4728-9F87-C39B05791D15}"/>
              </a:ext>
            </a:extLst>
          </p:cNvPr>
          <p:cNvSpPr txBox="1"/>
          <p:nvPr/>
        </p:nvSpPr>
        <p:spPr>
          <a:xfrm>
            <a:off x="5758901" y="2348895"/>
            <a:ext cx="5107573" cy="2123658"/>
          </a:xfrm>
          <a:custGeom>
            <a:avLst/>
            <a:gdLst>
              <a:gd name="connsiteX0" fmla="*/ 0 w 5107573"/>
              <a:gd name="connsiteY0" fmla="*/ 0 h 2123658"/>
              <a:gd name="connsiteX1" fmla="*/ 5107573 w 5107573"/>
              <a:gd name="connsiteY1" fmla="*/ 0 h 2123658"/>
              <a:gd name="connsiteX2" fmla="*/ 5107573 w 5107573"/>
              <a:gd name="connsiteY2" fmla="*/ 2123658 h 2123658"/>
              <a:gd name="connsiteX3" fmla="*/ 0 w 5107573"/>
              <a:gd name="connsiteY3" fmla="*/ 2123658 h 2123658"/>
              <a:gd name="connsiteX4" fmla="*/ 0 w 5107573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7573" h="2123658" fill="none" extrusionOk="0">
                <a:moveTo>
                  <a:pt x="0" y="0"/>
                </a:moveTo>
                <a:cubicBezTo>
                  <a:pt x="1765128" y="5222"/>
                  <a:pt x="3376969" y="24918"/>
                  <a:pt x="5107573" y="0"/>
                </a:cubicBezTo>
                <a:cubicBezTo>
                  <a:pt x="4946328" y="461505"/>
                  <a:pt x="5063813" y="1389397"/>
                  <a:pt x="5107573" y="2123658"/>
                </a:cubicBezTo>
                <a:cubicBezTo>
                  <a:pt x="3918225" y="1958897"/>
                  <a:pt x="1610967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5107573" h="2123658" stroke="0" extrusionOk="0">
                <a:moveTo>
                  <a:pt x="0" y="0"/>
                </a:moveTo>
                <a:cubicBezTo>
                  <a:pt x="2292916" y="11849"/>
                  <a:pt x="3606406" y="-161459"/>
                  <a:pt x="5107573" y="0"/>
                </a:cubicBezTo>
                <a:cubicBezTo>
                  <a:pt x="5110703" y="976229"/>
                  <a:pt x="5006397" y="1422122"/>
                  <a:pt x="5107573" y="2123658"/>
                </a:cubicBezTo>
                <a:cubicBezTo>
                  <a:pt x="4569464" y="1977798"/>
                  <a:pt x="1887427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bay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ngói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lợp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lung lay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A41C31-9238-7547-9E3E-C07903C264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12" y="2116764"/>
            <a:ext cx="4864550" cy="2944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79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1798C0-B70D-5539-CCA4-479ABE5E298A}"/>
              </a:ext>
            </a:extLst>
          </p:cNvPr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4DD20D-DAC8-33A9-3F19-678BDFD8959C}"/>
                </a:ext>
              </a:extLst>
            </p:cNvPr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14CE1FD-C886-574E-10CD-F0208F22A94A}"/>
                </a:ext>
              </a:extLst>
            </p:cNvPr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31D94AC5-E19B-2836-EE3C-3108FEAB9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id="{E29AC5E1-BB27-4028-786B-0B5EBF25B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DBA524DF-4ACA-AB54-57C5-30F365210913}"/>
                </a:ext>
              </a:extLst>
            </p:cNvPr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06F0377-D9F8-4728-9F87-C39B05791D15}"/>
              </a:ext>
            </a:extLst>
          </p:cNvPr>
          <p:cNvSpPr txBox="1"/>
          <p:nvPr/>
        </p:nvSpPr>
        <p:spPr>
          <a:xfrm>
            <a:off x="5758901" y="2348895"/>
            <a:ext cx="5554141" cy="2800767"/>
          </a:xfrm>
          <a:custGeom>
            <a:avLst/>
            <a:gdLst>
              <a:gd name="connsiteX0" fmla="*/ 0 w 5554141"/>
              <a:gd name="connsiteY0" fmla="*/ 0 h 2800767"/>
              <a:gd name="connsiteX1" fmla="*/ 5554141 w 5554141"/>
              <a:gd name="connsiteY1" fmla="*/ 0 h 2800767"/>
              <a:gd name="connsiteX2" fmla="*/ 5554141 w 5554141"/>
              <a:gd name="connsiteY2" fmla="*/ 2800767 h 2800767"/>
              <a:gd name="connsiteX3" fmla="*/ 0 w 5554141"/>
              <a:gd name="connsiteY3" fmla="*/ 2800767 h 2800767"/>
              <a:gd name="connsiteX4" fmla="*/ 0 w 5554141"/>
              <a:gd name="connsiteY4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4141" h="2800767" fill="none" extrusionOk="0">
                <a:moveTo>
                  <a:pt x="0" y="0"/>
                </a:moveTo>
                <a:cubicBezTo>
                  <a:pt x="893106" y="5222"/>
                  <a:pt x="4334772" y="24918"/>
                  <a:pt x="5554141" y="0"/>
                </a:cubicBezTo>
                <a:cubicBezTo>
                  <a:pt x="5392896" y="824835"/>
                  <a:pt x="5510381" y="1838800"/>
                  <a:pt x="5554141" y="2800767"/>
                </a:cubicBezTo>
                <a:cubicBezTo>
                  <a:pt x="3350930" y="2636006"/>
                  <a:pt x="1422703" y="2918917"/>
                  <a:pt x="0" y="2800767"/>
                </a:cubicBezTo>
                <a:cubicBezTo>
                  <a:pt x="-55725" y="1748758"/>
                  <a:pt x="17072" y="400304"/>
                  <a:pt x="0" y="0"/>
                </a:cubicBezTo>
                <a:close/>
              </a:path>
              <a:path w="5554141" h="2800767" stroke="0" extrusionOk="0">
                <a:moveTo>
                  <a:pt x="0" y="0"/>
                </a:moveTo>
                <a:cubicBezTo>
                  <a:pt x="1511238" y="11849"/>
                  <a:pt x="3570577" y="-161459"/>
                  <a:pt x="5554141" y="0"/>
                </a:cubicBezTo>
                <a:cubicBezTo>
                  <a:pt x="5557271" y="576155"/>
                  <a:pt x="5452965" y="1970127"/>
                  <a:pt x="5554141" y="2800767"/>
                </a:cubicBezTo>
                <a:cubicBezTo>
                  <a:pt x="4302480" y="2654907"/>
                  <a:pt x="1531865" y="2722443"/>
                  <a:pt x="0" y="2800767"/>
                </a:cubicBezTo>
                <a:cubicBezTo>
                  <a:pt x="74291" y="1938890"/>
                  <a:pt x="168006" y="818816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bay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rung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rách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6CE1DA-4F72-44FB-A0AC-9ECA3CDF2F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01" y="2142792"/>
            <a:ext cx="4782566" cy="2907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941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1798C0-B70D-5539-CCA4-479ABE5E298A}"/>
              </a:ext>
            </a:extLst>
          </p:cNvPr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4DD20D-DAC8-33A9-3F19-678BDFD8959C}"/>
                </a:ext>
              </a:extLst>
            </p:cNvPr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14CE1FD-C886-574E-10CD-F0208F22A94A}"/>
                </a:ext>
              </a:extLst>
            </p:cNvPr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31D94AC5-E19B-2836-EE3C-3108FEAB9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id="{E29AC5E1-BB27-4028-786B-0B5EBF25B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DBA524DF-4ACA-AB54-57C5-30F365210913}"/>
                </a:ext>
              </a:extLst>
            </p:cNvPr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06F0377-D9F8-4728-9F87-C39B05791D15}"/>
              </a:ext>
            </a:extLst>
          </p:cNvPr>
          <p:cNvSpPr txBox="1"/>
          <p:nvPr/>
        </p:nvSpPr>
        <p:spPr>
          <a:xfrm>
            <a:off x="5758901" y="2348895"/>
            <a:ext cx="5554141" cy="2123658"/>
          </a:xfrm>
          <a:custGeom>
            <a:avLst/>
            <a:gdLst>
              <a:gd name="connsiteX0" fmla="*/ 0 w 5554141"/>
              <a:gd name="connsiteY0" fmla="*/ 0 h 2123658"/>
              <a:gd name="connsiteX1" fmla="*/ 5554141 w 5554141"/>
              <a:gd name="connsiteY1" fmla="*/ 0 h 2123658"/>
              <a:gd name="connsiteX2" fmla="*/ 5554141 w 5554141"/>
              <a:gd name="connsiteY2" fmla="*/ 2123658 h 2123658"/>
              <a:gd name="connsiteX3" fmla="*/ 0 w 5554141"/>
              <a:gd name="connsiteY3" fmla="*/ 2123658 h 2123658"/>
              <a:gd name="connsiteX4" fmla="*/ 0 w 5554141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4141" h="2123658" fill="none" extrusionOk="0">
                <a:moveTo>
                  <a:pt x="0" y="0"/>
                </a:moveTo>
                <a:cubicBezTo>
                  <a:pt x="893106" y="5222"/>
                  <a:pt x="4334772" y="24918"/>
                  <a:pt x="5554141" y="0"/>
                </a:cubicBezTo>
                <a:cubicBezTo>
                  <a:pt x="5392896" y="461505"/>
                  <a:pt x="5510381" y="1389397"/>
                  <a:pt x="5554141" y="2123658"/>
                </a:cubicBezTo>
                <a:cubicBezTo>
                  <a:pt x="3350930" y="1958897"/>
                  <a:pt x="142270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5554141" h="2123658" stroke="0" extrusionOk="0">
                <a:moveTo>
                  <a:pt x="0" y="0"/>
                </a:moveTo>
                <a:cubicBezTo>
                  <a:pt x="1511238" y="11849"/>
                  <a:pt x="3570577" y="-161459"/>
                  <a:pt x="5554141" y="0"/>
                </a:cubicBezTo>
                <a:cubicBezTo>
                  <a:pt x="5557271" y="976229"/>
                  <a:pt x="5452965" y="1422122"/>
                  <a:pt x="5554141" y="2123658"/>
                </a:cubicBezTo>
                <a:cubicBezTo>
                  <a:pt x="4302480" y="1977798"/>
                  <a:pt x="1531865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hưởng rất mạnh, làm bay mái nhà, đổ cây cối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8F1ECD-9ABC-FDCC-DA88-D3D447FCE8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714" y="2078998"/>
            <a:ext cx="4644459" cy="2992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491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44103" r="6153" b="28119"/>
          <a:stretch/>
        </p:blipFill>
        <p:spPr>
          <a:xfrm>
            <a:off x="-11374" y="4643356"/>
            <a:ext cx="12254367" cy="22146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914400" y="2905329"/>
            <a:ext cx="15073265" cy="409182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6"/>
          <a:srcRect r="66324" b="70079"/>
          <a:stretch>
            <a:fillRect/>
          </a:stretch>
        </p:blipFill>
        <p:spPr>
          <a:xfrm>
            <a:off x="-11375" y="-21772"/>
            <a:ext cx="4973404" cy="2485572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6"/>
          <a:srcRect r="66324" b="70079"/>
          <a:stretch>
            <a:fillRect/>
          </a:stretch>
        </p:blipFill>
        <p:spPr>
          <a:xfrm flipH="1">
            <a:off x="7218596" y="-45258"/>
            <a:ext cx="4973404" cy="2485572"/>
          </a:xfrm>
          <a:prstGeom prst="rect">
            <a:avLst/>
          </a:prstGeom>
        </p:spPr>
      </p:pic>
      <p:sp>
        <p:nvSpPr>
          <p:cNvPr id="20" name="TextBox 11"/>
          <p:cNvSpPr txBox="1"/>
          <p:nvPr/>
        </p:nvSpPr>
        <p:spPr>
          <a:xfrm>
            <a:off x="3133903" y="3554312"/>
            <a:ext cx="7432497" cy="68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236"/>
              </a:lnSpc>
            </a:pPr>
            <a:endParaRPr lang="en-US" sz="2667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3F60DC39-7447-BC92-8693-506A45155526}"/>
              </a:ext>
            </a:extLst>
          </p:cNvPr>
          <p:cNvSpPr/>
          <p:nvPr/>
        </p:nvSpPr>
        <p:spPr>
          <a:xfrm flipH="1">
            <a:off x="2656113" y="1584251"/>
            <a:ext cx="8810171" cy="2583234"/>
          </a:xfrm>
          <a:prstGeom prst="wedgeRoundRectCallout">
            <a:avLst>
              <a:gd name="adj1" fmla="val 59615"/>
              <a:gd name="adj2" fmla="val 43055"/>
              <a:gd name="adj3" fmla="val 16667"/>
            </a:avLst>
          </a:prstGeom>
          <a:solidFill>
            <a:sysClr val="window" lastClr="FFFFFF"/>
          </a:solidFill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>
              <a:lnSpc>
                <a:spcPct val="115000"/>
              </a:lnSpc>
              <a:defRPr/>
            </a:pPr>
            <a:r>
              <a:rPr lang="vi-VN" sz="44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Gió đến cấp 6 – 7 là cần phải đề phòng những thiệt hại do tác động của nó gây ra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4122EBB1-1904-9702-3330-F6D39E321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88658" y="3181916"/>
            <a:ext cx="4131165" cy="38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75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 8"/>
          <p:cNvSpPr/>
          <p:nvPr/>
        </p:nvSpPr>
        <p:spPr bwMode="auto">
          <a:xfrm>
            <a:off x="1117600" y="635001"/>
            <a:ext cx="10550952" cy="620727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44103" r="6153" b="28119"/>
          <a:stretch/>
        </p:blipFill>
        <p:spPr>
          <a:xfrm>
            <a:off x="-11374" y="4643356"/>
            <a:ext cx="12254367" cy="22146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914400" y="2905329"/>
            <a:ext cx="15073265" cy="40918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/>
        </p:blipFill>
        <p:spPr>
          <a:xfrm>
            <a:off x="-27309" y="-319531"/>
            <a:ext cx="12270109" cy="7161952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7"/>
          <a:srcRect l="13162" t="11393" b="31764"/>
          <a:stretch>
            <a:fillRect/>
          </a:stretch>
        </p:blipFill>
        <p:spPr>
          <a:xfrm>
            <a:off x="4673600" y="128496"/>
            <a:ext cx="7936024" cy="2922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249629-51A7-E16F-FE19-2D5906EFA0A3}"/>
              </a:ext>
            </a:extLst>
          </p:cNvPr>
          <p:cNvSpPr txBox="1"/>
          <p:nvPr/>
        </p:nvSpPr>
        <p:spPr>
          <a:xfrm>
            <a:off x="3220277" y="2753140"/>
            <a:ext cx="6182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>
                <a:solidFill>
                  <a:srgbClr val="FF0000"/>
                </a:solidFill>
              </a:rPr>
              <a:t>Hoạt động 3: Phòng chống bão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89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4.19753E-6 L 2.63889E-6 0.69861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771651"/>
            <a:chOff x="2010730" y="677561"/>
            <a:chExt cx="17254537" cy="2657476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1998723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453845" y="1451063"/>
              <a:ext cx="13668548" cy="18218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3145"/>
                </a:lnSpc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Đọc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bản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tin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dự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báo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thời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tiết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6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và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cho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biết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ở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thời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điểm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nào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ngày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chúng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ta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cần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đề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phòng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thiệt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hại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do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gây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ra.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76E3AF9-0EB4-156F-731B-5573B691B3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712" y="2271712"/>
            <a:ext cx="6348413" cy="4075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B2DEF0-0FFE-9E8C-8085-B696A5759FD3}"/>
              </a:ext>
            </a:extLst>
          </p:cNvPr>
          <p:cNvCxnSpPr>
            <a:cxnSpLocks/>
          </p:cNvCxnSpPr>
          <p:nvPr/>
        </p:nvCxnSpPr>
        <p:spPr>
          <a:xfrm>
            <a:off x="1504950" y="4524375"/>
            <a:ext cx="46672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324C30-CF4A-02A7-82E3-588C1705E20C}"/>
              </a:ext>
            </a:extLst>
          </p:cNvPr>
          <p:cNvCxnSpPr>
            <a:cxnSpLocks/>
          </p:cNvCxnSpPr>
          <p:nvPr/>
        </p:nvCxnSpPr>
        <p:spPr>
          <a:xfrm>
            <a:off x="742950" y="4857750"/>
            <a:ext cx="44577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FC626B7-F034-09B1-EE85-F7FEB36EA4F7}"/>
              </a:ext>
            </a:extLst>
          </p:cNvPr>
          <p:cNvSpPr txBox="1"/>
          <p:nvPr/>
        </p:nvSpPr>
        <p:spPr>
          <a:xfrm>
            <a:off x="7239000" y="2348895"/>
            <a:ext cx="4724400" cy="3477875"/>
          </a:xfrm>
          <a:custGeom>
            <a:avLst/>
            <a:gdLst>
              <a:gd name="connsiteX0" fmla="*/ 0 w 4724400"/>
              <a:gd name="connsiteY0" fmla="*/ 0 h 3477875"/>
              <a:gd name="connsiteX1" fmla="*/ 4724400 w 4724400"/>
              <a:gd name="connsiteY1" fmla="*/ 0 h 3477875"/>
              <a:gd name="connsiteX2" fmla="*/ 4724400 w 4724400"/>
              <a:gd name="connsiteY2" fmla="*/ 3477875 h 3477875"/>
              <a:gd name="connsiteX3" fmla="*/ 0 w 4724400"/>
              <a:gd name="connsiteY3" fmla="*/ 3477875 h 3477875"/>
              <a:gd name="connsiteX4" fmla="*/ 0 w 4724400"/>
              <a:gd name="connsiteY4" fmla="*/ 0 h 34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4400" h="3477875" fill="none" extrusionOk="0">
                <a:moveTo>
                  <a:pt x="0" y="0"/>
                </a:moveTo>
                <a:cubicBezTo>
                  <a:pt x="1713183" y="5222"/>
                  <a:pt x="2745495" y="24918"/>
                  <a:pt x="4724400" y="0"/>
                </a:cubicBezTo>
                <a:cubicBezTo>
                  <a:pt x="4563155" y="684204"/>
                  <a:pt x="4680640" y="2239209"/>
                  <a:pt x="4724400" y="3477875"/>
                </a:cubicBezTo>
                <a:cubicBezTo>
                  <a:pt x="2539482" y="3313114"/>
                  <a:pt x="2292029" y="3596025"/>
                  <a:pt x="0" y="3477875"/>
                </a:cubicBezTo>
                <a:cubicBezTo>
                  <a:pt x="-55725" y="2234568"/>
                  <a:pt x="17072" y="1095587"/>
                  <a:pt x="0" y="0"/>
                </a:cubicBezTo>
                <a:close/>
              </a:path>
              <a:path w="4724400" h="3477875" stroke="0" extrusionOk="0">
                <a:moveTo>
                  <a:pt x="0" y="0"/>
                </a:moveTo>
                <a:cubicBezTo>
                  <a:pt x="1238954" y="11849"/>
                  <a:pt x="3844017" y="-161459"/>
                  <a:pt x="4724400" y="0"/>
                </a:cubicBezTo>
                <a:cubicBezTo>
                  <a:pt x="4727530" y="1395067"/>
                  <a:pt x="4623224" y="2125017"/>
                  <a:pt x="4724400" y="3477875"/>
                </a:cubicBezTo>
                <a:cubicBezTo>
                  <a:pt x="3940085" y="3332015"/>
                  <a:pt x="673695" y="3399551"/>
                  <a:pt x="0" y="3477875"/>
                </a:cubicBezTo>
                <a:cubicBezTo>
                  <a:pt x="74291" y="2165912"/>
                  <a:pt x="168006" y="115644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47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25" y="3030088"/>
            <a:ext cx="2504550" cy="2096184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 bwMode="auto">
          <a:xfrm>
            <a:off x="3248025" y="180975"/>
            <a:ext cx="8277225" cy="465475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defTabSz="609630">
              <a:defRPr/>
            </a:pPr>
            <a:endParaRPr lang="zh-CN" altLang="en-US" sz="120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49731" y="1950783"/>
            <a:ext cx="66039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en-US" sz="4000" b="1" dirty="0">
                <a:solidFill>
                  <a:srgbClr val="002060"/>
                </a:solidFill>
                <a:latin typeface="Calibri"/>
              </a:rPr>
              <a:t>2. </a:t>
            </a:r>
            <a:r>
              <a:rPr lang="vi-VN" sz="4000" b="1" dirty="0">
                <a:solidFill>
                  <a:srgbClr val="002060"/>
                </a:solidFill>
                <a:latin typeface="Calibri"/>
              </a:rPr>
              <a:t>Ở địa phương em có hay xảy ra bão không? Nếu có hãy nêu những thiệt hại do bão gây ra mà em biết.</a:t>
            </a:r>
            <a:endParaRPr lang="en-US" sz="4000" b="1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227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986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294043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631685"/>
            <a:chOff x="2010730" y="677561"/>
            <a:chExt cx="17254537" cy="2447527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955734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168095" y="1536788"/>
              <a:ext cx="13668548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do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bão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38FF4C6-57DB-1F25-4E84-22ADFB67B8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76" y="1709001"/>
            <a:ext cx="5239246" cy="3437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Rounded Rectangle 22">
            <a:extLst>
              <a:ext uri="{FF2B5EF4-FFF2-40B4-BE49-F238E27FC236}">
                <a16:creationId xmlns:a16="http://schemas.microsoft.com/office/drawing/2014/main" id="{24A2DD27-9D39-78EA-B1F6-331A2F2423B8}"/>
              </a:ext>
            </a:extLst>
          </p:cNvPr>
          <p:cNvSpPr/>
          <p:nvPr/>
        </p:nvSpPr>
        <p:spPr>
          <a:xfrm>
            <a:off x="1275638" y="4456019"/>
            <a:ext cx="4096193" cy="208348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30">
              <a:defRPr/>
            </a:pPr>
            <a:r>
              <a:rPr lang="vi-VN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àm tàu, thuyền chìm, gây thiệt hại về tính mạng và tài sản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15C26-888B-8E65-0D8F-C4E43DD32E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9323" y="1743740"/>
            <a:ext cx="5108652" cy="34200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Rounded Rectangle 22">
            <a:extLst>
              <a:ext uri="{FF2B5EF4-FFF2-40B4-BE49-F238E27FC236}">
                <a16:creationId xmlns:a16="http://schemas.microsoft.com/office/drawing/2014/main" id="{51FCF964-A021-2ECF-FD00-A9B49F87F79C}"/>
              </a:ext>
            </a:extLst>
          </p:cNvPr>
          <p:cNvSpPr/>
          <p:nvPr/>
        </p:nvSpPr>
        <p:spPr>
          <a:xfrm>
            <a:off x="6941118" y="4858026"/>
            <a:ext cx="4096193" cy="1434895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30">
              <a:defRPr/>
            </a:pPr>
            <a:r>
              <a:rPr lang="vi-VN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sập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endParaRPr lang="en-US" sz="3200" b="1" dirty="0">
              <a:solidFill>
                <a:srgbClr val="2251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23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631685"/>
            <a:chOff x="2010730" y="677561"/>
            <a:chExt cx="17254537" cy="2447527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955734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168095" y="1536788"/>
              <a:ext cx="13668548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do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bão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Rounded Rectangle 22">
            <a:extLst>
              <a:ext uri="{FF2B5EF4-FFF2-40B4-BE49-F238E27FC236}">
                <a16:creationId xmlns:a16="http://schemas.microsoft.com/office/drawing/2014/main" id="{51FCF964-A021-2ECF-FD00-A9B49F87F79C}"/>
              </a:ext>
            </a:extLst>
          </p:cNvPr>
          <p:cNvSpPr/>
          <p:nvPr/>
        </p:nvSpPr>
        <p:spPr>
          <a:xfrm>
            <a:off x="6019909" y="5515573"/>
            <a:ext cx="5659179" cy="1434895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51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Mưa bão gây thiệt hại về tài sản, vật nuôi và hoa màu ở huyện Lâm Bình">
            <a:extLst>
              <a:ext uri="{FF2B5EF4-FFF2-40B4-BE49-F238E27FC236}">
                <a16:creationId xmlns:a16="http://schemas.microsoft.com/office/drawing/2014/main" id="{093E3CDF-D3C3-3992-F262-B04F36665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214" y="1743075"/>
            <a:ext cx="6068827" cy="354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i tìm nguyên nhân cây xanh ngã đổ do gió bão ở Đà Nẵng">
            <a:extLst>
              <a:ext uri="{FF2B5EF4-FFF2-40B4-BE49-F238E27FC236}">
                <a16:creationId xmlns:a16="http://schemas.microsoft.com/office/drawing/2014/main" id="{BC2F14F2-D83A-477D-981E-7040CF01D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80" y="1733107"/>
            <a:ext cx="5178498" cy="353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22">
            <a:extLst>
              <a:ext uri="{FF2B5EF4-FFF2-40B4-BE49-F238E27FC236}">
                <a16:creationId xmlns:a16="http://schemas.microsoft.com/office/drawing/2014/main" id="{7B89B5BD-AB3F-1FA2-A59E-E2627786DB36}"/>
              </a:ext>
            </a:extLst>
          </p:cNvPr>
          <p:cNvSpPr/>
          <p:nvPr/>
        </p:nvSpPr>
        <p:spPr>
          <a:xfrm>
            <a:off x="592765" y="5592726"/>
            <a:ext cx="4245050" cy="861238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51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85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15" y="3636956"/>
            <a:ext cx="1286247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68" y="3085497"/>
            <a:ext cx="1103433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884742" y="4745839"/>
            <a:ext cx="1262742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30" y="2032727"/>
            <a:ext cx="1000507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3760288" y="2808508"/>
            <a:ext cx="1069503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2657228"/>
            <a:ext cx="9326360" cy="4926270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8214" y="819150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54" y="500740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1462" y="395406"/>
            <a:ext cx="7870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GIẢI CỨU NGƯ DÂN</a:t>
            </a:r>
          </a:p>
        </p:txBody>
      </p:sp>
    </p:spTree>
    <p:extLst>
      <p:ext uri="{BB962C8B-B14F-4D97-AF65-F5344CB8AC3E}">
        <p14:creationId xmlns:p14="http://schemas.microsoft.com/office/powerpoint/2010/main" val="37258534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634297"/>
            <a:chOff x="2010730" y="677561"/>
            <a:chExt cx="17254537" cy="2451445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1781418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271727" cy="2447527"/>
              <a:chOff x="1928812" y="125280"/>
              <a:chExt cx="3271727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3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271727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358153" y="1467012"/>
              <a:ext cx="13831691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3. Quan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sát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7,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hãy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chỉ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ra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cách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phòng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chống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bão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trong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mỗi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E39EB8B-6B8E-EF5C-D2AB-1D32FEF0B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56" y="2050864"/>
            <a:ext cx="10964177" cy="3531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07633F-CC6C-0A51-1648-C203F87EFBA2}"/>
              </a:ext>
            </a:extLst>
          </p:cNvPr>
          <p:cNvSpPr txBox="1"/>
          <p:nvPr/>
        </p:nvSpPr>
        <p:spPr>
          <a:xfrm>
            <a:off x="527684" y="5411450"/>
            <a:ext cx="3438260" cy="707886"/>
          </a:xfrm>
          <a:custGeom>
            <a:avLst/>
            <a:gdLst>
              <a:gd name="connsiteX0" fmla="*/ 0 w 3438260"/>
              <a:gd name="connsiteY0" fmla="*/ 0 h 707886"/>
              <a:gd name="connsiteX1" fmla="*/ 3438260 w 3438260"/>
              <a:gd name="connsiteY1" fmla="*/ 0 h 707886"/>
              <a:gd name="connsiteX2" fmla="*/ 3438260 w 3438260"/>
              <a:gd name="connsiteY2" fmla="*/ 707886 h 707886"/>
              <a:gd name="connsiteX3" fmla="*/ 0 w 3438260"/>
              <a:gd name="connsiteY3" fmla="*/ 707886 h 707886"/>
              <a:gd name="connsiteX4" fmla="*/ 0 w 343826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260" h="707886" fill="none" extrusionOk="0">
                <a:moveTo>
                  <a:pt x="0" y="0"/>
                </a:moveTo>
                <a:cubicBezTo>
                  <a:pt x="1641907" y="5222"/>
                  <a:pt x="2340305" y="24918"/>
                  <a:pt x="3438260" y="0"/>
                </a:cubicBezTo>
                <a:cubicBezTo>
                  <a:pt x="3497670" y="312948"/>
                  <a:pt x="3440169" y="396148"/>
                  <a:pt x="3438260" y="707886"/>
                </a:cubicBezTo>
                <a:cubicBezTo>
                  <a:pt x="2807963" y="543125"/>
                  <a:pt x="671855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3438260" h="707886" stroke="0" extrusionOk="0">
                <a:moveTo>
                  <a:pt x="0" y="0"/>
                </a:moveTo>
                <a:cubicBezTo>
                  <a:pt x="1618320" y="11849"/>
                  <a:pt x="2211051" y="-161459"/>
                  <a:pt x="3438260" y="0"/>
                </a:cubicBezTo>
                <a:cubicBezTo>
                  <a:pt x="3484576" y="266683"/>
                  <a:pt x="3447022" y="423695"/>
                  <a:pt x="3438260" y="707886"/>
                </a:cubicBezTo>
                <a:cubicBezTo>
                  <a:pt x="2814939" y="562026"/>
                  <a:pt x="1097287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74DB95-75D6-2C3A-2522-0C5937347CB1}"/>
              </a:ext>
            </a:extLst>
          </p:cNvPr>
          <p:cNvSpPr txBox="1"/>
          <p:nvPr/>
        </p:nvSpPr>
        <p:spPr>
          <a:xfrm>
            <a:off x="4376670" y="5464612"/>
            <a:ext cx="3619014" cy="646331"/>
          </a:xfrm>
          <a:custGeom>
            <a:avLst/>
            <a:gdLst>
              <a:gd name="connsiteX0" fmla="*/ 0 w 3619014"/>
              <a:gd name="connsiteY0" fmla="*/ 0 h 646331"/>
              <a:gd name="connsiteX1" fmla="*/ 3619014 w 3619014"/>
              <a:gd name="connsiteY1" fmla="*/ 0 h 646331"/>
              <a:gd name="connsiteX2" fmla="*/ 3619014 w 3619014"/>
              <a:gd name="connsiteY2" fmla="*/ 646331 h 646331"/>
              <a:gd name="connsiteX3" fmla="*/ 0 w 3619014"/>
              <a:gd name="connsiteY3" fmla="*/ 646331 h 646331"/>
              <a:gd name="connsiteX4" fmla="*/ 0 w 3619014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014" h="646331" fill="none" extrusionOk="0">
                <a:moveTo>
                  <a:pt x="0" y="0"/>
                </a:moveTo>
                <a:cubicBezTo>
                  <a:pt x="1249922" y="5222"/>
                  <a:pt x="2468732" y="24918"/>
                  <a:pt x="3619014" y="0"/>
                </a:cubicBezTo>
                <a:cubicBezTo>
                  <a:pt x="3619268" y="82799"/>
                  <a:pt x="3638792" y="500035"/>
                  <a:pt x="3619014" y="646331"/>
                </a:cubicBezTo>
                <a:cubicBezTo>
                  <a:pt x="2806883" y="481570"/>
                  <a:pt x="1365578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3619014" h="646331" stroke="0" extrusionOk="0">
                <a:moveTo>
                  <a:pt x="0" y="0"/>
                </a:moveTo>
                <a:cubicBezTo>
                  <a:pt x="782948" y="11849"/>
                  <a:pt x="1834942" y="-161459"/>
                  <a:pt x="3619014" y="0"/>
                </a:cubicBezTo>
                <a:cubicBezTo>
                  <a:pt x="3593832" y="272270"/>
                  <a:pt x="3672916" y="451941"/>
                  <a:pt x="3619014" y="646331"/>
                </a:cubicBezTo>
                <a:cubicBezTo>
                  <a:pt x="2540529" y="500471"/>
                  <a:pt x="692315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bớt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D4B470-1465-51F3-DEF3-E2456C9C11F1}"/>
              </a:ext>
            </a:extLst>
          </p:cNvPr>
          <p:cNvSpPr txBox="1"/>
          <p:nvPr/>
        </p:nvSpPr>
        <p:spPr>
          <a:xfrm>
            <a:off x="8215024" y="5422081"/>
            <a:ext cx="3300036" cy="1200329"/>
          </a:xfrm>
          <a:custGeom>
            <a:avLst/>
            <a:gdLst>
              <a:gd name="connsiteX0" fmla="*/ 0 w 3300036"/>
              <a:gd name="connsiteY0" fmla="*/ 0 h 1200329"/>
              <a:gd name="connsiteX1" fmla="*/ 3300036 w 3300036"/>
              <a:gd name="connsiteY1" fmla="*/ 0 h 1200329"/>
              <a:gd name="connsiteX2" fmla="*/ 3300036 w 3300036"/>
              <a:gd name="connsiteY2" fmla="*/ 1200329 h 1200329"/>
              <a:gd name="connsiteX3" fmla="*/ 0 w 3300036"/>
              <a:gd name="connsiteY3" fmla="*/ 1200329 h 1200329"/>
              <a:gd name="connsiteX4" fmla="*/ 0 w 3300036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0036" h="1200329" fill="none" extrusionOk="0">
                <a:moveTo>
                  <a:pt x="0" y="0"/>
                </a:moveTo>
                <a:cubicBezTo>
                  <a:pt x="827623" y="5222"/>
                  <a:pt x="2612150" y="24918"/>
                  <a:pt x="3300036" y="0"/>
                </a:cubicBezTo>
                <a:cubicBezTo>
                  <a:pt x="3366770" y="180425"/>
                  <a:pt x="3353053" y="1037242"/>
                  <a:pt x="3300036" y="1200329"/>
                </a:cubicBezTo>
                <a:cubicBezTo>
                  <a:pt x="2522533" y="1035568"/>
                  <a:pt x="49064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3300036" h="1200329" stroke="0" extrusionOk="0">
                <a:moveTo>
                  <a:pt x="0" y="0"/>
                </a:moveTo>
                <a:cubicBezTo>
                  <a:pt x="339962" y="11849"/>
                  <a:pt x="2655700" y="-161459"/>
                  <a:pt x="3300036" y="0"/>
                </a:cubicBezTo>
                <a:cubicBezTo>
                  <a:pt x="3224994" y="255061"/>
                  <a:pt x="3370558" y="845340"/>
                  <a:pt x="3300036" y="1200329"/>
                </a:cubicBezTo>
                <a:cubicBezTo>
                  <a:pt x="2689585" y="1054469"/>
                  <a:pt x="103339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25" y="3030088"/>
            <a:ext cx="2504550" cy="2096184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 bwMode="auto">
          <a:xfrm>
            <a:off x="3248025" y="180975"/>
            <a:ext cx="8277225" cy="465475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49731" y="1950783"/>
            <a:ext cx="66039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giảm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thiệt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hại</a:t>
            </a:r>
            <a:r>
              <a:rPr lang="en-US" sz="4000" b="1" dirty="0">
                <a:solidFill>
                  <a:srgbClr val="002060"/>
                </a:solidFill>
              </a:rPr>
              <a:t> do </a:t>
            </a:r>
            <a:r>
              <a:rPr lang="en-US" sz="4000" b="1" dirty="0" err="1">
                <a:solidFill>
                  <a:srgbClr val="002060"/>
                </a:solidFill>
              </a:rPr>
              <a:t>bão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gây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ra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hãy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nêu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phòng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chống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mà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26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969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Ứng phó khi gặp bão_ Kỹ năng sống POKI">
            <a:hlinkClick r:id="" action="ppaction://media"/>
            <a:extLst>
              <a:ext uri="{FF2B5EF4-FFF2-40B4-BE49-F238E27FC236}">
                <a16:creationId xmlns:a16="http://schemas.microsoft.com/office/drawing/2014/main" id="{9FD20456-2301-FB96-7830-A1BA9A7459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25" y="3030088"/>
            <a:ext cx="2504550" cy="2096184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 bwMode="auto">
          <a:xfrm>
            <a:off x="3322453" y="0"/>
            <a:ext cx="8277225" cy="465475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49731" y="1950783"/>
            <a:ext cx="66039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vi-VN" sz="4000" b="1" dirty="0">
                <a:solidFill>
                  <a:srgbClr val="002060"/>
                </a:solidFill>
                <a:latin typeface="Calibri"/>
              </a:rPr>
              <a:t>Khi có bão, gia đình và địa phương em đã thực hiện các cách nào để giảm thiệt hại?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36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015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>
            <a:off x="7328434" y="377090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rot="16200000" flipH="1">
            <a:off x="5740122" y="4490571"/>
            <a:ext cx="1901592" cy="10011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>
            <a:off x="6350810" y="3759508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EF5B53-FD6E-5497-6584-B739A562C3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48640" y="598914"/>
            <a:ext cx="5102794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73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007366" y="1242681"/>
            <a:ext cx="6401908" cy="1900464"/>
            <a:chOff x="8839157" y="2348309"/>
            <a:chExt cx="8275896" cy="2012589"/>
          </a:xfrm>
        </p:grpSpPr>
        <p:sp>
          <p:nvSpPr>
            <p:cNvPr id="23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2781"/>
                <a:gd name="adj2" fmla="val 40190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033245" y="2503069"/>
              <a:ext cx="7762401" cy="1857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vẽ sơ đồ tư duy về các nội dung chính trong bài học.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12061" y="2065244"/>
            <a:ext cx="3701048" cy="461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0" y="3064775"/>
            <a:ext cx="12205519" cy="37932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7B6062-C505-15E1-B942-49459B1520B5}"/>
              </a:ext>
            </a:extLst>
          </p:cNvPr>
          <p:cNvSpPr/>
          <p:nvPr/>
        </p:nvSpPr>
        <p:spPr>
          <a:xfrm>
            <a:off x="3819532" y="414886"/>
            <a:ext cx="3612625" cy="1133477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765483-8469-DC32-634D-491BEF0B04F6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1713286" y="1561209"/>
            <a:ext cx="357708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F5B491-A635-47D2-E8AA-30B6EEEF5728}"/>
              </a:ext>
            </a:extLst>
          </p:cNvPr>
          <p:cNvSpPr/>
          <p:nvPr/>
        </p:nvSpPr>
        <p:spPr>
          <a:xfrm>
            <a:off x="460087" y="2351785"/>
            <a:ext cx="2506397" cy="14440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CA1582-2484-7CAB-8B39-AF80E157B183}"/>
              </a:ext>
            </a:extLst>
          </p:cNvPr>
          <p:cNvSpPr/>
          <p:nvPr/>
        </p:nvSpPr>
        <p:spPr>
          <a:xfrm>
            <a:off x="4359348" y="2399410"/>
            <a:ext cx="2679405" cy="9711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C72718-462C-FC95-4A5C-5C8C3E95C482}"/>
              </a:ext>
            </a:extLst>
          </p:cNvPr>
          <p:cNvCxnSpPr>
            <a:cxnSpLocks/>
          </p:cNvCxnSpPr>
          <p:nvPr/>
        </p:nvCxnSpPr>
        <p:spPr>
          <a:xfrm>
            <a:off x="5609457" y="1570734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6B0D7F-E843-E8F1-9B86-9AE6E3D525A6}"/>
              </a:ext>
            </a:extLst>
          </p:cNvPr>
          <p:cNvCxnSpPr>
            <a:cxnSpLocks/>
          </p:cNvCxnSpPr>
          <p:nvPr/>
        </p:nvCxnSpPr>
        <p:spPr>
          <a:xfrm>
            <a:off x="6230679" y="1562986"/>
            <a:ext cx="3974590" cy="80784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8C6B72-BE64-FE3B-6E30-F969B48485B8}"/>
              </a:ext>
            </a:extLst>
          </p:cNvPr>
          <p:cNvSpPr/>
          <p:nvPr/>
        </p:nvSpPr>
        <p:spPr>
          <a:xfrm>
            <a:off x="8591106" y="2389885"/>
            <a:ext cx="2976237" cy="10191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1A934E-B922-EC19-EF98-59F03AD33388}"/>
              </a:ext>
            </a:extLst>
          </p:cNvPr>
          <p:cNvCxnSpPr>
            <a:cxnSpLocks/>
          </p:cNvCxnSpPr>
          <p:nvPr/>
        </p:nvCxnSpPr>
        <p:spPr>
          <a:xfrm>
            <a:off x="1704650" y="3786293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5B62427-8D2B-086F-36EC-7BF9273DD2F0}"/>
              </a:ext>
            </a:extLst>
          </p:cNvPr>
          <p:cNvSpPr/>
          <p:nvPr/>
        </p:nvSpPr>
        <p:spPr>
          <a:xfrm>
            <a:off x="162374" y="4281594"/>
            <a:ext cx="3476847" cy="2190971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>
                <a:latin typeface="Cambria" panose="02040503050406030204" pitchFamily="18" charset="0"/>
                <a:ea typeface="Cambria" panose="02040503050406030204" pitchFamily="18" charset="0"/>
              </a:rPr>
              <a:t>Không khí chuyển động từ nơi lạnh đến nơi nóng, sự chuyển động này gây ra gió.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DA4FEF-B00A-1E35-F511-E9AF397A0FC8}"/>
              </a:ext>
            </a:extLst>
          </p:cNvPr>
          <p:cNvCxnSpPr>
            <a:cxnSpLocks/>
          </p:cNvCxnSpPr>
          <p:nvPr/>
        </p:nvCxnSpPr>
        <p:spPr>
          <a:xfrm>
            <a:off x="5703600" y="3393331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D90FD07-B0EE-8132-C033-F285157A548A}"/>
              </a:ext>
            </a:extLst>
          </p:cNvPr>
          <p:cNvSpPr/>
          <p:nvPr/>
        </p:nvSpPr>
        <p:spPr>
          <a:xfrm>
            <a:off x="3909244" y="3875784"/>
            <a:ext cx="3419475" cy="2660575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Mức độ mạnh của gió được chia thành 18 cấp từ cấp 0 đến cấp 17.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428343-7AF5-2073-4264-CA49B3D03C69}"/>
              </a:ext>
            </a:extLst>
          </p:cNvPr>
          <p:cNvCxnSpPr>
            <a:cxnSpLocks/>
          </p:cNvCxnSpPr>
          <p:nvPr/>
        </p:nvCxnSpPr>
        <p:spPr>
          <a:xfrm>
            <a:off x="9990957" y="3428109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F7D36C-F7B1-A125-4928-FEC2472BC261}"/>
              </a:ext>
            </a:extLst>
          </p:cNvPr>
          <p:cNvSpPr/>
          <p:nvPr/>
        </p:nvSpPr>
        <p:spPr>
          <a:xfrm>
            <a:off x="7576369" y="3866259"/>
            <a:ext cx="4534115" cy="2853517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ột số biện pháp phòng chống bão như theo dõi bản tin dự báo thời tiết; gia cố nhà cửa, cưa bớt cành cây to; neo đậu tàu, thuyền; ngắt các thiết bị điện,...</a:t>
            </a:r>
          </a:p>
        </p:txBody>
      </p:sp>
    </p:spTree>
    <p:extLst>
      <p:ext uri="{BB962C8B-B14F-4D97-AF65-F5344CB8AC3E}">
        <p14:creationId xmlns:p14="http://schemas.microsoft.com/office/powerpoint/2010/main" val="26860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505F28-A89C-A4DE-7805-CB62598AE825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VBT.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6D221B-4442-B581-C470-01AD0DCFFBBB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BC6802-EEDA-27B5-0CD7-1A7C45457C7F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cs typeface="Arial" panose="020B0604020202020204" pitchFamily="34" charset="0"/>
              </a:rPr>
              <a:t>   </a:t>
            </a:r>
            <a:r>
              <a:rPr lang="vi-VN" sz="4800" i="1" dirty="0">
                <a:solidFill>
                  <a:prstClr val="black"/>
                </a:solidFill>
                <a:cs typeface="Arial" panose="020B0604020202020204" pitchFamily="34" charset="0"/>
              </a:rPr>
              <a:t>Đọc trước nội dung bài </a:t>
            </a:r>
            <a:r>
              <a:rPr lang="en-US" sz="4800" i="1" dirty="0">
                <a:solidFill>
                  <a:prstClr val="black"/>
                </a:solidFill>
                <a:cs typeface="Arial" panose="020B0604020202020204" pitchFamily="34" charset="0"/>
              </a:rPr>
              <a:t>7</a:t>
            </a:r>
            <a:r>
              <a:rPr lang="vi-VN" sz="4800" i="1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AA03DB2-9EB6-F02D-F91E-3DD8834A0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EC5BFCC-4A30-FE70-10B2-D5FD4805B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766173B-38EF-7D81-8988-D4E4ABA74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D12F77-466A-AE5F-52E4-AAA1DA63B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6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7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80284" y="927169"/>
            <a:ext cx="84115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bão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0515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51000" y="-838200"/>
            <a:ext cx="8890000" cy="8890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4850" y="3318264"/>
            <a:ext cx="9138919" cy="51406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1001" t="30962" r="13970" b="32828"/>
          <a:stretch>
            <a:fillRect/>
          </a:stretch>
        </p:blipFill>
        <p:spPr>
          <a:xfrm>
            <a:off x="-181935" y="3762954"/>
            <a:ext cx="12555869" cy="34084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/>
        </p:blipFill>
        <p:spPr>
          <a:xfrm>
            <a:off x="12858" y="-296283"/>
            <a:ext cx="12270109" cy="71619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t="8032" b="59222"/>
          <a:stretch>
            <a:fillRect/>
          </a:stretch>
        </p:blipFill>
        <p:spPr>
          <a:xfrm>
            <a:off x="-430356" y="-1600905"/>
            <a:ext cx="14165807" cy="26092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91CF4E-5047-B0C8-66E3-0B329008DD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1869" y="1666852"/>
            <a:ext cx="7023201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9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59">
            <a:off x="6848045" y="1167993"/>
            <a:ext cx="7199169" cy="603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90" y="3408356"/>
            <a:ext cx="1286247" cy="1919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43" y="2856897"/>
            <a:ext cx="1103433" cy="2214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98817" y="4517239"/>
            <a:ext cx="1262742" cy="1884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05" y="1804127"/>
            <a:ext cx="1000507" cy="2008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2074363" y="2579908"/>
            <a:ext cx="1069503" cy="19712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628"/>
            <a:ext cx="9326360" cy="4926270"/>
          </a:xfrm>
          <a:prstGeom prst="rect">
            <a:avLst/>
          </a:prstGeom>
        </p:spPr>
      </p:pic>
      <p:pic>
        <p:nvPicPr>
          <p:cNvPr id="32" name="Picture 3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4" y="5727227"/>
            <a:ext cx="994005" cy="994005"/>
          </a:xfrm>
          <a:prstGeom prst="rect">
            <a:avLst/>
          </a:prstGeom>
        </p:spPr>
      </p:pic>
      <p:pic>
        <p:nvPicPr>
          <p:cNvPr id="33" name="Picture 32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93" y="5494511"/>
            <a:ext cx="1179611" cy="1179611"/>
          </a:xfrm>
          <a:prstGeom prst="rect">
            <a:avLst/>
          </a:prstGeom>
        </p:spPr>
      </p:pic>
      <p:pic>
        <p:nvPicPr>
          <p:cNvPr id="34" name="Picture 3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01" y="5124287"/>
            <a:ext cx="1333625" cy="1333625"/>
          </a:xfrm>
          <a:prstGeom prst="rect">
            <a:avLst/>
          </a:prstGeom>
        </p:spPr>
      </p:pic>
      <p:pic>
        <p:nvPicPr>
          <p:cNvPr id="35" name="Picture 3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92" y="4757529"/>
            <a:ext cx="1478863" cy="1478863"/>
          </a:xfrm>
          <a:prstGeom prst="rect">
            <a:avLst/>
          </a:prstGeom>
        </p:spPr>
      </p:pic>
      <p:pic>
        <p:nvPicPr>
          <p:cNvPr id="36" name="Picture 3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5800" l="0" r="100000">
                        <a14:foregroundMark x1="48400" y1="89000" x2="72400" y2="83800"/>
                        <a14:foregroundMark x1="86400" y1="70800" x2="77600" y2="80600"/>
                        <a14:foregroundMark x1="92800" y1="58400" x2="87600" y2="70600"/>
                        <a14:foregroundMark x1="88200" y1="29000" x2="91600" y2="40000"/>
                        <a14:foregroundMark x1="39600" y1="10400" x2="22600" y2="19400"/>
                        <a14:foregroundMark x1="91600" y1="39800" x2="93200" y2="54800"/>
                        <a14:foregroundMark x1="58200" y1="34400" x2="45200" y2="36400"/>
                        <a14:foregroundMark x1="45400" y1="34200" x2="43600" y2="47000"/>
                        <a14:foregroundMark x1="47000" y1="46200" x2="55000" y2="45800"/>
                        <a14:foregroundMark x1="57400" y1="48400" x2="58200" y2="57800"/>
                        <a14:foregroundMark x1="56400" y1="60400" x2="50000" y2="62400"/>
                        <a14:foregroundMark x1="42400" y1="59000" x2="46800" y2="620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81" y="4290549"/>
            <a:ext cx="1585270" cy="1585270"/>
          </a:xfrm>
          <a:prstGeom prst="rect">
            <a:avLst/>
          </a:prstGeom>
        </p:spPr>
      </p:pic>
      <p:sp>
        <p:nvSpPr>
          <p:cNvPr id="2" name="Arrow: Right 1">
            <a:hlinkClick r:id="rId29" action="ppaction://hlinksldjump"/>
            <a:extLst>
              <a:ext uri="{FF2B5EF4-FFF2-40B4-BE49-F238E27FC236}">
                <a16:creationId xmlns:a16="http://schemas.microsoft.com/office/drawing/2014/main" id="{7DD4B442-9D54-403C-829D-6BA960983A87}"/>
              </a:ext>
            </a:extLst>
          </p:cNvPr>
          <p:cNvSpPr/>
          <p:nvPr/>
        </p:nvSpPr>
        <p:spPr>
          <a:xfrm>
            <a:off x="11000509" y="6236392"/>
            <a:ext cx="1052946" cy="484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186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4" y="145832"/>
            <a:ext cx="8453211" cy="41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52206" y="4487474"/>
            <a:ext cx="4893632" cy="22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56490" y="442571"/>
            <a:ext cx="67875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Ban ngày trên đất liền nóng hơn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hay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lạnh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hơn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trên biển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?</a:t>
            </a:r>
            <a:endParaRPr lang="vi-VN" sz="4000" b="1" dirty="0" err="1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3787" y="5138156"/>
            <a:ext cx="3052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2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4" y="145832"/>
            <a:ext cx="8453211" cy="41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52206" y="4487474"/>
            <a:ext cx="4893632" cy="22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33870" y="1456362"/>
            <a:ext cx="71462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FFFF00"/>
                </a:solidFill>
                <a:latin typeface="Calibri" panose="020F0502020204030204"/>
              </a:rPr>
              <a:t>Ban </a:t>
            </a:r>
            <a:r>
              <a:rPr lang="en-US" sz="4400" b="1" dirty="0" err="1">
                <a:solidFill>
                  <a:srgbClr val="FFFF00"/>
                </a:solidFill>
                <a:latin typeface="Calibri" panose="020F0502020204030204"/>
              </a:rPr>
              <a:t>đêm</a:t>
            </a:r>
            <a:r>
              <a:rPr lang="vi-VN" sz="4400" b="1" dirty="0">
                <a:solidFill>
                  <a:srgbClr val="FFFF00"/>
                </a:solidFill>
                <a:latin typeface="Calibri" panose="020F0502020204030204"/>
              </a:rPr>
              <a:t> trên đất liền nóng hơn hay lạnh hơn trên biển?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8752" y="5187852"/>
            <a:ext cx="2901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173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4" y="145832"/>
            <a:ext cx="8453211" cy="41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52206" y="4487474"/>
            <a:ext cx="4893632" cy="22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1774" y="442571"/>
            <a:ext cx="68961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phân biệt mức độ mạnh của gió,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 chia mức độ mạnh của gió thành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08332" y="5075560"/>
            <a:ext cx="29666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68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4" y="145832"/>
            <a:ext cx="8453211" cy="41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52206" y="4487474"/>
            <a:ext cx="4893632" cy="22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13590" y="642596"/>
            <a:ext cx="6664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Không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khí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chuyển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động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mạnh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sẽ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gây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gió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mạnh</a:t>
            </a:r>
            <a:r>
              <a:rPr lang="en-US" sz="4000" b="1" dirty="0">
                <a:solidFill>
                  <a:srgbClr val="FFFF00"/>
                </a:solidFill>
              </a:rPr>
              <a:t> hay </a:t>
            </a:r>
            <a:r>
              <a:rPr lang="en-US" sz="4000" b="1" dirty="0" err="1">
                <a:solidFill>
                  <a:srgbClr val="FFFF00"/>
                </a:solidFill>
              </a:rPr>
              <a:t>nhẹ</a:t>
            </a:r>
            <a:r>
              <a:rPr lang="en-US" sz="40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9483" y="5149264"/>
            <a:ext cx="1875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Mạnh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399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978</Words>
  <Application>Microsoft Office PowerPoint</Application>
  <PresentationFormat>Widescreen</PresentationFormat>
  <Paragraphs>86</Paragraphs>
  <Slides>41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Arial</vt:lpstr>
      <vt:lpstr>Calibri</vt:lpstr>
      <vt:lpstr>Calibri Light</vt:lpstr>
      <vt:lpstr>Cambria</vt:lpstr>
      <vt:lpstr>Coiny</vt:lpstr>
      <vt:lpstr>Georgia</vt:lpstr>
      <vt:lpstr>iCiel Cadena</vt:lpstr>
      <vt:lpstr>Times New Roman</vt:lpstr>
      <vt:lpstr>1_Office Theme</vt:lpstr>
      <vt:lpstr>Office Theme</vt:lpstr>
      <vt:lpstr>4_Office Theme</vt:lpstr>
      <vt:lpstr>1_Simple Light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42</cp:revision>
  <dcterms:created xsi:type="dcterms:W3CDTF">2023-07-30T00:03:12Z</dcterms:created>
  <dcterms:modified xsi:type="dcterms:W3CDTF">2023-08-10T08:30:08Z</dcterms:modified>
</cp:coreProperties>
</file>