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0" r:id="rId2"/>
    <p:sldId id="344" r:id="rId3"/>
    <p:sldId id="306" r:id="rId4"/>
    <p:sldId id="305" r:id="rId5"/>
    <p:sldId id="308" r:id="rId6"/>
    <p:sldId id="309" r:id="rId7"/>
    <p:sldId id="310" r:id="rId8"/>
    <p:sldId id="311" r:id="rId9"/>
    <p:sldId id="289" r:id="rId10"/>
    <p:sldId id="336" r:id="rId11"/>
    <p:sldId id="258" r:id="rId12"/>
    <p:sldId id="312" r:id="rId13"/>
    <p:sldId id="332" r:id="rId14"/>
    <p:sldId id="307" r:id="rId15"/>
    <p:sldId id="338" r:id="rId16"/>
    <p:sldId id="339" r:id="rId17"/>
    <p:sldId id="340" r:id="rId18"/>
    <p:sldId id="341" r:id="rId19"/>
    <p:sldId id="313" r:id="rId20"/>
    <p:sldId id="342" r:id="rId21"/>
    <p:sldId id="334" r:id="rId22"/>
    <p:sldId id="335" r:id="rId23"/>
    <p:sldId id="291" r:id="rId24"/>
    <p:sldId id="293" r:id="rId25"/>
    <p:sldId id="294" r:id="rId26"/>
    <p:sldId id="343" r:id="rId27"/>
    <p:sldId id="314" r:id="rId28"/>
    <p:sldId id="303" r:id="rId29"/>
    <p:sldId id="275" r:id="rId30"/>
    <p:sldId id="274" r:id="rId31"/>
    <p:sldId id="262" r:id="rId32"/>
    <p:sldId id="32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A71D6-4E5F-47E4-B450-F75024EFD0E8}" type="datetimeFigureOut">
              <a:rPr lang="en-US" smtClean="0"/>
              <a:t>10/29/2023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E462BA-DA64-4AAE-BC40-1BFDCF962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11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5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291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972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44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15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55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9329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54058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932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4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 VIÊN BẤM CHUỘT VÀO CÁC MẢNH GHÉP ĐỂ ĐƯỢC DẪN ĐẾN CÂU HỎI TƯƠNG ỨNG</a:t>
            </a:r>
          </a:p>
          <a:p>
            <a:r>
              <a:rPr lang="en-US"/>
              <a:t>SAU KHI MẢNH GHÉP ĐƯỢC LẬT MỞ, GV NHẤP CHUỘT MỘT LẦN -&gt;  NHẤP VÀO BIỂU TƯỢNG MŨI TÊN NHẤP NHÁY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002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SAU KHI HS TRẢ LỜI XONG, GV NHẤP CHUỘT VÀO DẤU MŨI TÊN ĐỂ QUAY VỀ SLIDE MẢNH GHÉP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114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SAU KHI HS TRẢ LỜI XONG, GV NHẤP CHUỘT VÀO DẤU MŨI TÊN ĐỂ QUAY VỀ SLIDE MẢNH GHÉP</a:t>
            </a:r>
            <a:endParaRPr lang="vi-VN" dirty="0"/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6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484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 KHI HS TRẢ LỜI XONG, GV NHẤP CHUỘT VÀO DẤU MŨI TÊN ĐỂ QUAY VỀ SLIDE MẢNH GHÉP</a:t>
            </a:r>
            <a:endParaRPr lang="vi-VN"/>
          </a:p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473EF8-45AF-4F64-A1C1-92B752BBFFE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4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60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2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E462BA-DA64-4AAE-BC40-1BFDCF9629E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0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28A1-31C6-CD0C-7FE5-23A0E61823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4A17BB-BDAC-5CB4-7886-7CCE9B5091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173E56-7534-47E8-80F2-95F4DC885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A4C7-35B4-B988-B0A8-84BA2E0B5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5CF87-7033-3B0C-D436-0CAA9A7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5964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226A-64B5-5693-62B0-1A26261F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7B2D9-8D75-4596-0220-F4B9ABAC7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3735E-950D-4465-8168-8FA8AE6C7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89316C-B2A2-BD6A-09CD-0193FDF51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7A781-FCC6-8EB7-054B-919EACC16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1059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26025B-6112-3D2A-8AE2-B02747AB7C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E230D9-EEEA-C10A-1D49-CB6D031AB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4DDB-444B-59C9-6C09-3FA6B683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CFC18-22ED-CB79-B680-1775E65E2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4A90A-4824-F47D-76E4-C4E50563A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541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FB212-B47D-37FD-15E0-7E6836702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A47E4-A919-7862-5EA6-C5953AEC7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BC695-5B3B-0E2B-6208-0A5865BCA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C8EF6-C910-6F8B-1A6F-2949519F0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B8DBA5-A1A9-C0CF-23F7-234521A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76924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E0A8-262E-1EFB-8F4F-456A1B647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23A663-425E-0904-6511-D15C0D21F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0006F-C0A0-5C99-8AF1-7644B2327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06F71-51C8-4ED6-691B-AF7D161F8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BD89E-E07B-4999-E009-EA8755C18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6029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90734-AC0E-E807-8B98-3C61A005B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8B31D-DD2C-2245-0AE5-9B32C5BE3E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4EA0F-7B4B-ADD0-2DF3-7824D24346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A02AF-B2DD-4642-8F60-6780AF0AD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9A240-3518-BA82-F06C-62AF2DC1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6BEF8B-48F7-18BB-A863-FC5B9B749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9341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28918-1B52-634C-84B5-8BB8AA0C7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09DB4-93A0-A2B8-A36F-2AD48C1D6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6C1EEB-B8FE-3826-AD7A-DE124A8B8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BD945B-9C01-C363-5741-16DCC02EF2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B3816-0A9F-AC57-D058-45E40D3FA2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A0ACAB-AB01-3872-E8D2-C247CA07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5F88F-D63B-E86B-4C56-050B4391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C0B2F5-35AC-0B9B-4615-ADCABC92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742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EB84A-5061-B56B-46C3-3290DEB71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1570E3-2F2B-F8CF-4213-2480943AC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49782-DB5D-D16A-CB51-2E2F603F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21C09-A77B-548B-A38B-5BDFAC9E5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9985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FFBF0-6874-1846-1518-D6EB01A92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A10652-DE7C-5CC2-202F-51CA60F1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917E8-08D6-F68F-EBD9-C66B3A4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7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9F216-739E-506F-506E-4C2526AF7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F588D-6FF1-60E2-5FC7-B34FD23CC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C9C3E-59EB-6021-DC68-5423F0FAB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1F7EC-C39A-3BCE-617A-3351E6773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03205-C6DD-BF33-0612-289DEC97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AAC0DA-6968-32CD-C30C-47AE0201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74757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1E02-F5C6-27CF-A4A3-565854BE2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9DA7B6-3C68-AA42-2AA1-6E72193BBD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755F5B-B5ED-98F7-2A43-0A085D9A63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1A3AEA-191E-8A45-90E2-FAC402104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AEDD2-8D2C-5C56-3A05-74AAB2D18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3703DE-CF6A-DDE4-FE55-3C48FFC6B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4134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44D056-E094-A271-61A8-302298103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5C9BF-68DA-657F-9404-2BF16D74C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912AB-2B26-C88A-2E8F-6A8F021C55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75E70-B76F-4F76-9575-EA7F545D535A}" type="datetimeFigureOut">
              <a:rPr lang="vi-VN" smtClean="0"/>
              <a:t>29/10/2023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B3627-8F32-C437-D7B3-2714D24AF8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E8A8B2-F64F-A251-CC74-77E55CE12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9CF5B-82D3-4FEA-B9EB-AD74517120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51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6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7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0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7.png"/><Relationship Id="rId5" Type="http://schemas.openxmlformats.org/officeDocument/2006/relationships/image" Target="../media/image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9.png"/><Relationship Id="rId5" Type="http://schemas.openxmlformats.org/officeDocument/2006/relationships/image" Target="../media/image37.png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18" Type="http://schemas.microsoft.com/office/2007/relationships/hdphoto" Target="../media/hdphoto4.wdp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42.svg"/><Relationship Id="rId17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46.svg"/><Relationship Id="rId1" Type="http://schemas.microsoft.com/office/2007/relationships/media" Target="../media/media4.mp3"/><Relationship Id="rId6" Type="http://schemas.openxmlformats.org/officeDocument/2006/relationships/notesSlide" Target="../notesSlides/notesSlide16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5.png"/><Relationship Id="rId10" Type="http://schemas.openxmlformats.org/officeDocument/2006/relationships/image" Target="../media/image40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3.png"/><Relationship Id="rId18" Type="http://schemas.microsoft.com/office/2007/relationships/hdphoto" Target="../media/hdphoto4.wdp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49.svg"/><Relationship Id="rId17" Type="http://schemas.openxmlformats.org/officeDocument/2006/relationships/image" Target="../media/image47.png"/><Relationship Id="rId2" Type="http://schemas.openxmlformats.org/officeDocument/2006/relationships/audio" Target="../media/media4.mp3"/><Relationship Id="rId16" Type="http://schemas.openxmlformats.org/officeDocument/2006/relationships/image" Target="../media/image51.svg"/><Relationship Id="rId1" Type="http://schemas.microsoft.com/office/2007/relationships/media" Target="../media/media4.mp3"/><Relationship Id="rId6" Type="http://schemas.openxmlformats.org/officeDocument/2006/relationships/notesSlide" Target="../notesSlides/notesSlide17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5.png"/><Relationship Id="rId10" Type="http://schemas.openxmlformats.org/officeDocument/2006/relationships/image" Target="../media/image48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openxmlformats.org/officeDocument/2006/relationships/image" Target="../media/image50.sv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7.png"/><Relationship Id="rId18" Type="http://schemas.openxmlformats.org/officeDocument/2006/relationships/image" Target="../media/image46.svg"/><Relationship Id="rId3" Type="http://schemas.microsoft.com/office/2007/relationships/media" Target="../media/media5.mp3"/><Relationship Id="rId7" Type="http://schemas.openxmlformats.org/officeDocument/2006/relationships/image" Target="../media/image32.png"/><Relationship Id="rId12" Type="http://schemas.openxmlformats.org/officeDocument/2006/relationships/image" Target="../media/image42.svg"/><Relationship Id="rId17" Type="http://schemas.openxmlformats.org/officeDocument/2006/relationships/image" Target="../media/image45.png"/><Relationship Id="rId2" Type="http://schemas.openxmlformats.org/officeDocument/2006/relationships/audio" Target="../media/media4.mp3"/><Relationship Id="rId16" Type="http://schemas.openxmlformats.org/officeDocument/2006/relationships/image" Target="../media/image44.svg"/><Relationship Id="rId1" Type="http://schemas.microsoft.com/office/2007/relationships/media" Target="../media/media4.mp3"/><Relationship Id="rId6" Type="http://schemas.openxmlformats.org/officeDocument/2006/relationships/notesSlide" Target="../notesSlides/notesSlide18.xml"/><Relationship Id="rId11" Type="http://schemas.openxmlformats.org/officeDocument/2006/relationships/image" Target="../media/image41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43.png"/><Relationship Id="rId10" Type="http://schemas.openxmlformats.org/officeDocument/2006/relationships/image" Target="../media/image40.svg"/><Relationship Id="rId4" Type="http://schemas.openxmlformats.org/officeDocument/2006/relationships/audio" Target="../media/media5.mp3"/><Relationship Id="rId9" Type="http://schemas.openxmlformats.org/officeDocument/2006/relationships/image" Target="../media/image39.png"/><Relationship Id="rId14" Type="http://schemas.microsoft.com/office/2007/relationships/hdphoto" Target="../media/hdphoto4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8.xml"/><Relationship Id="rId3" Type="http://schemas.openxmlformats.org/officeDocument/2006/relationships/slideLayout" Target="../slideLayouts/slideLayout2.xml"/><Relationship Id="rId7" Type="http://schemas.openxmlformats.org/officeDocument/2006/relationships/slide" Target="slide5.xml"/><Relationship Id="rId12" Type="http://schemas.openxmlformats.org/officeDocument/2006/relationships/image" Target="../media/image11.png"/><Relationship Id="rId2" Type="http://schemas.openxmlformats.org/officeDocument/2006/relationships/audio" Target="../media/media3.m4a"/><Relationship Id="rId16" Type="http://schemas.openxmlformats.org/officeDocument/2006/relationships/image" Target="../media/image13.png"/><Relationship Id="rId1" Type="http://schemas.microsoft.com/office/2007/relationships/media" Target="../media/media3.m4a"/><Relationship Id="rId6" Type="http://schemas.openxmlformats.org/officeDocument/2006/relationships/image" Target="../media/image5.png"/><Relationship Id="rId11" Type="http://schemas.openxmlformats.org/officeDocument/2006/relationships/slide" Target="slide7.xml"/><Relationship Id="rId5" Type="http://schemas.openxmlformats.org/officeDocument/2006/relationships/image" Target="../media/image8.jpg"/><Relationship Id="rId15" Type="http://schemas.openxmlformats.org/officeDocument/2006/relationships/slide" Target="slide9.xml"/><Relationship Id="rId10" Type="http://schemas.openxmlformats.org/officeDocument/2006/relationships/image" Target="../media/image10.png"/><Relationship Id="rId4" Type="http://schemas.openxmlformats.org/officeDocument/2006/relationships/notesSlide" Target="../notesSlides/notesSlide3.xml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.png"/><Relationship Id="rId5" Type="http://schemas.openxmlformats.org/officeDocument/2006/relationships/image" Target="../media/image4.jpeg"/><Relationship Id="rId10" Type="http://schemas.openxmlformats.org/officeDocument/2006/relationships/image" Target="../media/image16.png"/><Relationship Id="rId4" Type="http://schemas.openxmlformats.org/officeDocument/2006/relationships/audio" Target="../media/audio2.wav"/><Relationship Id="rId9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E1E072-1F27-76BD-42C7-5387BF87AE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2568" y="2595047"/>
            <a:ext cx="4149538" cy="31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8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7235" y="3314700"/>
            <a:ext cx="2677611" cy="32798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D0F0DF-1B96-31AE-185C-FF63602B8073}"/>
              </a:ext>
            </a:extLst>
          </p:cNvPr>
          <p:cNvSpPr txBox="1"/>
          <p:nvPr/>
        </p:nvSpPr>
        <p:spPr>
          <a:xfrm>
            <a:off x="5645122" y="2939681"/>
            <a:ext cx="29651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19050">
                  <a:solidFill>
                    <a:srgbClr val="1F4E79"/>
                  </a:solidFill>
                  <a:prstDash val="solid"/>
                </a:ln>
                <a:solidFill>
                  <a:srgbClr val="00FFFF"/>
                </a:solidFill>
                <a:effectLst>
                  <a:outerShdw dist="38100" dir="2700000" algn="tl" rotWithShape="0">
                    <a:srgbClr val="CCFFFF"/>
                  </a:outerShdw>
                </a:effectLst>
                <a:uLnTx/>
                <a:uFillTx/>
                <a:latin typeface="#9Slide03 AmpleSoft Bold" panose="02000000000000000000" pitchFamily="2" charset="0"/>
              </a:rPr>
              <a:t> 1</a:t>
            </a:r>
            <a:endParaRPr kumimoji="0" lang="vi-VN" sz="6000" b="1" i="0" u="none" strike="noStrike" kern="1200" cap="none" spc="0" normalizeH="0" baseline="0" noProof="0" dirty="0">
              <a:ln w="19050">
                <a:solidFill>
                  <a:srgbClr val="1F4E79"/>
                </a:solidFill>
                <a:prstDash val="solid"/>
              </a:ln>
              <a:solidFill>
                <a:srgbClr val="00FFFF"/>
              </a:solidFill>
              <a:effectLst>
                <a:outerShdw dist="38100" dir="2700000" algn="tl" rotWithShape="0">
                  <a:srgbClr val="CCFFFF"/>
                </a:outerShdw>
              </a:effectLst>
              <a:uLnTx/>
              <a:uFillTx/>
              <a:latin typeface="#9Slide03 AmpleSoft Bold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10DFA0-9E90-D2A0-FC6E-82BC8BE05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8310" y="4110565"/>
            <a:ext cx="7236579" cy="101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3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2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900" decel="100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" accel="100000" fill="hold">
                                              <p:stCondLst>
                                                <p:cond delay="9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03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3DC403-B85B-7CB8-531A-658A5F65AE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0C625CD-B79E-EDF8-93AA-A74C544C64BA}"/>
              </a:ext>
            </a:extLst>
          </p:cNvPr>
          <p:cNvSpPr/>
          <p:nvPr/>
        </p:nvSpPr>
        <p:spPr>
          <a:xfrm>
            <a:off x="307759" y="228600"/>
            <a:ext cx="11576482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1121B5-8342-9071-7D0D-DB05FC9F4E5F}"/>
              </a:ext>
            </a:extLst>
          </p:cNvPr>
          <p:cNvGrpSpPr/>
          <p:nvPr/>
        </p:nvGrpSpPr>
        <p:grpSpPr>
          <a:xfrm>
            <a:off x="1264697" y="1568558"/>
            <a:ext cx="9557831" cy="4013713"/>
            <a:chOff x="1537524" y="2492483"/>
            <a:chExt cx="9557831" cy="401371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C388A6E7-04F5-19AD-A058-89525AB8B20B}"/>
                </a:ext>
              </a:extLst>
            </p:cNvPr>
            <p:cNvGrpSpPr/>
            <p:nvPr/>
          </p:nvGrpSpPr>
          <p:grpSpPr>
            <a:xfrm>
              <a:off x="2293026" y="2492483"/>
              <a:ext cx="8802329" cy="4013713"/>
              <a:chOff x="1538424" y="2182575"/>
              <a:chExt cx="8802329" cy="4013713"/>
            </a:xfrm>
          </p:grpSpPr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BC18BFB-F032-343E-0966-B4015E4161C3}"/>
                  </a:ext>
                </a:extLst>
              </p:cNvPr>
              <p:cNvSpPr txBox="1"/>
              <p:nvPr/>
            </p:nvSpPr>
            <p:spPr>
              <a:xfrm>
                <a:off x="1586459" y="2182575"/>
                <a:ext cx="859210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Nhận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biết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được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đơn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vị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đo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tích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dm², m², mm² 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7F7067A-A03D-5397-1B97-1477026B7F0B}"/>
                  </a:ext>
                </a:extLst>
              </p:cNvPr>
              <p:cNvSpPr txBox="1"/>
              <p:nvPr/>
            </p:nvSpPr>
            <p:spPr>
              <a:xfrm>
                <a:off x="1605509" y="2869778"/>
                <a:ext cx="873524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Thực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hiện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việc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chuyển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đổi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và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tính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toán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với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các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diện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tích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(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mm², cm², dm²,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m²)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AB0976-0508-A99E-7373-3E176A505FFA}"/>
                  </a:ext>
                </a:extLst>
              </p:cNvPr>
              <p:cNvSpPr txBox="1"/>
              <p:nvPr/>
            </p:nvSpPr>
            <p:spPr>
              <a:xfrm>
                <a:off x="1605099" y="3957020"/>
                <a:ext cx="85921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quyết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việc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ước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lượng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các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kết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quả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lường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trong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một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trường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hợp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đơn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giản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C95B454-A7B8-562B-E34F-AA8794B31B66}"/>
                  </a:ext>
                </a:extLst>
              </p:cNvPr>
              <p:cNvSpPr txBox="1"/>
              <p:nvPr/>
            </p:nvSpPr>
            <p:spPr>
              <a:xfrm>
                <a:off x="1538424" y="5119070"/>
                <a:ext cx="8592106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Giải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quyết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251C00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được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một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số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vấn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đề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thực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tế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liên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quan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đến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đo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diện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 </a:t>
                </a:r>
                <a:r>
                  <a:rPr lang="en-US" sz="3200" dirty="0" err="1">
                    <a:solidFill>
                      <a:srgbClr val="251C00"/>
                    </a:solidFill>
                    <a:latin typeface="Calibri" panose="020F0502020204030204"/>
                  </a:rPr>
                  <a:t>tích</a:t>
                </a:r>
                <a:r>
                  <a:rPr lang="en-US" sz="3200" dirty="0">
                    <a:solidFill>
                      <a:srgbClr val="251C00"/>
                    </a:solidFill>
                    <a:latin typeface="Calibri" panose="020F0502020204030204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251C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3F3B9CBB-E075-3EF0-19C9-D0FA386257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1824" y="2529263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5FDEC3E6-25A1-A78B-64AB-9E98E466398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2299" y="3425672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>
              <a:extLst>
                <a:ext uri="{FF2B5EF4-FFF2-40B4-BE49-F238E27FC236}">
                  <a16:creationId xmlns:a16="http://schemas.microsoft.com/office/drawing/2014/main" id="{2B053187-817E-F3F0-B870-C150DD956F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4199" y="4504946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617BF76C-F967-E949-EA7C-0CB4E02FF1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7524" y="5666996"/>
              <a:ext cx="601181" cy="601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281927F9-F5D5-5A74-B14F-FCD78E6D7C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126" y="499836"/>
            <a:ext cx="5797798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F802DB-EBDC-3772-BD3F-64BAE056D5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2361" y="2534252"/>
            <a:ext cx="4340728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50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AEDFBE-E90E-91E0-5AE1-19B6C1D250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EA7AC7-39C3-A98E-E4D3-19BF9E8E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7487" y="1114425"/>
            <a:ext cx="828675" cy="495300"/>
          </a:xfrm>
          <a:prstGeom prst="rect">
            <a:avLst/>
          </a:prstGeom>
        </p:spPr>
      </p:pic>
      <p:pic>
        <p:nvPicPr>
          <p:cNvPr id="18" name="Picture 17" descr="A picture containing cartoon, clipart, animated cartoon, animation&#10;&#10;Description automatically generated">
            <a:extLst>
              <a:ext uri="{FF2B5EF4-FFF2-40B4-BE49-F238E27FC236}">
                <a16:creationId xmlns:a16="http://schemas.microsoft.com/office/drawing/2014/main" id="{B38732A9-C859-7AFF-1995-76771187ED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62" y="1766887"/>
            <a:ext cx="62769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BAAE5FF3-AD5F-9DD7-0741-F907F9860375}"/>
              </a:ext>
            </a:extLst>
          </p:cNvPr>
          <p:cNvSpPr/>
          <p:nvPr/>
        </p:nvSpPr>
        <p:spPr>
          <a:xfrm>
            <a:off x="752475" y="619125"/>
            <a:ext cx="3381376" cy="1143000"/>
          </a:xfrm>
          <a:prstGeom prst="wedgeRoundRectCallout">
            <a:avLst>
              <a:gd name="adj1" fmla="val 37270"/>
              <a:gd name="adj2" fmla="val 625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Tớ</a:t>
            </a:r>
            <a:r>
              <a:rPr lang="en-US" sz="2400" dirty="0"/>
              <a:t> </a:t>
            </a:r>
            <a:r>
              <a:rPr lang="en-US" sz="2400" dirty="0" err="1"/>
              <a:t>sẽ</a:t>
            </a:r>
            <a:r>
              <a:rPr lang="en-US" sz="2400" dirty="0"/>
              <a:t> </a:t>
            </a:r>
            <a:r>
              <a:rPr lang="en-US" sz="2400" dirty="0" err="1"/>
              <a:t>lát</a:t>
            </a:r>
            <a:r>
              <a:rPr lang="en-US" sz="2400" dirty="0"/>
              <a:t> </a:t>
            </a:r>
            <a:r>
              <a:rPr lang="en-US" sz="2400" dirty="0" err="1"/>
              <a:t>nền</a:t>
            </a:r>
            <a:r>
              <a:rPr lang="en-US" sz="2400" dirty="0"/>
              <a:t> </a:t>
            </a:r>
            <a:r>
              <a:rPr lang="en-US" sz="2400" dirty="0" err="1"/>
              <a:t>ngôi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  <a:r>
              <a:rPr lang="en-US" sz="2400" dirty="0" err="1"/>
              <a:t>chơi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100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1 cm.</a:t>
            </a: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10171FE5-31D4-1904-A0D7-AD12B70DFEBC}"/>
              </a:ext>
            </a:extLst>
          </p:cNvPr>
          <p:cNvSpPr/>
          <p:nvPr/>
        </p:nvSpPr>
        <p:spPr>
          <a:xfrm>
            <a:off x="7239000" y="1257300"/>
            <a:ext cx="3695700" cy="1343025"/>
          </a:xfrm>
          <a:prstGeom prst="wedgeRoundRectCallout">
            <a:avLst>
              <a:gd name="adj1" fmla="val -34561"/>
              <a:gd name="adj2" fmla="val 7500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Vậy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sàn</a:t>
            </a:r>
            <a:r>
              <a:rPr lang="en-US" sz="2400" dirty="0"/>
              <a:t> </a:t>
            </a:r>
            <a:r>
              <a:rPr lang="en-US" sz="2400" dirty="0" err="1"/>
              <a:t>nhà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100 </a:t>
            </a:r>
            <a:r>
              <a:rPr lang="en-US" sz="2400" dirty="0" err="1"/>
              <a:t>xăng-ti-mét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hay 1 </a:t>
            </a:r>
            <a:r>
              <a:rPr lang="en-US" sz="2400" dirty="0" err="1"/>
              <a:t>đề</a:t>
            </a:r>
            <a:r>
              <a:rPr lang="en-US" sz="2400" dirty="0"/>
              <a:t>-xi-</a:t>
            </a:r>
            <a:r>
              <a:rPr lang="en-US" sz="2400" dirty="0" err="1"/>
              <a:t>mét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đấy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197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một đơn vị đo diện tích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20ADE7-F5EB-01C2-D0D3-F08911F328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7638" y="1938507"/>
            <a:ext cx="3047889" cy="3047889"/>
          </a:xfrm>
          <a:prstGeom prst="rect">
            <a:avLst/>
          </a:prstGeom>
        </p:spPr>
      </p:pic>
      <p:sp>
        <p:nvSpPr>
          <p:cNvPr id="8" name="AutoShape 96">
            <a:extLst>
              <a:ext uri="{FF2B5EF4-FFF2-40B4-BE49-F238E27FC236}">
                <a16:creationId xmlns:a16="http://schemas.microsoft.com/office/drawing/2014/main" id="{4C9C8CD0-6DAA-29DB-B542-69ED3DAC7C37}"/>
              </a:ext>
            </a:extLst>
          </p:cNvPr>
          <p:cNvSpPr>
            <a:spLocks/>
          </p:cNvSpPr>
          <p:nvPr/>
        </p:nvSpPr>
        <p:spPr bwMode="auto">
          <a:xfrm>
            <a:off x="4829612" y="1938508"/>
            <a:ext cx="152844" cy="3047889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>
              <a:solidFill>
                <a:srgbClr val="002060"/>
              </a:solidFill>
            </a:endParaRPr>
          </a:p>
        </p:txBody>
      </p:sp>
      <p:sp>
        <p:nvSpPr>
          <p:cNvPr id="9" name="Text Box 23">
            <a:extLst>
              <a:ext uri="{FF2B5EF4-FFF2-40B4-BE49-F238E27FC236}">
                <a16:creationId xmlns:a16="http://schemas.microsoft.com/office/drawing/2014/main" id="{F8D371CE-D361-B1C4-74D5-4070576011F8}"/>
              </a:ext>
            </a:extLst>
          </p:cNvPr>
          <p:cNvSpPr txBox="1"/>
          <p:nvPr/>
        </p:nvSpPr>
        <p:spPr>
          <a:xfrm>
            <a:off x="3739192" y="2947017"/>
            <a:ext cx="1082348" cy="6617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3700" b="1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/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E533BC0-D73E-0996-6506-8F26EA088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3847" y="2907451"/>
                <a:ext cx="2093818" cy="721801"/>
              </a:xfrm>
              <a:prstGeom prst="rect">
                <a:avLst/>
              </a:prstGeom>
              <a:blipFill>
                <a:blip r:embed="rId6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ounded Rectangle 14">
            <a:extLst>
              <a:ext uri="{FF2B5EF4-FFF2-40B4-BE49-F238E27FC236}">
                <a16:creationId xmlns:a16="http://schemas.microsoft.com/office/drawing/2014/main" id="{A750D257-8451-B422-519B-AC09E3B9458A}"/>
              </a:ext>
            </a:extLst>
          </p:cNvPr>
          <p:cNvSpPr/>
          <p:nvPr/>
        </p:nvSpPr>
        <p:spPr>
          <a:xfrm>
            <a:off x="1704975" y="5252136"/>
            <a:ext cx="9534525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là diện tích của một hình vuông có cạnh 1 dm</a:t>
            </a:r>
            <a:r>
              <a:rPr lang="en-US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altLang="vi-VN" sz="3600" b="1" noProof="1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4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922EFF-B5EF-0490-087D-3D4C7C2F40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26" b="96406" l="4228" r="97886">
                        <a14:foregroundMark x1="60042" y1="10359" x2="61311" y2="31501"/>
                        <a14:foregroundMark x1="40169" y1="5708" x2="40803" y2="34884"/>
                        <a14:foregroundMark x1="29387" y1="10994" x2="36152" y2="19239"/>
                        <a14:foregroundMark x1="51797" y1="2326" x2="39535" y2="2326"/>
                        <a14:foregroundMark x1="94715" y1="21353" x2="92600" y2="37632"/>
                        <a14:foregroundMark x1="35518" y1="36998" x2="12474" y2="47357"/>
                        <a14:foregroundMark x1="12474" y1="47357" x2="10994" y2="45666"/>
                        <a14:foregroundMark x1="92600" y1="36152" x2="85835" y2="41649"/>
                        <a14:foregroundMark x1="98097" y1="36152" x2="89852" y2="36998"/>
                        <a14:foregroundMark x1="57294" y1="79704" x2="43552" y2="90063"/>
                        <a14:foregroundMark x1="32770" y1="90698" x2="34672" y2="93446"/>
                        <a14:foregroundMark x1="65328" y1="74419" x2="39958" y2="96406"/>
                        <a14:foregroundMark x1="39958" y1="96406" x2="40803" y2="94715"/>
                        <a14:foregroundMark x1="46934" y1="74419" x2="36786" y2="80550"/>
                        <a14:foregroundMark x1="28753" y1="71036" x2="31290" y2="79070"/>
                        <a14:foregroundMark x1="29387" y1="41649" x2="8245" y2="48414"/>
                        <a14:foregroundMark x1="38266" y1="33615" x2="8245" y2="49260"/>
                        <a14:foregroundMark x1="4228" y1="49260" x2="28753" y2="34884"/>
                        <a14:foregroundMark x1="35518" y1="34249" x2="18393" y2="43763"/>
                        <a14:foregroundMark x1="48414" y1="32135" x2="53277" y2="73573"/>
                        <a14:foregroundMark x1="53277" y1="73573" x2="55180" y2="75687"/>
                        <a14:foregroundMark x1="67442" y1="47146" x2="68710" y2="58774"/>
                        <a14:foregroundMark x1="57928" y1="51797" x2="51797" y2="74419"/>
                        <a14:foregroundMark x1="51797" y1="74419" x2="51797" y2="74419"/>
                        <a14:foregroundMark x1="65328" y1="81184" x2="38901" y2="81395"/>
                        <a14:foregroundMark x1="38901" y1="81395" x2="37421" y2="79704"/>
                        <a14:foregroundMark x1="31290" y1="82452" x2="35518" y2="89218"/>
                        <a14:foregroundMark x1="24524" y1="81184" x2="27273" y2="88584"/>
                        <a14:foregroundMark x1="46934" y1="85835" x2="39535" y2="91332"/>
                        <a14:foregroundMark x1="40169" y1="87949" x2="36786" y2="94715"/>
                        <a14:foregroundMark x1="38266" y1="92812" x2="40169" y2="91332"/>
                        <a14:foregroundMark x1="65328" y1="80550" x2="46934" y2="90063"/>
                        <a14:foregroundMark x1="46934" y1="89218" x2="46934" y2="89218"/>
                        <a14:foregroundMark x1="64693" y1="87949" x2="49049" y2="85835"/>
                        <a14:foregroundMark x1="72093" y1="80550" x2="59197" y2="82452"/>
                        <a14:foregroundMark x1="70825" y1="59408" x2="72939" y2="67442"/>
                        <a14:foregroundMark x1="92600" y1="38266" x2="91966" y2="45666"/>
                        <a14:foregroundMark x1="55180" y1="49260" x2="64059" y2="49894"/>
                        <a14:foregroundMark x1="24524" y1="50529" x2="38266" y2="59408"/>
                        <a14:foregroundMark x1="26638" y1="79070" x2="29387" y2="82452"/>
                        <a14:foregroundMark x1="22622" y1="77167" x2="29387" y2="83087"/>
                        <a14:foregroundMark x1="55814" y1="81184" x2="46300" y2="85201"/>
                        <a14:foregroundMark x1="58562" y1="75053" x2="46934" y2="85201"/>
                        <a14:foregroundMark x1="44397" y1="75053" x2="33404" y2="84567"/>
                        <a14:foregroundMark x1="27273" y1="83932" x2="34038" y2="84567"/>
                        <a14:foregroundMark x1="51797" y1="71036" x2="39535" y2="81818"/>
                        <a14:foregroundMark x1="42918" y1="77801" x2="36786" y2="81184"/>
                        <a14:foregroundMark x1="32770" y1="43129" x2="10359" y2="50529"/>
                        <a14:foregroundMark x1="10359" y1="50529" x2="10359" y2="50529"/>
                        <a14:foregroundMark x1="16490" y1="45666" x2="16490" y2="45032"/>
                        <a14:foregroundMark x1="34672" y1="38266" x2="11205" y2="48414"/>
                        <a14:foregroundMark x1="11205" y1="48414" x2="14376" y2="416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" y="390525"/>
            <a:ext cx="1534545" cy="1534545"/>
          </a:xfrm>
          <a:prstGeom prst="rect">
            <a:avLst/>
          </a:prstGeom>
        </p:spPr>
      </p:pic>
      <p:sp>
        <p:nvSpPr>
          <p:cNvPr id="5" name="Rounded Rectangle 14">
            <a:extLst>
              <a:ext uri="{FF2B5EF4-FFF2-40B4-BE49-F238E27FC236}">
                <a16:creationId xmlns:a16="http://schemas.microsoft.com/office/drawing/2014/main" id="{F6122D96-2565-DE18-0537-52EEBBD97334}"/>
              </a:ext>
            </a:extLst>
          </p:cNvPr>
          <p:cNvSpPr/>
          <p:nvPr/>
        </p:nvSpPr>
        <p:spPr>
          <a:xfrm>
            <a:off x="2181225" y="565836"/>
            <a:ext cx="8991600" cy="10714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vi-VN" altLang="vi-VN" sz="3600" b="1" noProof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Đề-xi-mét vuông viết tắt là dm²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8FE03F-7B3C-94AE-5816-D305191A0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1327" y="2277638"/>
            <a:ext cx="2628690" cy="2628690"/>
          </a:xfrm>
          <a:prstGeom prst="rect">
            <a:avLst/>
          </a:prstGeom>
        </p:spPr>
      </p:pic>
      <p:sp>
        <p:nvSpPr>
          <p:cNvPr id="10" name="Left Brace 9">
            <a:extLst>
              <a:ext uri="{FF2B5EF4-FFF2-40B4-BE49-F238E27FC236}">
                <a16:creationId xmlns:a16="http://schemas.microsoft.com/office/drawing/2014/main" id="{E3F18A6D-E305-7B60-A95B-CECFC387346F}"/>
              </a:ext>
            </a:extLst>
          </p:cNvPr>
          <p:cNvSpPr/>
          <p:nvPr/>
        </p:nvSpPr>
        <p:spPr>
          <a:xfrm>
            <a:off x="4937121" y="2320541"/>
            <a:ext cx="267882" cy="2585787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6D0893-DDA5-A02A-6199-FEA8B7F3B46E}"/>
              </a:ext>
            </a:extLst>
          </p:cNvPr>
          <p:cNvSpPr txBox="1"/>
          <p:nvPr/>
        </p:nvSpPr>
        <p:spPr>
          <a:xfrm>
            <a:off x="3973592" y="3330373"/>
            <a:ext cx="880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ysClr val="windowText" lastClr="00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1dm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/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634343-7EEC-97AF-D658-77FCE6EAB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8612" y="3017514"/>
                <a:ext cx="2093818" cy="721801"/>
              </a:xfrm>
              <a:prstGeom prst="rect">
                <a:avLst/>
              </a:prstGeom>
              <a:blipFill>
                <a:blip r:embed="rId7"/>
                <a:stretch>
                  <a:fillRect l="-10496" t="-12712" b="-364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218347-9B4B-A58B-3CD6-6E15BACBA594}"/>
              </a:ext>
            </a:extLst>
          </p:cNvPr>
          <p:cNvSpPr/>
          <p:nvPr/>
        </p:nvSpPr>
        <p:spPr>
          <a:xfrm>
            <a:off x="6655806" y="3997206"/>
            <a:ext cx="3883449" cy="1168216"/>
          </a:xfrm>
          <a:prstGeom prst="rect">
            <a:avLst/>
          </a:prstGeom>
          <a:solidFill>
            <a:srgbClr val="FFFF00"/>
          </a:solidFill>
          <a:ln w="57150"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/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just">
                  <a:defRPr/>
                </a:pPr>
                <a:r>
                  <a:rPr lang="vi-VN" sz="4000" b="1" u="sng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Nhận xét:</a:t>
                </a:r>
                <a:r>
                  <a:rPr lang="vi-VN" sz="4000" b="1" noProof="0" dirty="0">
                    <a:ln w="0"/>
                    <a:solidFill>
                      <a:srgbClr val="FF0000"/>
                    </a:solidFill>
                    <a:latin typeface="+mj-lt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Ta thấy hình vuông</a:t>
                </a:r>
                <a:r>
                  <a:rPr lang="vi-VN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cạnh</a:t>
                </a:r>
                <a:r>
                  <a:rPr lang="en-GB" sz="4000" noProof="0" dirty="0">
                    <a:ln w="0"/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dm được xếp đầy bởi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100 hình vuông </a:t>
                </a:r>
                <a:r>
                  <a:rPr lang="vi-VN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nhỏ (diện tích </a:t>
                </a:r>
                <a:r>
                  <a:rPr lang="en-GB" sz="4000" dirty="0">
                    <a:solidFill>
                      <a:srgbClr val="00206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en-GB" sz="4000" b="0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0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).</m:t>
                    </m:r>
                  </m:oMath>
                </a14:m>
                <a:endParaRPr lang="en-GB" sz="4000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27679F8-13CF-0543-0C61-25384C224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160" y="886739"/>
                <a:ext cx="6045416" cy="2554545"/>
              </a:xfrm>
              <a:prstGeom prst="rect">
                <a:avLst/>
              </a:prstGeom>
              <a:blipFill>
                <a:blip r:embed="rId3"/>
                <a:stretch>
                  <a:fillRect l="-3629" t="-4286" r="-3427" b="-9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10608DA8-F382-4ECD-C8DF-F329EAE6A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3619" y="856499"/>
            <a:ext cx="4010768" cy="370576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96D1C9C-70E5-220E-7464-819718C779B1}"/>
              </a:ext>
            </a:extLst>
          </p:cNvPr>
          <p:cNvSpPr/>
          <p:nvPr/>
        </p:nvSpPr>
        <p:spPr>
          <a:xfrm>
            <a:off x="1293619" y="4191453"/>
            <a:ext cx="391304" cy="370811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srgbClr val="C9DAF8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/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sz="36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3600" b="1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100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𝐜𝐦</m:t>
                        </m:r>
                      </m:e>
                      <m:sup>
                        <m:r>
                          <a:rPr lang="en-GB" sz="36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3600" b="1" dirty="0">
                  <a:solidFill>
                    <a:srgbClr val="FF000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C9D988-FA35-FDBE-2F77-E0843F6176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806" y="4160997"/>
                <a:ext cx="3748014" cy="658898"/>
              </a:xfrm>
              <a:prstGeom prst="rect">
                <a:avLst/>
              </a:prstGeom>
              <a:blipFill>
                <a:blip r:embed="rId5"/>
                <a:stretch>
                  <a:fillRect l="-5041" t="-12963" b="-34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/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4000" b="1" dirty="0">
                    <a:solidFill>
                      <a:srgbClr val="00206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𝐝𝐦</m:t>
                        </m:r>
                      </m:e>
                      <m:sup>
                        <m:r>
                          <a:rPr lang="en-GB" sz="40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GB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F9838D9-263A-986C-40EE-71C92514F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811" y="2165619"/>
                <a:ext cx="2325624" cy="721801"/>
              </a:xfrm>
              <a:prstGeom prst="rect">
                <a:avLst/>
              </a:prstGeom>
              <a:blipFill>
                <a:blip r:embed="rId6"/>
                <a:stretch>
                  <a:fillRect t="-12605" b="-352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AutoShape 96">
            <a:extLst>
              <a:ext uri="{FF2B5EF4-FFF2-40B4-BE49-F238E27FC236}">
                <a16:creationId xmlns:a16="http://schemas.microsoft.com/office/drawing/2014/main" id="{5D303E11-B538-8A86-70E4-84511647C772}"/>
              </a:ext>
            </a:extLst>
          </p:cNvPr>
          <p:cNvSpPr>
            <a:spLocks/>
          </p:cNvSpPr>
          <p:nvPr/>
        </p:nvSpPr>
        <p:spPr bwMode="auto">
          <a:xfrm>
            <a:off x="1054512" y="867689"/>
            <a:ext cx="170989" cy="3694577"/>
          </a:xfrm>
          <a:prstGeom prst="leftBrace">
            <a:avLst>
              <a:gd name="adj1" fmla="val 42514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3FDB8-B218-CFD2-1911-E4B58DBDA059}"/>
              </a:ext>
            </a:extLst>
          </p:cNvPr>
          <p:cNvSpPr txBox="1"/>
          <p:nvPr/>
        </p:nvSpPr>
        <p:spPr>
          <a:xfrm>
            <a:off x="407422" y="2369369"/>
            <a:ext cx="209381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1</a:t>
            </a:r>
            <a:r>
              <a:rPr lang="vi-VN" sz="3200" b="1" dirty="0">
                <a:solidFill>
                  <a:srgbClr val="002060"/>
                </a:solidFill>
              </a:rPr>
              <a:t>dm</a:t>
            </a:r>
            <a:endParaRPr lang="en-GB" sz="4000" b="1" dirty="0">
              <a:solidFill>
                <a:srgbClr val="002060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5E3E48E-B995-0CDF-5360-BE13D860F007}"/>
              </a:ext>
            </a:extLst>
          </p:cNvPr>
          <p:cNvCxnSpPr>
            <a:stCxn id="11" idx="2"/>
          </p:cNvCxnSpPr>
          <p:nvPr/>
        </p:nvCxnSpPr>
        <p:spPr>
          <a:xfrm>
            <a:off x="1489271" y="4562264"/>
            <a:ext cx="0" cy="2385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/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sty m:val="p"/>
                          </m:rP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GB" sz="2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90751F-829D-CF5B-97BE-29209E9F7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93" y="4681553"/>
                <a:ext cx="2325624" cy="523220"/>
              </a:xfrm>
              <a:prstGeom prst="rect">
                <a:avLst/>
              </a:prstGeom>
              <a:blipFill>
                <a:blip r:embed="rId7"/>
                <a:stretch>
                  <a:fillRect t="-12791" b="-31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1" grpId="0" animBg="1"/>
      <p:bldP spid="12" grpId="0"/>
      <p:bldP spid="16" grpId="0" animBg="1"/>
      <p:bldP spid="17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1204756"/>
            <a:ext cx="6200233" cy="1937550"/>
            <a:chOff x="3838823" y="1277720"/>
            <a:chExt cx="5882983" cy="227846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277720"/>
              <a:ext cx="5882983" cy="2278460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hãy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hoàn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tập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sau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để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giúp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nhé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26DC229-65F2-41C6-EFDA-D689B49B77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971" t="6356" r="25862" b="57274"/>
          <a:stretch/>
        </p:blipFill>
        <p:spPr>
          <a:xfrm>
            <a:off x="5305425" y="4263511"/>
            <a:ext cx="2313437" cy="2318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DE1F17-BE5C-E9F5-09D7-9EE66106B8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7667625" y="4228159"/>
            <a:ext cx="2095442" cy="2100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ED1ECA0-E010-B82A-4B78-9357CCC6E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934" t="58774" r="28649" b="3731"/>
          <a:stretch/>
        </p:blipFill>
        <p:spPr>
          <a:xfrm>
            <a:off x="9756103" y="4086224"/>
            <a:ext cx="2241646" cy="24052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2B6BF1-D8A2-911F-F575-9943449872B0}"/>
              </a:ext>
            </a:extLst>
          </p:cNvPr>
          <p:cNvSpPr txBox="1"/>
          <p:nvPr/>
        </p:nvSpPr>
        <p:spPr>
          <a:xfrm>
            <a:off x="2568539" y="164857"/>
            <a:ext cx="6814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Thiết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kế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: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0972.115.126.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Các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nick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khác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đều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là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giả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mạo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,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ăn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cắp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chất</a:t>
            </a:r>
            <a:r>
              <a:rPr lang="en-US" sz="18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xám</a:t>
            </a:r>
            <a:endParaRPr lang="en-US" sz="18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596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bảng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mẫu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587224" cy="707886"/>
            <a:chOff x="759165" y="645780"/>
            <a:chExt cx="587224" cy="70788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5B672925-2671-652D-A722-91EC1D36A1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847298"/>
              </p:ext>
            </p:extLst>
          </p:nvPr>
        </p:nvGraphicFramePr>
        <p:xfrm>
          <a:off x="1428750" y="1352550"/>
          <a:ext cx="9458326" cy="50973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91325">
                  <a:extLst>
                    <a:ext uri="{9D8B030D-6E8A-4147-A177-3AD203B41FA5}">
                      <a16:colId xmlns:a16="http://schemas.microsoft.com/office/drawing/2014/main" val="3131734410"/>
                    </a:ext>
                  </a:extLst>
                </a:gridCol>
                <a:gridCol w="2667001">
                  <a:extLst>
                    <a:ext uri="{9D8B030D-6E8A-4147-A177-3AD203B41FA5}">
                      <a16:colId xmlns:a16="http://schemas.microsoft.com/office/drawing/2014/main" val="1273081220"/>
                    </a:ext>
                  </a:extLst>
                </a:gridCol>
              </a:tblGrid>
              <a:tr h="59055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Đọc</a:t>
                      </a:r>
                      <a:r>
                        <a:rPr lang="en-US" sz="4000" b="1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srgbClr val="002060"/>
                          </a:solidFill>
                        </a:rPr>
                        <a:t>Viết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26871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Hai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tư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24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85370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/>
                        <a:t>Ba </a:t>
                      </a:r>
                      <a:r>
                        <a:rPr lang="en-US" sz="3600" dirty="0" err="1"/>
                        <a:t>trăm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bốn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mươi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340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795208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Một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nghìn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không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trăm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linh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năm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đề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-xi-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mét</a:t>
                      </a:r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FF0000"/>
                          </a:solidFill>
                        </a:rPr>
                        <a:t>vuông</a:t>
                      </a:r>
                      <a:endParaRPr lang="en-US" sz="3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1 005 dm²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5321"/>
                  </a:ext>
                </a:extLst>
              </a:tr>
              <a:tr h="1069181">
                <a:tc>
                  <a:txBody>
                    <a:bodyPr/>
                    <a:lstStyle/>
                    <a:p>
                      <a:r>
                        <a:rPr lang="en-US" sz="3600" dirty="0" err="1"/>
                        <a:t>Năm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nghìn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đề</a:t>
                      </a:r>
                      <a:r>
                        <a:rPr lang="en-US" sz="3600" dirty="0"/>
                        <a:t>-xi-</a:t>
                      </a:r>
                      <a:r>
                        <a:rPr lang="en-US" sz="3600" dirty="0" err="1"/>
                        <a:t>mét</a:t>
                      </a:r>
                      <a:r>
                        <a:rPr lang="en-US" sz="3600" dirty="0"/>
                        <a:t> </a:t>
                      </a:r>
                      <a:r>
                        <a:rPr lang="en-US" sz="3600" dirty="0" err="1"/>
                        <a:t>vuông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FF0000"/>
                          </a:solidFill>
                        </a:rPr>
                        <a:t>5 000 dm²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047102"/>
                  </a:ext>
                </a:extLst>
              </a:tr>
            </a:tbl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6F33A83B-50A9-E92D-1545-E86D4E7A9F3B}"/>
              </a:ext>
            </a:extLst>
          </p:cNvPr>
          <p:cNvGrpSpPr/>
          <p:nvPr/>
        </p:nvGrpSpPr>
        <p:grpSpPr>
          <a:xfrm>
            <a:off x="8667750" y="2606455"/>
            <a:ext cx="1905000" cy="1670320"/>
            <a:chOff x="219075" y="2911255"/>
            <a:chExt cx="1666876" cy="1670320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B0D62EA-21BB-CB82-CFA6-2EC458298A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971" t="6356" r="25862" b="57274"/>
            <a:stretch/>
          </p:blipFill>
          <p:spPr>
            <a:xfrm>
              <a:off x="219075" y="2911255"/>
              <a:ext cx="1666876" cy="1670320"/>
            </a:xfrm>
            <a:prstGeom prst="rect">
              <a:avLst/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2FA330A-7DE8-223C-3560-DAB8315BD3D9}"/>
                </a:ext>
              </a:extLst>
            </p:cNvPr>
            <p:cNvSpPr/>
            <p:nvPr/>
          </p:nvSpPr>
          <p:spPr>
            <a:xfrm>
              <a:off x="733425" y="3371850"/>
              <a:ext cx="695325" cy="6667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0412689D-6867-1287-75C7-8EF9E6054535}"/>
              </a:ext>
            </a:extLst>
          </p:cNvPr>
          <p:cNvSpPr/>
          <p:nvPr/>
        </p:nvSpPr>
        <p:spPr>
          <a:xfrm>
            <a:off x="1685925" y="4333875"/>
            <a:ext cx="6372225" cy="990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BC18673-028B-FD36-3894-415D85CB26CA}"/>
              </a:ext>
            </a:extLst>
          </p:cNvPr>
          <p:cNvGrpSpPr/>
          <p:nvPr/>
        </p:nvGrpSpPr>
        <p:grpSpPr>
          <a:xfrm>
            <a:off x="3962400" y="3867150"/>
            <a:ext cx="1809692" cy="1737112"/>
            <a:chOff x="3324225" y="3570934"/>
            <a:chExt cx="2095442" cy="2100003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8B8407E-0366-5594-0132-E4998A98A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83" t="55774" r="48066" b="3732"/>
            <a:stretch/>
          </p:blipFill>
          <p:spPr>
            <a:xfrm>
              <a:off x="3324225" y="3570934"/>
              <a:ext cx="2095442" cy="2100003"/>
            </a:xfrm>
            <a:prstGeom prst="rect">
              <a:avLst/>
            </a:prstGeom>
          </p:spPr>
        </p:pic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CE765087-35E4-86B1-234D-3A95F715EE01}"/>
                </a:ext>
              </a:extLst>
            </p:cNvPr>
            <p:cNvSpPr/>
            <p:nvPr/>
          </p:nvSpPr>
          <p:spPr>
            <a:xfrm>
              <a:off x="3969203" y="4229100"/>
              <a:ext cx="840922" cy="7905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7CA3A3B-5341-8C37-B05C-1CCD260A7CDC}"/>
              </a:ext>
            </a:extLst>
          </p:cNvPr>
          <p:cNvGrpSpPr/>
          <p:nvPr/>
        </p:nvGrpSpPr>
        <p:grpSpPr>
          <a:xfrm>
            <a:off x="8362950" y="4933950"/>
            <a:ext cx="2381250" cy="1786075"/>
            <a:chOff x="9756103" y="4086224"/>
            <a:chExt cx="2241646" cy="240520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D0B0508-E30D-56E9-0825-06081128D1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541" b="92965" l="31000" r="73000">
                          <a14:foregroundMark x1="33509" y1="75884" x2="35327" y2="85635"/>
                          <a14:foregroundMark x1="71327" y1="22480" x2="70836" y2="26243"/>
                          <a14:foregroundMark x1="63909" y1="8541" x2="63909" y2="8541"/>
                          <a14:foregroundMark x1="58745" y1="86224" x2="58745" y2="86224"/>
                          <a14:foregroundMark x1="31000" y1="73037" x2="31673" y2="76636"/>
                          <a14:foregroundMark x1="40327" y1="92965" x2="39582" y2="92965"/>
                          <a14:foregroundMark x1="73000" y1="20681" x2="73000" y2="20681"/>
                          <a14:backgroundMark x1="42327" y1="49313" x2="64491" y2="527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34" t="58774" r="28649" b="3731"/>
            <a:stretch/>
          </p:blipFill>
          <p:spPr>
            <a:xfrm>
              <a:off x="9756103" y="4086224"/>
              <a:ext cx="2241646" cy="240520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B7F8FDB-030E-4BDD-ACE6-A89AAD08CE40}"/>
                </a:ext>
              </a:extLst>
            </p:cNvPr>
            <p:cNvSpPr/>
            <p:nvPr/>
          </p:nvSpPr>
          <p:spPr>
            <a:xfrm>
              <a:off x="10389053" y="4752975"/>
              <a:ext cx="831397" cy="90487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727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 animBg="1"/>
      <p:bldP spid="2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F013511-62FB-C5E2-BDB4-7EF18368AB5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41" b="92965" l="31000" r="73000">
                        <a14:foregroundMark x1="33509" y1="75884" x2="35327" y2="85635"/>
                        <a14:foregroundMark x1="71327" y1="22480" x2="70836" y2="26243"/>
                        <a14:foregroundMark x1="63909" y1="8541" x2="63909" y2="8541"/>
                        <a14:foregroundMark x1="58745" y1="86224" x2="58745" y2="86224"/>
                        <a14:foregroundMark x1="31000" y1="73037" x2="31673" y2="76636"/>
                        <a14:foregroundMark x1="40327" y1="92965" x2="39582" y2="92965"/>
                        <a14:foregroundMark x1="73000" y1="20681" x2="73000" y2="20681"/>
                        <a14:backgroundMark x1="42327" y1="49313" x2="64491" y2="527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83" t="55774" r="48066" b="3732"/>
          <a:stretch/>
        </p:blipFill>
        <p:spPr>
          <a:xfrm>
            <a:off x="4381500" y="4171009"/>
            <a:ext cx="2095442" cy="21000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FF0E6C8-2ED3-43B6-9D0D-5B6D0C6684BA}"/>
              </a:ext>
            </a:extLst>
          </p:cNvPr>
          <p:cNvGrpSpPr/>
          <p:nvPr/>
        </p:nvGrpSpPr>
        <p:grpSpPr>
          <a:xfrm>
            <a:off x="5295081" y="1000125"/>
            <a:ext cx="6200233" cy="2142181"/>
            <a:chOff x="3838823" y="1037084"/>
            <a:chExt cx="5882983" cy="2519096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945BF161-6564-F34B-F42D-5A7CD604F541}"/>
                </a:ext>
              </a:extLst>
            </p:cNvPr>
            <p:cNvSpPr/>
            <p:nvPr/>
          </p:nvSpPr>
          <p:spPr>
            <a:xfrm>
              <a:off x="3838823" y="1037084"/>
              <a:ext cx="5882983" cy="2519096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Mình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đã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lựa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chọn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được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phao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bơi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phù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hợp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bạn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rất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nhiều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Giờ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thì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hoàn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thành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BT2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giúp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chọn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đồ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bơi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nhé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17D251-FF29-677F-FDF3-EB3FC001A78F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5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78FDD8A2-FB08-E8D3-BC82-20E8601151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607060" y="5889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11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5" dur="4414" fill="hold"/>
                                            <p:tgtEl>
                                              <p:spTgt spid="1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5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169E3F-4C64-9902-5AEA-B1EF88150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168" y="2173531"/>
            <a:ext cx="3386830" cy="41485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F5CBEE00-C8D0-6AE9-07F0-BA273985BD31}"/>
              </a:ext>
            </a:extLst>
          </p:cNvPr>
          <p:cNvGrpSpPr/>
          <p:nvPr/>
        </p:nvGrpSpPr>
        <p:grpSpPr>
          <a:xfrm>
            <a:off x="5295081" y="276225"/>
            <a:ext cx="6200233" cy="2866081"/>
            <a:chOff x="3838823" y="185815"/>
            <a:chExt cx="5882983" cy="3370365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BC1CEEEA-BBC6-99CF-8C6F-2AFD78898C8A}"/>
                </a:ext>
              </a:extLst>
            </p:cNvPr>
            <p:cNvSpPr/>
            <p:nvPr/>
          </p:nvSpPr>
          <p:spPr>
            <a:xfrm>
              <a:off x="3838823" y="185815"/>
              <a:ext cx="5882983" cy="3370365"/>
            </a:xfrm>
            <a:prstGeom prst="wedgeRoundRectCallout">
              <a:avLst>
                <a:gd name="adj1" fmla="val -56920"/>
                <a:gd name="adj2" fmla="val 24236"/>
                <a:gd name="adj3" fmla="val 16667"/>
              </a:avLst>
            </a:prstGeom>
            <a:solidFill>
              <a:srgbClr val="FFFFCC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Hôm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nay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sẽ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du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lịch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đến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một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địa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bí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mật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.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Các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bạn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hãy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giúp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mình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hoàn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thành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thử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thách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để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khám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phá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xem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đó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là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địa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điểm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nào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3200" dirty="0" err="1">
                  <a:solidFill>
                    <a:prstClr val="black"/>
                  </a:solidFill>
                  <a:latin typeface="Calibri" panose="020F0502020204030204"/>
                </a:rPr>
                <a:t>nhé</a:t>
              </a:r>
              <a:r>
                <a:rPr lang="en-US" sz="3200" dirty="0">
                  <a:solidFill>
                    <a:prstClr val="black"/>
                  </a:solidFill>
                  <a:latin typeface="Calibri" panose="020F0502020204030204"/>
                </a:rPr>
                <a:t>!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6E39241-F8E8-F9D3-D4BD-890EAD4C1FD1}"/>
                </a:ext>
              </a:extLst>
            </p:cNvPr>
            <p:cNvSpPr txBox="1"/>
            <p:nvPr/>
          </p:nvSpPr>
          <p:spPr>
            <a:xfrm>
              <a:off x="4051809" y="1374479"/>
              <a:ext cx="5469700" cy="760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13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F3D6BBD9-F2D1-7C69-9048-6704E57F5F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73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6DAEAD-6459-8D0F-684F-38CAADCDD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4C7525-FE5F-9B47-830C-8648C623CBF2}"/>
              </a:ext>
            </a:extLst>
          </p:cNvPr>
          <p:cNvSpPr/>
          <p:nvPr/>
        </p:nvSpPr>
        <p:spPr>
          <a:xfrm>
            <a:off x="307759" y="228600"/>
            <a:ext cx="11576482" cy="650067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78A650-7160-00E0-5B10-A588B3A5DF1D}"/>
              </a:ext>
            </a:extLst>
          </p:cNvPr>
          <p:cNvSpPr txBox="1"/>
          <p:nvPr/>
        </p:nvSpPr>
        <p:spPr>
          <a:xfrm>
            <a:off x="1342977" y="455285"/>
            <a:ext cx="9555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6A28446-164F-3CCA-F390-532C49BEDE2C}"/>
              </a:ext>
            </a:extLst>
          </p:cNvPr>
          <p:cNvGrpSpPr/>
          <p:nvPr/>
        </p:nvGrpSpPr>
        <p:grpSpPr>
          <a:xfrm>
            <a:off x="731065" y="480054"/>
            <a:ext cx="726260" cy="1024896"/>
            <a:chOff x="759165" y="645780"/>
            <a:chExt cx="587224" cy="83099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5A1E44C-0795-6BC8-7B7E-ED0C5BABAD3A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E1552D-EB5C-F6BF-E0EB-690AA859DA3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48F0395-B969-240F-BF80-B98141A91EA4}"/>
              </a:ext>
            </a:extLst>
          </p:cNvPr>
          <p:cNvGrpSpPr/>
          <p:nvPr/>
        </p:nvGrpSpPr>
        <p:grpSpPr>
          <a:xfrm>
            <a:off x="695324" y="1543050"/>
            <a:ext cx="6429375" cy="847725"/>
            <a:chOff x="695324" y="1543050"/>
            <a:chExt cx="6429375" cy="8477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0067E0-E2C4-D5C9-D636-C27FD529611F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a) 3 dm² =           cm²</a:t>
              </a: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E208CB39-50A8-0AEC-96B2-118B16DB65B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6B776C-2365-F32E-9824-B6E3C8D4808D}"/>
              </a:ext>
            </a:extLst>
          </p:cNvPr>
          <p:cNvGrpSpPr/>
          <p:nvPr/>
        </p:nvGrpSpPr>
        <p:grpSpPr>
          <a:xfrm>
            <a:off x="6505574" y="1504950"/>
            <a:ext cx="6429375" cy="830997"/>
            <a:chOff x="695324" y="1543050"/>
            <a:chExt cx="6429375" cy="83099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83E1DAA-B88C-38DD-8809-BE01D2CF50A3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300 cm² =           dm²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334B38B5-FB2C-9966-1E30-3DD084C9344F}"/>
                </a:ext>
              </a:extLst>
            </p:cNvPr>
            <p:cNvSpPr/>
            <p:nvPr/>
          </p:nvSpPr>
          <p:spPr>
            <a:xfrm>
              <a:off x="3390900" y="1552575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36B44-5DBA-3116-12F9-E97F4D9851D0}"/>
              </a:ext>
            </a:extLst>
          </p:cNvPr>
          <p:cNvGrpSpPr/>
          <p:nvPr/>
        </p:nvGrpSpPr>
        <p:grpSpPr>
          <a:xfrm>
            <a:off x="704849" y="2914650"/>
            <a:ext cx="6429375" cy="847725"/>
            <a:chOff x="695324" y="1543050"/>
            <a:chExt cx="6429375" cy="84772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BBA169B-0E5B-400E-82B5-1BA8078BCDC4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b) 6 dm² =           cm²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2B7DFCA-7596-519F-9B2F-64522BAFC80C}"/>
                </a:ext>
              </a:extLst>
            </p:cNvPr>
            <p:cNvSpPr/>
            <p:nvPr/>
          </p:nvSpPr>
          <p:spPr>
            <a:xfrm>
              <a:off x="3524250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056FC0-D732-2E79-8BF2-9102F3030467}"/>
              </a:ext>
            </a:extLst>
          </p:cNvPr>
          <p:cNvGrpSpPr/>
          <p:nvPr/>
        </p:nvGrpSpPr>
        <p:grpSpPr>
          <a:xfrm>
            <a:off x="6457949" y="2867025"/>
            <a:ext cx="6429375" cy="847725"/>
            <a:chOff x="695324" y="1543050"/>
            <a:chExt cx="6429375" cy="84772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3E73E6A-233A-E5D7-E9CD-901071D05D4A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600 cm² =           dm²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1C268D7-A493-C277-9242-B656337B10BB}"/>
                </a:ext>
              </a:extLst>
            </p:cNvPr>
            <p:cNvSpPr/>
            <p:nvPr/>
          </p:nvSpPr>
          <p:spPr>
            <a:xfrm>
              <a:off x="3381375" y="158115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F11FACF-A00A-0F1C-3D05-C9A503285826}"/>
              </a:ext>
            </a:extLst>
          </p:cNvPr>
          <p:cNvGrpSpPr/>
          <p:nvPr/>
        </p:nvGrpSpPr>
        <p:grpSpPr>
          <a:xfrm>
            <a:off x="2571751" y="4333875"/>
            <a:ext cx="7743824" cy="850047"/>
            <a:chOff x="695324" y="1524000"/>
            <a:chExt cx="6429375" cy="85004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9ED2E5A-3650-41ED-0AC9-706072CBAD6B}"/>
                </a:ext>
              </a:extLst>
            </p:cNvPr>
            <p:cNvSpPr txBox="1"/>
            <p:nvPr/>
          </p:nvSpPr>
          <p:spPr>
            <a:xfrm>
              <a:off x="695324" y="1543050"/>
              <a:ext cx="64293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6 dm² 50 cm² =            cm²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36415F0-ABB3-AD52-D92C-91DCE8DE4639}"/>
                </a:ext>
              </a:extLst>
            </p:cNvPr>
            <p:cNvSpPr/>
            <p:nvPr/>
          </p:nvSpPr>
          <p:spPr>
            <a:xfrm>
              <a:off x="4016774" y="1524000"/>
              <a:ext cx="1190625" cy="809625"/>
            </a:xfrm>
            <a:prstGeom prst="roundRect">
              <a:avLst/>
            </a:prstGeom>
            <a:ln w="3810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8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/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solidFill>
                <a:srgbClr val="FFFF00"/>
              </a:solidFill>
              <a:ln w="38100"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Cách chuyển đổi: </a:t>
                </a:r>
                <a:r>
                  <a:rPr lang="en-GB" sz="3600" b="1" i="1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3600" b="1" i="1" dirty="0">
                        <a:solidFill>
                          <a:srgbClr val="FF0000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3600" b="1" i="1" dirty="0" smtClean="0">
                        <a:solidFill>
                          <a:srgbClr val="FF0000"/>
                        </a:solidFill>
                      </a:rPr>
                      <m:t>00</m:t>
                    </m:r>
                    <m:sSup>
                      <m:sSupPr>
                        <m:ctrlP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GB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vi-VN" sz="3600" b="1" i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Flowchart: Alternate Process 33">
                <a:extLst>
                  <a:ext uri="{FF2B5EF4-FFF2-40B4-BE49-F238E27FC236}">
                    <a16:creationId xmlns:a16="http://schemas.microsoft.com/office/drawing/2014/main" id="{DD393C9A-42CF-A6D3-78B0-07FFC4F0C7A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324" y="419100"/>
                <a:ext cx="7425026" cy="747127"/>
              </a:xfrm>
              <a:prstGeom prst="flowChartAlternateProcess">
                <a:avLst/>
              </a:prstGeom>
              <a:blipFill>
                <a:blip r:embed="rId4"/>
                <a:stretch>
                  <a:fillRect t="-3906" b="-22656"/>
                </a:stretch>
              </a:blipFill>
              <a:ln w="38100">
                <a:prstDash val="lg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: Rounded Corners 43">
            <a:extLst>
              <a:ext uri="{FF2B5EF4-FFF2-40B4-BE49-F238E27FC236}">
                <a16:creationId xmlns:a16="http://schemas.microsoft.com/office/drawing/2014/main" id="{E9CC0A22-C596-E84F-B884-B3EEE702B3BA}"/>
              </a:ext>
            </a:extLst>
          </p:cNvPr>
          <p:cNvSpPr/>
          <p:nvPr/>
        </p:nvSpPr>
        <p:spPr>
          <a:xfrm>
            <a:off x="3073320" y="5421914"/>
            <a:ext cx="7442729" cy="1078993"/>
          </a:xfrm>
          <a:custGeom>
            <a:avLst/>
            <a:gdLst>
              <a:gd name="connsiteX0" fmla="*/ 0 w 7442729"/>
              <a:gd name="connsiteY0" fmla="*/ 179836 h 1078993"/>
              <a:gd name="connsiteX1" fmla="*/ 179836 w 7442729"/>
              <a:gd name="connsiteY1" fmla="*/ 0 h 1078993"/>
              <a:gd name="connsiteX2" fmla="*/ 911752 w 7442729"/>
              <a:gd name="connsiteY2" fmla="*/ 0 h 1078993"/>
              <a:gd name="connsiteX3" fmla="*/ 1643668 w 7442729"/>
              <a:gd name="connsiteY3" fmla="*/ 0 h 1078993"/>
              <a:gd name="connsiteX4" fmla="*/ 2304753 w 7442729"/>
              <a:gd name="connsiteY4" fmla="*/ 0 h 1078993"/>
              <a:gd name="connsiteX5" fmla="*/ 2682516 w 7442729"/>
              <a:gd name="connsiteY5" fmla="*/ 0 h 1078993"/>
              <a:gd name="connsiteX6" fmla="*/ 3201940 w 7442729"/>
              <a:gd name="connsiteY6" fmla="*/ 0 h 1078993"/>
              <a:gd name="connsiteX7" fmla="*/ 3863026 w 7442729"/>
              <a:gd name="connsiteY7" fmla="*/ 0 h 1078993"/>
              <a:gd name="connsiteX8" fmla="*/ 4524111 w 7442729"/>
              <a:gd name="connsiteY8" fmla="*/ 0 h 1078993"/>
              <a:gd name="connsiteX9" fmla="*/ 4901874 w 7442729"/>
              <a:gd name="connsiteY9" fmla="*/ 0 h 1078993"/>
              <a:gd name="connsiteX10" fmla="*/ 5279637 w 7442729"/>
              <a:gd name="connsiteY10" fmla="*/ 0 h 1078993"/>
              <a:gd name="connsiteX11" fmla="*/ 5657400 w 7442729"/>
              <a:gd name="connsiteY11" fmla="*/ 0 h 1078993"/>
              <a:gd name="connsiteX12" fmla="*/ 6105994 w 7442729"/>
              <a:gd name="connsiteY12" fmla="*/ 0 h 1078993"/>
              <a:gd name="connsiteX13" fmla="*/ 7262893 w 7442729"/>
              <a:gd name="connsiteY13" fmla="*/ 0 h 1078993"/>
              <a:gd name="connsiteX14" fmla="*/ 7442729 w 7442729"/>
              <a:gd name="connsiteY14" fmla="*/ 179836 h 1078993"/>
              <a:gd name="connsiteX15" fmla="*/ 7442729 w 7442729"/>
              <a:gd name="connsiteY15" fmla="*/ 517917 h 1078993"/>
              <a:gd name="connsiteX16" fmla="*/ 7442729 w 7442729"/>
              <a:gd name="connsiteY16" fmla="*/ 899157 h 1078993"/>
              <a:gd name="connsiteX17" fmla="*/ 7262893 w 7442729"/>
              <a:gd name="connsiteY17" fmla="*/ 1078993 h 1078993"/>
              <a:gd name="connsiteX18" fmla="*/ 6530977 w 7442729"/>
              <a:gd name="connsiteY18" fmla="*/ 1078993 h 1078993"/>
              <a:gd name="connsiteX19" fmla="*/ 6011553 w 7442729"/>
              <a:gd name="connsiteY19" fmla="*/ 1078993 h 1078993"/>
              <a:gd name="connsiteX20" fmla="*/ 5421298 w 7442729"/>
              <a:gd name="connsiteY20" fmla="*/ 1078993 h 1078993"/>
              <a:gd name="connsiteX21" fmla="*/ 4831043 w 7442729"/>
              <a:gd name="connsiteY21" fmla="*/ 1078993 h 1078993"/>
              <a:gd name="connsiteX22" fmla="*/ 4099128 w 7442729"/>
              <a:gd name="connsiteY22" fmla="*/ 1078993 h 1078993"/>
              <a:gd name="connsiteX23" fmla="*/ 3438042 w 7442729"/>
              <a:gd name="connsiteY23" fmla="*/ 1078993 h 1078993"/>
              <a:gd name="connsiteX24" fmla="*/ 3060279 w 7442729"/>
              <a:gd name="connsiteY24" fmla="*/ 1078993 h 1078993"/>
              <a:gd name="connsiteX25" fmla="*/ 2328363 w 7442729"/>
              <a:gd name="connsiteY25" fmla="*/ 1078993 h 1078993"/>
              <a:gd name="connsiteX26" fmla="*/ 1596447 w 7442729"/>
              <a:gd name="connsiteY26" fmla="*/ 1078993 h 1078993"/>
              <a:gd name="connsiteX27" fmla="*/ 1147854 w 7442729"/>
              <a:gd name="connsiteY27" fmla="*/ 1078993 h 1078993"/>
              <a:gd name="connsiteX28" fmla="*/ 179836 w 7442729"/>
              <a:gd name="connsiteY28" fmla="*/ 1078993 h 1078993"/>
              <a:gd name="connsiteX29" fmla="*/ 0 w 7442729"/>
              <a:gd name="connsiteY29" fmla="*/ 899157 h 1078993"/>
              <a:gd name="connsiteX30" fmla="*/ 0 w 7442729"/>
              <a:gd name="connsiteY30" fmla="*/ 532303 h 1078993"/>
              <a:gd name="connsiteX31" fmla="*/ 0 w 7442729"/>
              <a:gd name="connsiteY31" fmla="*/ 179836 h 107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78993" fill="none" extrusionOk="0">
                <a:moveTo>
                  <a:pt x="0" y="179836"/>
                </a:moveTo>
                <a:cubicBezTo>
                  <a:pt x="-7848" y="84260"/>
                  <a:pt x="79153" y="-11203"/>
                  <a:pt x="179836" y="0"/>
                </a:cubicBezTo>
                <a:cubicBezTo>
                  <a:pt x="542783" y="-23375"/>
                  <a:pt x="673355" y="17703"/>
                  <a:pt x="911752" y="0"/>
                </a:cubicBezTo>
                <a:cubicBezTo>
                  <a:pt x="1150149" y="-17703"/>
                  <a:pt x="1314795" y="43465"/>
                  <a:pt x="1643668" y="0"/>
                </a:cubicBezTo>
                <a:cubicBezTo>
                  <a:pt x="1972541" y="-43465"/>
                  <a:pt x="2116693" y="11965"/>
                  <a:pt x="2304753" y="0"/>
                </a:cubicBezTo>
                <a:cubicBezTo>
                  <a:pt x="2492814" y="-11965"/>
                  <a:pt x="2563522" y="2292"/>
                  <a:pt x="2682516" y="0"/>
                </a:cubicBezTo>
                <a:cubicBezTo>
                  <a:pt x="2801510" y="-2292"/>
                  <a:pt x="3096992" y="14476"/>
                  <a:pt x="3201940" y="0"/>
                </a:cubicBezTo>
                <a:cubicBezTo>
                  <a:pt x="3306888" y="-14476"/>
                  <a:pt x="3655134" y="1443"/>
                  <a:pt x="3863026" y="0"/>
                </a:cubicBezTo>
                <a:cubicBezTo>
                  <a:pt x="4070918" y="-1443"/>
                  <a:pt x="4270972" y="10648"/>
                  <a:pt x="4524111" y="0"/>
                </a:cubicBezTo>
                <a:cubicBezTo>
                  <a:pt x="4777251" y="-10648"/>
                  <a:pt x="4781793" y="35658"/>
                  <a:pt x="4901874" y="0"/>
                </a:cubicBezTo>
                <a:cubicBezTo>
                  <a:pt x="5021955" y="-35658"/>
                  <a:pt x="5146075" y="14318"/>
                  <a:pt x="5279637" y="0"/>
                </a:cubicBezTo>
                <a:cubicBezTo>
                  <a:pt x="5413199" y="-14318"/>
                  <a:pt x="5558726" y="40299"/>
                  <a:pt x="5657400" y="0"/>
                </a:cubicBezTo>
                <a:cubicBezTo>
                  <a:pt x="5756074" y="-40299"/>
                  <a:pt x="5954269" y="14870"/>
                  <a:pt x="6105994" y="0"/>
                </a:cubicBezTo>
                <a:cubicBezTo>
                  <a:pt x="6257719" y="-14870"/>
                  <a:pt x="6778656" y="51123"/>
                  <a:pt x="7262893" y="0"/>
                </a:cubicBezTo>
                <a:cubicBezTo>
                  <a:pt x="7369663" y="-8980"/>
                  <a:pt x="7423039" y="72771"/>
                  <a:pt x="7442729" y="179836"/>
                </a:cubicBezTo>
                <a:cubicBezTo>
                  <a:pt x="7465733" y="306590"/>
                  <a:pt x="7421901" y="435471"/>
                  <a:pt x="7442729" y="517917"/>
                </a:cubicBezTo>
                <a:cubicBezTo>
                  <a:pt x="7463557" y="600363"/>
                  <a:pt x="7399708" y="797483"/>
                  <a:pt x="7442729" y="899157"/>
                </a:cubicBezTo>
                <a:cubicBezTo>
                  <a:pt x="7434084" y="976515"/>
                  <a:pt x="7376474" y="1081313"/>
                  <a:pt x="7262893" y="1078993"/>
                </a:cubicBezTo>
                <a:cubicBezTo>
                  <a:pt x="6995221" y="1149753"/>
                  <a:pt x="6842754" y="1012284"/>
                  <a:pt x="6530977" y="1078993"/>
                </a:cubicBezTo>
                <a:cubicBezTo>
                  <a:pt x="6219200" y="1145702"/>
                  <a:pt x="6136677" y="1075205"/>
                  <a:pt x="6011553" y="1078993"/>
                </a:cubicBezTo>
                <a:cubicBezTo>
                  <a:pt x="5886429" y="1082781"/>
                  <a:pt x="5656242" y="1070893"/>
                  <a:pt x="5421298" y="1078993"/>
                </a:cubicBezTo>
                <a:cubicBezTo>
                  <a:pt x="5186354" y="1087093"/>
                  <a:pt x="5057501" y="1023803"/>
                  <a:pt x="4831043" y="1078993"/>
                </a:cubicBezTo>
                <a:cubicBezTo>
                  <a:pt x="4604585" y="1134183"/>
                  <a:pt x="4275998" y="1051272"/>
                  <a:pt x="4099128" y="1078993"/>
                </a:cubicBezTo>
                <a:cubicBezTo>
                  <a:pt x="3922259" y="1106714"/>
                  <a:pt x="3710344" y="1051101"/>
                  <a:pt x="3438042" y="1078993"/>
                </a:cubicBezTo>
                <a:cubicBezTo>
                  <a:pt x="3165740" y="1106885"/>
                  <a:pt x="3238162" y="1071836"/>
                  <a:pt x="3060279" y="1078993"/>
                </a:cubicBezTo>
                <a:cubicBezTo>
                  <a:pt x="2882396" y="1086150"/>
                  <a:pt x="2617004" y="1038350"/>
                  <a:pt x="2328363" y="1078993"/>
                </a:cubicBezTo>
                <a:cubicBezTo>
                  <a:pt x="2039722" y="1119636"/>
                  <a:pt x="1851514" y="1046241"/>
                  <a:pt x="1596447" y="1078993"/>
                </a:cubicBezTo>
                <a:cubicBezTo>
                  <a:pt x="1341380" y="1111745"/>
                  <a:pt x="1358849" y="1064413"/>
                  <a:pt x="1147854" y="1078993"/>
                </a:cubicBezTo>
                <a:cubicBezTo>
                  <a:pt x="936859" y="1093573"/>
                  <a:pt x="621005" y="1048469"/>
                  <a:pt x="179836" y="1078993"/>
                </a:cubicBezTo>
                <a:cubicBezTo>
                  <a:pt x="82201" y="1082689"/>
                  <a:pt x="-2569" y="1000182"/>
                  <a:pt x="0" y="899157"/>
                </a:cubicBezTo>
                <a:cubicBezTo>
                  <a:pt x="-28273" y="808594"/>
                  <a:pt x="8123" y="649734"/>
                  <a:pt x="0" y="532303"/>
                </a:cubicBezTo>
                <a:cubicBezTo>
                  <a:pt x="-8123" y="414872"/>
                  <a:pt x="5412" y="355271"/>
                  <a:pt x="0" y="179836"/>
                </a:cubicBezTo>
                <a:close/>
              </a:path>
              <a:path w="7442729" h="1078993" stroke="0" extrusionOk="0">
                <a:moveTo>
                  <a:pt x="0" y="179836"/>
                </a:moveTo>
                <a:cubicBezTo>
                  <a:pt x="-19898" y="74637"/>
                  <a:pt x="94438" y="10599"/>
                  <a:pt x="179836" y="0"/>
                </a:cubicBezTo>
                <a:cubicBezTo>
                  <a:pt x="383758" y="-33299"/>
                  <a:pt x="701694" y="29209"/>
                  <a:pt x="840921" y="0"/>
                </a:cubicBezTo>
                <a:cubicBezTo>
                  <a:pt x="980148" y="-29209"/>
                  <a:pt x="1192091" y="65149"/>
                  <a:pt x="1502007" y="0"/>
                </a:cubicBezTo>
                <a:cubicBezTo>
                  <a:pt x="1811923" y="-65149"/>
                  <a:pt x="1948977" y="24439"/>
                  <a:pt x="2163092" y="0"/>
                </a:cubicBezTo>
                <a:cubicBezTo>
                  <a:pt x="2377208" y="-24439"/>
                  <a:pt x="2572602" y="15803"/>
                  <a:pt x="2895008" y="0"/>
                </a:cubicBezTo>
                <a:cubicBezTo>
                  <a:pt x="3217414" y="-15803"/>
                  <a:pt x="3243762" y="442"/>
                  <a:pt x="3343601" y="0"/>
                </a:cubicBezTo>
                <a:cubicBezTo>
                  <a:pt x="3443440" y="-442"/>
                  <a:pt x="3702272" y="68254"/>
                  <a:pt x="3933856" y="0"/>
                </a:cubicBezTo>
                <a:cubicBezTo>
                  <a:pt x="4165440" y="-68254"/>
                  <a:pt x="4270500" y="55564"/>
                  <a:pt x="4453280" y="0"/>
                </a:cubicBezTo>
                <a:cubicBezTo>
                  <a:pt x="4636060" y="-55564"/>
                  <a:pt x="4760398" y="6978"/>
                  <a:pt x="4901874" y="0"/>
                </a:cubicBezTo>
                <a:cubicBezTo>
                  <a:pt x="5043350" y="-6978"/>
                  <a:pt x="5362394" y="5710"/>
                  <a:pt x="5562959" y="0"/>
                </a:cubicBezTo>
                <a:cubicBezTo>
                  <a:pt x="5763525" y="-5710"/>
                  <a:pt x="5759026" y="41583"/>
                  <a:pt x="5940722" y="0"/>
                </a:cubicBezTo>
                <a:cubicBezTo>
                  <a:pt x="6122418" y="-41583"/>
                  <a:pt x="6240274" y="43552"/>
                  <a:pt x="6318485" y="0"/>
                </a:cubicBezTo>
                <a:cubicBezTo>
                  <a:pt x="6396696" y="-43552"/>
                  <a:pt x="6852625" y="92369"/>
                  <a:pt x="7262893" y="0"/>
                </a:cubicBezTo>
                <a:cubicBezTo>
                  <a:pt x="7377890" y="-18274"/>
                  <a:pt x="7453967" y="82820"/>
                  <a:pt x="7442729" y="179836"/>
                </a:cubicBezTo>
                <a:cubicBezTo>
                  <a:pt x="7473288" y="312463"/>
                  <a:pt x="7439824" y="354647"/>
                  <a:pt x="7442729" y="525110"/>
                </a:cubicBezTo>
                <a:cubicBezTo>
                  <a:pt x="7445634" y="695573"/>
                  <a:pt x="7442382" y="823538"/>
                  <a:pt x="7442729" y="899157"/>
                </a:cubicBezTo>
                <a:cubicBezTo>
                  <a:pt x="7450800" y="1015057"/>
                  <a:pt x="7360470" y="1077789"/>
                  <a:pt x="7262893" y="1078993"/>
                </a:cubicBezTo>
                <a:cubicBezTo>
                  <a:pt x="7100233" y="1091312"/>
                  <a:pt x="6867411" y="1029387"/>
                  <a:pt x="6743469" y="1078993"/>
                </a:cubicBezTo>
                <a:cubicBezTo>
                  <a:pt x="6619527" y="1128599"/>
                  <a:pt x="6284211" y="1078071"/>
                  <a:pt x="6082384" y="1078993"/>
                </a:cubicBezTo>
                <a:cubicBezTo>
                  <a:pt x="5880558" y="1079915"/>
                  <a:pt x="5780016" y="1032877"/>
                  <a:pt x="5633790" y="1078993"/>
                </a:cubicBezTo>
                <a:cubicBezTo>
                  <a:pt x="5487564" y="1125109"/>
                  <a:pt x="5352710" y="1068098"/>
                  <a:pt x="5185196" y="1078993"/>
                </a:cubicBezTo>
                <a:cubicBezTo>
                  <a:pt x="5017682" y="1089888"/>
                  <a:pt x="4758760" y="1029449"/>
                  <a:pt x="4594942" y="1078993"/>
                </a:cubicBezTo>
                <a:cubicBezTo>
                  <a:pt x="4431124" y="1128537"/>
                  <a:pt x="4256755" y="1024084"/>
                  <a:pt x="4004687" y="1078993"/>
                </a:cubicBezTo>
                <a:cubicBezTo>
                  <a:pt x="3752620" y="1133902"/>
                  <a:pt x="3771130" y="1040926"/>
                  <a:pt x="3626924" y="1078993"/>
                </a:cubicBezTo>
                <a:cubicBezTo>
                  <a:pt x="3482718" y="1117060"/>
                  <a:pt x="3285342" y="1036308"/>
                  <a:pt x="3178330" y="1078993"/>
                </a:cubicBezTo>
                <a:cubicBezTo>
                  <a:pt x="3071318" y="1121678"/>
                  <a:pt x="2988593" y="1046470"/>
                  <a:pt x="2800567" y="1078993"/>
                </a:cubicBezTo>
                <a:cubicBezTo>
                  <a:pt x="2612541" y="1111516"/>
                  <a:pt x="2518770" y="1031805"/>
                  <a:pt x="2351973" y="1078993"/>
                </a:cubicBezTo>
                <a:cubicBezTo>
                  <a:pt x="2185176" y="1126181"/>
                  <a:pt x="1935780" y="1002752"/>
                  <a:pt x="1690888" y="1078993"/>
                </a:cubicBezTo>
                <a:cubicBezTo>
                  <a:pt x="1445996" y="1155234"/>
                  <a:pt x="1374399" y="1047295"/>
                  <a:pt x="1242295" y="1078993"/>
                </a:cubicBezTo>
                <a:cubicBezTo>
                  <a:pt x="1110191" y="1110691"/>
                  <a:pt x="597653" y="1017923"/>
                  <a:pt x="179836" y="1078993"/>
                </a:cubicBezTo>
                <a:cubicBezTo>
                  <a:pt x="58355" y="1072687"/>
                  <a:pt x="2683" y="995068"/>
                  <a:pt x="0" y="899157"/>
                </a:cubicBezTo>
                <a:cubicBezTo>
                  <a:pt x="-30406" y="774342"/>
                  <a:pt x="32780" y="645276"/>
                  <a:pt x="0" y="525110"/>
                </a:cubicBezTo>
                <a:cubicBezTo>
                  <a:pt x="-32780" y="404944"/>
                  <a:pt x="7313" y="257445"/>
                  <a:pt x="0" y="179836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hoàn thành trong 5 phút nhé!</a:t>
            </a:r>
          </a:p>
        </p:txBody>
      </p:sp>
      <p:sp>
        <p:nvSpPr>
          <p:cNvPr id="36" name="Rectangle: Rounded Corners 43">
            <a:extLst>
              <a:ext uri="{FF2B5EF4-FFF2-40B4-BE49-F238E27FC236}">
                <a16:creationId xmlns:a16="http://schemas.microsoft.com/office/drawing/2014/main" id="{619E1FAC-DB93-A10D-2ED1-BF7E3E64FD80}"/>
              </a:ext>
            </a:extLst>
          </p:cNvPr>
          <p:cNvSpPr/>
          <p:nvPr/>
        </p:nvSpPr>
        <p:spPr>
          <a:xfrm>
            <a:off x="3073320" y="5450585"/>
            <a:ext cx="7442729" cy="1055839"/>
          </a:xfrm>
          <a:custGeom>
            <a:avLst/>
            <a:gdLst>
              <a:gd name="connsiteX0" fmla="*/ 0 w 7442729"/>
              <a:gd name="connsiteY0" fmla="*/ 175977 h 1055839"/>
              <a:gd name="connsiteX1" fmla="*/ 175977 w 7442729"/>
              <a:gd name="connsiteY1" fmla="*/ 0 h 1055839"/>
              <a:gd name="connsiteX2" fmla="*/ 908690 w 7442729"/>
              <a:gd name="connsiteY2" fmla="*/ 0 h 1055839"/>
              <a:gd name="connsiteX3" fmla="*/ 1641404 w 7442729"/>
              <a:gd name="connsiteY3" fmla="*/ 0 h 1055839"/>
              <a:gd name="connsiteX4" fmla="*/ 2303210 w 7442729"/>
              <a:gd name="connsiteY4" fmla="*/ 0 h 1055839"/>
              <a:gd name="connsiteX5" fmla="*/ 2681384 w 7442729"/>
              <a:gd name="connsiteY5" fmla="*/ 0 h 1055839"/>
              <a:gd name="connsiteX6" fmla="*/ 3201374 w 7442729"/>
              <a:gd name="connsiteY6" fmla="*/ 0 h 1055839"/>
              <a:gd name="connsiteX7" fmla="*/ 3863180 w 7442729"/>
              <a:gd name="connsiteY7" fmla="*/ 0 h 1055839"/>
              <a:gd name="connsiteX8" fmla="*/ 4524986 w 7442729"/>
              <a:gd name="connsiteY8" fmla="*/ 0 h 1055839"/>
              <a:gd name="connsiteX9" fmla="*/ 4903160 w 7442729"/>
              <a:gd name="connsiteY9" fmla="*/ 0 h 1055839"/>
              <a:gd name="connsiteX10" fmla="*/ 5281335 w 7442729"/>
              <a:gd name="connsiteY10" fmla="*/ 0 h 1055839"/>
              <a:gd name="connsiteX11" fmla="*/ 5659510 w 7442729"/>
              <a:gd name="connsiteY11" fmla="*/ 0 h 1055839"/>
              <a:gd name="connsiteX12" fmla="*/ 6108592 w 7442729"/>
              <a:gd name="connsiteY12" fmla="*/ 0 h 1055839"/>
              <a:gd name="connsiteX13" fmla="*/ 7266752 w 7442729"/>
              <a:gd name="connsiteY13" fmla="*/ 0 h 1055839"/>
              <a:gd name="connsiteX14" fmla="*/ 7442729 w 7442729"/>
              <a:gd name="connsiteY14" fmla="*/ 175977 h 1055839"/>
              <a:gd name="connsiteX15" fmla="*/ 7442729 w 7442729"/>
              <a:gd name="connsiteY15" fmla="*/ 506803 h 1055839"/>
              <a:gd name="connsiteX16" fmla="*/ 7442729 w 7442729"/>
              <a:gd name="connsiteY16" fmla="*/ 879862 h 1055839"/>
              <a:gd name="connsiteX17" fmla="*/ 7266752 w 7442729"/>
              <a:gd name="connsiteY17" fmla="*/ 1055839 h 1055839"/>
              <a:gd name="connsiteX18" fmla="*/ 6534039 w 7442729"/>
              <a:gd name="connsiteY18" fmla="*/ 1055839 h 1055839"/>
              <a:gd name="connsiteX19" fmla="*/ 6014048 w 7442729"/>
              <a:gd name="connsiteY19" fmla="*/ 1055839 h 1055839"/>
              <a:gd name="connsiteX20" fmla="*/ 5423150 w 7442729"/>
              <a:gd name="connsiteY20" fmla="*/ 1055839 h 1055839"/>
              <a:gd name="connsiteX21" fmla="*/ 4832253 w 7442729"/>
              <a:gd name="connsiteY21" fmla="*/ 1055839 h 1055839"/>
              <a:gd name="connsiteX22" fmla="*/ 4099539 w 7442729"/>
              <a:gd name="connsiteY22" fmla="*/ 1055839 h 1055839"/>
              <a:gd name="connsiteX23" fmla="*/ 3437734 w 7442729"/>
              <a:gd name="connsiteY23" fmla="*/ 1055839 h 1055839"/>
              <a:gd name="connsiteX24" fmla="*/ 3059559 w 7442729"/>
              <a:gd name="connsiteY24" fmla="*/ 1055839 h 1055839"/>
              <a:gd name="connsiteX25" fmla="*/ 2326845 w 7442729"/>
              <a:gd name="connsiteY25" fmla="*/ 1055839 h 1055839"/>
              <a:gd name="connsiteX26" fmla="*/ 1594132 w 7442729"/>
              <a:gd name="connsiteY26" fmla="*/ 1055839 h 1055839"/>
              <a:gd name="connsiteX27" fmla="*/ 1145050 w 7442729"/>
              <a:gd name="connsiteY27" fmla="*/ 1055839 h 1055839"/>
              <a:gd name="connsiteX28" fmla="*/ 175977 w 7442729"/>
              <a:gd name="connsiteY28" fmla="*/ 1055839 h 1055839"/>
              <a:gd name="connsiteX29" fmla="*/ 0 w 7442729"/>
              <a:gd name="connsiteY29" fmla="*/ 879862 h 1055839"/>
              <a:gd name="connsiteX30" fmla="*/ 0 w 7442729"/>
              <a:gd name="connsiteY30" fmla="*/ 520881 h 1055839"/>
              <a:gd name="connsiteX31" fmla="*/ 0 w 7442729"/>
              <a:gd name="connsiteY31" fmla="*/ 175977 h 1055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42729" h="1055839" fill="none" extrusionOk="0">
                <a:moveTo>
                  <a:pt x="0" y="175977"/>
                </a:moveTo>
                <a:cubicBezTo>
                  <a:pt x="-7315" y="82278"/>
                  <a:pt x="76642" y="-17648"/>
                  <a:pt x="175977" y="0"/>
                </a:cubicBezTo>
                <a:cubicBezTo>
                  <a:pt x="334052" y="-12503"/>
                  <a:pt x="567826" y="7700"/>
                  <a:pt x="908690" y="0"/>
                </a:cubicBezTo>
                <a:cubicBezTo>
                  <a:pt x="1249554" y="-7700"/>
                  <a:pt x="1371301" y="84542"/>
                  <a:pt x="1641404" y="0"/>
                </a:cubicBezTo>
                <a:cubicBezTo>
                  <a:pt x="1911507" y="-84542"/>
                  <a:pt x="1997534" y="54136"/>
                  <a:pt x="2303210" y="0"/>
                </a:cubicBezTo>
                <a:cubicBezTo>
                  <a:pt x="2608886" y="-54136"/>
                  <a:pt x="2537931" y="44227"/>
                  <a:pt x="2681384" y="0"/>
                </a:cubicBezTo>
                <a:cubicBezTo>
                  <a:pt x="2824837" y="-44227"/>
                  <a:pt x="2973435" y="62032"/>
                  <a:pt x="3201374" y="0"/>
                </a:cubicBezTo>
                <a:cubicBezTo>
                  <a:pt x="3429313" y="-62032"/>
                  <a:pt x="3616575" y="68505"/>
                  <a:pt x="3863180" y="0"/>
                </a:cubicBezTo>
                <a:cubicBezTo>
                  <a:pt x="4109785" y="-68505"/>
                  <a:pt x="4355802" y="5630"/>
                  <a:pt x="4524986" y="0"/>
                </a:cubicBezTo>
                <a:cubicBezTo>
                  <a:pt x="4694170" y="-5630"/>
                  <a:pt x="4811020" y="29614"/>
                  <a:pt x="4903160" y="0"/>
                </a:cubicBezTo>
                <a:cubicBezTo>
                  <a:pt x="4995300" y="-29614"/>
                  <a:pt x="5181556" y="15452"/>
                  <a:pt x="5281335" y="0"/>
                </a:cubicBezTo>
                <a:cubicBezTo>
                  <a:pt x="5381114" y="-15452"/>
                  <a:pt x="5569135" y="36944"/>
                  <a:pt x="5659510" y="0"/>
                </a:cubicBezTo>
                <a:cubicBezTo>
                  <a:pt x="5749885" y="-36944"/>
                  <a:pt x="5995196" y="44048"/>
                  <a:pt x="6108592" y="0"/>
                </a:cubicBezTo>
                <a:cubicBezTo>
                  <a:pt x="6221988" y="-44048"/>
                  <a:pt x="6723509" y="70581"/>
                  <a:pt x="7266752" y="0"/>
                </a:cubicBezTo>
                <a:cubicBezTo>
                  <a:pt x="7370121" y="-7450"/>
                  <a:pt x="7420758" y="70147"/>
                  <a:pt x="7442729" y="175977"/>
                </a:cubicBezTo>
                <a:cubicBezTo>
                  <a:pt x="7480744" y="301928"/>
                  <a:pt x="7405471" y="368623"/>
                  <a:pt x="7442729" y="506803"/>
                </a:cubicBezTo>
                <a:cubicBezTo>
                  <a:pt x="7479987" y="644983"/>
                  <a:pt x="7425320" y="719978"/>
                  <a:pt x="7442729" y="879862"/>
                </a:cubicBezTo>
                <a:cubicBezTo>
                  <a:pt x="7432817" y="951870"/>
                  <a:pt x="7386655" y="1059535"/>
                  <a:pt x="7266752" y="1055839"/>
                </a:cubicBezTo>
                <a:cubicBezTo>
                  <a:pt x="7018916" y="1112149"/>
                  <a:pt x="6710931" y="1028884"/>
                  <a:pt x="6534039" y="1055839"/>
                </a:cubicBezTo>
                <a:cubicBezTo>
                  <a:pt x="6357147" y="1082794"/>
                  <a:pt x="6272802" y="1014762"/>
                  <a:pt x="6014048" y="1055839"/>
                </a:cubicBezTo>
                <a:cubicBezTo>
                  <a:pt x="5755294" y="1096916"/>
                  <a:pt x="5685690" y="1046779"/>
                  <a:pt x="5423150" y="1055839"/>
                </a:cubicBezTo>
                <a:cubicBezTo>
                  <a:pt x="5160610" y="1064899"/>
                  <a:pt x="5024301" y="1019293"/>
                  <a:pt x="4832253" y="1055839"/>
                </a:cubicBezTo>
                <a:cubicBezTo>
                  <a:pt x="4640205" y="1092385"/>
                  <a:pt x="4263470" y="987855"/>
                  <a:pt x="4099539" y="1055839"/>
                </a:cubicBezTo>
                <a:cubicBezTo>
                  <a:pt x="3935608" y="1123823"/>
                  <a:pt x="3703033" y="1010072"/>
                  <a:pt x="3437734" y="1055839"/>
                </a:cubicBezTo>
                <a:cubicBezTo>
                  <a:pt x="3172435" y="1101606"/>
                  <a:pt x="3233143" y="1029321"/>
                  <a:pt x="3059559" y="1055839"/>
                </a:cubicBezTo>
                <a:cubicBezTo>
                  <a:pt x="2885975" y="1082357"/>
                  <a:pt x="2656234" y="1053480"/>
                  <a:pt x="2326845" y="1055839"/>
                </a:cubicBezTo>
                <a:cubicBezTo>
                  <a:pt x="1997456" y="1058198"/>
                  <a:pt x="1843182" y="988451"/>
                  <a:pt x="1594132" y="1055839"/>
                </a:cubicBezTo>
                <a:cubicBezTo>
                  <a:pt x="1345082" y="1123227"/>
                  <a:pt x="1326968" y="1035605"/>
                  <a:pt x="1145050" y="1055839"/>
                </a:cubicBezTo>
                <a:cubicBezTo>
                  <a:pt x="963132" y="1076073"/>
                  <a:pt x="529721" y="1023083"/>
                  <a:pt x="175977" y="1055839"/>
                </a:cubicBezTo>
                <a:cubicBezTo>
                  <a:pt x="86507" y="1072763"/>
                  <a:pt x="-6577" y="981413"/>
                  <a:pt x="0" y="879862"/>
                </a:cubicBezTo>
                <a:cubicBezTo>
                  <a:pt x="-20608" y="707212"/>
                  <a:pt x="35171" y="636552"/>
                  <a:pt x="0" y="520881"/>
                </a:cubicBezTo>
                <a:cubicBezTo>
                  <a:pt x="-35171" y="405210"/>
                  <a:pt x="29878" y="276443"/>
                  <a:pt x="0" y="175977"/>
                </a:cubicBezTo>
                <a:close/>
              </a:path>
              <a:path w="7442729" h="1055839" stroke="0" extrusionOk="0">
                <a:moveTo>
                  <a:pt x="0" y="175977"/>
                </a:moveTo>
                <a:cubicBezTo>
                  <a:pt x="-22882" y="72028"/>
                  <a:pt x="97187" y="14007"/>
                  <a:pt x="175977" y="0"/>
                </a:cubicBezTo>
                <a:cubicBezTo>
                  <a:pt x="489377" y="-1338"/>
                  <a:pt x="557446" y="7857"/>
                  <a:pt x="837783" y="0"/>
                </a:cubicBezTo>
                <a:cubicBezTo>
                  <a:pt x="1118120" y="-7857"/>
                  <a:pt x="1241493" y="40549"/>
                  <a:pt x="1499588" y="0"/>
                </a:cubicBezTo>
                <a:cubicBezTo>
                  <a:pt x="1757683" y="-40549"/>
                  <a:pt x="2024292" y="74699"/>
                  <a:pt x="2161394" y="0"/>
                </a:cubicBezTo>
                <a:cubicBezTo>
                  <a:pt x="2298496" y="-74699"/>
                  <a:pt x="2612865" y="228"/>
                  <a:pt x="2894107" y="0"/>
                </a:cubicBezTo>
                <a:cubicBezTo>
                  <a:pt x="3175349" y="-228"/>
                  <a:pt x="3144105" y="39617"/>
                  <a:pt x="3343190" y="0"/>
                </a:cubicBezTo>
                <a:cubicBezTo>
                  <a:pt x="3542275" y="-39617"/>
                  <a:pt x="3813843" y="746"/>
                  <a:pt x="3934088" y="0"/>
                </a:cubicBezTo>
                <a:cubicBezTo>
                  <a:pt x="4054333" y="-746"/>
                  <a:pt x="4208609" y="59547"/>
                  <a:pt x="4454078" y="0"/>
                </a:cubicBezTo>
                <a:cubicBezTo>
                  <a:pt x="4699547" y="-59547"/>
                  <a:pt x="4680906" y="8003"/>
                  <a:pt x="4903160" y="0"/>
                </a:cubicBezTo>
                <a:cubicBezTo>
                  <a:pt x="5125414" y="-8003"/>
                  <a:pt x="5241903" y="27895"/>
                  <a:pt x="5564966" y="0"/>
                </a:cubicBezTo>
                <a:cubicBezTo>
                  <a:pt x="5888029" y="-27895"/>
                  <a:pt x="5812353" y="37101"/>
                  <a:pt x="5943141" y="0"/>
                </a:cubicBezTo>
                <a:cubicBezTo>
                  <a:pt x="6073929" y="-37101"/>
                  <a:pt x="6171952" y="22882"/>
                  <a:pt x="6321315" y="0"/>
                </a:cubicBezTo>
                <a:cubicBezTo>
                  <a:pt x="6470678" y="-22882"/>
                  <a:pt x="6953694" y="12515"/>
                  <a:pt x="7266752" y="0"/>
                </a:cubicBezTo>
                <a:cubicBezTo>
                  <a:pt x="7382886" y="-22085"/>
                  <a:pt x="7457812" y="81882"/>
                  <a:pt x="7442729" y="175977"/>
                </a:cubicBezTo>
                <a:cubicBezTo>
                  <a:pt x="7477959" y="295828"/>
                  <a:pt x="7419446" y="403012"/>
                  <a:pt x="7442729" y="513842"/>
                </a:cubicBezTo>
                <a:cubicBezTo>
                  <a:pt x="7466012" y="624672"/>
                  <a:pt x="7406820" y="796799"/>
                  <a:pt x="7442729" y="879862"/>
                </a:cubicBezTo>
                <a:cubicBezTo>
                  <a:pt x="7450019" y="992024"/>
                  <a:pt x="7360611" y="1053540"/>
                  <a:pt x="7266752" y="1055839"/>
                </a:cubicBezTo>
                <a:cubicBezTo>
                  <a:pt x="7129371" y="1113417"/>
                  <a:pt x="6990517" y="1055821"/>
                  <a:pt x="6746762" y="1055839"/>
                </a:cubicBezTo>
                <a:cubicBezTo>
                  <a:pt x="6503007" y="1055857"/>
                  <a:pt x="6294209" y="1053627"/>
                  <a:pt x="6084956" y="1055839"/>
                </a:cubicBezTo>
                <a:cubicBezTo>
                  <a:pt x="5875703" y="1058051"/>
                  <a:pt x="5754771" y="1024407"/>
                  <a:pt x="5635874" y="1055839"/>
                </a:cubicBezTo>
                <a:cubicBezTo>
                  <a:pt x="5516977" y="1087271"/>
                  <a:pt x="5377103" y="1009920"/>
                  <a:pt x="5186791" y="1055839"/>
                </a:cubicBezTo>
                <a:cubicBezTo>
                  <a:pt x="4996479" y="1101758"/>
                  <a:pt x="4791188" y="994716"/>
                  <a:pt x="4595893" y="1055839"/>
                </a:cubicBezTo>
                <a:cubicBezTo>
                  <a:pt x="4400598" y="1116962"/>
                  <a:pt x="4296425" y="1022361"/>
                  <a:pt x="4004996" y="1055839"/>
                </a:cubicBezTo>
                <a:cubicBezTo>
                  <a:pt x="3713567" y="1089317"/>
                  <a:pt x="3809910" y="1026844"/>
                  <a:pt x="3626821" y="1055839"/>
                </a:cubicBezTo>
                <a:cubicBezTo>
                  <a:pt x="3443733" y="1084834"/>
                  <a:pt x="3320763" y="1015499"/>
                  <a:pt x="3177738" y="1055839"/>
                </a:cubicBezTo>
                <a:cubicBezTo>
                  <a:pt x="3034713" y="1096179"/>
                  <a:pt x="2876438" y="1022120"/>
                  <a:pt x="2799564" y="1055839"/>
                </a:cubicBezTo>
                <a:cubicBezTo>
                  <a:pt x="2722690" y="1089558"/>
                  <a:pt x="2461794" y="1002158"/>
                  <a:pt x="2350481" y="1055839"/>
                </a:cubicBezTo>
                <a:cubicBezTo>
                  <a:pt x="2239168" y="1109520"/>
                  <a:pt x="1952767" y="1034646"/>
                  <a:pt x="1688676" y="1055839"/>
                </a:cubicBezTo>
                <a:cubicBezTo>
                  <a:pt x="1424585" y="1077032"/>
                  <a:pt x="1376347" y="1004099"/>
                  <a:pt x="1239593" y="1055839"/>
                </a:cubicBezTo>
                <a:cubicBezTo>
                  <a:pt x="1102839" y="1107579"/>
                  <a:pt x="691157" y="1030148"/>
                  <a:pt x="175977" y="1055839"/>
                </a:cubicBezTo>
                <a:cubicBezTo>
                  <a:pt x="53783" y="1048724"/>
                  <a:pt x="13281" y="960172"/>
                  <a:pt x="0" y="879862"/>
                </a:cubicBezTo>
                <a:cubicBezTo>
                  <a:pt x="-16554" y="806524"/>
                  <a:pt x="27499" y="664967"/>
                  <a:pt x="0" y="513842"/>
                </a:cubicBezTo>
                <a:cubicBezTo>
                  <a:pt x="-27499" y="362717"/>
                  <a:pt x="38276" y="309884"/>
                  <a:pt x="0" y="175977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38100" cap="flat" cmpd="sng" algn="ctr">
            <a:solidFill>
              <a:srgbClr val="FF000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em kiểm tra kết quả nhé!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72A14F47-3DF4-D6FF-895C-91CA28FC909B}"/>
              </a:ext>
            </a:extLst>
          </p:cNvPr>
          <p:cNvSpPr/>
          <p:nvPr/>
        </p:nvSpPr>
        <p:spPr>
          <a:xfrm>
            <a:off x="3533775" y="15716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A05DB9A-EA75-C5BF-664A-9EA61889AD96}"/>
              </a:ext>
            </a:extLst>
          </p:cNvPr>
          <p:cNvSpPr/>
          <p:nvPr/>
        </p:nvSpPr>
        <p:spPr>
          <a:xfrm>
            <a:off x="9201150" y="1524000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C24EC15E-B820-B136-4A08-5B9D736C2860}"/>
              </a:ext>
            </a:extLst>
          </p:cNvPr>
          <p:cNvSpPr/>
          <p:nvPr/>
        </p:nvSpPr>
        <p:spPr>
          <a:xfrm>
            <a:off x="3543300" y="294322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216E5A3-06D8-EA80-7194-4AAA5D8069C7}"/>
              </a:ext>
            </a:extLst>
          </p:cNvPr>
          <p:cNvSpPr/>
          <p:nvPr/>
        </p:nvSpPr>
        <p:spPr>
          <a:xfrm>
            <a:off x="9134475" y="2886075"/>
            <a:ext cx="1190625" cy="809625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5EF9557-0020-3435-DAAF-BEACEAE55EB1}"/>
              </a:ext>
            </a:extLst>
          </p:cNvPr>
          <p:cNvSpPr/>
          <p:nvPr/>
        </p:nvSpPr>
        <p:spPr>
          <a:xfrm>
            <a:off x="6581775" y="4314825"/>
            <a:ext cx="1438275" cy="819150"/>
          </a:xfrm>
          <a:prstGeom prst="round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650</a:t>
            </a:r>
          </a:p>
        </p:txBody>
      </p:sp>
    </p:spTree>
    <p:extLst>
      <p:ext uri="{BB962C8B-B14F-4D97-AF65-F5344CB8AC3E}">
        <p14:creationId xmlns:p14="http://schemas.microsoft.com/office/powerpoint/2010/main" val="389199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247775"/>
            <a:ext cx="6633768" cy="1477354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đồ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đáng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73902" y="3265980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4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4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15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F395360-44E5-9568-A101-52A04DD5C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3" y="3530560"/>
            <a:ext cx="4423877" cy="2985621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734816" y="1390650"/>
            <a:ext cx="6733284" cy="1590511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để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32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lớn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bằng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C.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vuông</a:t>
            </a:r>
            <a:r>
              <a:rPr lang="en-US" sz="3600" dirty="0"/>
              <a:t> </a:t>
            </a:r>
            <a:r>
              <a:rPr lang="en-US" sz="3600" dirty="0" err="1"/>
              <a:t>bé</a:t>
            </a:r>
            <a:r>
              <a:rPr lang="en-US" sz="3600" dirty="0"/>
              <a:t> </a:t>
            </a:r>
            <a:r>
              <a:rPr lang="en-US" sz="3600" dirty="0" err="1"/>
              <a:t>hơn</a:t>
            </a:r>
            <a:r>
              <a:rPr lang="en-US" sz="3600" dirty="0"/>
              <a:t> </a:t>
            </a:r>
            <a:r>
              <a:rPr lang="en-US" sz="3600" dirty="0" err="1"/>
              <a:t>diện</a:t>
            </a:r>
            <a:r>
              <a:rPr lang="en-US" sz="3600" dirty="0"/>
              <a:t> </a:t>
            </a:r>
            <a:r>
              <a:rPr lang="en-US" sz="3600" dirty="0" err="1"/>
              <a:t>tích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chữ</a:t>
            </a:r>
            <a:r>
              <a:rPr lang="en-US" sz="3600" dirty="0"/>
              <a:t> </a:t>
            </a:r>
            <a:r>
              <a:rPr lang="en-US" sz="3600" dirty="0" err="1"/>
              <a:t>nhật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3939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14350" y="190500"/>
            <a:ext cx="11229975" cy="6400800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95D36C9-3829-6093-3A80-1572D43C6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6610" y="3205818"/>
            <a:ext cx="1057359" cy="111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65E9BBB7-9968-065A-5198-E66DF59CB90D}"/>
              </a:ext>
            </a:extLst>
          </p:cNvPr>
          <p:cNvSpPr/>
          <p:nvPr/>
        </p:nvSpPr>
        <p:spPr>
          <a:xfrm>
            <a:off x="3483452" y="3304573"/>
            <a:ext cx="6477692" cy="1008831"/>
          </a:xfrm>
          <a:prstGeom prst="wedgeRoundRectCallout">
            <a:avLst>
              <a:gd name="adj1" fmla="val -55979"/>
              <a:gd name="adj2" fmla="val -9948"/>
              <a:gd name="adj3" fmla="val 16667"/>
            </a:avLst>
          </a:prstGeom>
          <a:solidFill>
            <a:srgbClr val="CCFFFF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Để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so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sánh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diện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tích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hai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hình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ta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Calibri" panose="020F0502020204030204"/>
              </a:rPr>
              <a:t>gì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?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9EC80C84-7A03-0861-8739-77FB6A35E1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721" y="4951217"/>
            <a:ext cx="1134359" cy="1155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06FBAD5C-5022-16C4-44C9-CB99904C4B36}"/>
              </a:ext>
            </a:extLst>
          </p:cNvPr>
          <p:cNvSpPr/>
          <p:nvPr/>
        </p:nvSpPr>
        <p:spPr>
          <a:xfrm>
            <a:off x="1762125" y="4605451"/>
            <a:ext cx="7598980" cy="1747723"/>
          </a:xfrm>
          <a:prstGeom prst="wedgeRoundRectCallout">
            <a:avLst>
              <a:gd name="adj1" fmla="val 54334"/>
              <a:gd name="adj2" fmla="val 24212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Áp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dụng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công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thức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chữ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nhật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dài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chiều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rộng</a:t>
            </a:r>
            <a:r>
              <a:rPr lang="en-US" sz="2800" dirty="0">
                <a:solidFill>
                  <a:prstClr val="black"/>
                </a:solidFill>
              </a:rPr>
              <a:t>;</a:t>
            </a:r>
          </a:p>
          <a:p>
            <a:pPr lvl="0" algn="just">
              <a:defRPr/>
            </a:pPr>
            <a:r>
              <a:rPr lang="en-US" sz="2800" dirty="0" err="1">
                <a:solidFill>
                  <a:prstClr val="black"/>
                </a:solidFill>
              </a:rPr>
              <a:t>Diện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tích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hình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vuông</a:t>
            </a:r>
            <a:r>
              <a:rPr lang="en-US" sz="2800" dirty="0">
                <a:solidFill>
                  <a:prstClr val="black"/>
                </a:solidFill>
              </a:rPr>
              <a:t> =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 × </a:t>
            </a:r>
            <a:r>
              <a:rPr lang="en-US" sz="2800" dirty="0" err="1">
                <a:solidFill>
                  <a:prstClr val="black"/>
                </a:solidFill>
              </a:rPr>
              <a:t>cạnh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76B0569-A329-8E9D-E297-5F5E5B936B9E}"/>
              </a:ext>
            </a:extLst>
          </p:cNvPr>
          <p:cNvGrpSpPr/>
          <p:nvPr/>
        </p:nvGrpSpPr>
        <p:grpSpPr>
          <a:xfrm>
            <a:off x="927100" y="364369"/>
            <a:ext cx="587224" cy="646331"/>
            <a:chOff x="759165" y="645780"/>
            <a:chExt cx="587224" cy="646331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7161D24-032C-2332-0AEE-5A80671784C9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39B4486-FE93-37CF-194A-E7744FDD3597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9EFC91E-1793-7452-9E17-E7465ABBB86A}"/>
              </a:ext>
            </a:extLst>
          </p:cNvPr>
          <p:cNvSpPr txBox="1"/>
          <p:nvPr/>
        </p:nvSpPr>
        <p:spPr>
          <a:xfrm>
            <a:off x="1562100" y="390525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Quan </a:t>
            </a:r>
            <a:r>
              <a:rPr lang="en-US" sz="3600" dirty="0" err="1"/>
              <a:t>sát</a:t>
            </a:r>
            <a:r>
              <a:rPr lang="en-US" sz="3600" dirty="0"/>
              <a:t> </a:t>
            </a:r>
            <a:r>
              <a:rPr lang="en-US" sz="3600" dirty="0" err="1"/>
              <a:t>hình</a:t>
            </a:r>
            <a:r>
              <a:rPr lang="en-US" sz="3600" dirty="0"/>
              <a:t> </a:t>
            </a:r>
            <a:r>
              <a:rPr lang="en-US" sz="3600" dirty="0" err="1"/>
              <a:t>vẽ</a:t>
            </a:r>
            <a:r>
              <a:rPr lang="en-US" sz="3600" dirty="0"/>
              <a:t> </a:t>
            </a:r>
            <a:r>
              <a:rPr lang="en-US" sz="3600" dirty="0" err="1"/>
              <a:t>rồi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câu</a:t>
            </a:r>
            <a:r>
              <a:rPr lang="en-US" sz="3600" dirty="0"/>
              <a:t> </a:t>
            </a:r>
            <a:r>
              <a:rPr lang="en-US" sz="3600" dirty="0" err="1"/>
              <a:t>trả</a:t>
            </a:r>
            <a:r>
              <a:rPr lang="en-US" sz="3600" dirty="0"/>
              <a:t> </a:t>
            </a:r>
            <a:r>
              <a:rPr lang="en-US" sz="3600" dirty="0" err="1"/>
              <a:t>lời</a:t>
            </a:r>
            <a:r>
              <a:rPr lang="en-US" sz="3600" dirty="0"/>
              <a:t> </a:t>
            </a:r>
            <a:r>
              <a:rPr lang="en-US" sz="3600" dirty="0" err="1"/>
              <a:t>đúng</a:t>
            </a:r>
            <a:r>
              <a:rPr lang="en-US" sz="3600" dirty="0"/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5CC6A7E-01F5-EA34-A53B-84F5740D82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1147DA-A96B-007B-1114-DF1629667A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781235" y="634658"/>
            <a:ext cx="10629530" cy="5588684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211824-D3A2-B1AE-3E40-D9190E3AD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512" y="952500"/>
            <a:ext cx="1933575" cy="19240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BA80AF-A778-0702-9F76-8D36F531C5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1257300"/>
            <a:ext cx="6648450" cy="100965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E6622AA0-EF6F-9B84-E827-4EA27AFB28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852" y="2708890"/>
            <a:ext cx="89427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sng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+mn-lt"/>
                <a:ea typeface="Cambria Math" panose="02040503050406030204" pitchFamily="18" charset="0"/>
                <a:cs typeface="Times New Roman" panose="02020603050405020304" pitchFamily="18" charset="0"/>
              </a:rPr>
              <a:t>Đáp án: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n-lt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chữ nhật là: 80 x 5 = 400 cm²</a:t>
            </a: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Diện tích hình vuông là: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2 x 2 = 4 (dm²);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mbria Math" panose="02040503050406030204" pitchFamily="18" charset="0"/>
                <a:cs typeface="Arial" panose="020B0604020202020204" pitchFamily="34" charset="0"/>
              </a:rPr>
              <a:t>4 dm² = 400 cm².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54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82318C5-0BC5-6688-1607-748F621654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DB076B1-1912-EFF3-619C-325C691960A3}"/>
              </a:ext>
            </a:extLst>
          </p:cNvPr>
          <p:cNvSpPr/>
          <p:nvPr/>
        </p:nvSpPr>
        <p:spPr>
          <a:xfrm>
            <a:off x="590550" y="634658"/>
            <a:ext cx="11163300" cy="5880442"/>
          </a:xfrm>
          <a:prstGeom prst="roundRect">
            <a:avLst>
              <a:gd name="adj" fmla="val 6681"/>
            </a:avLst>
          </a:prstGeom>
          <a:solidFill>
            <a:schemeClr val="bg1">
              <a:alpha val="95000"/>
            </a:schemeClr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C5ADD4-782A-2144-AA18-0738F76F1039}"/>
              </a:ext>
            </a:extLst>
          </p:cNvPr>
          <p:cNvGrpSpPr/>
          <p:nvPr/>
        </p:nvGrpSpPr>
        <p:grpSpPr>
          <a:xfrm>
            <a:off x="965200" y="754894"/>
            <a:ext cx="587224" cy="646331"/>
            <a:chOff x="759165" y="645780"/>
            <a:chExt cx="587224" cy="64633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8659D1-EE59-30C0-7ADF-DE46E7E11CA8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F8C3C40-CEB8-0DC6-5111-E488EFF2237F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4042276-9F00-A610-388A-2DDE11E84A44}"/>
              </a:ext>
            </a:extLst>
          </p:cNvPr>
          <p:cNvSpPr txBox="1"/>
          <p:nvPr/>
        </p:nvSpPr>
        <p:spPr>
          <a:xfrm>
            <a:off x="1600200" y="781050"/>
            <a:ext cx="947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Quan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vẽ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rồi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câu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đúng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C4F65F-5BB7-A442-5465-B7EA507B1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762" y="1790700"/>
            <a:ext cx="1933575" cy="19240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F9C3C-B39B-E002-C338-EEA44D3C7C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2124075"/>
            <a:ext cx="6648450" cy="1009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46B4D7-CB0F-E134-7372-85A48EAEBEE2}"/>
              </a:ext>
            </a:extLst>
          </p:cNvPr>
          <p:cNvSpPr txBox="1"/>
          <p:nvPr/>
        </p:nvSpPr>
        <p:spPr>
          <a:xfrm>
            <a:off x="1133475" y="3914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051B38-10A1-E378-50B6-D455DC3C99FF}"/>
              </a:ext>
            </a:extLst>
          </p:cNvPr>
          <p:cNvSpPr txBox="1"/>
          <p:nvPr/>
        </p:nvSpPr>
        <p:spPr>
          <a:xfrm>
            <a:off x="1114425" y="46386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bằng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5301357-A764-03C7-9196-49615924B108}"/>
              </a:ext>
            </a:extLst>
          </p:cNvPr>
          <p:cNvSpPr txBox="1"/>
          <p:nvPr/>
        </p:nvSpPr>
        <p:spPr>
          <a:xfrm>
            <a:off x="1143000" y="5438775"/>
            <a:ext cx="10458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vuông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hơn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diện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0679EE9-6F57-561E-2778-DB6AC6235958}"/>
              </a:ext>
            </a:extLst>
          </p:cNvPr>
          <p:cNvSpPr/>
          <p:nvPr/>
        </p:nvSpPr>
        <p:spPr>
          <a:xfrm>
            <a:off x="990600" y="4629150"/>
            <a:ext cx="638175" cy="6381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82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6D013E3-A5ED-8D40-77FE-A7BF8A9F45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B98320FA-8A27-B70F-8D33-AA4F87E54B0B}"/>
              </a:ext>
            </a:extLst>
          </p:cNvPr>
          <p:cNvSpPr/>
          <p:nvPr/>
        </p:nvSpPr>
        <p:spPr>
          <a:xfrm>
            <a:off x="4643832" y="1400247"/>
            <a:ext cx="5438994" cy="1324882"/>
          </a:xfrm>
          <a:prstGeom prst="wedgeRoundRectCallout">
            <a:avLst>
              <a:gd name="adj1" fmla="val -34706"/>
              <a:gd name="adj2" fmla="val 68437"/>
              <a:gd name="adj3" fmla="val 16667"/>
            </a:avLst>
          </a:prstGeom>
          <a:solidFill>
            <a:srgbClr val="FFFFCC"/>
          </a:solidFill>
          <a:ln w="28575">
            <a:solidFill>
              <a:srgbClr val="EC1C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Lâu đài đẹp quá! Cảm ơn các bạn đã giúp mình xây lâu đài nhé!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B54E00-F93F-16EB-6645-3805C8E9EF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526" y="3201626"/>
            <a:ext cx="3269410" cy="322537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6D46F8C5-B33B-0E11-C8F1-6344E148F1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71674" y="2911416"/>
            <a:ext cx="2630902" cy="33293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7EBE92D-084A-108D-8908-EBADBE4F7E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11835" y="-4873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7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19" dur="4414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</p:childTnLst>
            </p:cTn>
          </p:par>
        </p:tnLst>
        <p:bldLst>
          <p:bldP spid="10" grpId="0" animBg="1"/>
        </p:bldLst>
      </p:timing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3662" y="2839601"/>
            <a:ext cx="3125065" cy="3827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838645-D6F7-07FA-7AF1-E1CCE72BA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5943" y="2932843"/>
            <a:ext cx="438340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4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CE2430-BE02-7C89-5059-D657DBC3777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28792" y="969689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871854" y="481759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dm² = …?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2 000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93" y="5108914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6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7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5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0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3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9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7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72" fill="hold">
                          <p:stCondLst>
                            <p:cond delay="0"/>
                          </p:stCondLst>
                          <p:childTnLst>
                            <p:par>
                              <p:cTn id="7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7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7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E04C3A-54AB-F1C6-1CA3-C2D977D04D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48" b="3042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8A0F0B-3E6F-540A-EC61-F4AB4F48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5931" y="2938055"/>
            <a:ext cx="3125065" cy="382795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19C558-8B1D-71A8-1735-E6244142ACF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5927" y="3615736"/>
            <a:ext cx="4828450" cy="24386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C6159B-82B8-464E-0EC0-C51373E156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65352" y="2580191"/>
            <a:ext cx="4072481" cy="1201016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AB2B3613-7D3C-F938-CA23-DCEB553C4C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55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DC91FC8-C3F6-3203-B331-DECEF0B06CD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 cm² = …? dm²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8 000</a:t>
              </a: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800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8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825" y="4953040"/>
            <a:ext cx="1486303" cy="118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54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2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2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2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2000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2000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4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55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5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5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5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65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7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6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1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3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4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8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8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86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0D430D0-9E90-9E69-FE2D-E9D3B9DD88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171"/>
          <a:stretch/>
        </p:blipFill>
        <p:spPr>
          <a:xfrm>
            <a:off x="0" y="0"/>
            <a:ext cx="12192000" cy="6867737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163A70C-DB01-F607-4FC1-C58887BC724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632984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41B5E192-8878-79AD-AA7C-0DB6FFE0506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10107" y="-242118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4B0138DD-0368-070C-08C8-8E86EA262EB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1407240"/>
            <a:ext cx="487363" cy="487363"/>
          </a:xfrm>
          <a:prstGeom prst="rect">
            <a:avLst/>
          </a:prstGeom>
        </p:spPr>
      </p:pic>
      <p:pic>
        <p:nvPicPr>
          <p:cNvPr id="10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ABF6ECE7-CB0E-3FF7-B6BE-CF3DC95D67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7477" y="2181496"/>
            <a:ext cx="487363" cy="487363"/>
          </a:xfrm>
          <a:prstGeom prst="rect">
            <a:avLst/>
          </a:prstGeom>
        </p:spPr>
      </p:pic>
      <p:sp>
        <p:nvSpPr>
          <p:cNvPr id="15" name="Rectangle: Beveled 14">
            <a:extLst>
              <a:ext uri="{FF2B5EF4-FFF2-40B4-BE49-F238E27FC236}">
                <a16:creationId xmlns:a16="http://schemas.microsoft.com/office/drawing/2014/main" id="{FD62DB9F-5EEB-6A95-E6D4-B6F564FF1F5F}"/>
              </a:ext>
            </a:extLst>
          </p:cNvPr>
          <p:cNvSpPr/>
          <p:nvPr/>
        </p:nvSpPr>
        <p:spPr>
          <a:xfrm>
            <a:off x="762000" y="482600"/>
            <a:ext cx="10617200" cy="1778000"/>
          </a:xfrm>
          <a:prstGeom prst="bevel">
            <a:avLst/>
          </a:prstGeom>
          <a:solidFill>
            <a:srgbClr val="E6FFCD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dm² 40 cm² = …?... cm²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336612-F495-ED65-75A8-0F467FCAC213}"/>
              </a:ext>
            </a:extLst>
          </p:cNvPr>
          <p:cNvGrpSpPr/>
          <p:nvPr/>
        </p:nvGrpSpPr>
        <p:grpSpPr>
          <a:xfrm>
            <a:off x="385405" y="2851480"/>
            <a:ext cx="5374969" cy="1559845"/>
            <a:chOff x="319547" y="4292756"/>
            <a:chExt cx="8062453" cy="2339767"/>
          </a:xfrm>
        </p:grpSpPr>
        <p:sp>
          <p:nvSpPr>
            <p:cNvPr id="3" name="a">
              <a:extLst>
                <a:ext uri="{FF2B5EF4-FFF2-40B4-BE49-F238E27FC236}">
                  <a16:creationId xmlns:a16="http://schemas.microsoft.com/office/drawing/2014/main" id="{EF361B2F-4AD3-0677-319F-3460F1CEBEA6}"/>
                </a:ext>
              </a:extLst>
            </p:cNvPr>
            <p:cNvSpPr/>
            <p:nvPr/>
          </p:nvSpPr>
          <p:spPr>
            <a:xfrm>
              <a:off x="1078816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US" sz="5400" b="1" dirty="0">
                  <a:solidFill>
                    <a:srgbClr val="002795"/>
                  </a:solidFill>
                  <a:latin typeface="Calibri" panose="020F0502020204030204"/>
                </a:rPr>
                <a:t>404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795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3A52F71A-6E1C-29E3-B23E-6E0A0B770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319547" y="4292756"/>
              <a:ext cx="2111640" cy="2339767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8A89EED-70B6-F120-465E-37E1ACC821B7}"/>
              </a:ext>
            </a:extLst>
          </p:cNvPr>
          <p:cNvGrpSpPr/>
          <p:nvPr/>
        </p:nvGrpSpPr>
        <p:grpSpPr>
          <a:xfrm>
            <a:off x="6289824" y="2934328"/>
            <a:ext cx="5308221" cy="1459872"/>
            <a:chOff x="9105900" y="4442090"/>
            <a:chExt cx="7962331" cy="2189808"/>
          </a:xfrm>
        </p:grpSpPr>
        <p:sp>
          <p:nvSpPr>
            <p:cNvPr id="4" name="b">
              <a:extLst>
                <a:ext uri="{FF2B5EF4-FFF2-40B4-BE49-F238E27FC236}">
                  <a16:creationId xmlns:a16="http://schemas.microsoft.com/office/drawing/2014/main" id="{58B2C650-1CC2-929E-B9A9-18C31B8740E5}"/>
                </a:ext>
              </a:extLst>
            </p:cNvPr>
            <p:cNvSpPr/>
            <p:nvPr/>
          </p:nvSpPr>
          <p:spPr>
            <a:xfrm>
              <a:off x="9765047" y="445770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440</a:t>
              </a:r>
            </a:p>
          </p:txBody>
        </p:sp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AA202D36-FE70-E9C4-14E5-EEC7E58AB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9105900" y="4442090"/>
              <a:ext cx="1968090" cy="2189808"/>
            </a:xfrm>
            <a:prstGeom prst="rect">
              <a:avLst/>
            </a:prstGeom>
          </p:spPr>
        </p:pic>
      </p:grpSp>
      <p:pic>
        <p:nvPicPr>
          <p:cNvPr id="6" name="Đúng">
            <a:extLst>
              <a:ext uri="{FF2B5EF4-FFF2-40B4-BE49-F238E27FC236}">
                <a16:creationId xmlns:a16="http://schemas.microsoft.com/office/drawing/2014/main" id="{D3DA7254-BAEF-E06A-35BB-E86419E540B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-30000" contrast="7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986879"/>
            <a:ext cx="1486303" cy="1189041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F3B9162-783E-4BCC-1BC5-A7955DD08F99}"/>
              </a:ext>
            </a:extLst>
          </p:cNvPr>
          <p:cNvGrpSpPr/>
          <p:nvPr/>
        </p:nvGrpSpPr>
        <p:grpSpPr>
          <a:xfrm>
            <a:off x="359600" y="4892040"/>
            <a:ext cx="5381043" cy="1548808"/>
            <a:chOff x="310435" y="7338060"/>
            <a:chExt cx="8071565" cy="2323212"/>
          </a:xfrm>
        </p:grpSpPr>
        <p:sp>
          <p:nvSpPr>
            <p:cNvPr id="11" name="c">
              <a:extLst>
                <a:ext uri="{FF2B5EF4-FFF2-40B4-BE49-F238E27FC236}">
                  <a16:creationId xmlns:a16="http://schemas.microsoft.com/office/drawing/2014/main" id="{7BBF831F-5501-9367-806D-24D63CE6BB82}"/>
                </a:ext>
              </a:extLst>
            </p:cNvPr>
            <p:cNvSpPr/>
            <p:nvPr/>
          </p:nvSpPr>
          <p:spPr>
            <a:xfrm>
              <a:off x="1078816" y="7429560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400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2EB48C9B-85B6-9CAF-2C1E-56AEF9465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>
              <a:off x="310435" y="7338060"/>
              <a:ext cx="2128643" cy="2323212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9C2B4B-B39F-A5A3-576D-3D1C1D40D3C2}"/>
              </a:ext>
            </a:extLst>
          </p:cNvPr>
          <p:cNvGrpSpPr/>
          <p:nvPr/>
        </p:nvGrpSpPr>
        <p:grpSpPr>
          <a:xfrm>
            <a:off x="6289825" y="4902200"/>
            <a:ext cx="5363154" cy="1473200"/>
            <a:chOff x="9023498" y="7402261"/>
            <a:chExt cx="8044731" cy="2209800"/>
          </a:xfrm>
        </p:grpSpPr>
        <p:sp>
          <p:nvSpPr>
            <p:cNvPr id="12" name="d">
              <a:extLst>
                <a:ext uri="{FF2B5EF4-FFF2-40B4-BE49-F238E27FC236}">
                  <a16:creationId xmlns:a16="http://schemas.microsoft.com/office/drawing/2014/main" id="{FFC752B8-A2D1-61FB-BBA2-3041CE152CFD}"/>
                </a:ext>
              </a:extLst>
            </p:cNvPr>
            <p:cNvSpPr/>
            <p:nvPr/>
          </p:nvSpPr>
          <p:spPr>
            <a:xfrm>
              <a:off x="9765045" y="7429559"/>
              <a:ext cx="7303184" cy="2071397"/>
            </a:xfrm>
            <a:prstGeom prst="roundRect">
              <a:avLst/>
            </a:prstGeom>
            <a:solidFill>
              <a:srgbClr val="D4D5FF"/>
            </a:solidFill>
            <a:ln w="76200">
              <a:solidFill>
                <a:srgbClr val="00279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9999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795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4 400</a:t>
              </a:r>
            </a:p>
          </p:txBody>
        </p:sp>
        <p:pic>
          <p:nvPicPr>
            <p:cNvPr id="22" name="Picture 13">
              <a:extLst>
                <a:ext uri="{FF2B5EF4-FFF2-40B4-BE49-F238E27FC236}">
                  <a16:creationId xmlns:a16="http://schemas.microsoft.com/office/drawing/2014/main" id="{115DBC70-2450-9BC7-4B24-8339B72C4A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9023498" y="7402261"/>
              <a:ext cx="2010918" cy="2209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54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667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667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667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667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667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667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2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2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2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  <p:audio>
                  <p:cMediaNode vol="80000">
                    <p:cTn id="2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0"/>
                    </p:tgtEl>
                  </p:cMediaNode>
                </p:audio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0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1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2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2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5120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8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9" dur="500" tmFilter="0, 0; .2, .5; .8, .5; 1, 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0" dur="250" autoRev="1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4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2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6" presetID="2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7" dur="500" tmFilter="0, 0; .2, .5; .8, .5; 1, 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8" dur="250" autoRev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3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3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4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63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6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6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6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6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69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0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5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76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7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8" dur="1000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79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1" presetID="31" presetClass="exit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82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3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4" dur="1000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9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85" dur="10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0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EC85CA-F0B5-FF0D-E9CA-7C4C217ED3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24DB929-9007-128E-3D46-2D91FBC8B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9936" y="1810778"/>
            <a:ext cx="6011177" cy="26458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E083E-34F8-E4A0-FBB7-65E46E39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3212" y="2896751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504D9DA7-39A6-D020-E92D-AB5B871C3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4784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99FEBD67-42B4-E5EE-28AC-9BDC7D6616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9" name="Picture 8">
            <a:hlinkClick r:id="rId7" action="ppaction://hlinksldjump"/>
            <a:extLst>
              <a:ext uri="{FF2B5EF4-FFF2-40B4-BE49-F238E27FC236}">
                <a16:creationId xmlns:a16="http://schemas.microsoft.com/office/drawing/2014/main" id="{AA87CFD6-B39C-FC2D-6161-B1780036D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6230652" cy="3840813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  <a:extLst>
              <a:ext uri="{FF2B5EF4-FFF2-40B4-BE49-F238E27FC236}">
                <a16:creationId xmlns:a16="http://schemas.microsoft.com/office/drawing/2014/main" id="{0934D085-8D17-DF9A-8EA7-C8744E09BD3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05209" y="0"/>
            <a:ext cx="5986791" cy="3840813"/>
          </a:xfrm>
          <a:prstGeom prst="rect">
            <a:avLst/>
          </a:prstGeom>
        </p:spPr>
      </p:pic>
      <p:pic>
        <p:nvPicPr>
          <p:cNvPr id="12" name="Picture 11">
            <a:hlinkClick r:id="rId11" action="ppaction://hlinksldjump"/>
            <a:extLst>
              <a:ext uri="{FF2B5EF4-FFF2-40B4-BE49-F238E27FC236}">
                <a16:creationId xmlns:a16="http://schemas.microsoft.com/office/drawing/2014/main" id="{65AEAD24-84B3-ABCC-FF1B-F1E0CDFFC58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386011"/>
            <a:ext cx="6230652" cy="3877392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  <a:extLst>
              <a:ext uri="{FF2B5EF4-FFF2-40B4-BE49-F238E27FC236}">
                <a16:creationId xmlns:a16="http://schemas.microsoft.com/office/drawing/2014/main" id="{DA1EBFE6-C5E5-E46B-67E2-4CE35616C12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5209" y="3397163"/>
            <a:ext cx="5986791" cy="3877392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  <a:extLst>
              <a:ext uri="{FF2B5EF4-FFF2-40B4-BE49-F238E27FC236}">
                <a16:creationId xmlns:a16="http://schemas.microsoft.com/office/drawing/2014/main" id="{5C483255-D969-8863-1BB1-03E4E7EA1C2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73228" y="5873439"/>
            <a:ext cx="1386515" cy="98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462316"/>
      </p:ext>
    </p:extLst>
  </p:cSld>
  <p:clrMapOvr>
    <a:masterClrMapping/>
  </p:clrMapOvr>
  <p:timing>
    <p:tnLst>
      <p:par>
        <p:cTn id="1" dur="indefinite" restart="never" nodeType="tmRoot">
          <p:childTnLst>
            <p:audio isNarration="1"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  <p:extLst>
    <p:ext uri="{E180D4A7-C9FB-4DFB-919C-405C955672EB}">
      <p14:showEvtLst xmlns:p14="http://schemas.microsoft.com/office/powerpoint/2010/main">
        <p14:triggerEvt type="onClick" time="789" objId="11"/>
        <p14:triggerEvt type="onClick" time="3764" objId="1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3543300" y="107428"/>
            <a:ext cx="4894911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481179"/>
              <a:ext cx="347750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x 4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41882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80 </a:t>
              </a:r>
              <a:r>
                <a:rPr kumimoji="0" lang="en-US" sz="5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tấn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9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4464FDBB-600F-4D75-FD81-36757D358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868466C-6E5D-1BB0-FC36-5D1043CCDEA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2409825" y="107428"/>
            <a:ext cx="7315200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722515" y="1435212"/>
              <a:ext cx="347750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364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198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= ?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505759" y="4501576"/>
              <a:ext cx="347750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5400" b="1" dirty="0">
                  <a:solidFill>
                    <a:srgbClr val="FF0066"/>
                  </a:solidFill>
                  <a:latin typeface="Calibri" panose="020F0502020204030204"/>
                </a:rPr>
                <a:t>166 </a:t>
              </a:r>
              <a:r>
                <a:rPr lang="en-US" sz="5400" b="1" dirty="0" err="1">
                  <a:solidFill>
                    <a:srgbClr val="FF0066"/>
                  </a:solidFill>
                  <a:latin typeface="Calibri" panose="020F0502020204030204"/>
                </a:rPr>
                <a:t>yến</a:t>
              </a:r>
              <a:endPara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A137252F-F777-F5A2-9F95-E78EBF08A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3F4046-3BD8-A7DE-9645-061372C2925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4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4" y="107428"/>
            <a:ext cx="5917925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642892" y="1540068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yến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 kg = …?..kg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55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1D33E71D-73A8-744B-5595-8BE456598B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35E842-151D-F253-515C-CE7C32ACE4F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0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723582-02EE-7D8A-4307-F8E3DC6E2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E868E9-7FFF-DC64-F4B2-5C26CCFEE4E3}"/>
              </a:ext>
            </a:extLst>
          </p:cNvPr>
          <p:cNvGrpSpPr/>
          <p:nvPr/>
        </p:nvGrpSpPr>
        <p:grpSpPr>
          <a:xfrm>
            <a:off x="4026175" y="107428"/>
            <a:ext cx="4412036" cy="2939519"/>
            <a:chOff x="4175629" y="361066"/>
            <a:chExt cx="4412036" cy="29395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B2BF6E2-A15E-301B-CDF2-E3746B4BC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 flipH="1">
              <a:off x="4175629" y="361066"/>
              <a:ext cx="4412036" cy="293951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15CAEA-279F-6CA4-41E0-4DE214B612EC}"/>
                </a:ext>
              </a:extLst>
            </p:cNvPr>
            <p:cNvSpPr txBox="1"/>
            <p:nvPr/>
          </p:nvSpPr>
          <p:spPr>
            <a:xfrm>
              <a:off x="4538680" y="1663812"/>
              <a:ext cx="34775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tạ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 kg = ..?..kg</a:t>
              </a:r>
            </a:p>
          </p:txBody>
        </p:sp>
      </p:grpSp>
      <p:sp>
        <p:nvSpPr>
          <p:cNvPr id="11" name="Arc 10">
            <a:extLst>
              <a:ext uri="{FF2B5EF4-FFF2-40B4-BE49-F238E27FC236}">
                <a16:creationId xmlns:a16="http://schemas.microsoft.com/office/drawing/2014/main" id="{865FAADB-63FA-6431-AB2D-E3CEE72B6832}"/>
              </a:ext>
            </a:extLst>
          </p:cNvPr>
          <p:cNvSpPr/>
          <p:nvPr/>
        </p:nvSpPr>
        <p:spPr>
          <a:xfrm rot="10590529">
            <a:off x="10167387" y="5820366"/>
            <a:ext cx="482827" cy="226312"/>
          </a:xfrm>
          <a:prstGeom prst="arc">
            <a:avLst>
              <a:gd name="adj1" fmla="val 14251239"/>
              <a:gd name="adj2" fmla="val 19926889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8B7FFC7-874D-212F-A15B-FA616FF789BB}"/>
              </a:ext>
            </a:extLst>
          </p:cNvPr>
          <p:cNvGrpSpPr/>
          <p:nvPr/>
        </p:nvGrpSpPr>
        <p:grpSpPr>
          <a:xfrm>
            <a:off x="6096068" y="3811054"/>
            <a:ext cx="4972609" cy="2022524"/>
            <a:chOff x="5758210" y="3965830"/>
            <a:chExt cx="4972609" cy="2022524"/>
          </a:xfrm>
        </p:grpSpPr>
        <p:pic>
          <p:nvPicPr>
            <p:cNvPr id="17" name="Picture 6">
              <a:extLst>
                <a:ext uri="{FF2B5EF4-FFF2-40B4-BE49-F238E27FC236}">
                  <a16:creationId xmlns:a16="http://schemas.microsoft.com/office/drawing/2014/main" id="{4FF37A78-03BD-C4E7-953D-420972CB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>
            <a:xfrm>
              <a:off x="5758210" y="3965830"/>
              <a:ext cx="4972609" cy="202252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25DD05-A7D7-AB81-AA27-2CD5A56D70AD}"/>
                </a:ext>
              </a:extLst>
            </p:cNvPr>
            <p:cNvSpPr txBox="1"/>
            <p:nvPr/>
          </p:nvSpPr>
          <p:spPr>
            <a:xfrm>
              <a:off x="6489645" y="4653926"/>
              <a:ext cx="347750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404 kg</a:t>
              </a:r>
            </a:p>
          </p:txBody>
        </p:sp>
      </p:grpSp>
      <p:pic>
        <p:nvPicPr>
          <p:cNvPr id="2" name="Picture 8">
            <a:hlinkClick r:id="rId9" action="ppaction://hlinksldjump"/>
            <a:extLst>
              <a:ext uri="{FF2B5EF4-FFF2-40B4-BE49-F238E27FC236}">
                <a16:creationId xmlns:a16="http://schemas.microsoft.com/office/drawing/2014/main" id="{6619AE8A-BE0B-DD0C-BD2D-74F11FDB2C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5201" y="205082"/>
            <a:ext cx="705116" cy="70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DA9F7C-7097-1EDC-46BA-B942A4AE233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9350" y="2822645"/>
            <a:ext cx="3125065" cy="382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30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whoosh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1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las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7E98DE-7436-FD29-1183-E967EA41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Hình chữ nhật: Góc Tròn 3">
            <a:extLst>
              <a:ext uri="{FF2B5EF4-FFF2-40B4-BE49-F238E27FC236}">
                <a16:creationId xmlns:a16="http://schemas.microsoft.com/office/drawing/2014/main" id="{7A661F44-67F3-3E0F-A2DB-AA4B0F1689BA}"/>
              </a:ext>
            </a:extLst>
          </p:cNvPr>
          <p:cNvSpPr/>
          <p:nvPr/>
        </p:nvSpPr>
        <p:spPr>
          <a:xfrm>
            <a:off x="2305051" y="1575728"/>
            <a:ext cx="8220074" cy="3922294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Hộp Văn bản 1">
            <a:extLst>
              <a:ext uri="{FF2B5EF4-FFF2-40B4-BE49-F238E27FC236}">
                <a16:creationId xmlns:a16="http://schemas.microsoft.com/office/drawing/2014/main" id="{708B5279-3CE9-3CA6-97E6-16E46E9E4A7B}"/>
              </a:ext>
            </a:extLst>
          </p:cNvPr>
          <p:cNvSpPr txBox="1"/>
          <p:nvPr/>
        </p:nvSpPr>
        <p:spPr>
          <a:xfrm>
            <a:off x="2913969" y="1682235"/>
            <a:ext cx="6972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Thứ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ngày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tháng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năm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0E2D6C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A1D8F46-41DC-F3A6-DAEE-4A79AFAF2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036" y="2449026"/>
            <a:ext cx="6096528" cy="9693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B7F6B0E-8F75-C570-A2A1-6715299684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5228" y="3348551"/>
            <a:ext cx="7651143" cy="13229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A3E2F19-DB60-2FFC-0DA9-C38DDCF2E0A8}"/>
              </a:ext>
            </a:extLst>
          </p:cNvPr>
          <p:cNvSpPr txBox="1"/>
          <p:nvPr/>
        </p:nvSpPr>
        <p:spPr>
          <a:xfrm>
            <a:off x="3742478" y="4788130"/>
            <a:ext cx="6181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Hương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Thảo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– </a:t>
            </a:r>
            <a:r>
              <a:rPr lang="en-US" sz="3200" dirty="0" err="1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Zalo</a:t>
            </a:r>
            <a:r>
              <a:rPr lang="en-US" sz="3200" dirty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 0972.115.126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9B9A2-7939-0A03-CB7F-05B9B430FE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505200"/>
            <a:ext cx="2682729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58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1104</Words>
  <Application>Microsoft Office PowerPoint</Application>
  <PresentationFormat>Widescreen</PresentationFormat>
  <Paragraphs>144</Paragraphs>
  <Slides>32</Slides>
  <Notes>18</Notes>
  <HiddenSlides>0</HiddenSlides>
  <MMClips>18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#9Slide03 AmpleSoft Bold</vt:lpstr>
      <vt:lpstr>Arial</vt:lpstr>
      <vt:lpstr>Calibri</vt:lpstr>
      <vt:lpstr>Calibri Light</vt:lpstr>
      <vt:lpstr>Cambria</vt:lpstr>
      <vt:lpstr>Cambria Math</vt:lpstr>
      <vt:lpstr>Pattaya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Nguyễn Thị Vân</cp:lastModifiedBy>
  <cp:revision>47</cp:revision>
  <dcterms:created xsi:type="dcterms:W3CDTF">2023-06-05T13:41:49Z</dcterms:created>
  <dcterms:modified xsi:type="dcterms:W3CDTF">2023-10-29T09:12:30Z</dcterms:modified>
</cp:coreProperties>
</file>