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3" r:id="rId3"/>
    <p:sldId id="270" r:id="rId4"/>
    <p:sldId id="257" r:id="rId5"/>
    <p:sldId id="260" r:id="rId6"/>
    <p:sldId id="269" r:id="rId7"/>
    <p:sldId id="262" r:id="rId8"/>
    <p:sldId id="265" r:id="rId9"/>
    <p:sldId id="263" r:id="rId10"/>
    <p:sldId id="271" r:id="rId11"/>
    <p:sldId id="266" r:id="rId12"/>
    <p:sldId id="267" r:id="rId1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FF"/>
    <a:srgbClr val="00FF00"/>
    <a:srgbClr val="99FF33"/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6575-1BF6-4997-BC9F-FF29197C6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A91A8-278D-4B3A-8CF5-0C0B67729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77948-B7D2-49FF-B75C-62D36E4D1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59000-80D0-4135-8872-21B970E4396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598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ECE86-D1D8-479C-83C1-B848469974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16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55B40-6679-48D4-9075-E34C421A94B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159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9FB04-6AF9-4352-8989-252623BEAB6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37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D2CC8-D27C-48FB-8300-484B3C1FF0C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19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7E4C0-F626-49FF-9DEA-FD3B78E72EB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045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C29F3-FCF6-4FE2-84CA-55DE32AB6DA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847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A2DBA-781E-45C4-8614-0833479F809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20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D4B6B-78DB-44EE-9E52-748ADCC03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EBA16-2F9E-4E18-B900-2B314B321D4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2576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70A28-DF85-4B8D-9E7A-D91F816F4FB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0832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EA3E8-7EED-41A7-9F2C-49551AC0D79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9599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70C41-0159-483C-9EB1-27D2E600607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56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1687C-9E78-4B72-87A0-10DD09674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2020B-6C19-47D0-840E-5DC36BCC2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905FC-F47E-4277-83D6-AD72E8273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68C6F-1E07-4AEE-A089-6822CA755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386F4-D4EA-4053-9546-4EBFB6825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ADF7-168D-47D7-A86A-C36EB34D4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3F45E-3D10-4E7E-8913-426A0E2B8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F46E454-937E-4910-B5C9-D824F0685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24DD10C-4BE6-432D-8D14-830DFD0F4512}" type="slidenum">
              <a:rPr lang="en-US" altLang="en-US">
                <a:solidFill>
                  <a:srgbClr val="000000"/>
                </a:solidFill>
                <a:latin typeface="Arial" pitchFamily="34" charset="0"/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494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763713" y="1758950"/>
            <a:ext cx="5199062" cy="1551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262" tIns="36631" rIns="73262" bIns="3663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vi-VN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Luyện từ và câu</a:t>
            </a:r>
            <a:r>
              <a:rPr lang="en-US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alt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altLang="en-US" sz="4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755650" y="484188"/>
            <a:ext cx="77041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TRƯỜNG TH NGUYỄN CÔNG SÁU</a:t>
            </a:r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1403350" y="3724275"/>
            <a:ext cx="612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GV: ĐỖ THỊ THẢO DÂN</a:t>
            </a:r>
          </a:p>
        </p:txBody>
      </p:sp>
    </p:spTree>
    <p:extLst>
      <p:ext uri="{BB962C8B-B14F-4D97-AF65-F5344CB8AC3E}">
        <p14:creationId xmlns:p14="http://schemas.microsoft.com/office/powerpoint/2010/main" val="378287793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429000" y="228600"/>
            <a:ext cx="2438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Luyện từ và câu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505200" y="514350"/>
            <a:ext cx="236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Từ nhiều nghĩa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519546" y="819150"/>
            <a:ext cx="373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67)</a:t>
            </a:r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266700" y="1406767"/>
            <a:ext cx="8763000" cy="1072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ỡi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l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4073" y="295275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ưỡi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liềm,lưỡi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dao,lưỡi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cày,lưỡi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gươm,lưỡi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rìu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9490" y="3352299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iệng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hố,miệng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lửa,miệng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762009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i="1" dirty="0" smtClean="0">
                <a:latin typeface="Times New Roman" pitchFamily="18" charset="0"/>
                <a:cs typeface="Times New Roman" pitchFamily="18" charset="0"/>
              </a:rPr>
              <a:t>cổ: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cổ lọ,cổ bình,cổ áo,cổ tay,cổ chai....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3288" y="4119764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i="1" dirty="0" smtClean="0">
                <a:latin typeface="Times New Roman" pitchFamily="18" charset="0"/>
                <a:cs typeface="Times New Roman" pitchFamily="18" charset="0"/>
              </a:rPr>
              <a:t>tay: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tay áo, tay quay,tay bóng bàn,tay ghế...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4073" y="4507921"/>
            <a:ext cx="9303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i="1" dirty="0" smtClean="0"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: lưng ghế, lưng đồi,lưng tròi,lưng đê,lưng núi,lưng chừng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3429000" y="228600"/>
            <a:ext cx="2438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505200" y="514350"/>
            <a:ext cx="236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333375" y="1200150"/>
            <a:ext cx="2286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 smtClean="0">
                <a:latin typeface="Arial" charset="0"/>
              </a:rPr>
              <a:t>Ghi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nhớ</a:t>
            </a:r>
            <a:endParaRPr lang="en-US" sz="2000" dirty="0">
              <a:latin typeface="Arial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28600" y="1600201"/>
            <a:ext cx="8229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Từ nhiều nghĩa là từ có một nghĩa gốc và một hay một số nghĩa chuyển. Các nghĩa của từ nhiều nghĩa bao giờ cũng có mối liên hệ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với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250" autoRev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" autoRev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" dur="250" autoRev="1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85800" y="914460"/>
            <a:ext cx="2133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33400" y="1382316"/>
            <a:ext cx="868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1.Tìm nghĩa ở cột B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thích hợp với mỗi từ ở cột A: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04800" y="1771651"/>
            <a:ext cx="533400" cy="52322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4114800" y="1794273"/>
            <a:ext cx="533400" cy="52322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152400" y="2228850"/>
            <a:ext cx="990600" cy="800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Răng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438400" y="2228850"/>
            <a:ext cx="6553200" cy="8001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vật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438400" y="3200400"/>
            <a:ext cx="6705600" cy="8001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 b)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mọc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cắn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nhai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152400" y="4171950"/>
            <a:ext cx="990600" cy="800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Tai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152400" y="3200400"/>
            <a:ext cx="990600" cy="800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Mũi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2438400" y="4171950"/>
            <a:ext cx="6705600" cy="8001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sống,dùng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ngửi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60" name="Text Box 17"/>
          <p:cNvSpPr txBox="1">
            <a:spLocks noChangeArrowheads="1"/>
          </p:cNvSpPr>
          <p:nvPr/>
        </p:nvSpPr>
        <p:spPr bwMode="auto">
          <a:xfrm>
            <a:off x="3429000" y="228600"/>
            <a:ext cx="2438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Luyện từ và câu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3255816" y="51435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3" grpId="0"/>
      <p:bldP spid="19464" grpId="0" animBg="1"/>
      <p:bldP spid="19465" grpId="0" animBg="1"/>
      <p:bldP spid="19466" grpId="0" animBg="1"/>
      <p:bldP spid="19467" grpId="0" animBg="1"/>
      <p:bldP spid="19468" grpId="0" animBg="1"/>
      <p:bldP spid="19469" grpId="0" animBg="1"/>
      <p:bldP spid="19470" grpId="0" animBg="1"/>
      <p:bldP spid="19471" grpId="0" animBg="1"/>
      <p:bldP spid="194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429000" y="228600"/>
            <a:ext cx="2438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255816" y="51435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Từ nhiều nghĩa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81000" y="857250"/>
            <a:ext cx="1676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I- </a:t>
            </a:r>
            <a:r>
              <a:rPr lang="en-US" sz="2000" dirty="0" err="1">
                <a:latin typeface="Arial" charset="0"/>
              </a:rPr>
              <a:t>Nhận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xét</a:t>
            </a:r>
            <a:endParaRPr lang="en-US" sz="2000" dirty="0">
              <a:latin typeface="Arial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1000" y="1200150"/>
            <a:ext cx="685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1, Tìm nghĩa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sz="2000">
                <a:latin typeface="Arial" charset="0"/>
              </a:rPr>
              <a:t> thích hợp với mỗi từ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" y="1600200"/>
            <a:ext cx="7162800" cy="708422"/>
            <a:chOff x="288" y="1344"/>
            <a:chExt cx="4512" cy="595"/>
          </a:xfrm>
        </p:grpSpPr>
        <p:sp>
          <p:nvSpPr>
            <p:cNvPr id="3088" name="Text Box 9"/>
            <p:cNvSpPr txBox="1">
              <a:spLocks noChangeArrowheads="1"/>
            </p:cNvSpPr>
            <p:nvPr/>
          </p:nvSpPr>
          <p:spPr bwMode="auto">
            <a:xfrm>
              <a:off x="288" y="1344"/>
              <a:ext cx="4512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R</a:t>
              </a:r>
              <a:r>
                <a:rPr lang="vi-VN" sz="2000" dirty="0">
                  <a:solidFill>
                    <a:srgbClr val="0000FF"/>
                  </a:solidFill>
                  <a:latin typeface="Arial" charset="0"/>
                </a:rPr>
                <a:t>ă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ng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: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Phần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x</a:t>
              </a:r>
              <a:r>
                <a:rPr lang="vi-VN" sz="2000" dirty="0">
                  <a:solidFill>
                    <a:srgbClr val="0000FF"/>
                  </a:solidFill>
                  <a:latin typeface="Arial" charset="0"/>
                </a:rPr>
                <a:t>ươ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ng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cứng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,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màu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trắng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,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mọc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trên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hàm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,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dùng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vi-VN" sz="2000" dirty="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ể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cắn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,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giữ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và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nhai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thức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vi-VN" sz="2000" dirty="0">
                  <a:solidFill>
                    <a:srgbClr val="0000FF"/>
                  </a:solidFill>
                  <a:latin typeface="Arial" charset="0"/>
                </a:rPr>
                <a:t>ă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3089" name="AutoShape 12"/>
            <p:cNvSpPr>
              <a:spLocks noChangeArrowheads="1"/>
            </p:cNvSpPr>
            <p:nvPr/>
          </p:nvSpPr>
          <p:spPr bwMode="auto">
            <a:xfrm>
              <a:off x="288" y="1344"/>
              <a:ext cx="4416" cy="528"/>
            </a:xfrm>
            <a:prstGeom prst="wedgeRoundRectCallout">
              <a:avLst>
                <a:gd name="adj1" fmla="val 53532"/>
                <a:gd name="adj2" fmla="val 82199"/>
                <a:gd name="adj3" fmla="val 16667"/>
              </a:avLst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57200" y="2686050"/>
            <a:ext cx="7239000" cy="720328"/>
            <a:chOff x="288" y="2400"/>
            <a:chExt cx="4560" cy="605"/>
          </a:xfrm>
        </p:grpSpPr>
        <p:sp>
          <p:nvSpPr>
            <p:cNvPr id="3086" name="Text Box 10"/>
            <p:cNvSpPr txBox="1">
              <a:spLocks noChangeArrowheads="1"/>
            </p:cNvSpPr>
            <p:nvPr/>
          </p:nvSpPr>
          <p:spPr bwMode="auto">
            <a:xfrm>
              <a:off x="288" y="2410"/>
              <a:ext cx="4560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Mũi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: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Bộ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phận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nhô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lên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ở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giữa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mặt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ng</a:t>
              </a:r>
              <a:r>
                <a:rPr lang="vi-VN" sz="2000" dirty="0">
                  <a:solidFill>
                    <a:srgbClr val="0000FF"/>
                  </a:solidFill>
                  <a:latin typeface="Arial" charset="0"/>
                </a:rPr>
                <a:t>ư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ời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hoặc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vi-VN" sz="2000" dirty="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ộng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vật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có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x</a:t>
              </a:r>
              <a:r>
                <a:rPr lang="vi-VN" sz="2000" dirty="0">
                  <a:solidFill>
                    <a:srgbClr val="0000FF"/>
                  </a:solidFill>
                  <a:latin typeface="Arial" charset="0"/>
                </a:rPr>
                <a:t>ươ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ng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sống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,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dùng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vi-VN" sz="2000" dirty="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ể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thở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và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sz="2000" dirty="0" err="1">
                  <a:solidFill>
                    <a:srgbClr val="0000FF"/>
                  </a:solidFill>
                  <a:latin typeface="Arial" charset="0"/>
                </a:rPr>
                <a:t>ngửi</a:t>
              </a:r>
              <a:r>
                <a:rPr lang="en-US" sz="2000" dirty="0">
                  <a:solidFill>
                    <a:srgbClr val="0000FF"/>
                  </a:solidFill>
                  <a:latin typeface="Arial" charset="0"/>
                </a:rPr>
                <a:t>.</a:t>
              </a:r>
            </a:p>
          </p:txBody>
        </p:sp>
        <p:sp>
          <p:nvSpPr>
            <p:cNvPr id="3087" name="AutoShape 13"/>
            <p:cNvSpPr>
              <a:spLocks noChangeArrowheads="1"/>
            </p:cNvSpPr>
            <p:nvPr/>
          </p:nvSpPr>
          <p:spPr bwMode="auto">
            <a:xfrm>
              <a:off x="336" y="2400"/>
              <a:ext cx="4416" cy="528"/>
            </a:xfrm>
            <a:prstGeom prst="wedgeRoundRectCallout">
              <a:avLst>
                <a:gd name="adj1" fmla="val 54574"/>
                <a:gd name="adj2" fmla="val 80301"/>
                <a:gd name="adj3" fmla="val 16667"/>
              </a:avLst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57200" y="3886200"/>
            <a:ext cx="7924800" cy="457200"/>
            <a:chOff x="288" y="3264"/>
            <a:chExt cx="4992" cy="384"/>
          </a:xfrm>
        </p:grpSpPr>
        <p:sp>
          <p:nvSpPr>
            <p:cNvPr id="3084" name="Text Box 11"/>
            <p:cNvSpPr txBox="1">
              <a:spLocks noChangeArrowheads="1"/>
            </p:cNvSpPr>
            <p:nvPr/>
          </p:nvSpPr>
          <p:spPr bwMode="auto">
            <a:xfrm>
              <a:off x="288" y="3312"/>
              <a:ext cx="499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Tai: Bộ phận ở hai bên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ầu ng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ư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ời và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ộng vật dùng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ể nghe.</a:t>
              </a:r>
            </a:p>
          </p:txBody>
        </p:sp>
        <p:sp>
          <p:nvSpPr>
            <p:cNvPr id="3085" name="AutoShape 14"/>
            <p:cNvSpPr>
              <a:spLocks noChangeArrowheads="1"/>
            </p:cNvSpPr>
            <p:nvPr/>
          </p:nvSpPr>
          <p:spPr bwMode="auto">
            <a:xfrm>
              <a:off x="306" y="3264"/>
              <a:ext cx="4656" cy="384"/>
            </a:xfrm>
            <a:prstGeom prst="wedgeRoundRectCallout">
              <a:avLst>
                <a:gd name="adj1" fmla="val 51440"/>
                <a:gd name="adj2" fmla="val 100523"/>
                <a:gd name="adj3" fmla="val 16667"/>
              </a:avLst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</p:grpSp>
      <p:pic>
        <p:nvPicPr>
          <p:cNvPr id="3090" name="Picture 18" descr="Copy of Thuc hanh Danh rang va rua 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1426" y="1828800"/>
            <a:ext cx="15525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1" name="Picture 19" descr="Copy of SANY01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1" y="2800350"/>
            <a:ext cx="974725" cy="79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2" name="Picture 20" descr="Copy of SANY014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1" y="3771900"/>
            <a:ext cx="892175" cy="977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429000" y="228601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Luyện từ và câu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3255816" y="514349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Từ nhiều nghĩa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81000" y="800101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Text Box 19"/>
          <p:cNvSpPr txBox="1">
            <a:spLocks noChangeArrowheads="1"/>
          </p:cNvSpPr>
          <p:nvPr/>
        </p:nvSpPr>
        <p:spPr bwMode="auto">
          <a:xfrm>
            <a:off x="381000" y="1432322"/>
            <a:ext cx="876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ậm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?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0" y="2182093"/>
            <a:ext cx="8763000" cy="289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R</a:t>
            </a:r>
            <a:r>
              <a:rPr lang="vi-VN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cào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ớc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ngửi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Sao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?...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Huy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429000" y="228600"/>
            <a:ext cx="2438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Luyện từ và câu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307771" y="51435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381000" y="914402"/>
            <a:ext cx="1676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381000" y="1318023"/>
            <a:ext cx="876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2, Tìm nghĩa của các từ in </a:t>
            </a:r>
            <a:r>
              <a:rPr lang="vi-VN" sz="20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ậm trong khổ th</a:t>
            </a:r>
            <a:r>
              <a:rPr lang="vi-VN" sz="200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sau có gì khác nghĩa của chúng ở bài tập 1 ?</a:t>
            </a:r>
            <a:endParaRPr lang="en-US" sz="1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28600" y="1904460"/>
            <a:ext cx="685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R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cào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28600" y="2457450"/>
            <a:ext cx="617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ể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ngửi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04800" y="3371850"/>
            <a:ext cx="81534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ể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ư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ộng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8446" name="Picture 14" descr="IMG1219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1657350"/>
            <a:ext cx="2057400" cy="684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15" descr="Thuy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2628900"/>
            <a:ext cx="2971800" cy="791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16" descr="IMG1220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3486150"/>
            <a:ext cx="26670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7848600" y="4286250"/>
            <a:ext cx="533400" cy="5715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51" name="Oval 19"/>
          <p:cNvSpPr>
            <a:spLocks noChangeArrowheads="1"/>
          </p:cNvSpPr>
          <p:nvPr/>
        </p:nvSpPr>
        <p:spPr bwMode="auto">
          <a:xfrm>
            <a:off x="6172200" y="2971800"/>
            <a:ext cx="533400" cy="40005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464127" y="2771775"/>
            <a:ext cx="5638800" cy="400050"/>
            <a:chOff x="288" y="2304"/>
            <a:chExt cx="3552" cy="336"/>
          </a:xfrm>
        </p:grpSpPr>
        <p:grpSp>
          <p:nvGrpSpPr>
            <p:cNvPr id="5144" name="Group 24"/>
            <p:cNvGrpSpPr>
              <a:grpSpLocks/>
            </p:cNvGrpSpPr>
            <p:nvPr/>
          </p:nvGrpSpPr>
          <p:grpSpPr bwMode="auto">
            <a:xfrm>
              <a:off x="288" y="2304"/>
              <a:ext cx="816" cy="96"/>
              <a:chOff x="288" y="2304"/>
              <a:chExt cx="816" cy="96"/>
            </a:xfrm>
          </p:grpSpPr>
          <p:sp>
            <p:nvSpPr>
              <p:cNvPr id="5146" name="Line 25"/>
              <p:cNvSpPr>
                <a:spLocks noChangeShapeType="1"/>
              </p:cNvSpPr>
              <p:nvPr/>
            </p:nvSpPr>
            <p:spPr bwMode="auto">
              <a:xfrm>
                <a:off x="288" y="2352"/>
                <a:ext cx="816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47" name="Line 26"/>
              <p:cNvSpPr>
                <a:spLocks noChangeShapeType="1"/>
              </p:cNvSpPr>
              <p:nvPr/>
            </p:nvSpPr>
            <p:spPr bwMode="auto">
              <a:xfrm>
                <a:off x="672" y="2304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145" name="Line 27"/>
            <p:cNvSpPr>
              <a:spLocks noChangeShapeType="1"/>
            </p:cNvSpPr>
            <p:nvPr/>
          </p:nvSpPr>
          <p:spPr bwMode="auto">
            <a:xfrm>
              <a:off x="672" y="2400"/>
              <a:ext cx="3168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519545" y="2280047"/>
            <a:ext cx="6629400" cy="123825"/>
            <a:chOff x="336" y="1768"/>
            <a:chExt cx="4176" cy="104"/>
          </a:xfrm>
        </p:grpSpPr>
        <p:sp>
          <p:nvSpPr>
            <p:cNvPr id="5141" name="Line 32"/>
            <p:cNvSpPr>
              <a:spLocks noChangeShapeType="1"/>
            </p:cNvSpPr>
            <p:nvPr/>
          </p:nvSpPr>
          <p:spPr bwMode="auto">
            <a:xfrm>
              <a:off x="336" y="1768"/>
              <a:ext cx="1209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2" name="Line 33"/>
            <p:cNvSpPr>
              <a:spLocks noChangeShapeType="1"/>
            </p:cNvSpPr>
            <p:nvPr/>
          </p:nvSpPr>
          <p:spPr bwMode="auto">
            <a:xfrm>
              <a:off x="1056" y="1776"/>
              <a:ext cx="0" cy="9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3" name="Line 34"/>
            <p:cNvSpPr>
              <a:spLocks noChangeShapeType="1"/>
            </p:cNvSpPr>
            <p:nvPr/>
          </p:nvSpPr>
          <p:spPr bwMode="auto">
            <a:xfrm>
              <a:off x="1056" y="1872"/>
              <a:ext cx="3456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571500" y="3704035"/>
            <a:ext cx="7200900" cy="932259"/>
            <a:chOff x="360" y="3111"/>
            <a:chExt cx="4536" cy="783"/>
          </a:xfrm>
        </p:grpSpPr>
        <p:sp>
          <p:nvSpPr>
            <p:cNvPr id="5138" name="Line 39"/>
            <p:cNvSpPr>
              <a:spLocks noChangeShapeType="1"/>
            </p:cNvSpPr>
            <p:nvPr/>
          </p:nvSpPr>
          <p:spPr bwMode="auto">
            <a:xfrm>
              <a:off x="360" y="3111"/>
              <a:ext cx="84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9" name="Line 40"/>
            <p:cNvSpPr>
              <a:spLocks noChangeShapeType="1"/>
            </p:cNvSpPr>
            <p:nvPr/>
          </p:nvSpPr>
          <p:spPr bwMode="auto">
            <a:xfrm>
              <a:off x="912" y="3118"/>
              <a:ext cx="0" cy="4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0" name="Line 41"/>
            <p:cNvSpPr>
              <a:spLocks noChangeShapeType="1"/>
            </p:cNvSpPr>
            <p:nvPr/>
          </p:nvSpPr>
          <p:spPr bwMode="auto">
            <a:xfrm>
              <a:off x="912" y="3174"/>
              <a:ext cx="3984" cy="72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8442" grpId="0"/>
      <p:bldP spid="18443" grpId="0"/>
      <p:bldP spid="18450" grpId="0" animBg="1"/>
      <p:bldP spid="184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429000" y="228601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Luyện từ và câu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390900" y="507713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81000" y="800101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I- Nhận xét</a:t>
            </a:r>
          </a:p>
        </p:txBody>
      </p: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266700" y="1413922"/>
            <a:ext cx="883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?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2220306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nhọn,sắc,sắp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vi-VN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184807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vi-VN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6700" y="4130389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mọc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bên,chìa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tai.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429000" y="228600"/>
            <a:ext cx="2438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214252" y="51435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381000" y="800100"/>
            <a:ext cx="1676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I- Nhận xét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33375" y="1200150"/>
            <a:ext cx="2286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II- Ghi nhớ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228600" y="1600201"/>
            <a:ext cx="8534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14325" y="3347602"/>
            <a:ext cx="205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III-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3429000" y="228600"/>
            <a:ext cx="2438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276600" y="514350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Text Box 14"/>
          <p:cNvSpPr txBox="1">
            <a:spLocks noChangeArrowheads="1"/>
          </p:cNvSpPr>
          <p:nvPr/>
        </p:nvSpPr>
        <p:spPr bwMode="auto">
          <a:xfrm>
            <a:off x="609600" y="971550"/>
            <a:ext cx="205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III- </a:t>
            </a:r>
            <a:r>
              <a:rPr lang="en-US" sz="2000" dirty="0" err="1">
                <a:latin typeface="Arial" charset="0"/>
              </a:rPr>
              <a:t>Luyện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tập</a:t>
            </a:r>
            <a:endParaRPr lang="en-US" sz="2000" dirty="0">
              <a:latin typeface="Arial" charset="0"/>
            </a:endParaRPr>
          </a:p>
        </p:txBody>
      </p:sp>
      <p:sp>
        <p:nvSpPr>
          <p:cNvPr id="9223" name="Text Box 15"/>
          <p:cNvSpPr txBox="1">
            <a:spLocks noChangeArrowheads="1"/>
          </p:cNvSpPr>
          <p:nvPr/>
        </p:nvSpPr>
        <p:spPr bwMode="auto">
          <a:xfrm>
            <a:off x="304800" y="1499592"/>
            <a:ext cx="85344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 dirty="0" err="1">
                <a:latin typeface="Arial" charset="0"/>
              </a:rPr>
              <a:t>Bài</a:t>
            </a:r>
            <a:r>
              <a:rPr lang="en-US" sz="2000" dirty="0">
                <a:latin typeface="Arial" charset="0"/>
              </a:rPr>
              <a:t> 1(</a:t>
            </a:r>
            <a:r>
              <a:rPr lang="en-US" sz="2000" dirty="0" err="1">
                <a:latin typeface="Arial" charset="0"/>
              </a:rPr>
              <a:t>trang</a:t>
            </a:r>
            <a:r>
              <a:rPr lang="en-US" sz="2000" dirty="0">
                <a:latin typeface="Arial" charset="0"/>
              </a:rPr>
              <a:t> 67):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 dirty="0" err="1">
                <a:latin typeface="Arial" charset="0"/>
              </a:rPr>
              <a:t>Trong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những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câu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nào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các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từ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mắt</a:t>
            </a:r>
            <a:r>
              <a:rPr lang="en-US" sz="2000" b="1" dirty="0">
                <a:latin typeface="Arial" charset="0"/>
              </a:rPr>
              <a:t>, </a:t>
            </a:r>
            <a:r>
              <a:rPr lang="en-US" sz="2000" b="1" dirty="0" err="1">
                <a:latin typeface="Arial" charset="0"/>
              </a:rPr>
              <a:t>chân</a:t>
            </a:r>
            <a:r>
              <a:rPr lang="en-US" sz="2000" b="1" dirty="0">
                <a:latin typeface="Arial" charset="0"/>
              </a:rPr>
              <a:t>, </a:t>
            </a:r>
            <a:r>
              <a:rPr lang="vi-VN" sz="2000" b="1" dirty="0">
                <a:latin typeface="Arial" charset="0"/>
              </a:rPr>
              <a:t>đ</a:t>
            </a:r>
            <a:r>
              <a:rPr lang="en-US" sz="2000" b="1" dirty="0" err="1">
                <a:latin typeface="Arial" charset="0"/>
              </a:rPr>
              <a:t>ầu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mang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nghĩa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gốc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và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trong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những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câu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nào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chúng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mang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nghĩa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chuyển</a:t>
            </a:r>
            <a:r>
              <a:rPr lang="en-US" sz="2000" dirty="0">
                <a:latin typeface="Arial" charset="0"/>
              </a:rPr>
              <a:t> ?</a:t>
            </a:r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2438400" y="2952750"/>
            <a:ext cx="3505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n-US" sz="2000" dirty="0" err="1">
                <a:latin typeface="Arial" charset="0"/>
              </a:rPr>
              <a:t>Đôi</a:t>
            </a:r>
            <a:r>
              <a:rPr lang="en-US" sz="2000" dirty="0">
                <a:latin typeface="Arial" charset="0"/>
              </a:rPr>
              <a:t>        </a:t>
            </a:r>
            <a:r>
              <a:rPr lang="en-US" sz="2000" dirty="0" err="1">
                <a:latin typeface="Arial" charset="0"/>
              </a:rPr>
              <a:t>của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bé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mở</a:t>
            </a:r>
            <a:r>
              <a:rPr lang="en-US" sz="2000" dirty="0">
                <a:latin typeface="Arial" charset="0"/>
              </a:rPr>
              <a:t> to.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-</a:t>
            </a:r>
            <a:r>
              <a:rPr lang="en-US" sz="2000" dirty="0" err="1">
                <a:latin typeface="Arial" charset="0"/>
              </a:rPr>
              <a:t>Quả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na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mở</a:t>
            </a:r>
            <a:r>
              <a:rPr lang="en-US" sz="2000" dirty="0">
                <a:latin typeface="Arial" charset="0"/>
              </a:rPr>
              <a:t>        .</a:t>
            </a:r>
          </a:p>
        </p:txBody>
      </p:sp>
      <p:sp>
        <p:nvSpPr>
          <p:cNvPr id="9225" name="Text Box 17"/>
          <p:cNvSpPr txBox="1">
            <a:spLocks noChangeArrowheads="1"/>
          </p:cNvSpPr>
          <p:nvPr/>
        </p:nvSpPr>
        <p:spPr bwMode="auto">
          <a:xfrm>
            <a:off x="2438400" y="3619500"/>
            <a:ext cx="5029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- </a:t>
            </a:r>
            <a:r>
              <a:rPr lang="en-US" sz="2000" dirty="0" err="1">
                <a:latin typeface="Arial" charset="0"/>
              </a:rPr>
              <a:t>Lòng</a:t>
            </a:r>
            <a:r>
              <a:rPr lang="en-US" sz="2000" dirty="0">
                <a:latin typeface="Arial" charset="0"/>
              </a:rPr>
              <a:t> ta </a:t>
            </a:r>
            <a:r>
              <a:rPr lang="en-US" sz="2000" dirty="0" err="1">
                <a:latin typeface="Arial" charset="0"/>
              </a:rPr>
              <a:t>vẫn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vững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nh</a:t>
            </a:r>
            <a:r>
              <a:rPr lang="vi-VN" sz="2000" dirty="0">
                <a:latin typeface="Arial" charset="0"/>
              </a:rPr>
              <a:t>ư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kiềng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ba</a:t>
            </a:r>
            <a:r>
              <a:rPr lang="en-US" sz="2000" dirty="0">
                <a:latin typeface="Arial" charset="0"/>
              </a:rPr>
              <a:t>         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- </a:t>
            </a:r>
            <a:r>
              <a:rPr lang="en-US" sz="2000" dirty="0" err="1">
                <a:latin typeface="Arial" charset="0"/>
              </a:rPr>
              <a:t>Bé</a:t>
            </a:r>
            <a:r>
              <a:rPr lang="en-US" sz="2000" dirty="0">
                <a:latin typeface="Arial" charset="0"/>
              </a:rPr>
              <a:t> </a:t>
            </a:r>
            <a:r>
              <a:rPr lang="vi-VN" sz="2000" dirty="0">
                <a:latin typeface="Arial" charset="0"/>
              </a:rPr>
              <a:t>đ</a:t>
            </a:r>
            <a:r>
              <a:rPr lang="en-US" sz="2000" dirty="0">
                <a:latin typeface="Arial" charset="0"/>
              </a:rPr>
              <a:t>au         .</a:t>
            </a:r>
          </a:p>
        </p:txBody>
      </p:sp>
      <p:sp>
        <p:nvSpPr>
          <p:cNvPr id="9226" name="Text Box 20"/>
          <p:cNvSpPr txBox="1">
            <a:spLocks noChangeArrowheads="1"/>
          </p:cNvSpPr>
          <p:nvPr/>
        </p:nvSpPr>
        <p:spPr bwMode="auto">
          <a:xfrm>
            <a:off x="2438400" y="4229100"/>
            <a:ext cx="457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  <a:buFontTx/>
              <a:buChar char="-"/>
            </a:pPr>
            <a:r>
              <a:rPr lang="en-US" sz="2000" dirty="0" err="1">
                <a:latin typeface="Arial" charset="0"/>
              </a:rPr>
              <a:t>Khi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viết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dirty="0" err="1">
                <a:latin typeface="Arial" charset="0"/>
              </a:rPr>
              <a:t>em</a:t>
            </a:r>
            <a:r>
              <a:rPr lang="en-US" sz="2000" dirty="0">
                <a:latin typeface="Arial" charset="0"/>
              </a:rPr>
              <a:t> </a:t>
            </a:r>
            <a:r>
              <a:rPr lang="vi-VN" sz="2000" dirty="0">
                <a:latin typeface="Arial" charset="0"/>
              </a:rPr>
              <a:t>đ</a:t>
            </a:r>
            <a:r>
              <a:rPr lang="en-US" sz="2000" dirty="0" err="1" smtClean="0">
                <a:latin typeface="Arial" charset="0"/>
              </a:rPr>
              <a:t>ừng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ngoẹo</a:t>
            </a:r>
            <a:r>
              <a:rPr lang="en-US" sz="2000" dirty="0" smtClean="0">
                <a:latin typeface="Arial" charset="0"/>
              </a:rPr>
              <a:t> </a:t>
            </a:r>
            <a:endParaRPr lang="en-US" sz="2000" dirty="0">
              <a:latin typeface="Arial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- N</a:t>
            </a:r>
            <a:r>
              <a:rPr lang="vi-VN" sz="2000" dirty="0">
                <a:latin typeface="Arial" charset="0"/>
              </a:rPr>
              <a:t>ư</a:t>
            </a:r>
            <a:r>
              <a:rPr lang="en-US" sz="2000" dirty="0" err="1">
                <a:latin typeface="Arial" charset="0"/>
              </a:rPr>
              <a:t>ớc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suối</a:t>
            </a:r>
            <a:r>
              <a:rPr lang="en-US" sz="2000" dirty="0">
                <a:latin typeface="Arial" charset="0"/>
              </a:rPr>
              <a:t>          </a:t>
            </a:r>
            <a:r>
              <a:rPr lang="en-US" sz="2000" dirty="0" err="1">
                <a:latin typeface="Arial" charset="0"/>
              </a:rPr>
              <a:t>nguồn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rất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trong</a:t>
            </a:r>
            <a:r>
              <a:rPr lang="en-US" sz="2000" dirty="0">
                <a:latin typeface="Arial" charset="0"/>
              </a:rPr>
              <a:t>.</a:t>
            </a:r>
          </a:p>
        </p:txBody>
      </p:sp>
      <p:sp>
        <p:nvSpPr>
          <p:cNvPr id="9227" name="Text Box 21"/>
          <p:cNvSpPr txBox="1">
            <a:spLocks noChangeArrowheads="1"/>
          </p:cNvSpPr>
          <p:nvPr/>
        </p:nvSpPr>
        <p:spPr bwMode="auto">
          <a:xfrm>
            <a:off x="762000" y="302895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a, </a:t>
            </a:r>
            <a:r>
              <a:rPr lang="en-US" sz="2000" b="1" dirty="0" err="1">
                <a:latin typeface="Arial" charset="0"/>
              </a:rPr>
              <a:t>Mắt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9228" name="Text Box 22"/>
          <p:cNvSpPr txBox="1">
            <a:spLocks noChangeArrowheads="1"/>
          </p:cNvSpPr>
          <p:nvPr/>
        </p:nvSpPr>
        <p:spPr bwMode="auto">
          <a:xfrm>
            <a:off x="774700" y="3657600"/>
            <a:ext cx="121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b, </a:t>
            </a:r>
            <a:r>
              <a:rPr lang="en-US" sz="2000" b="1">
                <a:latin typeface="Arial" charset="0"/>
              </a:rPr>
              <a:t>Chân</a:t>
            </a:r>
          </a:p>
        </p:txBody>
      </p:sp>
      <p:sp>
        <p:nvSpPr>
          <p:cNvPr id="9229" name="Text Box 23"/>
          <p:cNvSpPr txBox="1">
            <a:spLocks noChangeArrowheads="1"/>
          </p:cNvSpPr>
          <p:nvPr/>
        </p:nvSpPr>
        <p:spPr bwMode="auto">
          <a:xfrm>
            <a:off x="800100" y="4305300"/>
            <a:ext cx="1257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c, </a:t>
            </a:r>
            <a:r>
              <a:rPr lang="en-US" sz="2000" b="1">
                <a:latin typeface="Arial" charset="0"/>
              </a:rPr>
              <a:t>Đầu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883169" y="3164681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mắt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2989119" y="2860416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Arial" charset="0"/>
              </a:rPr>
              <a:t>mắt</a:t>
            </a:r>
            <a:r>
              <a:rPr lang="en-US" sz="2000" dirty="0">
                <a:latin typeface="Arial" charset="0"/>
              </a:rPr>
              <a:t> 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3486150" y="3834246"/>
            <a:ext cx="1371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Arial" charset="0"/>
              </a:rPr>
              <a:t>chân</a:t>
            </a:r>
            <a:endParaRPr lang="en-US" sz="2000" dirty="0">
              <a:latin typeface="Arial" charset="0"/>
            </a:endParaRP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6172200" y="3532585"/>
            <a:ext cx="1371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Arial" charset="0"/>
              </a:rPr>
              <a:t>chân</a:t>
            </a:r>
            <a:endParaRPr lang="en-US" sz="2000" dirty="0">
              <a:latin typeface="Arial" charset="0"/>
            </a:endParaRP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5334000" y="4106141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 smtClean="0">
                <a:latin typeface="Arial" charset="0"/>
              </a:rPr>
              <a:t>đầu</a:t>
            </a:r>
            <a:r>
              <a:rPr lang="en-US" sz="2000" dirty="0" smtClean="0">
                <a:latin typeface="Arial" charset="0"/>
              </a:rPr>
              <a:t>.</a:t>
            </a:r>
            <a:endParaRPr lang="en-US" sz="2000" dirty="0">
              <a:latin typeface="Arial" charset="0"/>
            </a:endParaRP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3883169" y="4469390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dirty="0">
                <a:latin typeface="Arial" charset="0"/>
              </a:rPr>
              <a:t>đ</a:t>
            </a:r>
            <a:r>
              <a:rPr lang="en-US" sz="2000" dirty="0" err="1">
                <a:latin typeface="Arial" charset="0"/>
              </a:rPr>
              <a:t>ầu</a:t>
            </a:r>
            <a:endParaRPr lang="en-US" sz="2000" dirty="0">
              <a:latin typeface="Arial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373091" y="2266950"/>
            <a:ext cx="9144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806969" y="2518520"/>
            <a:ext cx="1450831" cy="1212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27635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chuyển</a:t>
            </a:r>
            <a:endParaRPr lang="en-US" dirty="0"/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to.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              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kiềng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20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viết,em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ngoẹo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10100" y="1699558"/>
            <a:ext cx="0" cy="171039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62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848</Words>
  <Application>Microsoft Office PowerPoint</Application>
  <PresentationFormat>On-screen Show (16:9)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VU VAN TUY</dc:creator>
  <cp:lastModifiedBy>ASUS</cp:lastModifiedBy>
  <cp:revision>28</cp:revision>
  <dcterms:created xsi:type="dcterms:W3CDTF">2008-10-04T08:19:20Z</dcterms:created>
  <dcterms:modified xsi:type="dcterms:W3CDTF">2023-10-15T14:09:07Z</dcterms:modified>
</cp:coreProperties>
</file>