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25"/>
  </p:notesMasterIdLst>
  <p:handoutMasterIdLst>
    <p:handoutMasterId r:id="rId26"/>
  </p:handoutMasterIdLst>
  <p:sldIdLst>
    <p:sldId id="298" r:id="rId2"/>
    <p:sldId id="270" r:id="rId3"/>
    <p:sldId id="299" r:id="rId4"/>
    <p:sldId id="257" r:id="rId5"/>
    <p:sldId id="265" r:id="rId6"/>
    <p:sldId id="272" r:id="rId7"/>
    <p:sldId id="266" r:id="rId8"/>
    <p:sldId id="275" r:id="rId9"/>
    <p:sldId id="258" r:id="rId10"/>
    <p:sldId id="267" r:id="rId11"/>
    <p:sldId id="268" r:id="rId12"/>
    <p:sldId id="277" r:id="rId13"/>
    <p:sldId id="261" r:id="rId14"/>
    <p:sldId id="288" r:id="rId15"/>
    <p:sldId id="259" r:id="rId16"/>
    <p:sldId id="295" r:id="rId17"/>
    <p:sldId id="294" r:id="rId18"/>
    <p:sldId id="296" r:id="rId19"/>
    <p:sldId id="292" r:id="rId20"/>
    <p:sldId id="287" r:id="rId21"/>
    <p:sldId id="289" r:id="rId22"/>
    <p:sldId id="269" r:id="rId23"/>
    <p:sldId id="297" r:id="rId2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00"/>
    <a:srgbClr val="FF00FF"/>
    <a:srgbClr val="FFFF00"/>
    <a:srgbClr val="FF3300"/>
    <a:srgbClr val="0000FF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76" y="-102"/>
      </p:cViewPr>
      <p:guideLst>
        <p:guide orient="horz" pos="298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3.xml"/><Relationship Id="rId1" Type="http://schemas.openxmlformats.org/officeDocument/2006/relationships/slide" Target="slides/slide11.xml"/><Relationship Id="rId5" Type="http://schemas.openxmlformats.org/officeDocument/2006/relationships/slide" Target="slides/slide18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380174-DB43-42D4-93BF-F6ADEF67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62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CD0D7CA-A4C1-4F88-A618-6ADF4B89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74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9525"/>
            <a:ext cx="8896350" cy="5085160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4" y="176213"/>
            <a:ext cx="3787775" cy="13335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3276601"/>
            <a:ext cx="742950" cy="794147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3790951"/>
            <a:ext cx="6807200" cy="546497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447800"/>
            <a:ext cx="889000" cy="28575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133475"/>
            <a:ext cx="6400800" cy="1704975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3038475"/>
            <a:ext cx="6032500" cy="752475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1898C-BB4D-4671-A661-3BA2722CE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BE04-754C-45DE-A14A-E557F117B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14300"/>
            <a:ext cx="1924050" cy="4000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4300"/>
            <a:ext cx="5619750" cy="4000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772DE-EA34-4553-A2EE-93298CF70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"/>
            <a:ext cx="6870700" cy="1200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696200" cy="2743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76DE6-6CDF-47BF-A758-6B8CE3AC4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14300"/>
            <a:ext cx="7696200" cy="4000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E1B2-DB3B-4CB6-9971-51173D1D0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64041-B8F3-485E-A9BF-00D71458B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49A8-57C3-430C-9EB2-76C42C7AB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7719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37719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A4CEE-1A30-4FA9-953F-8413556E7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5BC39-12C7-4DA3-A9CC-F0FCCDB1C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FE8A3-63DB-4BD3-907C-B66D5FFB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21E60-A3EC-4F37-9F89-F3C1DAF43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16E2-D6AC-4EEA-ACBB-E52C55D83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4C39-3ECA-4F9E-9E2A-5AC4DCDAB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923213" y="-271859"/>
            <a:ext cx="871538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"/>
            <a:ext cx="6870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696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96A66DC-1523-427B-9886-710D4781F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8010923" y="-243680"/>
            <a:ext cx="873919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959329" y="-52387"/>
            <a:ext cx="769144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4155281"/>
            <a:ext cx="1784350" cy="934641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1" y="1587104"/>
            <a:ext cx="385763" cy="3231356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67866"/>
            <a:ext cx="2133600" cy="1433513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images.google.com.vn/imgres?imgurl=http://www.veesano.com/shop/images/VM20.jpg&amp;imgrefurl=http://www.veesano.com/shop/index.php?manufacturers_id=11&amp;sort=2a&amp;filter_id=&amp;h=600&amp;w=600&amp;sz=125&amp;hl=vi&amp;start=5&amp;usg=__RXFF2VhiBYrQzYq2FZFu94yjur0=&amp;tbnid=LytCn1lqHRkoxM:&amp;tbnh=135&amp;tbnw=135&amp;prev=/images?q=%22+b%C3%A0n+gh%E1%BA%BF%22&amp;gbv=2&amp;hl=v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i4.tinypic.com/1055lx0.jpg&amp;imgrefurl=http://chieuxua.com/forums/viewtopic.php?t=2424&amp;h=576&amp;w=768&amp;sz=100&amp;hl=vi&amp;start=3&amp;usg=__EFtmlsrOvAfYF8JQUr_d7356p30=&amp;tbnid=d8N84moJspvSsM:&amp;tbnh=107&amp;tbnw=142&amp;prev=/images?q=%22+th%C3%A1c+n%C6%B0%E1%BB%9Bc%22&amp;gbv=2&amp;hl=vi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www.veesano.com/shop/images/VM20.jpg&amp;imgrefurl=http://www.veesano.com/shop/index.php?manufacturers_id=11&amp;sort=2a&amp;filter_id=&amp;h=600&amp;w=600&amp;sz=125&amp;hl=vi&amp;start=5&amp;usg=__RXFF2VhiBYrQzYq2FZFu94yjur0=&amp;tbnid=LytCn1lqHRkoxM:&amp;tbnh=135&amp;tbnw=135&amp;prev=/images?q=%22+b%C3%A0n+gh%E1%BA%BF%22&amp;gbv=2&amp;hl=vi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i4.tinypic.com/1055lx0.jpg&amp;imgrefurl=http://chieuxua.com/forums/viewtopic.php?t=2424&amp;h=576&amp;w=768&amp;sz=100&amp;hl=vi&amp;start=3&amp;usg=__EFtmlsrOvAfYF8JQUr_d7356p30=&amp;tbnid=d8N84moJspvSsM:&amp;tbnh=107&amp;tbnw=142&amp;prev=/images?q=%22+th%C3%A1c+n%C6%B0%E1%BB%9Bc%22&amp;gbv=2&amp;hl=vi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428750"/>
            <a:ext cx="6400800" cy="1704975"/>
          </a:xfrm>
        </p:spPr>
        <p:txBody>
          <a:bodyPr/>
          <a:lstStyle/>
          <a:p>
            <a:r>
              <a:rPr lang="en-US" sz="5400" u="sng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u="sng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u="sng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u="sng" dirty="0">
                <a:latin typeface="Times New Roman" pitchFamily="18" charset="0"/>
                <a:cs typeface="Times New Roman" pitchFamily="18" charset="0"/>
              </a:rPr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1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03438" y="3708798"/>
            <a:ext cx="2305050" cy="584597"/>
            <a:chOff x="948" y="2208"/>
            <a:chExt cx="1452" cy="491"/>
          </a:xfrm>
        </p:grpSpPr>
        <p:sp>
          <p:nvSpPr>
            <p:cNvPr id="12298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đá</a:t>
              </a:r>
            </a:p>
          </p:txBody>
        </p:sp>
        <p:sp>
          <p:nvSpPr>
            <p:cNvPr id="12299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bóng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576888" y="3726661"/>
            <a:ext cx="2228850" cy="589361"/>
            <a:chOff x="3084" y="2568"/>
            <a:chExt cx="1404" cy="495"/>
          </a:xfrm>
        </p:grpSpPr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3636" y="2568"/>
              <a:ext cx="852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đá</a:t>
              </a:r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3084" y="2572"/>
              <a:ext cx="780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hòn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52700" y="3714750"/>
            <a:ext cx="13335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629400" y="3734991"/>
            <a:ext cx="13335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137160" rIns="13716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</a:p>
        </p:txBody>
      </p:sp>
      <p:pic>
        <p:nvPicPr>
          <p:cNvPr id="12294" name="Picture 11" descr="da bon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1" y="1114425"/>
            <a:ext cx="24860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hon da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0664" y="1200150"/>
            <a:ext cx="26241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 autoUpdateAnimBg="0"/>
      <p:bldP spid="2970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3382567"/>
            <a:ext cx="4133850" cy="769144"/>
            <a:chOff x="948" y="2208"/>
            <a:chExt cx="1452" cy="646"/>
          </a:xfrm>
        </p:grpSpPr>
        <p:sp>
          <p:nvSpPr>
            <p:cNvPr id="13322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6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ba</a:t>
              </a:r>
            </a:p>
          </p:txBody>
        </p:sp>
        <p:sp>
          <p:nvSpPr>
            <p:cNvPr id="13323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6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 má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52950" y="3402807"/>
            <a:ext cx="2228850" cy="773907"/>
            <a:chOff x="3084" y="2568"/>
            <a:chExt cx="1404" cy="650"/>
          </a:xfrm>
        </p:grpSpPr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3636" y="2568"/>
              <a:ext cx="852" cy="6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tuổi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3084" y="2572"/>
              <a:ext cx="780" cy="6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ba </a:t>
              </a:r>
            </a:p>
          </p:txBody>
        </p:sp>
      </p:grp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404398" y="3382270"/>
            <a:ext cx="1333500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sz="4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700588" y="3408760"/>
            <a:ext cx="1352550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</a:p>
        </p:txBody>
      </p:sp>
      <p:pic>
        <p:nvPicPr>
          <p:cNvPr id="13318" name="Picture 11" descr="gia dinh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91866"/>
            <a:ext cx="2590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2" descr="em be 3 t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615678"/>
            <a:ext cx="2514600" cy="141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utoUpdateAnimBg="0"/>
      <p:bldP spid="3073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85750"/>
            <a:ext cx="6553200" cy="4572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solidFill>
                  <a:srgbClr val="008000"/>
                </a:solidFill>
                <a:latin typeface="Arial" charset="0"/>
              </a:rPr>
              <a:t>Bài 2</a:t>
            </a:r>
            <a:r>
              <a:rPr lang="en-US" sz="2400" smtClean="0">
                <a:solidFill>
                  <a:srgbClr val="008000"/>
                </a:solidFill>
                <a:latin typeface="Arial" charset="0"/>
              </a:rPr>
              <a:t>: Đặt câu để phân biệt các từ đồng âm: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981200" y="971550"/>
            <a:ext cx="46482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bàn, cờ, nước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9130" y="2228850"/>
            <a:ext cx="90248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0963" y="3520678"/>
            <a:ext cx="2438400" cy="646510"/>
            <a:chOff x="948" y="2208"/>
            <a:chExt cx="1452" cy="543"/>
          </a:xfrm>
        </p:grpSpPr>
        <p:sp>
          <p:nvSpPr>
            <p:cNvPr id="16400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5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  bàn</a:t>
              </a:r>
            </a:p>
          </p:txBody>
        </p:sp>
        <p:sp>
          <p:nvSpPr>
            <p:cNvPr id="16401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5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phím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991350" y="3486150"/>
            <a:ext cx="3448050" cy="665560"/>
            <a:chOff x="3084" y="2208"/>
            <a:chExt cx="2172" cy="559"/>
          </a:xfrm>
        </p:grpSpPr>
        <p:sp>
          <p:nvSpPr>
            <p:cNvPr id="16397" name="Text Box 7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5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bạc</a:t>
              </a:r>
            </a:p>
          </p:txBody>
        </p:sp>
        <p:sp>
          <p:nvSpPr>
            <p:cNvPr id="16398" name="Text Box 8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5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6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6399" name="Text Box 9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5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bàn</a:t>
              </a:r>
            </a:p>
          </p:txBody>
        </p:sp>
      </p:grp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988175" y="3501628"/>
            <a:ext cx="135255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pic>
        <p:nvPicPr>
          <p:cNvPr id="16389" name="Picture 15" descr="ban ph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71650"/>
            <a:ext cx="2362200" cy="142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7" descr="ban b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9850" y="1839516"/>
            <a:ext cx="2419350" cy="136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593850" y="3531393"/>
            <a:ext cx="135255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38601" y="3486153"/>
            <a:ext cx="2924175" cy="653104"/>
            <a:chOff x="2208" y="3340"/>
            <a:chExt cx="1842" cy="586"/>
          </a:xfrm>
        </p:grpSpPr>
        <p:sp>
          <p:nvSpPr>
            <p:cNvPr id="16395" name="Text Box 22"/>
            <p:cNvSpPr txBox="1">
              <a:spLocks noChangeArrowheads="1"/>
            </p:cNvSpPr>
            <p:nvPr/>
          </p:nvSpPr>
          <p:spPr bwMode="auto">
            <a:xfrm>
              <a:off x="2671" y="3340"/>
              <a:ext cx="1379" cy="5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 ghế</a:t>
              </a:r>
            </a:p>
          </p:txBody>
        </p:sp>
        <p:sp>
          <p:nvSpPr>
            <p:cNvPr id="16396" name="Text Box 24"/>
            <p:cNvSpPr txBox="1">
              <a:spLocks noChangeArrowheads="1"/>
            </p:cNvSpPr>
            <p:nvPr/>
          </p:nvSpPr>
          <p:spPr bwMode="auto">
            <a:xfrm>
              <a:off x="2208" y="3346"/>
              <a:ext cx="947" cy="5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bàn</a:t>
              </a:r>
            </a:p>
          </p:txBody>
        </p:sp>
      </p:grp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038600" y="3486150"/>
            <a:ext cx="135255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pic>
        <p:nvPicPr>
          <p:cNvPr id="16394" name="Picture 3" descr="VM2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64" y="1371600"/>
            <a:ext cx="2243137" cy="168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utoUpdateAnimBg="0"/>
      <p:bldP spid="23571" grpId="0" autoUpdateAnimBg="0"/>
      <p:bldP spid="2357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0" name="Picture 4" descr="images[72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28700"/>
            <a:ext cx="190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1" name="Picture 5" descr="images[63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28700"/>
            <a:ext cx="2971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676400" y="2914650"/>
            <a:ext cx="19812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cờ vua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181600" y="2914650"/>
            <a:ext cx="19812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lá cờ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1676400" y="2914650"/>
            <a:ext cx="9906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638800" y="2914650"/>
            <a:ext cx="9906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3" grpId="0"/>
      <p:bldP spid="101384" grpId="0"/>
      <p:bldP spid="1013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72150" y="3328989"/>
            <a:ext cx="3448050" cy="603647"/>
            <a:chOff x="3084" y="2208"/>
            <a:chExt cx="2172" cy="507"/>
          </a:xfrm>
        </p:grpSpPr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 ta</a:t>
              </a: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2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8444" name="Text Box 9"/>
            <p:cNvSpPr txBox="1">
              <a:spLocks noChangeArrowheads="1"/>
            </p:cNvSpPr>
            <p:nvPr/>
          </p:nvSpPr>
          <p:spPr bwMode="auto">
            <a:xfrm>
              <a:off x="3084" y="2224"/>
              <a:ext cx="924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nước</a:t>
              </a:r>
            </a:p>
          </p:txBody>
        </p:sp>
      </p:grp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791200" y="3348038"/>
            <a:ext cx="135255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nước</a:t>
            </a:r>
          </a:p>
        </p:txBody>
      </p:sp>
      <p:pic>
        <p:nvPicPr>
          <p:cNvPr id="18436" name="Picture 18" descr="viet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1" y="1085850"/>
            <a:ext cx="215106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2" descr="1055lx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14300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8" name="Group 24"/>
          <p:cNvGrpSpPr>
            <a:grpSpLocks/>
          </p:cNvGrpSpPr>
          <p:nvPr/>
        </p:nvGrpSpPr>
        <p:grpSpPr bwMode="auto">
          <a:xfrm>
            <a:off x="1747838" y="3314701"/>
            <a:ext cx="2519362" cy="584597"/>
            <a:chOff x="816" y="2496"/>
            <a:chExt cx="1587" cy="491"/>
          </a:xfrm>
        </p:grpSpPr>
        <p:sp>
          <p:nvSpPr>
            <p:cNvPr id="18440" name="Text Box 4"/>
            <p:cNvSpPr txBox="1">
              <a:spLocks noChangeArrowheads="1"/>
            </p:cNvSpPr>
            <p:nvPr/>
          </p:nvSpPr>
          <p:spPr bwMode="auto">
            <a:xfrm>
              <a:off x="1392" y="2496"/>
              <a:ext cx="1011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nước</a:t>
              </a:r>
            </a:p>
          </p:txBody>
        </p:sp>
        <p:sp>
          <p:nvSpPr>
            <p:cNvPr id="18441" name="Text Box 23"/>
            <p:cNvSpPr txBox="1">
              <a:spLocks noChangeArrowheads="1"/>
            </p:cNvSpPr>
            <p:nvPr/>
          </p:nvSpPr>
          <p:spPr bwMode="auto">
            <a:xfrm>
              <a:off x="816" y="2496"/>
              <a:ext cx="960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thác</a:t>
              </a:r>
            </a:p>
          </p:txBody>
        </p:sp>
      </p:grp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667000" y="3314700"/>
            <a:ext cx="13335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nước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utoUpdateAnimBg="0"/>
      <p:bldP spid="2151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s[72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2895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mages[63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402556"/>
            <a:ext cx="3581400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3000" y="3028950"/>
            <a:ext cx="19812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vua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86400" y="3086100"/>
            <a:ext cx="19812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lá 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1676400" y="0"/>
            <a:ext cx="4648200" cy="1143000"/>
          </a:xfrm>
          <a:prstGeom prst="cloudCallout">
            <a:avLst>
              <a:gd name="adj1" fmla="val 47505"/>
              <a:gd name="adj2" fmla="val 64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000" i="1">
                <a:solidFill>
                  <a:srgbClr val="0000FF"/>
                </a:solidFill>
                <a:latin typeface="Arial" charset="0"/>
              </a:rPr>
              <a:t>,Nhà nhà treo 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2000" i="1">
                <a:solidFill>
                  <a:srgbClr val="0000FF"/>
                </a:solidFill>
                <a:latin typeface="Arial" charset="0"/>
              </a:rPr>
              <a:t> mừng ngày Quốc khánh.</a:t>
            </a: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3429000" y="3486150"/>
            <a:ext cx="4267200" cy="1485900"/>
          </a:xfrm>
          <a:prstGeom prst="cloudCallout">
            <a:avLst>
              <a:gd name="adj1" fmla="val -68972"/>
              <a:gd name="adj2" fmla="val -5985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vua là môn thể thao em rất yêu thích.</a:t>
            </a:r>
          </a:p>
          <a:p>
            <a:pPr algn="ctr"/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6" grpId="0" animBg="1"/>
      <p:bldP spid="1095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5"/>
          <p:cNvGrpSpPr>
            <a:grpSpLocks/>
          </p:cNvGrpSpPr>
          <p:nvPr/>
        </p:nvGrpSpPr>
        <p:grpSpPr bwMode="auto">
          <a:xfrm>
            <a:off x="6991350" y="3486151"/>
            <a:ext cx="3448050" cy="603647"/>
            <a:chOff x="3084" y="2208"/>
            <a:chExt cx="2172" cy="507"/>
          </a:xfrm>
        </p:grpSpPr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bạc</a:t>
              </a:r>
            </a:p>
          </p:txBody>
        </p:sp>
        <p:sp>
          <p:nvSpPr>
            <p:cNvPr id="20491" name="Text Box 7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2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4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bàn</a:t>
              </a:r>
            </a:p>
          </p:txBody>
        </p:sp>
      </p:grpSp>
      <p:pic>
        <p:nvPicPr>
          <p:cNvPr id="20483" name="Picture 11" descr="ban b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9850" y="1839516"/>
            <a:ext cx="2419350" cy="136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4" name="Group 13"/>
          <p:cNvGrpSpPr>
            <a:grpSpLocks/>
          </p:cNvGrpSpPr>
          <p:nvPr/>
        </p:nvGrpSpPr>
        <p:grpSpPr bwMode="auto">
          <a:xfrm>
            <a:off x="1447801" y="3543295"/>
            <a:ext cx="2924175" cy="591127"/>
            <a:chOff x="2208" y="3340"/>
            <a:chExt cx="1842" cy="531"/>
          </a:xfrm>
        </p:grpSpPr>
        <p:sp>
          <p:nvSpPr>
            <p:cNvPr id="20488" name="Text Box 14"/>
            <p:cNvSpPr txBox="1">
              <a:spLocks noChangeArrowheads="1"/>
            </p:cNvSpPr>
            <p:nvPr/>
          </p:nvSpPr>
          <p:spPr bwMode="auto">
            <a:xfrm>
              <a:off x="2671" y="3340"/>
              <a:ext cx="1379" cy="5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ghế</a:t>
              </a:r>
            </a:p>
          </p:txBody>
        </p:sp>
        <p:sp>
          <p:nvSpPr>
            <p:cNvPr id="20489" name="Text Box 15"/>
            <p:cNvSpPr txBox="1">
              <a:spLocks noChangeArrowheads="1"/>
            </p:cNvSpPr>
            <p:nvPr/>
          </p:nvSpPr>
          <p:spPr bwMode="auto">
            <a:xfrm>
              <a:off x="2208" y="3346"/>
              <a:ext cx="947" cy="5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bàn</a:t>
              </a:r>
            </a:p>
          </p:txBody>
        </p:sp>
      </p:grpSp>
      <p:pic>
        <p:nvPicPr>
          <p:cNvPr id="20485" name="Picture 17" descr="VM2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257300"/>
            <a:ext cx="3005138" cy="22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2133600" y="228600"/>
            <a:ext cx="6019800" cy="1314450"/>
          </a:xfrm>
          <a:prstGeom prst="wedgeEllipseCallout">
            <a:avLst>
              <a:gd name="adj1" fmla="val 33255"/>
              <a:gd name="adj2" fmla="val 7291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i="1">
                <a:latin typeface="Arial" charset="0"/>
              </a:rPr>
              <a:t>	Mọi người đang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bàn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latin typeface="Arial" charset="0"/>
              </a:rPr>
              <a:t>bạc về phương án thi đấu.</a:t>
            </a:r>
          </a:p>
          <a:p>
            <a:pPr algn="ctr"/>
            <a:endParaRPr lang="en-US" sz="2400" i="1">
              <a:latin typeface="Arial" charset="0"/>
            </a:endParaRPr>
          </a:p>
        </p:txBody>
      </p:sp>
      <p:sp>
        <p:nvSpPr>
          <p:cNvPr id="108564" name="AutoShape 20"/>
          <p:cNvSpPr>
            <a:spLocks noChangeArrowheads="1"/>
          </p:cNvSpPr>
          <p:nvPr/>
        </p:nvSpPr>
        <p:spPr bwMode="auto">
          <a:xfrm>
            <a:off x="2209800" y="3714750"/>
            <a:ext cx="6019800" cy="1257300"/>
          </a:xfrm>
          <a:prstGeom prst="wedgeEllipseCallout">
            <a:avLst>
              <a:gd name="adj1" fmla="val -41009"/>
              <a:gd name="adj2" fmla="val -94509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400" i="1">
                <a:latin typeface="Arial" charset="0"/>
              </a:rPr>
              <a:t>Bộ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bàn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latin typeface="Arial" charset="0"/>
              </a:rPr>
              <a:t>ghế hình nốt nhạc thật là đẹp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3" grpId="0" animBg="1"/>
      <p:bldP spid="1085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5695950" y="3486151"/>
            <a:ext cx="3448050" cy="541734"/>
            <a:chOff x="3084" y="2208"/>
            <a:chExt cx="2172" cy="455"/>
          </a:xfrm>
        </p:grpSpPr>
        <p:sp>
          <p:nvSpPr>
            <p:cNvPr id="21514" name="Text Box 3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 ta</a:t>
              </a:r>
            </a:p>
          </p:txBody>
        </p:sp>
        <p:sp>
          <p:nvSpPr>
            <p:cNvPr id="21515" name="Text Box 4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1516" name="Text Box 5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tx2"/>
                  </a:solidFill>
                  <a:latin typeface="Arial" charset="0"/>
                </a:rPr>
                <a:t>nước</a:t>
              </a:r>
            </a:p>
          </p:txBody>
        </p:sp>
      </p:grpSp>
      <p:pic>
        <p:nvPicPr>
          <p:cNvPr id="21507" name="Picture 7" descr="viet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1" y="1371600"/>
            <a:ext cx="215106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 descr="1055lx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42875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9" name="Group 9"/>
          <p:cNvGrpSpPr>
            <a:grpSpLocks/>
          </p:cNvGrpSpPr>
          <p:nvPr/>
        </p:nvGrpSpPr>
        <p:grpSpPr bwMode="auto">
          <a:xfrm>
            <a:off x="1143001" y="3543301"/>
            <a:ext cx="2519363" cy="522684"/>
            <a:chOff x="816" y="2496"/>
            <a:chExt cx="1587" cy="439"/>
          </a:xfrm>
        </p:grpSpPr>
        <p:sp>
          <p:nvSpPr>
            <p:cNvPr id="21512" name="Text Box 10"/>
            <p:cNvSpPr txBox="1">
              <a:spLocks noChangeArrowheads="1"/>
            </p:cNvSpPr>
            <p:nvPr/>
          </p:nvSpPr>
          <p:spPr bwMode="auto">
            <a:xfrm>
              <a:off x="1392" y="2496"/>
              <a:ext cx="1011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tx2"/>
                  </a:solidFill>
                  <a:latin typeface="Arial" charset="0"/>
                </a:rPr>
                <a:t>nước</a:t>
              </a:r>
            </a:p>
          </p:txBody>
        </p:sp>
        <p:sp>
          <p:nvSpPr>
            <p:cNvPr id="21513" name="Text Box 11"/>
            <p:cNvSpPr txBox="1">
              <a:spLocks noChangeArrowheads="1"/>
            </p:cNvSpPr>
            <p:nvPr/>
          </p:nvSpPr>
          <p:spPr bwMode="auto">
            <a:xfrm>
              <a:off x="816" y="2496"/>
              <a:ext cx="960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thác</a:t>
              </a:r>
            </a:p>
          </p:txBody>
        </p:sp>
      </p:grp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2590800" y="3771900"/>
            <a:ext cx="4648200" cy="1200150"/>
          </a:xfrm>
          <a:prstGeom prst="wedgeEllipseCallout">
            <a:avLst>
              <a:gd name="adj1" fmla="val -31181"/>
              <a:gd name="adj2" fmla="val -79958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tx2"/>
                </a:solidFill>
                <a:latin typeface="Arial" charset="0"/>
              </a:rPr>
              <a:t>Nước</a:t>
            </a:r>
            <a:r>
              <a:rPr lang="en-US" sz="1600" i="1">
                <a:solidFill>
                  <a:srgbClr val="0000FF"/>
                </a:solidFill>
                <a:latin typeface="Arial" charset="0"/>
              </a:rPr>
              <a:t> từ trên cao đổ xuống tung bọt trắng xoá.</a:t>
            </a: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110606" name="AutoShape 14"/>
          <p:cNvSpPr>
            <a:spLocks noChangeArrowheads="1"/>
          </p:cNvSpPr>
          <p:nvPr/>
        </p:nvSpPr>
        <p:spPr bwMode="auto">
          <a:xfrm>
            <a:off x="1981200" y="0"/>
            <a:ext cx="4114800" cy="1314450"/>
          </a:xfrm>
          <a:prstGeom prst="wedgeEllipseCallout">
            <a:avLst>
              <a:gd name="adj1" fmla="val 63773"/>
              <a:gd name="adj2" fmla="val 5335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tx2"/>
                </a:solidFill>
                <a:latin typeface="Arial" charset="0"/>
              </a:rPr>
              <a:t>Nước</a:t>
            </a:r>
            <a:r>
              <a:rPr lang="en-US" i="1">
                <a:solidFill>
                  <a:srgbClr val="0000FF"/>
                </a:solidFill>
                <a:latin typeface="Arial" charset="0"/>
              </a:rPr>
              <a:t> Việt Nam có quyền được hưởng tự do, độc lập.</a:t>
            </a:r>
          </a:p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5" grpId="0" animBg="1"/>
      <p:bldP spid="1106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05200" y="228600"/>
            <a:ext cx="2590800" cy="1714500"/>
          </a:xfrm>
          <a:prstGeom prst="actionButtonHelp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6502" name="WordArt 6"/>
          <p:cNvSpPr>
            <a:spLocks noChangeArrowheads="1" noChangeShapeType="1" noTextEdit="1"/>
          </p:cNvSpPr>
          <p:nvPr/>
        </p:nvSpPr>
        <p:spPr bwMode="auto">
          <a:xfrm>
            <a:off x="3810000" y="914400"/>
            <a:ext cx="1962150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801"/>
              </a:avLst>
            </a:prstTxWarp>
          </a:bodyPr>
          <a:lstStyle/>
          <a:p>
            <a:pPr algn="ctr"/>
            <a:r>
              <a:rPr lang="vi-VN" sz="3600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</a:t>
            </a:r>
            <a:endParaRPr lang="en-US" sz="3600" kern="10">
              <a:ln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3" grpId="0" animBg="1"/>
      <p:bldP spid="1065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09" name="Group 9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265638"/>
              </p:ext>
            </p:extLst>
          </p:nvPr>
        </p:nvGraphicFramePr>
        <p:xfrm>
          <a:off x="1143000" y="1504950"/>
          <a:ext cx="7045325" cy="1729979"/>
        </p:xfrm>
        <a:graphic>
          <a:graphicData uri="http://schemas.openxmlformats.org/drawingml/2006/table">
            <a:tbl>
              <a:tblPr/>
              <a:tblGrid>
                <a:gridCol w="1722438"/>
                <a:gridCol w="2740025"/>
                <a:gridCol w="2582862"/>
              </a:tblGrid>
              <a:tr h="753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04" name="Text Box 88"/>
          <p:cNvSpPr txBox="1">
            <a:spLocks noChangeArrowheads="1"/>
          </p:cNvSpPr>
          <p:nvPr/>
        </p:nvSpPr>
        <p:spPr bwMode="auto">
          <a:xfrm>
            <a:off x="5943600" y="2325618"/>
            <a:ext cx="19812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FF3300"/>
                </a:solidFill>
                <a:latin typeface="Arial" charset="0"/>
              </a:rPr>
              <a:t>Chiến</a:t>
            </a:r>
            <a:r>
              <a:rPr lang="en-US" sz="20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FF3300"/>
                </a:solidFill>
                <a:latin typeface="Arial" charset="0"/>
              </a:rPr>
              <a:t>tranh</a:t>
            </a:r>
            <a:r>
              <a:rPr lang="en-US" sz="2000" dirty="0">
                <a:solidFill>
                  <a:srgbClr val="FF3300"/>
                </a:solidFill>
                <a:latin typeface="Arial" charset="0"/>
              </a:rPr>
              <a:t>; </a:t>
            </a:r>
            <a:r>
              <a:rPr lang="en-US" sz="2000" dirty="0" err="1">
                <a:solidFill>
                  <a:srgbClr val="FF3300"/>
                </a:solidFill>
                <a:latin typeface="Arial" charset="0"/>
              </a:rPr>
              <a:t>xung</a:t>
            </a:r>
            <a:r>
              <a:rPr lang="en-US" sz="20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FF3300"/>
                </a:solidFill>
                <a:latin typeface="Arial" charset="0"/>
              </a:rPr>
              <a:t>đột</a:t>
            </a:r>
            <a:r>
              <a:rPr lang="en-US" sz="2000" dirty="0">
                <a:latin typeface="Arial" charset="0"/>
              </a:rPr>
              <a:t>…</a:t>
            </a:r>
          </a:p>
        </p:txBody>
      </p:sp>
      <p:sp>
        <p:nvSpPr>
          <p:cNvPr id="34905" name="Text Box 89"/>
          <p:cNvSpPr txBox="1">
            <a:spLocks noChangeArrowheads="1"/>
          </p:cNvSpPr>
          <p:nvPr/>
        </p:nvSpPr>
        <p:spPr bwMode="auto">
          <a:xfrm>
            <a:off x="3124200" y="2419350"/>
            <a:ext cx="22860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Thanh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bình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; 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bình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yên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; 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thái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</a:rPr>
              <a:t>bình</a:t>
            </a:r>
            <a:r>
              <a:rPr lang="en-US" sz="2000" dirty="0" smtClean="0">
                <a:solidFill>
                  <a:srgbClr val="0000FF"/>
                </a:solidFill>
                <a:latin typeface="Arial" charset="0"/>
              </a:rPr>
              <a:t>.</a:t>
            </a:r>
            <a:endParaRPr lang="en-US" sz="20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4911" name="AutoShape 95"/>
          <p:cNvSpPr>
            <a:spLocks noChangeArrowheads="1"/>
          </p:cNvSpPr>
          <p:nvPr/>
        </p:nvSpPr>
        <p:spPr bwMode="auto">
          <a:xfrm>
            <a:off x="1752600" y="114300"/>
            <a:ext cx="5181600" cy="857250"/>
          </a:xfrm>
          <a:prstGeom prst="horizontalScroll">
            <a:avLst>
              <a:gd name="adj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 sz="2800" i="1">
                <a:solidFill>
                  <a:schemeClr val="tx2"/>
                </a:solidFill>
                <a:latin typeface="Arial" charset="0"/>
              </a:rPr>
              <a:t>Bài cũ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1295400" y="822185"/>
            <a:ext cx="7162800" cy="2057401"/>
            <a:chOff x="816" y="432"/>
            <a:chExt cx="4512" cy="1728"/>
          </a:xfrm>
        </p:grpSpPr>
        <p:sp>
          <p:nvSpPr>
            <p:cNvPr id="4117" name="Text Box 85"/>
            <p:cNvSpPr txBox="1">
              <a:spLocks noChangeArrowheads="1"/>
            </p:cNvSpPr>
            <p:nvPr/>
          </p:nvSpPr>
          <p:spPr bwMode="auto">
            <a:xfrm>
              <a:off x="2064" y="1248"/>
              <a:ext cx="1248" cy="3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Từ đồng nghĩa</a:t>
              </a:r>
            </a:p>
          </p:txBody>
        </p:sp>
        <p:sp>
          <p:nvSpPr>
            <p:cNvPr id="4118" name="Text Box 86"/>
            <p:cNvSpPr txBox="1">
              <a:spLocks noChangeArrowheads="1"/>
            </p:cNvSpPr>
            <p:nvPr/>
          </p:nvSpPr>
          <p:spPr bwMode="auto">
            <a:xfrm>
              <a:off x="3696" y="1248"/>
              <a:ext cx="1296" cy="3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Từ trái nghĩa</a:t>
              </a:r>
            </a:p>
          </p:txBody>
        </p:sp>
        <p:sp>
          <p:nvSpPr>
            <p:cNvPr id="4119" name="Text Box 87"/>
            <p:cNvSpPr txBox="1">
              <a:spLocks noChangeArrowheads="1"/>
            </p:cNvSpPr>
            <p:nvPr/>
          </p:nvSpPr>
          <p:spPr bwMode="auto">
            <a:xfrm>
              <a:off x="816" y="1824"/>
              <a:ext cx="1248" cy="3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Hoà bình</a:t>
              </a:r>
            </a:p>
          </p:txBody>
        </p:sp>
        <p:sp>
          <p:nvSpPr>
            <p:cNvPr id="4120" name="Text Box 96"/>
            <p:cNvSpPr txBox="1">
              <a:spLocks noChangeArrowheads="1"/>
            </p:cNvSpPr>
            <p:nvPr/>
          </p:nvSpPr>
          <p:spPr bwMode="auto">
            <a:xfrm>
              <a:off x="1296" y="432"/>
              <a:ext cx="4032" cy="3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1" u="sng" dirty="0" err="1" smtClean="0">
                  <a:latin typeface="Arial" charset="0"/>
                </a:rPr>
                <a:t>Câu</a:t>
              </a:r>
              <a:r>
                <a:rPr lang="en-US" sz="2000" b="1" u="sng" dirty="0" smtClean="0">
                  <a:latin typeface="Arial" charset="0"/>
                </a:rPr>
                <a:t> </a:t>
              </a:r>
              <a:r>
                <a:rPr lang="en-US" sz="2000" b="1" u="sng" dirty="0">
                  <a:latin typeface="Arial" charset="0"/>
                </a:rPr>
                <a:t>1</a:t>
              </a:r>
              <a:r>
                <a:rPr lang="en-US" sz="2000" dirty="0">
                  <a:latin typeface="Arial" charset="0"/>
                </a:rPr>
                <a:t>: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4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4" grpId="0"/>
      <p:bldP spid="34904" grpId="1"/>
      <p:bldP spid="34905" grpId="0"/>
      <p:bldP spid="34905" grpId="1"/>
      <p:bldP spid="349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Picture 5" descr="images[24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1" y="800100"/>
            <a:ext cx="27336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 descr="images[57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1" y="742950"/>
            <a:ext cx="2238375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5181600" y="3200400"/>
            <a:ext cx="23622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lọ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mực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1600200" y="3200400"/>
            <a:ext cx="23622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con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mực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/>
      <p:bldP spid="1003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4" name="Picture 4" descr="IMG_08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28700"/>
            <a:ext cx="3276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5" name="Picture 5" descr="images[98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28701"/>
            <a:ext cx="3124200" cy="192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905000" y="3371850"/>
            <a:ext cx="22860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cái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cuốc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4724400" y="3371850"/>
            <a:ext cx="22860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chim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cuốc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/>
      <p:bldP spid="1024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2971800" y="685800"/>
            <a:ext cx="3581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 rot="244344">
            <a:off x="1693863" y="779860"/>
            <a:ext cx="5486400" cy="6286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00000" scaled="1"/>
                </a:gradFill>
                <a:latin typeface="Arial"/>
                <a:cs typeface="Arial"/>
              </a:rPr>
              <a:t>Từ đồng âm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100000" scaled="1"/>
              </a:gradFill>
              <a:latin typeface="Arial"/>
              <a:cs typeface="Arial"/>
            </a:endParaRPr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 rot="10800000">
            <a:off x="381000" y="2286000"/>
            <a:ext cx="3124200" cy="1257300"/>
          </a:xfrm>
          <a:prstGeom prst="wedgeRoundRectCallout">
            <a:avLst>
              <a:gd name="adj1" fmla="val -69921"/>
              <a:gd name="adj2" fmla="val 118560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sz="4000">
                <a:solidFill>
                  <a:schemeClr val="tx2"/>
                </a:solidFill>
                <a:latin typeface="Arial" charset="0"/>
              </a:rPr>
              <a:t>Giống</a:t>
            </a:r>
            <a:r>
              <a:rPr lang="en-US" sz="4000">
                <a:latin typeface="Arial" charset="0"/>
              </a:rPr>
              <a:t> nhau về </a:t>
            </a:r>
            <a:r>
              <a:rPr lang="en-US" sz="4000">
                <a:solidFill>
                  <a:schemeClr val="tx2"/>
                </a:solidFill>
                <a:latin typeface="Arial" charset="0"/>
              </a:rPr>
              <a:t>âm</a:t>
            </a: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 rot="10800000">
            <a:off x="4648200" y="2228850"/>
            <a:ext cx="3124200" cy="1257300"/>
          </a:xfrm>
          <a:prstGeom prst="wedgeRoundRectCallout">
            <a:avLst>
              <a:gd name="adj1" fmla="val 65037"/>
              <a:gd name="adj2" fmla="val 114014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sz="3200">
                <a:solidFill>
                  <a:schemeClr val="tx2"/>
                </a:solidFill>
                <a:latin typeface="Arial" charset="0"/>
              </a:rPr>
              <a:t>Khác</a:t>
            </a:r>
            <a:r>
              <a:rPr lang="en-US" sz="3200">
                <a:latin typeface="Arial" charset="0"/>
              </a:rPr>
              <a:t> hẳn nhau về 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nghĩa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nimBg="1"/>
      <p:bldP spid="31762" grpId="0" animBg="1"/>
      <p:bldP spid="3176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914400" y="514350"/>
            <a:ext cx="990600" cy="742950"/>
          </a:xfrm>
          <a:prstGeom prst="actionButtonHome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4696" name="Cloud"/>
          <p:cNvSpPr>
            <a:spLocks noChangeAspect="1" noEditPoints="1" noChangeArrowheads="1"/>
          </p:cNvSpPr>
          <p:nvPr/>
        </p:nvSpPr>
        <p:spPr bwMode="auto">
          <a:xfrm>
            <a:off x="1981200" y="1028700"/>
            <a:ext cx="4267200" cy="2057400"/>
          </a:xfrm>
          <a:custGeom>
            <a:avLst/>
            <a:gdLst>
              <a:gd name="T0" fmla="*/ 13236 w 21600"/>
              <a:gd name="T1" fmla="*/ 1371600 h 21600"/>
              <a:gd name="T2" fmla="*/ 2133600 w 21600"/>
              <a:gd name="T3" fmla="*/ 2740279 h 21600"/>
              <a:gd name="T4" fmla="*/ 4263644 w 21600"/>
              <a:gd name="T5" fmla="*/ 1371600 h 21600"/>
              <a:gd name="T6" fmla="*/ 2133600 w 21600"/>
              <a:gd name="T7" fmla="*/ 156845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240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400">
                <a:solidFill>
                  <a:schemeClr val="tx2"/>
                </a:solidFill>
              </a:rPr>
              <a:t>Học thuộc ghi nhớ.</a:t>
            </a:r>
          </a:p>
          <a:p>
            <a:pPr>
              <a:defRPr/>
            </a:pPr>
            <a:r>
              <a:rPr lang="en-US" sz="2400">
                <a:solidFill>
                  <a:schemeClr val="tx2"/>
                </a:solidFill>
              </a:rPr>
              <a:t>Làm các bài tập vào vở.</a:t>
            </a:r>
          </a:p>
          <a:p>
            <a:pPr>
              <a:defRPr/>
            </a:pPr>
            <a:endParaRPr lang="en-US" sz="2400">
              <a:solidFill>
                <a:schemeClr val="tx2"/>
              </a:solidFill>
            </a:endParaRPr>
          </a:p>
          <a:p>
            <a:pPr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nimBg="1"/>
      <p:bldP spid="1146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990600" y="1714500"/>
            <a:ext cx="7010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483951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Thứ Năm ngày 5 tháng 10 năm 2023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419600" y="1543050"/>
            <a:ext cx="4191000" cy="177165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Con yêu quý của bố! Hãy can đảm lên,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hỡi người chiến sĩ của đạo quân vĩ đại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kia! Sách vở của con là vũ khí, lớp học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con là chiến trường. Hãy coi sự ngu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dốt là thù địch. Bố tin rằng con sẽ luôn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cố gắng và sẽ không bao giờ là người lính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hèn nhát trên mặt trận đầy gian khổ ấy.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90600" y="3657603"/>
            <a:ext cx="3886200" cy="461963"/>
            <a:chOff x="1224" y="2208"/>
            <a:chExt cx="1008" cy="388"/>
          </a:xfrm>
        </p:grpSpPr>
        <p:sp>
          <p:nvSpPr>
            <p:cNvPr id="5130" name="Text Box 11"/>
            <p:cNvSpPr txBox="1">
              <a:spLocks noChangeArrowheads="1"/>
            </p:cNvSpPr>
            <p:nvPr/>
          </p:nvSpPr>
          <p:spPr bwMode="auto">
            <a:xfrm>
              <a:off x="1224" y="2208"/>
              <a:ext cx="708" cy="3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a) Ông ngồi câu</a:t>
              </a: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1752" y="2208"/>
              <a:ext cx="480" cy="3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     cá.</a:t>
              </a:r>
            </a:p>
          </p:txBody>
        </p:sp>
      </p:grp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191000" y="3657601"/>
            <a:ext cx="42672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b) Đoạn văn này có 5 câu.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743200" y="3657601"/>
            <a:ext cx="9906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137160" rIns="13716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câu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315200" y="3657601"/>
            <a:ext cx="112395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câu</a:t>
            </a:r>
          </a:p>
        </p:txBody>
      </p:sp>
      <p:pic>
        <p:nvPicPr>
          <p:cNvPr id="5142" name="Picture 22" descr="cau ca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43050"/>
            <a:ext cx="3233738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371600" y="514351"/>
            <a:ext cx="31242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I/ Nhận xét.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133600" y="971551"/>
            <a:ext cx="22098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Bài 1: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35" grpId="0"/>
      <p:bldP spid="5136" grpId="0"/>
      <p:bldP spid="5137" grpId="0"/>
      <p:bldP spid="5143" grpId="0"/>
      <p:bldP spid="51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14400" y="1028700"/>
            <a:ext cx="73914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1-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vẹn,trên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algn="l" eaLnBrk="1" hangingPunct="1"/>
            <a:r>
              <a:rPr lang="en-US" sz="3200" b="1" u="sng" smtClean="0">
                <a:solidFill>
                  <a:srgbClr val="0000FF"/>
                </a:solidFill>
                <a:latin typeface="Arial" charset="0"/>
                <a:cs typeface="Arial" charset="0"/>
              </a:rPr>
              <a:t>Bài 2: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 Dòng nào nêu đúng nghĩa mỗi từ “</a:t>
            </a:r>
            <a:r>
              <a:rPr lang="en-US" sz="3200" smtClean="0">
                <a:solidFill>
                  <a:schemeClr val="tx2"/>
                </a:solidFill>
                <a:latin typeface="Arial" charset="0"/>
                <a:cs typeface="Arial" charset="0"/>
              </a:rPr>
              <a:t>câu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”trong </a:t>
            </a:r>
            <a: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  <a:t>hai câu tr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ên</a:t>
            </a:r>
            <a: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1828800" y="1600200"/>
            <a:ext cx="6858000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1828800" y="628651"/>
            <a:ext cx="54864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Từ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câu</a:t>
            </a:r>
            <a:r>
              <a:rPr lang="en-US" sz="2400" b="1">
                <a:latin typeface="Arial" charset="0"/>
              </a:rPr>
              <a:t> trong </a:t>
            </a:r>
            <a:r>
              <a:rPr lang="en-US" sz="2400" b="1" i="1">
                <a:latin typeface="Arial" charset="0"/>
              </a:rPr>
              <a:t>“Ông ngồi 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câu</a:t>
            </a:r>
            <a:r>
              <a:rPr lang="en-US" sz="2400" b="1" i="1">
                <a:latin typeface="Arial" charset="0"/>
              </a:rPr>
              <a:t> cá”</a:t>
            </a:r>
            <a:r>
              <a:rPr lang="en-US" sz="2400" b="1">
                <a:latin typeface="Arial" charset="0"/>
              </a:rPr>
              <a:t> có nghĩa là: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905000" y="1371600"/>
            <a:ext cx="5943600" cy="17543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	-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Bắt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cá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tôm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...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móc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sắt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nhỏ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(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thường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mồi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)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buộc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sợi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dây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2400" dirty="0">
              <a:latin typeface="Arial" charset="0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057400" y="2422192"/>
            <a:ext cx="5257800" cy="17543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dirty="0" err="1">
                <a:latin typeface="Arial" charset="0"/>
              </a:rPr>
              <a:t>Từ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câu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trong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i="1" dirty="0">
                <a:latin typeface="Arial" charset="0"/>
              </a:rPr>
              <a:t>“</a:t>
            </a:r>
            <a:r>
              <a:rPr lang="en-US" sz="2400" b="1" i="1" dirty="0" err="1">
                <a:latin typeface="Arial" charset="0"/>
              </a:rPr>
              <a:t>Đoạn</a:t>
            </a:r>
            <a:r>
              <a:rPr lang="en-US" sz="2400" b="1" i="1" dirty="0">
                <a:latin typeface="Arial" charset="0"/>
              </a:rPr>
              <a:t> </a:t>
            </a:r>
            <a:r>
              <a:rPr lang="en-US" sz="2400" b="1" i="1" dirty="0" err="1">
                <a:latin typeface="Arial" charset="0"/>
              </a:rPr>
              <a:t>văn</a:t>
            </a:r>
            <a:r>
              <a:rPr lang="en-US" sz="2400" b="1" i="1" dirty="0">
                <a:latin typeface="Arial" charset="0"/>
              </a:rPr>
              <a:t> </a:t>
            </a:r>
            <a:r>
              <a:rPr lang="en-US" sz="2400" b="1" i="1" dirty="0" err="1">
                <a:latin typeface="Arial" charset="0"/>
              </a:rPr>
              <a:t>này</a:t>
            </a:r>
            <a:r>
              <a:rPr lang="en-US" sz="2400" b="1" i="1" dirty="0">
                <a:latin typeface="Arial" charset="0"/>
              </a:rPr>
              <a:t> </a:t>
            </a:r>
            <a:r>
              <a:rPr lang="en-US" sz="2400" b="1" i="1" dirty="0" err="1">
                <a:latin typeface="Arial" charset="0"/>
              </a:rPr>
              <a:t>có</a:t>
            </a:r>
            <a:r>
              <a:rPr lang="en-US" sz="2400" b="1" i="1" dirty="0">
                <a:latin typeface="Arial" charset="0"/>
              </a:rPr>
              <a:t> 5 </a:t>
            </a:r>
            <a:r>
              <a:rPr lang="en-US" sz="2400" b="1" i="1" dirty="0" err="1">
                <a:solidFill>
                  <a:srgbClr val="FF3300"/>
                </a:solidFill>
                <a:latin typeface="Arial" charset="0"/>
              </a:rPr>
              <a:t>câu</a:t>
            </a:r>
            <a:r>
              <a:rPr lang="en-US" sz="2400" b="1" i="1" dirty="0">
                <a:latin typeface="Arial" charset="0"/>
              </a:rPr>
              <a:t>”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có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nghĩa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là</a:t>
            </a:r>
            <a:r>
              <a:rPr lang="en-US" sz="2400" b="1" dirty="0">
                <a:latin typeface="Arial" charset="0"/>
              </a:rPr>
              <a:t>:</a:t>
            </a:r>
          </a:p>
          <a:p>
            <a:pPr eaLnBrk="1" hangingPunct="1"/>
            <a:endParaRPr lang="en-US" sz="2400" b="1" dirty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dirty="0">
              <a:latin typeface="Arial" charset="0"/>
            </a:endParaRP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1828800" y="3194327"/>
            <a:ext cx="6248400" cy="249299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	-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Đơn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vị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nói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diễn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đạt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ý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trọn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vẹn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trên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được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mở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chữ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viết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hoa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kết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thúc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bằng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dấu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ngắt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eaLnBrk="1" hangingPunct="1"/>
            <a:endParaRPr lang="en-US" sz="2400" b="1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/>
      <p:bldP spid="41997" grpId="0"/>
      <p:bldP spid="41998" grpId="0"/>
      <p:bldP spid="419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052"/>
          <p:cNvSpPr>
            <a:spLocks noChangeArrowheads="1"/>
          </p:cNvSpPr>
          <p:nvPr/>
        </p:nvSpPr>
        <p:spPr bwMode="auto">
          <a:xfrm>
            <a:off x="1371600" y="171450"/>
            <a:ext cx="77724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Ghi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hớ:</a:t>
            </a:r>
          </a:p>
        </p:txBody>
      </p:sp>
      <p:sp>
        <p:nvSpPr>
          <p:cNvPr id="28679" name="Text Box 2055"/>
          <p:cNvSpPr txBox="1">
            <a:spLocks noChangeArrowheads="1"/>
          </p:cNvSpPr>
          <p:nvPr/>
        </p:nvSpPr>
        <p:spPr bwMode="auto">
          <a:xfrm>
            <a:off x="1219200" y="1600201"/>
            <a:ext cx="7543800" cy="25299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6870700" cy="6858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tập: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676400" y="1200151"/>
            <a:ext cx="70104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Phân biệt nghĩa của những từ đồng âm trong  các cụm từ sau: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209800" y="2057400"/>
            <a:ext cx="5334000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133600" y="2171701"/>
            <a:ext cx="70104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cánh đồng - tượng đồng - một nghìn đồng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133600" y="2857501"/>
            <a:ext cx="53340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hòn đá – đá bóng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133600" y="3657601"/>
            <a:ext cx="46482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ba và má – ba tuổi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7" grpId="0"/>
      <p:bldP spid="49159" grpId="0"/>
      <p:bldP spid="49160" grpId="0"/>
      <p:bldP spid="49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39850" y="3899298"/>
            <a:ext cx="2305050" cy="522684"/>
            <a:chOff x="948" y="2208"/>
            <a:chExt cx="1452" cy="439"/>
          </a:xfrm>
        </p:grpSpPr>
        <p:sp>
          <p:nvSpPr>
            <p:cNvPr id="11280" name="Text Box 6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cánh</a:t>
              </a:r>
              <a:endPara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1" name="Text Box 7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đồng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429000" y="3890966"/>
            <a:ext cx="3352800" cy="526258"/>
            <a:chOff x="2304" y="2652"/>
            <a:chExt cx="2112" cy="442"/>
          </a:xfrm>
        </p:grpSpPr>
        <p:sp>
          <p:nvSpPr>
            <p:cNvPr id="11277" name="Text Box 9"/>
            <p:cNvSpPr txBox="1">
              <a:spLocks noChangeArrowheads="1"/>
            </p:cNvSpPr>
            <p:nvPr/>
          </p:nvSpPr>
          <p:spPr bwMode="auto">
            <a:xfrm>
              <a:off x="2868" y="2652"/>
              <a:ext cx="852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nghìn</a:t>
              </a:r>
            </a:p>
          </p:txBody>
        </p:sp>
        <p:sp>
          <p:nvSpPr>
            <p:cNvPr id="11278" name="Text Box 10"/>
            <p:cNvSpPr txBox="1">
              <a:spLocks noChangeArrowheads="1"/>
            </p:cNvSpPr>
            <p:nvPr/>
          </p:nvSpPr>
          <p:spPr bwMode="auto">
            <a:xfrm>
              <a:off x="3600" y="2652"/>
              <a:ext cx="816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đồng</a:t>
              </a:r>
            </a:p>
          </p:txBody>
        </p:sp>
        <p:sp>
          <p:nvSpPr>
            <p:cNvPr id="11279" name="Text Box 11"/>
            <p:cNvSpPr txBox="1">
              <a:spLocks noChangeArrowheads="1"/>
            </p:cNvSpPr>
            <p:nvPr/>
          </p:nvSpPr>
          <p:spPr bwMode="auto">
            <a:xfrm>
              <a:off x="2304" y="2655"/>
              <a:ext cx="780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một</a:t>
              </a:r>
            </a:p>
          </p:txBody>
        </p:sp>
      </p:grp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400300" y="3886200"/>
            <a:ext cx="13335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86400" y="3889773"/>
            <a:ext cx="13525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</a:p>
        </p:txBody>
      </p:sp>
      <p:pic>
        <p:nvPicPr>
          <p:cNvPr id="11270" name="Picture 16" descr="tien gi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343150"/>
            <a:ext cx="2667000" cy="99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9" descr="canh do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1" y="2000250"/>
            <a:ext cx="2390775" cy="1348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20" descr="tuong do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3075" y="1803797"/>
            <a:ext cx="1792288" cy="154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686550" y="3871913"/>
            <a:ext cx="2305050" cy="522684"/>
            <a:chOff x="948" y="2208"/>
            <a:chExt cx="1452" cy="439"/>
          </a:xfrm>
        </p:grpSpPr>
        <p:sp>
          <p:nvSpPr>
            <p:cNvPr id="11275" name="Text Box 23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tượng</a:t>
              </a:r>
            </a:p>
          </p:txBody>
        </p:sp>
        <p:sp>
          <p:nvSpPr>
            <p:cNvPr id="11276" name="Text Box 24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4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đồng</a:t>
              </a:r>
            </a:p>
          </p:txBody>
        </p:sp>
      </p:grp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7851775" y="3863579"/>
            <a:ext cx="13335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utoUpdateAnimBg="0"/>
      <p:bldP spid="20493" grpId="0" autoUpdateAnimBg="0"/>
      <p:bldP spid="20505" grpId="0" autoUpdateAnimBg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644</TotalTime>
  <Words>460</Words>
  <Application>Microsoft Office PowerPoint</Application>
  <PresentationFormat>On-screen Show (16:9)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Crayons</vt:lpstr>
      <vt:lpstr>Luyện từ và câu </vt:lpstr>
      <vt:lpstr>PowerPoint Presentation</vt:lpstr>
      <vt:lpstr>PowerPoint Presentation</vt:lpstr>
      <vt:lpstr>PowerPoint Presentation</vt:lpstr>
      <vt:lpstr>Bài 2: Dòng nào nêu đúng nghĩa mỗi từ “câu”trong hai câu trên:</vt:lpstr>
      <vt:lpstr>PowerPoint Presentation</vt:lpstr>
      <vt:lpstr>PowerPoint Presentation</vt:lpstr>
      <vt:lpstr>III. Luyện tập:</vt:lpstr>
      <vt:lpstr>PowerPoint Presentation</vt:lpstr>
      <vt:lpstr>PowerPoint Presentation</vt:lpstr>
      <vt:lpstr>PowerPoint Presentation</vt:lpstr>
      <vt:lpstr>Bài 2: Đặt câu để phân biệt các từ đồng âm: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Từ ngữ - Ngữ pháp</dc:title>
  <dc:creator>Hue</dc:creator>
  <cp:lastModifiedBy>ASUS</cp:lastModifiedBy>
  <cp:revision>51</cp:revision>
  <cp:lastPrinted>1601-01-01T00:00:00Z</cp:lastPrinted>
  <dcterms:created xsi:type="dcterms:W3CDTF">2006-09-14T07:05:37Z</dcterms:created>
  <dcterms:modified xsi:type="dcterms:W3CDTF">2023-10-01T13:15:59Z</dcterms:modified>
</cp:coreProperties>
</file>