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19"/>
  </p:notesMasterIdLst>
  <p:sldIdLst>
    <p:sldId id="563" r:id="rId2"/>
    <p:sldId id="558" r:id="rId3"/>
    <p:sldId id="619" r:id="rId4"/>
    <p:sldId id="620" r:id="rId5"/>
    <p:sldId id="621" r:id="rId6"/>
    <p:sldId id="622" r:id="rId7"/>
    <p:sldId id="623" r:id="rId8"/>
    <p:sldId id="624" r:id="rId9"/>
    <p:sldId id="625" r:id="rId10"/>
    <p:sldId id="626" r:id="rId11"/>
    <p:sldId id="606" r:id="rId12"/>
    <p:sldId id="608" r:id="rId13"/>
    <p:sldId id="609" r:id="rId14"/>
    <p:sldId id="607" r:id="rId15"/>
    <p:sldId id="610" r:id="rId16"/>
    <p:sldId id="611" r:id="rId17"/>
    <p:sldId id="627"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Open Sans Extrabold" panose="020B0604020202020204" charset="0"/>
      <p:bold r:id="rId26"/>
      <p:boldItalic r:id="rId27"/>
    </p:embeddedFont>
    <p:embeddedFont>
      <p:font typeface="Roboto" panose="020B0604020202020204" charset="0"/>
      <p:regular r:id="rId28"/>
      <p:bold r:id="rId29"/>
      <p:italic r:id="rId30"/>
      <p:boldItalic r:id="rId31"/>
    </p:embeddedFont>
    <p:embeddedFont>
      <p:font typeface="Tahoma" panose="020B0604030504040204" pitchFamily="34" charset="0"/>
      <p:regular r:id="rId32"/>
      <p:bold r:id="rId33"/>
    </p:embeddedFont>
    <p:embeddedFont>
      <p:font typeface="Verdana" panose="020B0604030504040204" pitchFamily="34" charset="0"/>
      <p:regular r:id="rId34"/>
      <p:bold r:id="rId35"/>
      <p:italic r:id="rId36"/>
      <p:boldItalic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63B"/>
    <a:srgbClr val="0E6FB2"/>
    <a:srgbClr val="FBAB1B"/>
    <a:srgbClr val="312552"/>
    <a:srgbClr val="1D1D1D"/>
    <a:srgbClr val="F44646"/>
    <a:srgbClr val="4E4E4E"/>
    <a:srgbClr val="FFFFFF"/>
    <a:srgbClr val="312454"/>
    <a:srgbClr val="E2D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81754" autoAdjust="0"/>
  </p:normalViewPr>
  <p:slideViewPr>
    <p:cSldViewPr>
      <p:cViewPr varScale="1">
        <p:scale>
          <a:sx n="93" d="100"/>
          <a:sy n="93" d="100"/>
        </p:scale>
        <p:origin x="76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presProps" Target="presProps.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18B-41D9-9DC8-F2E426BCA87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18B-41D9-9DC8-F2E426BCA876}"/>
              </c:ext>
            </c:extLst>
          </c:dPt>
          <c:dPt>
            <c:idx val="2"/>
            <c:bubble3D val="0"/>
            <c:spPr>
              <a:solidFill>
                <a:schemeClr val="tx2">
                  <a:lumMod val="60000"/>
                  <a:lumOff val="4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18B-41D9-9DC8-F2E426BCA876}"/>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F18B-41D9-9DC8-F2E426BCA876}"/>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F18B-41D9-9DC8-F2E426BCA876}"/>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F18B-41D9-9DC8-F2E426BCA876}"/>
              </c:ext>
            </c:extLst>
          </c:dPt>
          <c:cat>
            <c:strRef>
              <c:f>Sheet1!$A$2:$A$7</c:f>
              <c:strCache>
                <c:ptCount val="4"/>
                <c:pt idx="0">
                  <c:v>1st Qtr</c:v>
                </c:pt>
                <c:pt idx="1">
                  <c:v>2nd Qtr</c:v>
                </c:pt>
                <c:pt idx="2">
                  <c:v>3rd Qtr</c:v>
                </c:pt>
                <c:pt idx="3">
                  <c:v>4th Qtr</c:v>
                </c:pt>
              </c:strCache>
            </c:strRef>
          </c:cat>
          <c:val>
            <c:numRef>
              <c:f>Sheet1!$B$2:$B$7</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C-F18B-41D9-9DC8-F2E426BCA87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6/9/2023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5</a:t>
            </a:fld>
            <a:endParaRPr lang="en-US"/>
          </a:p>
        </p:txBody>
      </p:sp>
    </p:spTree>
    <p:extLst>
      <p:ext uri="{BB962C8B-B14F-4D97-AF65-F5344CB8AC3E}">
        <p14:creationId xmlns:p14="http://schemas.microsoft.com/office/powerpoint/2010/main" val="2653879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9</a:t>
            </a:fld>
            <a:endParaRPr lang="en-US"/>
          </a:p>
        </p:txBody>
      </p:sp>
    </p:spTree>
    <p:extLst>
      <p:ext uri="{BB962C8B-B14F-4D97-AF65-F5344CB8AC3E}">
        <p14:creationId xmlns:p14="http://schemas.microsoft.com/office/powerpoint/2010/main" val="2778697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12</a:t>
            </a:fld>
            <a:endParaRPr lang="en-US"/>
          </a:p>
        </p:txBody>
      </p:sp>
    </p:spTree>
    <p:extLst>
      <p:ext uri="{BB962C8B-B14F-4D97-AF65-F5344CB8AC3E}">
        <p14:creationId xmlns:p14="http://schemas.microsoft.com/office/powerpoint/2010/main" val="1413490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hart" Target="../charts/chart1.xml"/><Relationship Id="rId7" Type="http://schemas.openxmlformats.org/officeDocument/2006/relationships/slide" Target="slide4.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xml"/><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notesSlide" Target="../notesSlides/notesSlide4.xm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slide" Target="slide1.xml"/><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slide" Target="slide1.xml"/><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slide" Target="slide1.xml"/><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slide" Target="slide1.xml"/><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6.jfif"/><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xml"/><Relationship Id="rId9" Type="http://schemas.openxmlformats.org/officeDocument/2006/relationships/image" Target="../media/image4.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332705B-A2CC-4EC4-A6B8-52A106B6BEFE}"/>
              </a:ext>
            </a:extLst>
          </p:cNvPr>
          <p:cNvSpPr/>
          <p:nvPr/>
        </p:nvSpPr>
        <p:spPr>
          <a:xfrm>
            <a:off x="1090727" y="2365847"/>
            <a:ext cx="10010546" cy="547714"/>
          </a:xfrm>
          <a:prstGeom prst="rect">
            <a:avLst/>
          </a:prstGeom>
        </p:spPr>
        <p:txBody>
          <a:bodyPr wrap="square">
            <a:spAutoFit/>
          </a:bodyPr>
          <a:lstStyle/>
          <a:p>
            <a:pPr defTabSz="342900">
              <a:lnSpc>
                <a:spcPct val="150000"/>
              </a:lnSpc>
            </a:pPr>
            <a:r>
              <a:rPr lang="vi-VN" sz="2200" b="1" dirty="0">
                <a:latin typeface="UTM Avo" panose="02040603050506020204" pitchFamily="18" charset="0"/>
                <a:cs typeface="Times New Roman" panose="02020603050405020304" pitchFamily="18" charset="0"/>
              </a:rPr>
              <a:t>2. </a:t>
            </a:r>
            <a:r>
              <a:rPr lang="vi-VN" sz="2200" dirty="0">
                <a:latin typeface="UTM Avo" panose="02040603050506020204" pitchFamily="18" charset="0"/>
                <a:cs typeface="Times New Roman" panose="02020603050405020304" pitchFamily="18" charset="0"/>
              </a:rPr>
              <a:t>Sắp xếp các bước theo đúng thứ tự để tìm kiếm thông tin</a:t>
            </a:r>
            <a:r>
              <a:rPr lang="en-US" sz="2200" b="1" dirty="0">
                <a:latin typeface="UTM Avo" panose="02040603050506020204" pitchFamily="18" charset="0"/>
                <a:cs typeface="Times New Roman" panose="02020603050405020304" pitchFamily="18" charset="0"/>
              </a:rPr>
              <a:t>.</a:t>
            </a:r>
            <a:endParaRPr lang="vi-VN" sz="2200" dirty="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2E06F26-62A9-43D2-BD68-815791B1F19E}"/>
              </a:ext>
            </a:extLst>
          </p:cNvPr>
          <p:cNvSpPr/>
          <p:nvPr/>
        </p:nvSpPr>
        <p:spPr>
          <a:xfrm>
            <a:off x="1263893" y="2913561"/>
            <a:ext cx="4610303" cy="547714"/>
          </a:xfrm>
          <a:prstGeom prst="rect">
            <a:avLst/>
          </a:prstGeom>
        </p:spPr>
        <p:txBody>
          <a:bodyPr wrap="square">
            <a:spAutoFit/>
          </a:bodyPr>
          <a:lstStyle/>
          <a:p>
            <a:pPr defTabSz="342900">
              <a:lnSpc>
                <a:spcPct val="150000"/>
              </a:lnSpc>
            </a:pPr>
            <a:r>
              <a:rPr lang="vi-VN" sz="2200">
                <a:latin typeface="UTM Avo" panose="02040603050506020204" pitchFamily="18" charset="0"/>
                <a:cs typeface="Times New Roman" panose="02020603050405020304" pitchFamily="18" charset="0"/>
              </a:rPr>
              <a:t>a) Truy cập vào máy tìm kiếm. </a:t>
            </a:r>
          </a:p>
        </p:txBody>
      </p:sp>
      <p:sp>
        <p:nvSpPr>
          <p:cNvPr id="10" name="Rectangle 9">
            <a:extLst>
              <a:ext uri="{FF2B5EF4-FFF2-40B4-BE49-F238E27FC236}">
                <a16:creationId xmlns:a16="http://schemas.microsoft.com/office/drawing/2014/main" id="{0301F486-C15B-49D6-8992-6691354331AF}"/>
              </a:ext>
            </a:extLst>
          </p:cNvPr>
          <p:cNvSpPr/>
          <p:nvPr/>
        </p:nvSpPr>
        <p:spPr>
          <a:xfrm>
            <a:off x="1246809" y="3446156"/>
            <a:ext cx="4188957" cy="547714"/>
          </a:xfrm>
          <a:prstGeom prst="rect">
            <a:avLst/>
          </a:prstGeom>
        </p:spPr>
        <p:txBody>
          <a:bodyPr wrap="square">
            <a:spAutoFit/>
          </a:bodyPr>
          <a:lstStyle/>
          <a:p>
            <a:pPr defTabSz="342900">
              <a:lnSpc>
                <a:spcPct val="150000"/>
              </a:lnSpc>
            </a:pPr>
            <a:r>
              <a:rPr lang="vi-VN" sz="2200">
                <a:latin typeface="UTM Avo" panose="02040603050506020204" pitchFamily="18" charset="0"/>
                <a:cs typeface="Times New Roman" panose="02020603050405020304" pitchFamily="18" charset="0"/>
              </a:rPr>
              <a:t>b) Gõ từ khoá vào ô tìm kiếm.</a:t>
            </a:r>
          </a:p>
        </p:txBody>
      </p:sp>
      <p:sp>
        <p:nvSpPr>
          <p:cNvPr id="11" name="Rectangle 10">
            <a:extLst>
              <a:ext uri="{FF2B5EF4-FFF2-40B4-BE49-F238E27FC236}">
                <a16:creationId xmlns:a16="http://schemas.microsoft.com/office/drawing/2014/main" id="{2DC384A0-2BC2-4CFC-8F2A-FC660DE4F617}"/>
              </a:ext>
            </a:extLst>
          </p:cNvPr>
          <p:cNvSpPr/>
          <p:nvPr/>
        </p:nvSpPr>
        <p:spPr>
          <a:xfrm>
            <a:off x="1263893" y="3940859"/>
            <a:ext cx="10010546" cy="547714"/>
          </a:xfrm>
          <a:prstGeom prst="rect">
            <a:avLst/>
          </a:prstGeom>
        </p:spPr>
        <p:txBody>
          <a:bodyPr wrap="square">
            <a:spAutoFit/>
          </a:bodyPr>
          <a:lstStyle/>
          <a:p>
            <a:pPr defTabSz="342900">
              <a:lnSpc>
                <a:spcPct val="150000"/>
              </a:lnSpc>
            </a:pPr>
            <a:r>
              <a:rPr lang="vi-VN" sz="2200">
                <a:latin typeface="UTM Avo" panose="02040603050506020204" pitchFamily="18" charset="0"/>
                <a:cs typeface="Times New Roman" panose="02020603050405020304" pitchFamily="18" charset="0"/>
              </a:rPr>
              <a:t>c) Xác định từ khoá.</a:t>
            </a:r>
          </a:p>
        </p:txBody>
      </p:sp>
      <p:sp>
        <p:nvSpPr>
          <p:cNvPr id="12" name="Rectangle 11">
            <a:extLst>
              <a:ext uri="{FF2B5EF4-FFF2-40B4-BE49-F238E27FC236}">
                <a16:creationId xmlns:a16="http://schemas.microsoft.com/office/drawing/2014/main" id="{D386F1F9-32F1-481F-86A1-6F7729D6E77E}"/>
              </a:ext>
            </a:extLst>
          </p:cNvPr>
          <p:cNvSpPr/>
          <p:nvPr/>
        </p:nvSpPr>
        <p:spPr>
          <a:xfrm>
            <a:off x="1246809" y="4526465"/>
            <a:ext cx="10010546" cy="547714"/>
          </a:xfrm>
          <a:prstGeom prst="rect">
            <a:avLst/>
          </a:prstGeom>
        </p:spPr>
        <p:txBody>
          <a:bodyPr wrap="square">
            <a:spAutoFit/>
          </a:bodyPr>
          <a:lstStyle/>
          <a:p>
            <a:pPr defTabSz="342900">
              <a:lnSpc>
                <a:spcPct val="150000"/>
              </a:lnSpc>
            </a:pPr>
            <a:r>
              <a:rPr lang="vi-VN" sz="2200" dirty="0">
                <a:latin typeface="UTM Avo" panose="02040603050506020204" pitchFamily="18" charset="0"/>
                <a:cs typeface="Times New Roman" panose="02020603050405020304" pitchFamily="18" charset="0"/>
              </a:rPr>
              <a:t>d) Nháy chuột vào một siêu liên kết để mở trang web xem thông tin chi tiết</a:t>
            </a:r>
          </a:p>
        </p:txBody>
      </p:sp>
      <p:sp>
        <p:nvSpPr>
          <p:cNvPr id="13" name="Rectangle 12">
            <a:extLst>
              <a:ext uri="{FF2B5EF4-FFF2-40B4-BE49-F238E27FC236}">
                <a16:creationId xmlns:a16="http://schemas.microsoft.com/office/drawing/2014/main" id="{0FB22547-C8F0-4B16-9F10-C02663988B38}"/>
              </a:ext>
            </a:extLst>
          </p:cNvPr>
          <p:cNvSpPr/>
          <p:nvPr/>
        </p:nvSpPr>
        <p:spPr>
          <a:xfrm>
            <a:off x="4451146" y="5099104"/>
            <a:ext cx="1969240" cy="547714"/>
          </a:xfrm>
          <a:prstGeom prst="rect">
            <a:avLst/>
          </a:prstGeom>
        </p:spPr>
        <p:txBody>
          <a:bodyPr wrap="square">
            <a:spAutoFit/>
          </a:bodyPr>
          <a:lstStyle/>
          <a:p>
            <a:pPr defTabSz="342900">
              <a:lnSpc>
                <a:spcPct val="150000"/>
              </a:lnSpc>
            </a:pPr>
            <a:r>
              <a:rPr lang="en-US" sz="2200" dirty="0">
                <a:solidFill>
                  <a:schemeClr val="accent4">
                    <a:lumMod val="75000"/>
                  </a:schemeClr>
                </a:solidFill>
                <a:latin typeface="UTM Avo" panose="02040603050506020204" pitchFamily="18" charset="0"/>
                <a:cs typeface="Times New Roman" panose="02020603050405020304" pitchFamily="18" charset="0"/>
              </a:rPr>
              <a:t>a – c – b – d </a:t>
            </a:r>
            <a:endParaRPr lang="vi-VN" sz="2200" dirty="0">
              <a:solidFill>
                <a:schemeClr val="accent4">
                  <a:lumMod val="75000"/>
                </a:schemeClr>
              </a:solidFill>
              <a:latin typeface="UTM Avo"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3BFD419-8BE6-48E1-A262-F3ED466B6DF5}"/>
              </a:ext>
            </a:extLst>
          </p:cNvPr>
          <p:cNvPicPr>
            <a:picLocks noChangeAspect="1"/>
          </p:cNvPicPr>
          <p:nvPr/>
        </p:nvPicPr>
        <p:blipFill>
          <a:blip r:embed="rId3"/>
          <a:stretch>
            <a:fillRect/>
          </a:stretch>
        </p:blipFill>
        <p:spPr>
          <a:xfrm>
            <a:off x="106226" y="2303421"/>
            <a:ext cx="897918" cy="883997"/>
          </a:xfrm>
          <a:prstGeom prst="rect">
            <a:avLst/>
          </a:prstGeom>
        </p:spPr>
      </p:pic>
    </p:spTree>
    <p:extLst>
      <p:ext uri="{BB962C8B-B14F-4D97-AF65-F5344CB8AC3E}">
        <p14:creationId xmlns:p14="http://schemas.microsoft.com/office/powerpoint/2010/main" val="193851247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EBADB9-B909-D456-854D-593C64FEF00B}"/>
              </a:ext>
            </a:extLst>
          </p:cNvPr>
          <p:cNvGrpSpPr/>
          <p:nvPr/>
        </p:nvGrpSpPr>
        <p:grpSpPr>
          <a:xfrm>
            <a:off x="1056084" y="4610876"/>
            <a:ext cx="5544457" cy="2761344"/>
            <a:chOff x="1109021" y="4688114"/>
            <a:chExt cx="5544457" cy="2761344"/>
          </a:xfrm>
        </p:grpSpPr>
        <p:sp>
          <p:nvSpPr>
            <p:cNvPr id="3" name="Trapezoid 2">
              <a:extLst>
                <a:ext uri="{FF2B5EF4-FFF2-40B4-BE49-F238E27FC236}">
                  <a16:creationId xmlns:a16="http://schemas.microsoft.com/office/drawing/2014/main" id="{ADF491B5-7856-ADD5-DFC6-8661A8FFB0F7}"/>
                </a:ext>
              </a:extLst>
            </p:cNvPr>
            <p:cNvSpPr/>
            <p:nvPr/>
          </p:nvSpPr>
          <p:spPr>
            <a:xfrm>
              <a:off x="1109021" y="4688114"/>
              <a:ext cx="5544457" cy="2169886"/>
            </a:xfrm>
            <a:prstGeom prst="trapezoid">
              <a:avLst>
                <a:gd name="adj" fmla="val 53763"/>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9ACA802-89DB-9B6F-769C-AA57249BA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503" y="5279572"/>
              <a:ext cx="3853717" cy="2169886"/>
            </a:xfrm>
            <a:prstGeom prst="rect">
              <a:avLst/>
            </a:prstGeom>
          </p:spPr>
        </p:pic>
      </p:grpSp>
      <p:grpSp>
        <p:nvGrpSpPr>
          <p:cNvPr id="9" name="Group 8">
            <a:extLst>
              <a:ext uri="{FF2B5EF4-FFF2-40B4-BE49-F238E27FC236}">
                <a16:creationId xmlns:a16="http://schemas.microsoft.com/office/drawing/2014/main" id="{FBA5D96C-56D6-023C-9354-126E197DCD03}"/>
              </a:ext>
            </a:extLst>
          </p:cNvPr>
          <p:cNvGrpSpPr/>
          <p:nvPr/>
        </p:nvGrpSpPr>
        <p:grpSpPr>
          <a:xfrm>
            <a:off x="207817" y="784087"/>
            <a:ext cx="7416771" cy="4944514"/>
            <a:chOff x="207817" y="784087"/>
            <a:chExt cx="7416771" cy="4944514"/>
          </a:xfrm>
        </p:grpSpPr>
        <p:graphicFrame>
          <p:nvGraphicFramePr>
            <p:cNvPr id="10" name="Chart 9">
              <a:extLst>
                <a:ext uri="{FF2B5EF4-FFF2-40B4-BE49-F238E27FC236}">
                  <a16:creationId xmlns:a16="http://schemas.microsoft.com/office/drawing/2014/main" id="{7B460457-ED32-AE62-8C77-E76438DCCE53}"/>
                </a:ext>
              </a:extLst>
            </p:cNvPr>
            <p:cNvGraphicFramePr/>
            <p:nvPr/>
          </p:nvGraphicFramePr>
          <p:xfrm>
            <a:off x="207817" y="784087"/>
            <a:ext cx="7416771" cy="494451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DEC2C21-F10D-2DE7-AF0B-4A16437BE5AB}"/>
                </a:ext>
              </a:extLst>
            </p:cNvPr>
            <p:cNvSpPr txBox="1"/>
            <p:nvPr/>
          </p:nvSpPr>
          <p:spPr>
            <a:xfrm rot="1619223">
              <a:off x="4299112" y="1309765"/>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30CBBE90-87E4-6F7E-1614-644A4141BA18}"/>
                </a:ext>
              </a:extLst>
            </p:cNvPr>
            <p:cNvSpPr txBox="1"/>
            <p:nvPr/>
          </p:nvSpPr>
          <p:spPr>
            <a:xfrm rot="4961869">
              <a:off x="5128657" y="2581120"/>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B9C9D7B5-0E5C-6A76-468B-8FB8E81E5D8C}"/>
                </a:ext>
              </a:extLst>
            </p:cNvPr>
            <p:cNvSpPr txBox="1"/>
            <p:nvPr/>
          </p:nvSpPr>
          <p:spPr>
            <a:xfrm rot="8910271">
              <a:off x="4299111" y="3879225"/>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3</a:t>
              </a:r>
            </a:p>
          </p:txBody>
        </p:sp>
        <p:sp>
          <p:nvSpPr>
            <p:cNvPr id="14" name="TextBox 13">
              <a:extLst>
                <a:ext uri="{FF2B5EF4-FFF2-40B4-BE49-F238E27FC236}">
                  <a16:creationId xmlns:a16="http://schemas.microsoft.com/office/drawing/2014/main" id="{10E54EF5-7D11-F3DA-4A59-2DA1B585D2FC}"/>
                </a:ext>
              </a:extLst>
            </p:cNvPr>
            <p:cNvSpPr txBox="1"/>
            <p:nvPr/>
          </p:nvSpPr>
          <p:spPr>
            <a:xfrm rot="12305886">
              <a:off x="2937826" y="3916144"/>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a16="http://schemas.microsoft.com/office/drawing/2014/main" id="{A19F146E-B052-27AA-DDEF-2E713F09F42A}"/>
                </a:ext>
              </a:extLst>
            </p:cNvPr>
            <p:cNvSpPr txBox="1"/>
            <p:nvPr/>
          </p:nvSpPr>
          <p:spPr>
            <a:xfrm rot="15893575">
              <a:off x="2202807" y="2776247"/>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5</a:t>
              </a:r>
            </a:p>
          </p:txBody>
        </p:sp>
        <p:sp>
          <p:nvSpPr>
            <p:cNvPr id="16" name="TextBox 15">
              <a:extLst>
                <a:ext uri="{FF2B5EF4-FFF2-40B4-BE49-F238E27FC236}">
                  <a16:creationId xmlns:a16="http://schemas.microsoft.com/office/drawing/2014/main" id="{380D29E8-37C1-9814-B114-53FF16CFCB8B}"/>
                </a:ext>
              </a:extLst>
            </p:cNvPr>
            <p:cNvSpPr txBox="1"/>
            <p:nvPr/>
          </p:nvSpPr>
          <p:spPr>
            <a:xfrm rot="19198815">
              <a:off x="2928998" y="1574965"/>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6</a:t>
              </a:r>
            </a:p>
          </p:txBody>
        </p:sp>
      </p:grpSp>
      <p:sp>
        <p:nvSpPr>
          <p:cNvPr id="17" name="Oval 16">
            <a:extLst>
              <a:ext uri="{FF2B5EF4-FFF2-40B4-BE49-F238E27FC236}">
                <a16:creationId xmlns:a16="http://schemas.microsoft.com/office/drawing/2014/main" id="{CECA3247-AF24-12EC-B520-2930E78721C1}"/>
              </a:ext>
            </a:extLst>
          </p:cNvPr>
          <p:cNvSpPr/>
          <p:nvPr/>
        </p:nvSpPr>
        <p:spPr>
          <a:xfrm>
            <a:off x="2104511" y="4987507"/>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6B952E02-FDF2-69D2-B3A7-F6A53683171E}"/>
              </a:ext>
            </a:extLst>
          </p:cNvPr>
          <p:cNvSpPr/>
          <p:nvPr/>
        </p:nvSpPr>
        <p:spPr>
          <a:xfrm rot="1923558">
            <a:off x="2560909" y="5330031"/>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EE70E064-65E7-1214-CA5F-E9A7EE693140}"/>
              </a:ext>
            </a:extLst>
          </p:cNvPr>
          <p:cNvSpPr/>
          <p:nvPr/>
        </p:nvSpPr>
        <p:spPr>
          <a:xfrm>
            <a:off x="4360008" y="5591441"/>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D3809F83-DF3E-A96A-F5B5-ED94A6B7CC72}"/>
              </a:ext>
            </a:extLst>
          </p:cNvPr>
          <p:cNvSpPr/>
          <p:nvPr/>
        </p:nvSpPr>
        <p:spPr>
          <a:xfrm>
            <a:off x="4959289" y="5398611"/>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DA4E6F6-646D-E82D-2C8B-5F81122AD1F4}"/>
              </a:ext>
            </a:extLst>
          </p:cNvPr>
          <p:cNvSpPr/>
          <p:nvPr/>
        </p:nvSpPr>
        <p:spPr>
          <a:xfrm>
            <a:off x="5506136" y="5085295"/>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BE024ECD-A33A-0F47-B61C-A694C5E0FBA7}"/>
              </a:ext>
            </a:extLst>
          </p:cNvPr>
          <p:cNvSpPr/>
          <p:nvPr/>
        </p:nvSpPr>
        <p:spPr>
          <a:xfrm>
            <a:off x="3803298" y="5666582"/>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5E66455F-DC1B-8230-93A1-C93AD95EDC15}"/>
              </a:ext>
            </a:extLst>
          </p:cNvPr>
          <p:cNvSpPr/>
          <p:nvPr/>
        </p:nvSpPr>
        <p:spPr>
          <a:xfrm>
            <a:off x="3157283" y="5563410"/>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cô giáo">
            <a:extLst>
              <a:ext uri="{FF2B5EF4-FFF2-40B4-BE49-F238E27FC236}">
                <a16:creationId xmlns:a16="http://schemas.microsoft.com/office/drawing/2014/main" id="{A162DDBB-6006-1835-3EBB-25D3A3CE3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sp>
        <p:nvSpPr>
          <p:cNvPr id="25" name="TextBox 24">
            <a:extLst>
              <a:ext uri="{FF2B5EF4-FFF2-40B4-BE49-F238E27FC236}">
                <a16:creationId xmlns:a16="http://schemas.microsoft.com/office/drawing/2014/main" id="{83D8DB2D-C83C-4F5D-EAD0-E686DCB8D0ED}"/>
              </a:ext>
            </a:extLst>
          </p:cNvPr>
          <p:cNvSpPr txBox="1"/>
          <p:nvPr/>
        </p:nvSpPr>
        <p:spPr>
          <a:xfrm>
            <a:off x="6048242" y="364486"/>
            <a:ext cx="5036406" cy="2123658"/>
          </a:xfrm>
          <a:prstGeom prst="rect">
            <a:avLst/>
          </a:prstGeom>
          <a:noFill/>
        </p:spPr>
        <p:txBody>
          <a:bodyPr wrap="square" rtlCol="0">
            <a:spAutoFit/>
          </a:bodyPr>
          <a:lstStyle/>
          <a:p>
            <a:pPr algn="ctr"/>
            <a:r>
              <a:rPr lang="en-US" sz="6600" dirty="0" err="1">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Vòng</a:t>
            </a:r>
            <a:r>
              <a:rPr lang="en-US" sz="6600"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 quay may </a:t>
            </a:r>
            <a:r>
              <a:rPr lang="en-US" sz="6600" dirty="0" err="1">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mắn</a:t>
            </a:r>
            <a:endParaRPr lang="en-US" sz="6600"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6" name="Rectangle: Rounded Corners 25">
            <a:extLst>
              <a:ext uri="{FF2B5EF4-FFF2-40B4-BE49-F238E27FC236}">
                <a16:creationId xmlns:a16="http://schemas.microsoft.com/office/drawing/2014/main" id="{B4D39E79-3018-022B-DF31-DAE66EFAC94B}"/>
              </a:ext>
            </a:extLst>
          </p:cNvPr>
          <p:cNvSpPr/>
          <p:nvPr/>
        </p:nvSpPr>
        <p:spPr>
          <a:xfrm>
            <a:off x="6537033" y="2602492"/>
            <a:ext cx="4111869" cy="2960918"/>
          </a:xfrm>
          <a:prstGeom prst="roundRect">
            <a:avLst>
              <a:gd name="adj" fmla="val 11099"/>
            </a:avLst>
          </a:prstGeom>
          <a:solidFill>
            <a:schemeClr val="bg1"/>
          </a:solidFill>
          <a:ln>
            <a:no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1">
            <a:extLst>
              <a:ext uri="{FF2B5EF4-FFF2-40B4-BE49-F238E27FC236}">
                <a16:creationId xmlns:a16="http://schemas.microsoft.com/office/drawing/2014/main" id="{D3484A4D-5236-E565-50B9-45B029E3B983}"/>
              </a:ext>
            </a:extLst>
          </p:cNvPr>
          <p:cNvSpPr/>
          <p:nvPr/>
        </p:nvSpPr>
        <p:spPr>
          <a:xfrm>
            <a:off x="6919854"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
            <a:extLst>
              <a:ext uri="{FF2B5EF4-FFF2-40B4-BE49-F238E27FC236}">
                <a16:creationId xmlns:a16="http://schemas.microsoft.com/office/drawing/2014/main" id="{5832E9EB-F046-6F55-9A4D-C3BAE685BE80}"/>
              </a:ext>
            </a:extLst>
          </p:cNvPr>
          <p:cNvSpPr/>
          <p:nvPr/>
        </p:nvSpPr>
        <p:spPr>
          <a:xfrm>
            <a:off x="7498357"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3">
            <a:extLst>
              <a:ext uri="{FF2B5EF4-FFF2-40B4-BE49-F238E27FC236}">
                <a16:creationId xmlns:a16="http://schemas.microsoft.com/office/drawing/2014/main" id="{1280F50D-300C-EC8B-3D7B-86064B91ED7A}"/>
              </a:ext>
            </a:extLst>
          </p:cNvPr>
          <p:cNvSpPr/>
          <p:nvPr/>
        </p:nvSpPr>
        <p:spPr>
          <a:xfrm>
            <a:off x="8076860"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4">
            <a:extLst>
              <a:ext uri="{FF2B5EF4-FFF2-40B4-BE49-F238E27FC236}">
                <a16:creationId xmlns:a16="http://schemas.microsoft.com/office/drawing/2014/main" id="{1E42D93E-2A18-9107-0D3A-13785C196369}"/>
              </a:ext>
            </a:extLst>
          </p:cNvPr>
          <p:cNvSpPr/>
          <p:nvPr/>
        </p:nvSpPr>
        <p:spPr>
          <a:xfrm>
            <a:off x="8655363"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5">
            <a:extLst>
              <a:ext uri="{FF2B5EF4-FFF2-40B4-BE49-F238E27FC236}">
                <a16:creationId xmlns:a16="http://schemas.microsoft.com/office/drawing/2014/main" id="{81CCC666-1EE3-334B-6A32-103C26AE8DB7}"/>
              </a:ext>
            </a:extLst>
          </p:cNvPr>
          <p:cNvSpPr/>
          <p:nvPr/>
        </p:nvSpPr>
        <p:spPr>
          <a:xfrm>
            <a:off x="9233866"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6">
            <a:extLst>
              <a:ext uri="{FF2B5EF4-FFF2-40B4-BE49-F238E27FC236}">
                <a16:creationId xmlns:a16="http://schemas.microsoft.com/office/drawing/2014/main" id="{DCF0C181-81A3-8DE5-1E17-7E50201B4A19}"/>
              </a:ext>
            </a:extLst>
          </p:cNvPr>
          <p:cNvSpPr/>
          <p:nvPr/>
        </p:nvSpPr>
        <p:spPr>
          <a:xfrm>
            <a:off x="9812369"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Nhóm 01">
            <a:extLst>
              <a:ext uri="{FF2B5EF4-FFF2-40B4-BE49-F238E27FC236}">
                <a16:creationId xmlns:a16="http://schemas.microsoft.com/office/drawing/2014/main" id="{CC9A96CD-ECFE-5B68-6800-96F4153F4634}"/>
              </a:ext>
            </a:extLst>
          </p:cNvPr>
          <p:cNvGrpSpPr/>
          <p:nvPr/>
        </p:nvGrpSpPr>
        <p:grpSpPr>
          <a:xfrm>
            <a:off x="6814620" y="3368929"/>
            <a:ext cx="931747" cy="707955"/>
            <a:chOff x="9797143" y="3175240"/>
            <a:chExt cx="950026" cy="730422"/>
          </a:xfrm>
        </p:grpSpPr>
        <p:sp>
          <p:nvSpPr>
            <p:cNvPr id="34" name="Rectangle: Folded Corner 33">
              <a:hlinkClick r:id="rId5" action="ppaction://hlinksldjump"/>
              <a:extLst>
                <a:ext uri="{FF2B5EF4-FFF2-40B4-BE49-F238E27FC236}">
                  <a16:creationId xmlns:a16="http://schemas.microsoft.com/office/drawing/2014/main" id="{E27E80EA-FA72-0609-38EE-6F3313541446}"/>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6A41EF5-1BF3-8474-89A9-E9D01A949690}"/>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số 1">
            <a:hlinkClick r:id="rId5" action="ppaction://hlinksldjump"/>
            <a:extLst>
              <a:ext uri="{FF2B5EF4-FFF2-40B4-BE49-F238E27FC236}">
                <a16:creationId xmlns:a16="http://schemas.microsoft.com/office/drawing/2014/main" id="{C39E2840-3C6C-C087-3D62-3014ECF9B1DB}"/>
              </a:ext>
            </a:extLst>
          </p:cNvPr>
          <p:cNvSpPr txBox="1"/>
          <p:nvPr/>
        </p:nvSpPr>
        <p:spPr>
          <a:xfrm>
            <a:off x="7054553" y="3479736"/>
            <a:ext cx="700630" cy="523220"/>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01</a:t>
            </a:r>
          </a:p>
        </p:txBody>
      </p:sp>
      <p:grpSp>
        <p:nvGrpSpPr>
          <p:cNvPr id="37" name="Group 36">
            <a:extLst>
              <a:ext uri="{FF2B5EF4-FFF2-40B4-BE49-F238E27FC236}">
                <a16:creationId xmlns:a16="http://schemas.microsoft.com/office/drawing/2014/main" id="{801A11E2-F19C-3992-CEAA-BBA6D72E6E71}"/>
              </a:ext>
            </a:extLst>
          </p:cNvPr>
          <p:cNvGrpSpPr/>
          <p:nvPr/>
        </p:nvGrpSpPr>
        <p:grpSpPr>
          <a:xfrm>
            <a:off x="8111985" y="3373820"/>
            <a:ext cx="931747" cy="707955"/>
            <a:chOff x="9797143" y="3175240"/>
            <a:chExt cx="950026" cy="730422"/>
          </a:xfrm>
        </p:grpSpPr>
        <p:sp>
          <p:nvSpPr>
            <p:cNvPr id="38" name="Rectangle: Folded Corner 37">
              <a:hlinkClick r:id="rId6" action="ppaction://hlinksldjump"/>
              <a:extLst>
                <a:ext uri="{FF2B5EF4-FFF2-40B4-BE49-F238E27FC236}">
                  <a16:creationId xmlns:a16="http://schemas.microsoft.com/office/drawing/2014/main" id="{ACDA5463-DAF7-7B5C-7A4F-E72D358DF6E4}"/>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E94CCCD-C90E-446A-74BE-B842BD37C68B}"/>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ố 2">
            <a:hlinkClick r:id="rId6" action="ppaction://hlinksldjump"/>
            <a:extLst>
              <a:ext uri="{FF2B5EF4-FFF2-40B4-BE49-F238E27FC236}">
                <a16:creationId xmlns:a16="http://schemas.microsoft.com/office/drawing/2014/main" id="{D3AE5E24-6DA5-92CA-7BDD-9E5608B531F7}"/>
              </a:ext>
            </a:extLst>
          </p:cNvPr>
          <p:cNvSpPr txBox="1"/>
          <p:nvPr/>
        </p:nvSpPr>
        <p:spPr>
          <a:xfrm>
            <a:off x="8347291" y="3489255"/>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02</a:t>
            </a:r>
          </a:p>
        </p:txBody>
      </p:sp>
      <p:grpSp>
        <p:nvGrpSpPr>
          <p:cNvPr id="41" name="Group 40">
            <a:extLst>
              <a:ext uri="{FF2B5EF4-FFF2-40B4-BE49-F238E27FC236}">
                <a16:creationId xmlns:a16="http://schemas.microsoft.com/office/drawing/2014/main" id="{019E00EC-4630-9935-3F3C-C10C213A6F45}"/>
              </a:ext>
            </a:extLst>
          </p:cNvPr>
          <p:cNvGrpSpPr/>
          <p:nvPr/>
        </p:nvGrpSpPr>
        <p:grpSpPr>
          <a:xfrm>
            <a:off x="9409344" y="3378705"/>
            <a:ext cx="931747" cy="707955"/>
            <a:chOff x="9797143" y="3175240"/>
            <a:chExt cx="950026" cy="730422"/>
          </a:xfrm>
        </p:grpSpPr>
        <p:sp>
          <p:nvSpPr>
            <p:cNvPr id="42" name="Rectangle: Folded Corner 41">
              <a:hlinkClick r:id="rId7" action="ppaction://hlinksldjump"/>
              <a:extLst>
                <a:ext uri="{FF2B5EF4-FFF2-40B4-BE49-F238E27FC236}">
                  <a16:creationId xmlns:a16="http://schemas.microsoft.com/office/drawing/2014/main" id="{732105F6-36DF-8AF5-7799-4E2C6650A7D6}"/>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7FCD4F1-7753-C268-CEF5-EAA75682A7B0}"/>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số 3">
            <a:hlinkClick r:id="rId7" action="ppaction://hlinksldjump"/>
            <a:extLst>
              <a:ext uri="{FF2B5EF4-FFF2-40B4-BE49-F238E27FC236}">
                <a16:creationId xmlns:a16="http://schemas.microsoft.com/office/drawing/2014/main" id="{0350E13D-CE11-5A46-D1AA-A38AB53556BC}"/>
              </a:ext>
            </a:extLst>
          </p:cNvPr>
          <p:cNvSpPr txBox="1"/>
          <p:nvPr/>
        </p:nvSpPr>
        <p:spPr>
          <a:xfrm>
            <a:off x="9605178" y="3500099"/>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03</a:t>
            </a:r>
          </a:p>
        </p:txBody>
      </p:sp>
      <p:grpSp>
        <p:nvGrpSpPr>
          <p:cNvPr id="45" name="Group 44">
            <a:extLst>
              <a:ext uri="{FF2B5EF4-FFF2-40B4-BE49-F238E27FC236}">
                <a16:creationId xmlns:a16="http://schemas.microsoft.com/office/drawing/2014/main" id="{D40CA9F5-DE16-4F51-4229-106132F71276}"/>
              </a:ext>
            </a:extLst>
          </p:cNvPr>
          <p:cNvGrpSpPr/>
          <p:nvPr/>
        </p:nvGrpSpPr>
        <p:grpSpPr>
          <a:xfrm>
            <a:off x="6844982" y="4437260"/>
            <a:ext cx="931747" cy="707955"/>
            <a:chOff x="9797143" y="3175240"/>
            <a:chExt cx="950026" cy="730422"/>
          </a:xfrm>
        </p:grpSpPr>
        <p:sp>
          <p:nvSpPr>
            <p:cNvPr id="46" name="Rectangle: Folded Corner 45">
              <a:hlinkClick r:id="" action="ppaction://noaction"/>
              <a:extLst>
                <a:ext uri="{FF2B5EF4-FFF2-40B4-BE49-F238E27FC236}">
                  <a16:creationId xmlns:a16="http://schemas.microsoft.com/office/drawing/2014/main" id="{E90F0182-2266-A065-B092-EC720C53AFCF}"/>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9D50C01-5025-4AD4-7321-968D3549488E}"/>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số 4">
            <a:hlinkClick r:id="" action="ppaction://noaction"/>
            <a:extLst>
              <a:ext uri="{FF2B5EF4-FFF2-40B4-BE49-F238E27FC236}">
                <a16:creationId xmlns:a16="http://schemas.microsoft.com/office/drawing/2014/main" id="{DE14E79C-ACF9-EE5B-29B9-F035F71F0FA6}"/>
              </a:ext>
            </a:extLst>
          </p:cNvPr>
          <p:cNvSpPr txBox="1"/>
          <p:nvPr/>
        </p:nvSpPr>
        <p:spPr>
          <a:xfrm>
            <a:off x="7033988" y="4524408"/>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04</a:t>
            </a:r>
          </a:p>
        </p:txBody>
      </p:sp>
      <p:grpSp>
        <p:nvGrpSpPr>
          <p:cNvPr id="49" name="Group 48">
            <a:extLst>
              <a:ext uri="{FF2B5EF4-FFF2-40B4-BE49-F238E27FC236}">
                <a16:creationId xmlns:a16="http://schemas.microsoft.com/office/drawing/2014/main" id="{FC18094C-0EEB-11A7-4559-5CDDFC1C2498}"/>
              </a:ext>
            </a:extLst>
          </p:cNvPr>
          <p:cNvGrpSpPr/>
          <p:nvPr/>
        </p:nvGrpSpPr>
        <p:grpSpPr>
          <a:xfrm>
            <a:off x="8100235" y="4442148"/>
            <a:ext cx="931747" cy="707955"/>
            <a:chOff x="9797143" y="3175240"/>
            <a:chExt cx="950026" cy="730422"/>
          </a:xfrm>
        </p:grpSpPr>
        <p:sp>
          <p:nvSpPr>
            <p:cNvPr id="50" name="Rectangle: Folded Corner 49">
              <a:hlinkClick r:id="" action="ppaction://noaction"/>
              <a:extLst>
                <a:ext uri="{FF2B5EF4-FFF2-40B4-BE49-F238E27FC236}">
                  <a16:creationId xmlns:a16="http://schemas.microsoft.com/office/drawing/2014/main" id="{083F77B3-DA05-4393-3805-88647C38899F}"/>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66587C2-7E16-34EC-CD9F-FB43C2333EA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số 5">
            <a:hlinkClick r:id="" action="ppaction://noaction"/>
            <a:extLst>
              <a:ext uri="{FF2B5EF4-FFF2-40B4-BE49-F238E27FC236}">
                <a16:creationId xmlns:a16="http://schemas.microsoft.com/office/drawing/2014/main" id="{90DFBB01-DB73-C984-CCDD-59F8A39887C2}"/>
              </a:ext>
            </a:extLst>
          </p:cNvPr>
          <p:cNvSpPr txBox="1"/>
          <p:nvPr/>
        </p:nvSpPr>
        <p:spPr>
          <a:xfrm>
            <a:off x="8331352" y="4565994"/>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05</a:t>
            </a:r>
          </a:p>
        </p:txBody>
      </p:sp>
      <p:grpSp>
        <p:nvGrpSpPr>
          <p:cNvPr id="53" name="Group 52">
            <a:extLst>
              <a:ext uri="{FF2B5EF4-FFF2-40B4-BE49-F238E27FC236}">
                <a16:creationId xmlns:a16="http://schemas.microsoft.com/office/drawing/2014/main" id="{2F4132A7-6B3C-D0DA-9F64-299BCD85A1C0}"/>
              </a:ext>
            </a:extLst>
          </p:cNvPr>
          <p:cNvGrpSpPr/>
          <p:nvPr/>
        </p:nvGrpSpPr>
        <p:grpSpPr>
          <a:xfrm>
            <a:off x="9397597" y="4447036"/>
            <a:ext cx="931747" cy="707955"/>
            <a:chOff x="9797143" y="3175240"/>
            <a:chExt cx="950026" cy="730422"/>
          </a:xfrm>
        </p:grpSpPr>
        <p:sp>
          <p:nvSpPr>
            <p:cNvPr id="54" name="Rectangle: Folded Corner 53">
              <a:hlinkClick r:id="" action="ppaction://noaction"/>
              <a:extLst>
                <a:ext uri="{FF2B5EF4-FFF2-40B4-BE49-F238E27FC236}">
                  <a16:creationId xmlns:a16="http://schemas.microsoft.com/office/drawing/2014/main" id="{0C5790B3-977F-2CAE-8109-5E37E2624552}"/>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BE3E74A-718A-0966-51F2-06C641C92EEF}"/>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số 6">
            <a:hlinkClick r:id="" action="ppaction://noaction"/>
            <a:extLst>
              <a:ext uri="{FF2B5EF4-FFF2-40B4-BE49-F238E27FC236}">
                <a16:creationId xmlns:a16="http://schemas.microsoft.com/office/drawing/2014/main" id="{947C6D08-2AA8-9FF8-792B-2687E63938CB}"/>
              </a:ext>
            </a:extLst>
          </p:cNvPr>
          <p:cNvSpPr txBox="1"/>
          <p:nvPr/>
        </p:nvSpPr>
        <p:spPr>
          <a:xfrm>
            <a:off x="9616306" y="4558594"/>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06</a:t>
            </a:r>
          </a:p>
        </p:txBody>
      </p:sp>
      <p:sp>
        <p:nvSpPr>
          <p:cNvPr id="57" name="QUAY">
            <a:extLst>
              <a:ext uri="{FF2B5EF4-FFF2-40B4-BE49-F238E27FC236}">
                <a16:creationId xmlns:a16="http://schemas.microsoft.com/office/drawing/2014/main" id="{ECED3CCC-13E1-A597-DE6D-ACF69AC5A71D}"/>
              </a:ext>
            </a:extLst>
          </p:cNvPr>
          <p:cNvSpPr/>
          <p:nvPr/>
        </p:nvSpPr>
        <p:spPr>
          <a:xfrm>
            <a:off x="0" y="2991827"/>
            <a:ext cx="1534120" cy="64225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cs typeface="Tahoma" panose="020B0604030504040204" pitchFamily="34" charset="0"/>
              </a:rPr>
              <a:t>QUAY</a:t>
            </a:r>
          </a:p>
        </p:txBody>
      </p:sp>
      <p:pic>
        <p:nvPicPr>
          <p:cNvPr id="58" name="Picture 2" descr="Thực Vật, Hoa, Nhà Máy, Tăng">
            <a:extLst>
              <a:ext uri="{FF2B5EF4-FFF2-40B4-BE49-F238E27FC236}">
                <a16:creationId xmlns:a16="http://schemas.microsoft.com/office/drawing/2014/main" id="{2D3B11A6-3DEA-1353-D0F7-20D4785F7E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5588" y="2748977"/>
            <a:ext cx="2158582" cy="2718214"/>
          </a:xfrm>
          <a:prstGeom prst="rect">
            <a:avLst/>
          </a:prstGeom>
          <a:noFill/>
          <a:extLst>
            <a:ext uri="{909E8E84-426E-40DD-AFC4-6F175D3DCCD1}">
              <a14:hiddenFill xmlns:a14="http://schemas.microsoft.com/office/drawing/2010/main">
                <a:solidFill>
                  <a:srgbClr val="FFFFFF"/>
                </a:solidFill>
              </a14:hiddenFill>
            </a:ext>
          </a:extLst>
        </p:spPr>
      </p:pic>
      <p:sp>
        <p:nvSpPr>
          <p:cNvPr id="59" name="Oval 58">
            <a:extLst>
              <a:ext uri="{FF2B5EF4-FFF2-40B4-BE49-F238E27FC236}">
                <a16:creationId xmlns:a16="http://schemas.microsoft.com/office/drawing/2014/main" id="{BB5C95BB-73BC-2A96-8CC8-ABF980548E59}"/>
              </a:ext>
            </a:extLst>
          </p:cNvPr>
          <p:cNvSpPr/>
          <p:nvPr/>
        </p:nvSpPr>
        <p:spPr>
          <a:xfrm>
            <a:off x="3649856" y="3021986"/>
            <a:ext cx="491368" cy="491368"/>
          </a:xfrm>
          <a:prstGeom prst="ellipse">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97727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17"/>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18"/>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19"/>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0"/>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1"/>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3"/>
                                        </p:tgtEl>
                                        <p:attrNameLst>
                                          <p:attrName>style.visibility</p:attrName>
                                        </p:attrNameLst>
                                      </p:cBhvr>
                                      <p:tavLst>
                                        <p:tav tm="0">
                                          <p:val>
                                            <p:strVal val="hidden"/>
                                          </p:val>
                                        </p:tav>
                                        <p:tav tm="50000">
                                          <p:val>
                                            <p:strVal val="visible"/>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1000"/>
                                        <p:tgtEl>
                                          <p:spTgt spid="32"/>
                                        </p:tgtEl>
                                      </p:cBhvr>
                                    </p:animEffect>
                                    <p:anim calcmode="lin" valueType="num">
                                      <p:cBhvr>
                                        <p:cTn id="52" dur="1000" fill="hold"/>
                                        <p:tgtEl>
                                          <p:spTgt spid="32"/>
                                        </p:tgtEl>
                                        <p:attrNameLst>
                                          <p:attrName>ppt_x</p:attrName>
                                        </p:attrNameLst>
                                      </p:cBhvr>
                                      <p:tavLst>
                                        <p:tav tm="0">
                                          <p:val>
                                            <p:strVal val="#ppt_x"/>
                                          </p:val>
                                        </p:tav>
                                        <p:tav tm="100000">
                                          <p:val>
                                            <p:strVal val="#ppt_x"/>
                                          </p:val>
                                        </p:tav>
                                      </p:tavLst>
                                    </p:anim>
                                    <p:anim calcmode="lin" valueType="num">
                                      <p:cBhvr>
                                        <p:cTn id="53" dur="1000" fill="hold"/>
                                        <p:tgtEl>
                                          <p:spTgt spid="3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1000"/>
                                        <p:tgtEl>
                                          <p:spTgt spid="36"/>
                                        </p:tgtEl>
                                      </p:cBhvr>
                                    </p:animEffect>
                                    <p:anim calcmode="lin" valueType="num">
                                      <p:cBhvr>
                                        <p:cTn id="62" dur="1000" fill="hold"/>
                                        <p:tgtEl>
                                          <p:spTgt spid="36"/>
                                        </p:tgtEl>
                                        <p:attrNameLst>
                                          <p:attrName>ppt_x</p:attrName>
                                        </p:attrNameLst>
                                      </p:cBhvr>
                                      <p:tavLst>
                                        <p:tav tm="0">
                                          <p:val>
                                            <p:strVal val="#ppt_x"/>
                                          </p:val>
                                        </p:tav>
                                        <p:tav tm="100000">
                                          <p:val>
                                            <p:strVal val="#ppt_x"/>
                                          </p:val>
                                        </p:tav>
                                      </p:tavLst>
                                    </p:anim>
                                    <p:anim calcmode="lin" valueType="num">
                                      <p:cBhvr>
                                        <p:cTn id="63" dur="1000" fill="hold"/>
                                        <p:tgtEl>
                                          <p:spTgt spid="36"/>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anim calcmode="lin" valueType="num">
                                      <p:cBhvr>
                                        <p:cTn id="72" dur="1000" fill="hold"/>
                                        <p:tgtEl>
                                          <p:spTgt spid="40"/>
                                        </p:tgtEl>
                                        <p:attrNameLst>
                                          <p:attrName>ppt_x</p:attrName>
                                        </p:attrNameLst>
                                      </p:cBhvr>
                                      <p:tavLst>
                                        <p:tav tm="0">
                                          <p:val>
                                            <p:strVal val="#ppt_x"/>
                                          </p:val>
                                        </p:tav>
                                        <p:tav tm="100000">
                                          <p:val>
                                            <p:strVal val="#ppt_x"/>
                                          </p:val>
                                        </p:tav>
                                      </p:tavLst>
                                    </p:anim>
                                    <p:anim calcmode="lin" valueType="num">
                                      <p:cBhvr>
                                        <p:cTn id="73" dur="1000" fill="hold"/>
                                        <p:tgtEl>
                                          <p:spTgt spid="40"/>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1000"/>
                                        <p:tgtEl>
                                          <p:spTgt spid="41"/>
                                        </p:tgtEl>
                                      </p:cBhvr>
                                    </p:animEffect>
                                    <p:anim calcmode="lin" valueType="num">
                                      <p:cBhvr>
                                        <p:cTn id="77" dur="1000" fill="hold"/>
                                        <p:tgtEl>
                                          <p:spTgt spid="41"/>
                                        </p:tgtEl>
                                        <p:attrNameLst>
                                          <p:attrName>ppt_x</p:attrName>
                                        </p:attrNameLst>
                                      </p:cBhvr>
                                      <p:tavLst>
                                        <p:tav tm="0">
                                          <p:val>
                                            <p:strVal val="#ppt_x"/>
                                          </p:val>
                                        </p:tav>
                                        <p:tav tm="100000">
                                          <p:val>
                                            <p:strVal val="#ppt_x"/>
                                          </p:val>
                                        </p:tav>
                                      </p:tavLst>
                                    </p:anim>
                                    <p:anim calcmode="lin" valueType="num">
                                      <p:cBhvr>
                                        <p:cTn id="78" dur="1000" fill="hold"/>
                                        <p:tgtEl>
                                          <p:spTgt spid="41"/>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1000"/>
                                        <p:tgtEl>
                                          <p:spTgt spid="44"/>
                                        </p:tgtEl>
                                      </p:cBhvr>
                                    </p:animEffect>
                                    <p:anim calcmode="lin" valueType="num">
                                      <p:cBhvr>
                                        <p:cTn id="82" dur="1000" fill="hold"/>
                                        <p:tgtEl>
                                          <p:spTgt spid="44"/>
                                        </p:tgtEl>
                                        <p:attrNameLst>
                                          <p:attrName>ppt_x</p:attrName>
                                        </p:attrNameLst>
                                      </p:cBhvr>
                                      <p:tavLst>
                                        <p:tav tm="0">
                                          <p:val>
                                            <p:strVal val="#ppt_x"/>
                                          </p:val>
                                        </p:tav>
                                        <p:tav tm="100000">
                                          <p:val>
                                            <p:strVal val="#ppt_x"/>
                                          </p:val>
                                        </p:tav>
                                      </p:tavLst>
                                    </p:anim>
                                    <p:anim calcmode="lin" valueType="num">
                                      <p:cBhvr>
                                        <p:cTn id="83" dur="1000" fill="hold"/>
                                        <p:tgtEl>
                                          <p:spTgt spid="44"/>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1000"/>
                                        <p:tgtEl>
                                          <p:spTgt spid="48"/>
                                        </p:tgtEl>
                                      </p:cBhvr>
                                    </p:animEffect>
                                    <p:anim calcmode="lin" valueType="num">
                                      <p:cBhvr>
                                        <p:cTn id="92" dur="1000" fill="hold"/>
                                        <p:tgtEl>
                                          <p:spTgt spid="48"/>
                                        </p:tgtEl>
                                        <p:attrNameLst>
                                          <p:attrName>ppt_x</p:attrName>
                                        </p:attrNameLst>
                                      </p:cBhvr>
                                      <p:tavLst>
                                        <p:tav tm="0">
                                          <p:val>
                                            <p:strVal val="#ppt_x"/>
                                          </p:val>
                                        </p:tav>
                                        <p:tav tm="100000">
                                          <p:val>
                                            <p:strVal val="#ppt_x"/>
                                          </p:val>
                                        </p:tav>
                                      </p:tavLst>
                                    </p:anim>
                                    <p:anim calcmode="lin" valueType="num">
                                      <p:cBhvr>
                                        <p:cTn id="93" dur="1000" fill="hold"/>
                                        <p:tgtEl>
                                          <p:spTgt spid="48"/>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fade">
                                      <p:cBhvr>
                                        <p:cTn id="96" dur="1000"/>
                                        <p:tgtEl>
                                          <p:spTgt spid="49"/>
                                        </p:tgtEl>
                                      </p:cBhvr>
                                    </p:animEffect>
                                    <p:anim calcmode="lin" valueType="num">
                                      <p:cBhvr>
                                        <p:cTn id="97" dur="1000" fill="hold"/>
                                        <p:tgtEl>
                                          <p:spTgt spid="49"/>
                                        </p:tgtEl>
                                        <p:attrNameLst>
                                          <p:attrName>ppt_x</p:attrName>
                                        </p:attrNameLst>
                                      </p:cBhvr>
                                      <p:tavLst>
                                        <p:tav tm="0">
                                          <p:val>
                                            <p:strVal val="#ppt_x"/>
                                          </p:val>
                                        </p:tav>
                                        <p:tav tm="100000">
                                          <p:val>
                                            <p:strVal val="#ppt_x"/>
                                          </p:val>
                                        </p:tav>
                                      </p:tavLst>
                                    </p:anim>
                                    <p:anim calcmode="lin" valueType="num">
                                      <p:cBhvr>
                                        <p:cTn id="98" dur="1000" fill="hold"/>
                                        <p:tgtEl>
                                          <p:spTgt spid="49"/>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animEffect transition="in" filter="fade">
                                      <p:cBhvr>
                                        <p:cTn id="101" dur="1000"/>
                                        <p:tgtEl>
                                          <p:spTgt spid="52"/>
                                        </p:tgtEl>
                                      </p:cBhvr>
                                    </p:animEffect>
                                    <p:anim calcmode="lin" valueType="num">
                                      <p:cBhvr>
                                        <p:cTn id="102" dur="1000" fill="hold"/>
                                        <p:tgtEl>
                                          <p:spTgt spid="52"/>
                                        </p:tgtEl>
                                        <p:attrNameLst>
                                          <p:attrName>ppt_x</p:attrName>
                                        </p:attrNameLst>
                                      </p:cBhvr>
                                      <p:tavLst>
                                        <p:tav tm="0">
                                          <p:val>
                                            <p:strVal val="#ppt_x"/>
                                          </p:val>
                                        </p:tav>
                                        <p:tav tm="100000">
                                          <p:val>
                                            <p:strVal val="#ppt_x"/>
                                          </p:val>
                                        </p:tav>
                                      </p:tavLst>
                                    </p:anim>
                                    <p:anim calcmode="lin" valueType="num">
                                      <p:cBhvr>
                                        <p:cTn id="103" dur="1000" fill="hold"/>
                                        <p:tgtEl>
                                          <p:spTgt spid="52"/>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53"/>
                                        </p:tgtEl>
                                        <p:attrNameLst>
                                          <p:attrName>style.visibility</p:attrName>
                                        </p:attrNameLst>
                                      </p:cBhvr>
                                      <p:to>
                                        <p:strVal val="visible"/>
                                      </p:to>
                                    </p:set>
                                    <p:animEffect transition="in" filter="fade">
                                      <p:cBhvr>
                                        <p:cTn id="106" dur="1000"/>
                                        <p:tgtEl>
                                          <p:spTgt spid="53"/>
                                        </p:tgtEl>
                                      </p:cBhvr>
                                    </p:animEffect>
                                    <p:anim calcmode="lin" valueType="num">
                                      <p:cBhvr>
                                        <p:cTn id="107" dur="1000" fill="hold"/>
                                        <p:tgtEl>
                                          <p:spTgt spid="53"/>
                                        </p:tgtEl>
                                        <p:attrNameLst>
                                          <p:attrName>ppt_x</p:attrName>
                                        </p:attrNameLst>
                                      </p:cBhvr>
                                      <p:tavLst>
                                        <p:tav tm="0">
                                          <p:val>
                                            <p:strVal val="#ppt_x"/>
                                          </p:val>
                                        </p:tav>
                                        <p:tav tm="100000">
                                          <p:val>
                                            <p:strVal val="#ppt_x"/>
                                          </p:val>
                                        </p:tav>
                                      </p:tavLst>
                                    </p:anim>
                                    <p:anim calcmode="lin" valueType="num">
                                      <p:cBhvr>
                                        <p:cTn id="108" dur="1000" fill="hold"/>
                                        <p:tgtEl>
                                          <p:spTgt spid="5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Effect transition="in" filter="fade">
                                      <p:cBhvr>
                                        <p:cTn id="111" dur="1000"/>
                                        <p:tgtEl>
                                          <p:spTgt spid="56"/>
                                        </p:tgtEl>
                                      </p:cBhvr>
                                    </p:animEffect>
                                    <p:anim calcmode="lin" valueType="num">
                                      <p:cBhvr>
                                        <p:cTn id="112" dur="1000" fill="hold"/>
                                        <p:tgtEl>
                                          <p:spTgt spid="56"/>
                                        </p:tgtEl>
                                        <p:attrNameLst>
                                          <p:attrName>ppt_x</p:attrName>
                                        </p:attrNameLst>
                                      </p:cBhvr>
                                      <p:tavLst>
                                        <p:tav tm="0">
                                          <p:val>
                                            <p:strVal val="#ppt_x"/>
                                          </p:val>
                                        </p:tav>
                                        <p:tav tm="100000">
                                          <p:val>
                                            <p:strVal val="#ppt_x"/>
                                          </p:val>
                                        </p:tav>
                                      </p:tavLst>
                                    </p:anim>
                                    <p:anim calcmode="lin" valueType="num">
                                      <p:cBhvr>
                                        <p:cTn id="1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4" restart="whenNotActive" fill="hold" evtFilter="cancelBubble" nodeType="interactiveSeq">
                <p:stCondLst>
                  <p:cond evt="onClick" delay="0">
                    <p:tgtEl>
                      <p:spTgt spid="57"/>
                    </p:tgtEl>
                  </p:cond>
                </p:stCondLst>
                <p:endSync evt="end" delay="0">
                  <p:rtn val="all"/>
                </p:endSync>
                <p:childTnLst>
                  <p:par>
                    <p:cTn id="115" fill="hold">
                      <p:stCondLst>
                        <p:cond delay="0"/>
                      </p:stCondLst>
                      <p:childTnLst>
                        <p:par>
                          <p:cTn id="116" fill="hold">
                            <p:stCondLst>
                              <p:cond delay="0"/>
                            </p:stCondLst>
                            <p:childTnLst>
                              <p:par>
                                <p:cTn id="117" presetID="8" presetClass="emph" presetSubtype="0" repeatCount="indefinite" fill="hold" nodeType="clickEffect">
                                  <p:stCondLst>
                                    <p:cond delay="0"/>
                                  </p:stCondLst>
                                  <p:childTnLst>
                                    <p:animRot by="21600000">
                                      <p:cBhvr>
                                        <p:cTn id="118" dur="250" fill="hold"/>
                                        <p:tgtEl>
                                          <p:spTgt spid="9"/>
                                        </p:tgtEl>
                                        <p:attrNameLst>
                                          <p:attrName>r</p:attrName>
                                        </p:attrNameLst>
                                      </p:cBhvr>
                                    </p:animRo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23" restart="whenNotActive" fill="hold" evtFilter="cancelBubble" nodeType="interactiveSeq">
                <p:stCondLst>
                  <p:cond evt="onClick" delay="0">
                    <p:tgtEl>
                      <p:spTgt spid="36"/>
                    </p:tgtEl>
                  </p:cond>
                </p:stCondLst>
                <p:endSync evt="end" delay="0">
                  <p:rtn val="all"/>
                </p:endSync>
                <p:childTnLst>
                  <p:par>
                    <p:cTn id="124" fill="hold">
                      <p:stCondLst>
                        <p:cond delay="0"/>
                      </p:stCondLst>
                      <p:childTnLst>
                        <p:par>
                          <p:cTn id="125" fill="hold">
                            <p:stCondLst>
                              <p:cond delay="0"/>
                            </p:stCondLst>
                            <p:childTnLst>
                              <p:par>
                                <p:cTn id="126" presetID="22" presetClass="exit" presetSubtype="4" fill="hold" nodeType="clickEffect">
                                  <p:stCondLst>
                                    <p:cond delay="0"/>
                                  </p:stCondLst>
                                  <p:childTnLst>
                                    <p:animEffect transition="out" filter="wipe(down)">
                                      <p:cBhvr>
                                        <p:cTn id="127" dur="500"/>
                                        <p:tgtEl>
                                          <p:spTgt spid="33"/>
                                        </p:tgtEl>
                                      </p:cBhvr>
                                    </p:animEffect>
                                    <p:set>
                                      <p:cBhvr>
                                        <p:cTn id="128" dur="1" fill="hold">
                                          <p:stCondLst>
                                            <p:cond delay="499"/>
                                          </p:stCondLst>
                                        </p:cTn>
                                        <p:tgtEl>
                                          <p:spTgt spid="33"/>
                                        </p:tgtEl>
                                        <p:attrNameLst>
                                          <p:attrName>style.visibility</p:attrName>
                                        </p:attrNameLst>
                                      </p:cBhvr>
                                      <p:to>
                                        <p:strVal val="hidden"/>
                                      </p:to>
                                    </p:set>
                                  </p:childTnLst>
                                </p:cTn>
                              </p:par>
                              <p:par>
                                <p:cTn id="129" presetID="22" presetClass="exit" presetSubtype="4" fill="hold" grpId="1" nodeType="withEffect">
                                  <p:stCondLst>
                                    <p:cond delay="0"/>
                                  </p:stCondLst>
                                  <p:childTnLst>
                                    <p:animEffect transition="out" filter="wipe(down)">
                                      <p:cBhvr>
                                        <p:cTn id="130" dur="500"/>
                                        <p:tgtEl>
                                          <p:spTgt spid="36"/>
                                        </p:tgtEl>
                                      </p:cBhvr>
                                    </p:animEffect>
                                    <p:set>
                                      <p:cBhvr>
                                        <p:cTn id="13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32" restart="whenNotActive" fill="hold" evtFilter="cancelBubble" nodeType="interactiveSeq">
                <p:stCondLst>
                  <p:cond evt="onClick" delay="0">
                    <p:tgtEl>
                      <p:spTgt spid="40"/>
                    </p:tgtEl>
                  </p:cond>
                </p:stCondLst>
                <p:endSync evt="end" delay="0">
                  <p:rtn val="all"/>
                </p:endSync>
                <p:childTnLst>
                  <p:par>
                    <p:cTn id="133" fill="hold">
                      <p:stCondLst>
                        <p:cond delay="0"/>
                      </p:stCondLst>
                      <p:childTnLst>
                        <p:par>
                          <p:cTn id="134" fill="hold">
                            <p:stCondLst>
                              <p:cond delay="0"/>
                            </p:stCondLst>
                            <p:childTnLst>
                              <p:par>
                                <p:cTn id="135" presetID="22" presetClass="exit" presetSubtype="4" fill="hold" nodeType="clickEffect">
                                  <p:stCondLst>
                                    <p:cond delay="0"/>
                                  </p:stCondLst>
                                  <p:childTnLst>
                                    <p:animEffect transition="out" filter="wipe(down)">
                                      <p:cBhvr>
                                        <p:cTn id="136" dur="500"/>
                                        <p:tgtEl>
                                          <p:spTgt spid="37"/>
                                        </p:tgtEl>
                                      </p:cBhvr>
                                    </p:animEffect>
                                    <p:set>
                                      <p:cBhvr>
                                        <p:cTn id="137" dur="1" fill="hold">
                                          <p:stCondLst>
                                            <p:cond delay="499"/>
                                          </p:stCondLst>
                                        </p:cTn>
                                        <p:tgtEl>
                                          <p:spTgt spid="37"/>
                                        </p:tgtEl>
                                        <p:attrNameLst>
                                          <p:attrName>style.visibility</p:attrName>
                                        </p:attrNameLst>
                                      </p:cBhvr>
                                      <p:to>
                                        <p:strVal val="hidden"/>
                                      </p:to>
                                    </p:set>
                                  </p:childTnLst>
                                </p:cTn>
                              </p:par>
                              <p:par>
                                <p:cTn id="138" presetID="22" presetClass="exit" presetSubtype="4" fill="hold" grpId="1" nodeType="withEffect">
                                  <p:stCondLst>
                                    <p:cond delay="0"/>
                                  </p:stCondLst>
                                  <p:childTnLst>
                                    <p:animEffect transition="out" filter="wipe(down)">
                                      <p:cBhvr>
                                        <p:cTn id="139" dur="500"/>
                                        <p:tgtEl>
                                          <p:spTgt spid="40"/>
                                        </p:tgtEl>
                                      </p:cBhvr>
                                    </p:animEffect>
                                    <p:set>
                                      <p:cBhvr>
                                        <p:cTn id="14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1" restart="whenNotActive" fill="hold" evtFilter="cancelBubble" nodeType="interactiveSeq">
                <p:stCondLst>
                  <p:cond evt="onClick" delay="0">
                    <p:tgtEl>
                      <p:spTgt spid="44"/>
                    </p:tgtEl>
                  </p:cond>
                </p:stCondLst>
                <p:endSync evt="end" delay="0">
                  <p:rtn val="all"/>
                </p:endSync>
                <p:childTnLst>
                  <p:par>
                    <p:cTn id="142" fill="hold">
                      <p:stCondLst>
                        <p:cond delay="0"/>
                      </p:stCondLst>
                      <p:childTnLst>
                        <p:par>
                          <p:cTn id="143" fill="hold">
                            <p:stCondLst>
                              <p:cond delay="0"/>
                            </p:stCondLst>
                            <p:childTnLst>
                              <p:par>
                                <p:cTn id="144" presetID="22" presetClass="exit" presetSubtype="4" fill="hold" nodeType="clickEffect">
                                  <p:stCondLst>
                                    <p:cond delay="0"/>
                                  </p:stCondLst>
                                  <p:childTnLst>
                                    <p:animEffect transition="out" filter="wipe(down)">
                                      <p:cBhvr>
                                        <p:cTn id="145" dur="500"/>
                                        <p:tgtEl>
                                          <p:spTgt spid="41"/>
                                        </p:tgtEl>
                                      </p:cBhvr>
                                    </p:animEffect>
                                    <p:set>
                                      <p:cBhvr>
                                        <p:cTn id="146" dur="1" fill="hold">
                                          <p:stCondLst>
                                            <p:cond delay="499"/>
                                          </p:stCondLst>
                                        </p:cTn>
                                        <p:tgtEl>
                                          <p:spTgt spid="41"/>
                                        </p:tgtEl>
                                        <p:attrNameLst>
                                          <p:attrName>style.visibility</p:attrName>
                                        </p:attrNameLst>
                                      </p:cBhvr>
                                      <p:to>
                                        <p:strVal val="hidden"/>
                                      </p:to>
                                    </p:set>
                                  </p:childTnLst>
                                </p:cTn>
                              </p:par>
                              <p:par>
                                <p:cTn id="147" presetID="22" presetClass="exit" presetSubtype="4" fill="hold" grpId="1" nodeType="withEffect">
                                  <p:stCondLst>
                                    <p:cond delay="0"/>
                                  </p:stCondLst>
                                  <p:childTnLst>
                                    <p:animEffect transition="out" filter="wipe(down)">
                                      <p:cBhvr>
                                        <p:cTn id="148" dur="500"/>
                                        <p:tgtEl>
                                          <p:spTgt spid="44"/>
                                        </p:tgtEl>
                                      </p:cBhvr>
                                    </p:animEffect>
                                    <p:set>
                                      <p:cBhvr>
                                        <p:cTn id="14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0" restart="whenNotActive" fill="hold" evtFilter="cancelBubble" nodeType="interactiveSeq">
                <p:stCondLst>
                  <p:cond evt="onClick" delay="0">
                    <p:tgtEl>
                      <p:spTgt spid="56"/>
                    </p:tgtEl>
                  </p:cond>
                </p:stCondLst>
                <p:endSync evt="end" delay="0">
                  <p:rtn val="all"/>
                </p:endSync>
                <p:childTnLst>
                  <p:par>
                    <p:cTn id="151" fill="hold">
                      <p:stCondLst>
                        <p:cond delay="0"/>
                      </p:stCondLst>
                      <p:childTnLst>
                        <p:par>
                          <p:cTn id="152" fill="hold">
                            <p:stCondLst>
                              <p:cond delay="0"/>
                            </p:stCondLst>
                            <p:childTnLst>
                              <p:par>
                                <p:cTn id="153" presetID="22" presetClass="exit" presetSubtype="4" fill="hold" nodeType="clickEffect">
                                  <p:stCondLst>
                                    <p:cond delay="0"/>
                                  </p:stCondLst>
                                  <p:childTnLst>
                                    <p:animEffect transition="out" filter="wipe(down)">
                                      <p:cBhvr>
                                        <p:cTn id="154" dur="500"/>
                                        <p:tgtEl>
                                          <p:spTgt spid="53"/>
                                        </p:tgtEl>
                                      </p:cBhvr>
                                    </p:animEffect>
                                    <p:set>
                                      <p:cBhvr>
                                        <p:cTn id="155" dur="1" fill="hold">
                                          <p:stCondLst>
                                            <p:cond delay="499"/>
                                          </p:stCondLst>
                                        </p:cTn>
                                        <p:tgtEl>
                                          <p:spTgt spid="53"/>
                                        </p:tgtEl>
                                        <p:attrNameLst>
                                          <p:attrName>style.visibility</p:attrName>
                                        </p:attrNameLst>
                                      </p:cBhvr>
                                      <p:to>
                                        <p:strVal val="hidden"/>
                                      </p:to>
                                    </p:set>
                                  </p:childTnLst>
                                </p:cTn>
                              </p:par>
                              <p:par>
                                <p:cTn id="156" presetID="22" presetClass="exit" presetSubtype="4" fill="hold" grpId="1" nodeType="withEffect">
                                  <p:stCondLst>
                                    <p:cond delay="0"/>
                                  </p:stCondLst>
                                  <p:childTnLst>
                                    <p:animEffect transition="out" filter="wipe(down)">
                                      <p:cBhvr>
                                        <p:cTn id="157" dur="500"/>
                                        <p:tgtEl>
                                          <p:spTgt spid="56"/>
                                        </p:tgtEl>
                                      </p:cBhvr>
                                    </p:animEffect>
                                    <p:set>
                                      <p:cBhvr>
                                        <p:cTn id="158"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59" restart="whenNotActive" fill="hold" evtFilter="cancelBubble" nodeType="interactiveSeq">
                <p:stCondLst>
                  <p:cond evt="onClick" delay="0">
                    <p:tgtEl>
                      <p:spTgt spid="52"/>
                    </p:tgtEl>
                  </p:cond>
                </p:stCondLst>
                <p:endSync evt="end" delay="0">
                  <p:rtn val="all"/>
                </p:endSync>
                <p:childTnLst>
                  <p:par>
                    <p:cTn id="160" fill="hold">
                      <p:stCondLst>
                        <p:cond delay="0"/>
                      </p:stCondLst>
                      <p:childTnLst>
                        <p:par>
                          <p:cTn id="161" fill="hold">
                            <p:stCondLst>
                              <p:cond delay="0"/>
                            </p:stCondLst>
                            <p:childTnLst>
                              <p:par>
                                <p:cTn id="162" presetID="22" presetClass="exit" presetSubtype="4" fill="hold" nodeType="withEffect">
                                  <p:stCondLst>
                                    <p:cond delay="0"/>
                                  </p:stCondLst>
                                  <p:childTnLst>
                                    <p:animEffect transition="out" filter="wipe(down)">
                                      <p:cBhvr>
                                        <p:cTn id="163" dur="500"/>
                                        <p:tgtEl>
                                          <p:spTgt spid="49"/>
                                        </p:tgtEl>
                                      </p:cBhvr>
                                    </p:animEffect>
                                    <p:set>
                                      <p:cBhvr>
                                        <p:cTn id="164" dur="1" fill="hold">
                                          <p:stCondLst>
                                            <p:cond delay="499"/>
                                          </p:stCondLst>
                                        </p:cTn>
                                        <p:tgtEl>
                                          <p:spTgt spid="49"/>
                                        </p:tgtEl>
                                        <p:attrNameLst>
                                          <p:attrName>style.visibility</p:attrName>
                                        </p:attrNameLst>
                                      </p:cBhvr>
                                      <p:to>
                                        <p:strVal val="hidden"/>
                                      </p:to>
                                    </p:set>
                                  </p:childTnLst>
                                </p:cTn>
                              </p:par>
                              <p:par>
                                <p:cTn id="165" presetID="22" presetClass="exit" presetSubtype="4" fill="hold" grpId="1" nodeType="withEffect">
                                  <p:stCondLst>
                                    <p:cond delay="0"/>
                                  </p:stCondLst>
                                  <p:childTnLst>
                                    <p:animEffect transition="out" filter="wipe(down)">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8" restart="whenNotActive" fill="hold" evtFilter="cancelBubble" nodeType="interactiveSeq">
                <p:stCondLst>
                  <p:cond evt="onClick" delay="0">
                    <p:tgtEl>
                      <p:spTgt spid="48"/>
                    </p:tgtEl>
                  </p:cond>
                </p:stCondLst>
                <p:endSync evt="end" delay="0">
                  <p:rtn val="all"/>
                </p:endSync>
                <p:childTnLst>
                  <p:par>
                    <p:cTn id="169" fill="hold">
                      <p:stCondLst>
                        <p:cond delay="0"/>
                      </p:stCondLst>
                      <p:childTnLst>
                        <p:par>
                          <p:cTn id="170" fill="hold">
                            <p:stCondLst>
                              <p:cond delay="0"/>
                            </p:stCondLst>
                            <p:childTnLst>
                              <p:par>
                                <p:cTn id="171" presetID="22" presetClass="exit" presetSubtype="4" fill="hold" nodeType="clickEffect">
                                  <p:stCondLst>
                                    <p:cond delay="0"/>
                                  </p:stCondLst>
                                  <p:childTnLst>
                                    <p:animEffect transition="out" filter="wipe(down)">
                                      <p:cBhvr>
                                        <p:cTn id="172" dur="500"/>
                                        <p:tgtEl>
                                          <p:spTgt spid="45"/>
                                        </p:tgtEl>
                                      </p:cBhvr>
                                    </p:animEffect>
                                    <p:set>
                                      <p:cBhvr>
                                        <p:cTn id="173" dur="1" fill="hold">
                                          <p:stCondLst>
                                            <p:cond delay="499"/>
                                          </p:stCondLst>
                                        </p:cTn>
                                        <p:tgtEl>
                                          <p:spTgt spid="45"/>
                                        </p:tgtEl>
                                        <p:attrNameLst>
                                          <p:attrName>style.visibility</p:attrName>
                                        </p:attrNameLst>
                                      </p:cBhvr>
                                      <p:to>
                                        <p:strVal val="hidden"/>
                                      </p:to>
                                    </p:set>
                                  </p:childTnLst>
                                </p:cTn>
                              </p:par>
                              <p:par>
                                <p:cTn id="174" presetID="22" presetClass="exit" presetSubtype="4" fill="hold" grpId="1" nodeType="withEffect">
                                  <p:stCondLst>
                                    <p:cond delay="0"/>
                                  </p:stCondLst>
                                  <p:childTnLst>
                                    <p:animEffect transition="out" filter="wipe(down)">
                                      <p:cBhvr>
                                        <p:cTn id="175" dur="500"/>
                                        <p:tgtEl>
                                          <p:spTgt spid="48"/>
                                        </p:tgtEl>
                                      </p:cBhvr>
                                    </p:animEffect>
                                    <p:set>
                                      <p:cBhvr>
                                        <p:cTn id="17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77" restart="whenNotActive" fill="hold" evtFilter="cancelBubble" nodeType="interactiveSeq">
                <p:stCondLst>
                  <p:cond evt="onClick" delay="0">
                    <p:tgtEl>
                      <p:spTgt spid="24"/>
                    </p:tgtEl>
                  </p:cond>
                </p:stCondLst>
                <p:endSync evt="end" delay="0">
                  <p:rtn val="all"/>
                </p:endSync>
                <p:childTnLst>
                  <p:par>
                    <p:cTn id="178" fill="hold">
                      <p:stCondLst>
                        <p:cond delay="0"/>
                      </p:stCondLst>
                      <p:childTnLst>
                        <p:par>
                          <p:cTn id="179" fill="hold">
                            <p:stCondLst>
                              <p:cond delay="0"/>
                            </p:stCondLst>
                            <p:childTnLst>
                              <p:par>
                                <p:cTn id="180" presetID="45" presetClass="entr" presetSubtype="0" repeatCount="indefinite" fill="hold" nodeType="clickEffect">
                                  <p:stCondLst>
                                    <p:cond delay="0"/>
                                  </p:stCondLst>
                                  <p:childTnLst>
                                    <p:set>
                                      <p:cBhvr>
                                        <p:cTn id="181" dur="1" fill="hold">
                                          <p:stCondLst>
                                            <p:cond delay="0"/>
                                          </p:stCondLst>
                                        </p:cTn>
                                        <p:tgtEl>
                                          <p:spTgt spid="58"/>
                                        </p:tgtEl>
                                        <p:attrNameLst>
                                          <p:attrName>style.visibility</p:attrName>
                                        </p:attrNameLst>
                                      </p:cBhvr>
                                      <p:to>
                                        <p:strVal val="visible"/>
                                      </p:to>
                                    </p:set>
                                    <p:animEffect transition="in" filter="fade">
                                      <p:cBhvr>
                                        <p:cTn id="182" dur="2000"/>
                                        <p:tgtEl>
                                          <p:spTgt spid="58"/>
                                        </p:tgtEl>
                                      </p:cBhvr>
                                    </p:animEffect>
                                    <p:anim calcmode="lin" valueType="num">
                                      <p:cBhvr>
                                        <p:cTn id="183" dur="2000" fill="hold"/>
                                        <p:tgtEl>
                                          <p:spTgt spid="58"/>
                                        </p:tgtEl>
                                        <p:attrNameLst>
                                          <p:attrName>ppt_w</p:attrName>
                                        </p:attrNameLst>
                                      </p:cBhvr>
                                      <p:tavLst>
                                        <p:tav tm="0" fmla="#ppt_w*sin(2.5*pi*$)">
                                          <p:val>
                                            <p:fltVal val="0"/>
                                          </p:val>
                                        </p:tav>
                                        <p:tav tm="100000">
                                          <p:val>
                                            <p:fltVal val="1"/>
                                          </p:val>
                                        </p:tav>
                                      </p:tavLst>
                                    </p:anim>
                                    <p:anim calcmode="lin" valueType="num">
                                      <p:cBhvr>
                                        <p:cTn id="184" dur="20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4"/>
                  </p:tgtEl>
                </p:cond>
              </p:nextCondLst>
            </p:seq>
          </p:childTnLst>
        </p:cTn>
      </p:par>
    </p:tnLst>
    <p:bldLst>
      <p:bldP spid="17" grpId="0" animBg="1"/>
      <p:bldP spid="18" grpId="0" animBg="1"/>
      <p:bldP spid="19" grpId="0" animBg="1"/>
      <p:bldP spid="20" grpId="0" animBg="1"/>
      <p:bldP spid="21" grpId="0" animBg="1"/>
      <p:bldP spid="22" grpId="0" animBg="1"/>
      <p:bldP spid="23" grpId="0" animBg="1"/>
      <p:bldP spid="26" grpId="0" animBg="1"/>
      <p:bldP spid="27" grpId="0" animBg="1"/>
      <p:bldP spid="28" grpId="0" animBg="1"/>
      <p:bldP spid="29" grpId="0" animBg="1"/>
      <p:bldP spid="30" grpId="0" animBg="1"/>
      <p:bldP spid="31" grpId="0" animBg="1"/>
      <p:bldP spid="32" grpId="0" animBg="1"/>
      <p:bldP spid="36" grpId="0"/>
      <p:bldP spid="36" grpId="1"/>
      <p:bldP spid="40" grpId="0"/>
      <p:bldP spid="40" grpId="1"/>
      <p:bldP spid="44" grpId="0"/>
      <p:bldP spid="44" grpId="1"/>
      <p:bldP spid="48" grpId="0"/>
      <p:bldP spid="48" grpId="1"/>
      <p:bldP spid="52" grpId="0"/>
      <p:bldP spid="52" grpId="1"/>
      <p:bldP spid="56" grpId="0"/>
      <p:bldP spid="5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83AD24-5D84-80AB-F81F-D15F3D7D92CE}"/>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77B55A76-7CD9-285B-E3A8-166BFD426400}"/>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66926F12-71DC-5D35-CCD4-9424F189B24A}"/>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02552FF-55FF-6438-9145-489BA1EEF1B9}"/>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6B31F4D-6353-50BA-E56A-A85B04505B75}"/>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01</a:t>
              </a:r>
            </a:p>
          </p:txBody>
        </p:sp>
      </p:grpSp>
      <p:grpSp>
        <p:nvGrpSpPr>
          <p:cNvPr id="11" name="Group 10">
            <a:extLst>
              <a:ext uri="{FF2B5EF4-FFF2-40B4-BE49-F238E27FC236}">
                <a16:creationId xmlns:a16="http://schemas.microsoft.com/office/drawing/2014/main" id="{06033BA1-9C55-5DF9-65AF-5C21A8AB17E9}"/>
              </a:ext>
            </a:extLst>
          </p:cNvPr>
          <p:cNvGrpSpPr/>
          <p:nvPr/>
        </p:nvGrpSpPr>
        <p:grpSpPr>
          <a:xfrm>
            <a:off x="1342650" y="1514590"/>
            <a:ext cx="9506700" cy="3928267"/>
            <a:chOff x="7489506" y="3541206"/>
            <a:chExt cx="789704" cy="782211"/>
          </a:xfrm>
        </p:grpSpPr>
        <p:grpSp>
          <p:nvGrpSpPr>
            <p:cNvPr id="12" name="Group 11">
              <a:extLst>
                <a:ext uri="{FF2B5EF4-FFF2-40B4-BE49-F238E27FC236}">
                  <a16:creationId xmlns:a16="http://schemas.microsoft.com/office/drawing/2014/main" id="{9F6B8EBC-556B-2F00-2270-05EEFB8DBA8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1CFB1663-3C98-A565-A386-11E55F74A4AD}"/>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F450061-0420-CAA7-2A2B-E6D04E79DEB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CCAF0FC4-536D-6979-E71D-28066030572C}"/>
                </a:ext>
              </a:extLst>
            </p:cNvPr>
            <p:cNvSpPr txBox="1"/>
            <p:nvPr/>
          </p:nvSpPr>
          <p:spPr>
            <a:xfrm>
              <a:off x="7548184" y="3706709"/>
              <a:ext cx="714375" cy="177728"/>
            </a:xfrm>
            <a:prstGeom prst="rect">
              <a:avLst/>
            </a:prstGeom>
            <a:solidFill>
              <a:srgbClr val="75DAD4"/>
            </a:solidFill>
          </p:spPr>
          <p:txBody>
            <a:bodyPr wrap="square" rtlCol="0">
              <a:spAutoFit/>
            </a:bodyPr>
            <a:lstStyle/>
            <a:p>
              <a:r>
                <a:rPr lang="en-US" sz="2800" b="1" dirty="0" err="1">
                  <a:latin typeface="Roboto" panose="02000000000000000000" pitchFamily="2" charset="0"/>
                  <a:ea typeface="Roboto" panose="02000000000000000000" pitchFamily="2" charset="0"/>
                </a:rPr>
                <a:t>Câu</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hỏi</a:t>
              </a:r>
              <a:r>
                <a:rPr lang="en-US" sz="2800" b="1" dirty="0">
                  <a:latin typeface="Roboto" panose="02000000000000000000" pitchFamily="2" charset="0"/>
                  <a:ea typeface="Roboto" panose="02000000000000000000" pitchFamily="2" charset="0"/>
                </a:rPr>
                <a:t>: </a:t>
              </a:r>
              <a:r>
                <a:rPr lang="en-US" sz="2400" dirty="0" err="1"/>
                <a:t>Nếu</a:t>
              </a:r>
              <a:r>
                <a:rPr lang="en-US" sz="2400" dirty="0"/>
                <a:t> </a:t>
              </a:r>
              <a:r>
                <a:rPr lang="en-US" sz="2400" dirty="0" err="1"/>
                <a:t>muốn</a:t>
              </a:r>
              <a:r>
                <a:rPr lang="en-US" sz="2400" dirty="0"/>
                <a:t> </a:t>
              </a:r>
              <a:r>
                <a:rPr lang="en-US" sz="2400" dirty="0" err="1"/>
                <a:t>tìm</a:t>
              </a:r>
              <a:r>
                <a:rPr lang="en-US" sz="2400" dirty="0"/>
                <a:t> </a:t>
              </a:r>
              <a:r>
                <a:rPr lang="en-US" sz="2400" dirty="0" err="1"/>
                <a:t>kiếm</a:t>
              </a:r>
              <a:r>
                <a:rPr lang="en-US" sz="2400" dirty="0"/>
                <a:t> </a:t>
              </a:r>
              <a:r>
                <a:rPr lang="en-US" sz="2400" dirty="0" err="1"/>
                <a:t>thông</a:t>
              </a:r>
              <a:r>
                <a:rPr lang="en-US" sz="2400" dirty="0"/>
                <a:t> tin </a:t>
              </a:r>
              <a:r>
                <a:rPr lang="en-US" sz="2400" dirty="0" err="1"/>
                <a:t>về</a:t>
              </a:r>
              <a:r>
                <a:rPr lang="en-US" sz="2400" dirty="0"/>
                <a:t> </a:t>
              </a:r>
              <a:r>
                <a:rPr lang="en-US" sz="2400" dirty="0" err="1"/>
                <a:t>Bảo</a:t>
              </a:r>
              <a:r>
                <a:rPr lang="en-US" sz="2400" dirty="0"/>
                <a:t> </a:t>
              </a:r>
              <a:r>
                <a:rPr lang="en-US" sz="2400" dirty="0" err="1"/>
                <a:t>tàng</a:t>
              </a:r>
              <a:r>
                <a:rPr lang="en-US" sz="2400" dirty="0"/>
                <a:t> </a:t>
              </a:r>
              <a:r>
                <a:rPr lang="en-US" sz="2400" dirty="0" err="1"/>
                <a:t>Dân</a:t>
              </a:r>
              <a:r>
                <a:rPr lang="en-US" sz="2400" dirty="0"/>
                <a:t> </a:t>
              </a:r>
              <a:r>
                <a:rPr lang="en-US" sz="2400" dirty="0" err="1"/>
                <a:t>tộc</a:t>
              </a:r>
              <a:r>
                <a:rPr lang="en-US" sz="2400" dirty="0"/>
                <a:t> </a:t>
              </a:r>
              <a:r>
                <a:rPr lang="en-US" sz="2400" dirty="0" err="1"/>
                <a:t>học</a:t>
              </a:r>
              <a:r>
                <a:rPr lang="en-US" sz="2400" dirty="0"/>
                <a:t> </a:t>
              </a:r>
              <a:r>
                <a:rPr lang="en-US" sz="2400" dirty="0" err="1"/>
                <a:t>Việt</a:t>
              </a:r>
              <a:r>
                <a:rPr lang="en-US" sz="2400" dirty="0"/>
                <a:t> Nam </a:t>
              </a:r>
              <a:r>
                <a:rPr lang="en-US" sz="2400" dirty="0" err="1"/>
                <a:t>thì</a:t>
              </a:r>
              <a:r>
                <a:rPr lang="en-US" sz="2400" dirty="0"/>
                <a:t> </a:t>
              </a:r>
              <a:r>
                <a:rPr lang="en-US" sz="2400" dirty="0" err="1"/>
                <a:t>từ</a:t>
              </a:r>
              <a:r>
                <a:rPr lang="en-US" sz="2400" dirty="0"/>
                <a:t> </a:t>
              </a:r>
              <a:r>
                <a:rPr lang="en-US" sz="2400" dirty="0" err="1"/>
                <a:t>khóa</a:t>
              </a:r>
              <a:r>
                <a:rPr lang="en-US" sz="2400" dirty="0"/>
                <a:t> </a:t>
              </a:r>
              <a:r>
                <a:rPr lang="en-US" sz="2400" dirty="0" err="1"/>
                <a:t>nào</a:t>
              </a:r>
              <a:r>
                <a:rPr lang="en-US" sz="2400" dirty="0"/>
                <a:t> </a:t>
              </a:r>
              <a:r>
                <a:rPr lang="en-US" sz="2400" dirty="0" err="1"/>
                <a:t>là</a:t>
              </a:r>
              <a:r>
                <a:rPr lang="en-US" sz="2400" dirty="0"/>
                <a:t> </a:t>
              </a:r>
              <a:r>
                <a:rPr lang="en-US" sz="2400" dirty="0" err="1"/>
                <a:t>phù</a:t>
              </a:r>
              <a:r>
                <a:rPr lang="en-US" sz="2400" dirty="0"/>
                <a:t> </a:t>
              </a:r>
              <a:r>
                <a:rPr lang="en-US" sz="2400" dirty="0" err="1"/>
                <a:t>hợp</a:t>
              </a:r>
              <a:r>
                <a:rPr lang="en-US" sz="2400" dirty="0"/>
                <a:t> </a:t>
              </a:r>
              <a:r>
                <a:rPr lang="en-US" sz="2400" dirty="0" err="1"/>
                <a:t>nhất</a:t>
              </a:r>
              <a:r>
                <a:rPr lang="en-US" sz="2400" dirty="0"/>
                <a:t>?</a:t>
              </a:r>
              <a:endParaRPr lang="en-US" sz="2800" b="1"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9C20E3AB-D048-E351-9C71-19A8B5A6C638}"/>
                </a:ext>
              </a:extLst>
            </p:cNvPr>
            <p:cNvSpPr txBox="1"/>
            <p:nvPr/>
          </p:nvSpPr>
          <p:spPr>
            <a:xfrm>
              <a:off x="7587903" y="3963936"/>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A.</a:t>
              </a:r>
              <a:r>
                <a:rPr lang="vi-VN" sz="2800" b="1" dirty="0">
                  <a:latin typeface="Roboto" panose="02000000000000000000" pitchFamily="2" charset="0"/>
                  <a:ea typeface="Roboto" panose="02000000000000000000" pitchFamily="2" charset="0"/>
                </a:rPr>
                <a:t> </a:t>
              </a:r>
              <a:r>
                <a:rPr lang="en-US" sz="2400" dirty="0" err="1"/>
                <a:t>Bảo</a:t>
              </a:r>
              <a:r>
                <a:rPr lang="en-US" sz="2400" dirty="0"/>
                <a:t> </a:t>
              </a:r>
              <a:r>
                <a:rPr lang="en-US" sz="2400" dirty="0" err="1"/>
                <a:t>tàng</a:t>
              </a:r>
              <a:endParaRPr lang="en-US" sz="2800" b="1" dirty="0">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BB27A4F0-200C-91BF-06AD-E8F23E1A654A}"/>
                </a:ext>
              </a:extLst>
            </p:cNvPr>
            <p:cNvSpPr txBox="1"/>
            <p:nvPr/>
          </p:nvSpPr>
          <p:spPr>
            <a:xfrm>
              <a:off x="7917104" y="3965718"/>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B. </a:t>
              </a:r>
              <a:r>
                <a:rPr lang="en-US" sz="2400" dirty="0" err="1"/>
                <a:t>Bảo</a:t>
              </a:r>
              <a:r>
                <a:rPr lang="en-US" sz="2400" dirty="0"/>
                <a:t> </a:t>
              </a:r>
              <a:r>
                <a:rPr lang="en-US" sz="2400" dirty="0" err="1"/>
                <a:t>tàng</a:t>
              </a:r>
              <a:r>
                <a:rPr lang="en-US" sz="2400" dirty="0"/>
                <a:t> </a:t>
              </a:r>
              <a:r>
                <a:rPr lang="en-US" sz="2400" dirty="0" err="1"/>
                <a:t>Việt</a:t>
              </a:r>
              <a:r>
                <a:rPr lang="en-US" sz="2400" dirty="0"/>
                <a:t> Nam</a:t>
              </a:r>
            </a:p>
          </p:txBody>
        </p:sp>
        <p:sp>
          <p:nvSpPr>
            <p:cNvPr id="16" name="TextBox 15">
              <a:extLst>
                <a:ext uri="{FF2B5EF4-FFF2-40B4-BE49-F238E27FC236}">
                  <a16:creationId xmlns:a16="http://schemas.microsoft.com/office/drawing/2014/main" id="{90F1FC7F-70E5-6F9B-CB08-AE9D50DD0604}"/>
                </a:ext>
              </a:extLst>
            </p:cNvPr>
            <p:cNvSpPr txBox="1"/>
            <p:nvPr/>
          </p:nvSpPr>
          <p:spPr>
            <a:xfrm>
              <a:off x="7584032" y="4139497"/>
              <a:ext cx="264349" cy="17772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C. </a:t>
              </a:r>
              <a:r>
                <a:rPr lang="en-US" sz="2400" dirty="0" err="1"/>
                <a:t>Bảo</a:t>
              </a:r>
              <a:r>
                <a:rPr lang="en-US" sz="2400" dirty="0"/>
                <a:t> </a:t>
              </a:r>
              <a:r>
                <a:rPr lang="en-US" sz="2400" dirty="0" err="1"/>
                <a:t>tàng</a:t>
              </a:r>
              <a:r>
                <a:rPr lang="en-US" sz="2400" dirty="0"/>
                <a:t> </a:t>
              </a:r>
              <a:r>
                <a:rPr lang="en-US" sz="2400" dirty="0" err="1"/>
                <a:t>Dân</a:t>
              </a:r>
              <a:r>
                <a:rPr lang="en-US" sz="2400" dirty="0"/>
                <a:t> </a:t>
              </a:r>
              <a:r>
                <a:rPr lang="en-US" sz="2400" dirty="0" err="1"/>
                <a:t>tộc</a:t>
              </a:r>
              <a:r>
                <a:rPr lang="en-US" sz="2400" dirty="0"/>
                <a:t> </a:t>
              </a:r>
              <a:r>
                <a:rPr lang="en-US" sz="2400" dirty="0" err="1"/>
                <a:t>học</a:t>
              </a:r>
              <a:r>
                <a:rPr lang="en-US" sz="2400" dirty="0"/>
                <a:t> </a:t>
              </a:r>
              <a:r>
                <a:rPr lang="en-US" sz="2400" dirty="0" err="1"/>
                <a:t>Việt</a:t>
              </a:r>
              <a:r>
                <a:rPr lang="en-US" sz="2400" dirty="0"/>
                <a:t> Nam</a:t>
              </a:r>
            </a:p>
          </p:txBody>
        </p:sp>
        <p:sp>
          <p:nvSpPr>
            <p:cNvPr id="17" name="TextBox 16">
              <a:extLst>
                <a:ext uri="{FF2B5EF4-FFF2-40B4-BE49-F238E27FC236}">
                  <a16:creationId xmlns:a16="http://schemas.microsoft.com/office/drawing/2014/main" id="{BE9932AE-399F-ACB9-3A72-12634498629F}"/>
                </a:ext>
              </a:extLst>
            </p:cNvPr>
            <p:cNvSpPr txBox="1"/>
            <p:nvPr/>
          </p:nvSpPr>
          <p:spPr>
            <a:xfrm>
              <a:off x="7915204" y="4153453"/>
              <a:ext cx="296122"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D.</a:t>
              </a:r>
              <a:r>
                <a:rPr lang="vi-VN" sz="2800" b="1" dirty="0">
                  <a:latin typeface="Roboto" panose="02000000000000000000" pitchFamily="2" charset="0"/>
                  <a:ea typeface="Roboto" panose="02000000000000000000" pitchFamily="2" charset="0"/>
                </a:rPr>
                <a:t> </a:t>
              </a:r>
              <a:r>
                <a:rPr lang="en-US" sz="2400" dirty="0" err="1"/>
                <a:t>Các</a:t>
              </a:r>
              <a:r>
                <a:rPr lang="en-US" sz="2400" dirty="0"/>
                <a:t> </a:t>
              </a:r>
              <a:r>
                <a:rPr lang="en-US" sz="2400" dirty="0" err="1"/>
                <a:t>dân</a:t>
              </a:r>
              <a:r>
                <a:rPr lang="en-US" sz="2400" dirty="0"/>
                <a:t> </a:t>
              </a:r>
              <a:r>
                <a:rPr lang="en-US" sz="2400" dirty="0" err="1"/>
                <a:t>tộc</a:t>
              </a:r>
              <a:r>
                <a:rPr lang="en-US" sz="2400" dirty="0"/>
                <a:t> ở </a:t>
              </a:r>
              <a:r>
                <a:rPr lang="en-US" sz="2400" dirty="0" err="1"/>
                <a:t>Việt</a:t>
              </a:r>
              <a:r>
                <a:rPr lang="en-US" sz="2400" dirty="0"/>
                <a:t> Nam</a:t>
              </a:r>
            </a:p>
          </p:txBody>
        </p:sp>
      </p:grpSp>
      <p:pic>
        <p:nvPicPr>
          <p:cNvPr id="20" name="Picture 19">
            <a:extLst>
              <a:ext uri="{FF2B5EF4-FFF2-40B4-BE49-F238E27FC236}">
                <a16:creationId xmlns:a16="http://schemas.microsoft.com/office/drawing/2014/main" id="{3CEFC14D-6777-9D0E-A640-BBB2EF28F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Nhà 1" descr="Home">
            <a:hlinkClick r:id="rId6" action="ppaction://hlinksldjump"/>
            <a:extLst>
              <a:ext uri="{FF2B5EF4-FFF2-40B4-BE49-F238E27FC236}">
                <a16:creationId xmlns:a16="http://schemas.microsoft.com/office/drawing/2014/main" id="{3E677FD0-1F03-3473-1F9A-89BCA2EC25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02CD4CCD-5BEC-69AD-9B39-F984DE7E3207}"/>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a16="http://schemas.microsoft.com/office/drawing/2014/main" id="{3593D8E9-AC5B-C4D3-FEC8-83EEBA46961E}"/>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C</a:t>
              </a:r>
            </a:p>
          </p:txBody>
        </p:sp>
        <p:sp>
          <p:nvSpPr>
            <p:cNvPr id="24" name="Rectangle 23">
              <a:extLst>
                <a:ext uri="{FF2B5EF4-FFF2-40B4-BE49-F238E27FC236}">
                  <a16:creationId xmlns:a16="http://schemas.microsoft.com/office/drawing/2014/main" id="{5A41FAB4-2C58-AB25-999D-F1029DBC0847}"/>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6FF41CA2-2BA6-D678-7411-A690B12F16E7}"/>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766AE103-80DB-9630-5E1C-67EEE784408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73E08FED-6053-6E23-6E84-D6B44BCAA9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8942606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558AAA-846D-AAF6-39F9-9C9B32878720}"/>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8C8A80A8-EC5A-2846-5F8D-549BC5A74FE0}"/>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B9B854CA-CB1B-B5DB-7C3D-DF46A04572B2}"/>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A5A54A-93FB-D808-2CB8-6B0626A58975}"/>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162EBA5-29A8-778F-3F6E-B87596939ECA}"/>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02</a:t>
              </a:r>
            </a:p>
          </p:txBody>
        </p:sp>
      </p:grpSp>
      <p:grpSp>
        <p:nvGrpSpPr>
          <p:cNvPr id="11" name="Group 10">
            <a:extLst>
              <a:ext uri="{FF2B5EF4-FFF2-40B4-BE49-F238E27FC236}">
                <a16:creationId xmlns:a16="http://schemas.microsoft.com/office/drawing/2014/main" id="{756040E0-EE06-5009-67EC-3204E7B7D3DC}"/>
              </a:ext>
            </a:extLst>
          </p:cNvPr>
          <p:cNvGrpSpPr/>
          <p:nvPr/>
        </p:nvGrpSpPr>
        <p:grpSpPr>
          <a:xfrm>
            <a:off x="886292" y="1675952"/>
            <a:ext cx="9506700" cy="3928267"/>
            <a:chOff x="7489506" y="3541206"/>
            <a:chExt cx="789704" cy="782211"/>
          </a:xfrm>
        </p:grpSpPr>
        <p:grpSp>
          <p:nvGrpSpPr>
            <p:cNvPr id="12" name="Group 11">
              <a:extLst>
                <a:ext uri="{FF2B5EF4-FFF2-40B4-BE49-F238E27FC236}">
                  <a16:creationId xmlns:a16="http://schemas.microsoft.com/office/drawing/2014/main" id="{D971F57A-DDC8-7B31-C833-5C0EAD480A37}"/>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A3C554C6-B9AA-1655-C351-D30401F74328}"/>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1A85B22-BBA4-5488-1228-410EB6FC1423}"/>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CE636FAE-FFFB-5577-398A-7971D3E4AB6C}"/>
                </a:ext>
              </a:extLst>
            </p:cNvPr>
            <p:cNvSpPr txBox="1"/>
            <p:nvPr/>
          </p:nvSpPr>
          <p:spPr>
            <a:xfrm>
              <a:off x="7548184" y="3695393"/>
              <a:ext cx="714375" cy="104185"/>
            </a:xfrm>
            <a:prstGeom prst="rect">
              <a:avLst/>
            </a:prstGeom>
            <a:solidFill>
              <a:srgbClr val="75DAD4"/>
            </a:solidFill>
          </p:spPr>
          <p:txBody>
            <a:bodyPr wrap="square" rtlCol="0">
              <a:spAutoFit/>
            </a:bodyPr>
            <a:lstStyle/>
            <a:p>
              <a:r>
                <a:rPr lang="en-US" sz="2800" b="1" dirty="0" err="1">
                  <a:latin typeface="Roboto" panose="02000000000000000000" pitchFamily="2" charset="0"/>
                  <a:ea typeface="Roboto" panose="02000000000000000000" pitchFamily="2" charset="0"/>
                </a:rPr>
                <a:t>Câu</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hỏi</a:t>
              </a:r>
              <a:r>
                <a:rPr lang="en-US" sz="2800" b="1" dirty="0">
                  <a:latin typeface="Roboto" panose="02000000000000000000" pitchFamily="2" charset="0"/>
                  <a:ea typeface="Roboto" panose="02000000000000000000" pitchFamily="2" charset="0"/>
                </a:rPr>
                <a:t>: </a:t>
              </a:r>
              <a:r>
                <a:rPr lang="sv-SE" sz="2400" dirty="0"/>
                <a:t>Khi truy cập Internet, em có thể xem gì?</a:t>
              </a:r>
              <a:endParaRPr lang="en-US" sz="2800" b="1"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4CFC79A9-86F1-1D90-F706-B607BCBC8666}"/>
                </a:ext>
              </a:extLst>
            </p:cNvPr>
            <p:cNvSpPr txBox="1"/>
            <p:nvPr/>
          </p:nvSpPr>
          <p:spPr>
            <a:xfrm>
              <a:off x="7587903" y="3963936"/>
              <a:ext cx="264349" cy="104186"/>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A.</a:t>
              </a:r>
              <a:r>
                <a:rPr lang="vi-VN" sz="2800" b="1" dirty="0">
                  <a:latin typeface="Roboto" panose="02000000000000000000" pitchFamily="2" charset="0"/>
                  <a:ea typeface="Roboto" panose="02000000000000000000" pitchFamily="2" charset="0"/>
                </a:rPr>
                <a:t> </a:t>
              </a:r>
              <a:r>
                <a:rPr lang="en-US" sz="2000" dirty="0"/>
                <a:t>Tin </a:t>
              </a:r>
              <a:r>
                <a:rPr lang="en-US" sz="2000" dirty="0" err="1"/>
                <a:t>tức</a:t>
              </a:r>
              <a:endParaRPr lang="en-US" dirty="0"/>
            </a:p>
          </p:txBody>
        </p:sp>
        <p:sp>
          <p:nvSpPr>
            <p:cNvPr id="15" name="TextBox 14">
              <a:extLst>
                <a:ext uri="{FF2B5EF4-FFF2-40B4-BE49-F238E27FC236}">
                  <a16:creationId xmlns:a16="http://schemas.microsoft.com/office/drawing/2014/main" id="{42A94535-E093-151F-9EC5-08DE8EBBB3D9}"/>
                </a:ext>
              </a:extLst>
            </p:cNvPr>
            <p:cNvSpPr txBox="1"/>
            <p:nvPr/>
          </p:nvSpPr>
          <p:spPr>
            <a:xfrm>
              <a:off x="7946977" y="3963936"/>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B. </a:t>
              </a:r>
              <a:r>
                <a:rPr lang="en-US" sz="2000" dirty="0" err="1"/>
                <a:t>Các</a:t>
              </a:r>
              <a:r>
                <a:rPr lang="en-US" sz="2000" dirty="0"/>
                <a:t> </a:t>
              </a:r>
              <a:r>
                <a:rPr lang="en-US" sz="2000" dirty="0" err="1"/>
                <a:t>bộ</a:t>
              </a:r>
              <a:r>
                <a:rPr lang="en-US" sz="2000" dirty="0"/>
                <a:t> </a:t>
              </a:r>
              <a:r>
                <a:rPr lang="en-US" sz="2000" dirty="0" err="1"/>
                <a:t>phim</a:t>
              </a:r>
              <a:endParaRPr lang="en-US" sz="2800" b="1"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57D21231-BB2A-5CF4-7C16-04D4A18B5B29}"/>
                </a:ext>
              </a:extLst>
            </p:cNvPr>
            <p:cNvSpPr txBox="1"/>
            <p:nvPr/>
          </p:nvSpPr>
          <p:spPr>
            <a:xfrm>
              <a:off x="7585230" y="4109000"/>
              <a:ext cx="264349" cy="165471"/>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C. </a:t>
              </a:r>
              <a:r>
                <a:rPr lang="vi-VN" sz="2000" dirty="0"/>
                <a:t>Các chương trình ca nhạc</a:t>
              </a:r>
              <a:endParaRPr lang="en-US" sz="2800" b="1" dirty="0">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B01E6D62-B8E9-77AE-4F99-3A967ECB07C6}"/>
                </a:ext>
              </a:extLst>
            </p:cNvPr>
            <p:cNvSpPr txBox="1"/>
            <p:nvPr/>
          </p:nvSpPr>
          <p:spPr>
            <a:xfrm>
              <a:off x="7946195" y="4131620"/>
              <a:ext cx="264349" cy="165471"/>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D. </a:t>
              </a:r>
              <a:r>
                <a:rPr lang="en-US" sz="2000" dirty="0" err="1"/>
                <a:t>Cả</a:t>
              </a:r>
              <a:r>
                <a:rPr lang="en-US" sz="2000" dirty="0"/>
                <a:t> </a:t>
              </a:r>
              <a:r>
                <a:rPr lang="en-US" sz="2000" dirty="0" err="1"/>
                <a:t>ba</a:t>
              </a:r>
              <a:r>
                <a:rPr lang="en-US" sz="2000" dirty="0"/>
                <a:t> </a:t>
              </a:r>
              <a:r>
                <a:rPr lang="en-US" sz="2000" dirty="0" err="1"/>
                <a:t>đáp</a:t>
              </a:r>
              <a:r>
                <a:rPr lang="en-US" sz="2000" dirty="0"/>
                <a:t> </a:t>
              </a:r>
              <a:r>
                <a:rPr lang="en-US" sz="2000" dirty="0" err="1"/>
                <a:t>án</a:t>
              </a:r>
              <a:r>
                <a:rPr lang="en-US" sz="2000" dirty="0"/>
                <a:t> </a:t>
              </a:r>
              <a:r>
                <a:rPr lang="en-US" sz="2000" dirty="0" err="1"/>
                <a:t>trên</a:t>
              </a:r>
              <a:r>
                <a:rPr lang="en-US" sz="2000" dirty="0"/>
                <a:t> </a:t>
              </a:r>
              <a:r>
                <a:rPr lang="en-US" sz="2000" dirty="0" err="1"/>
                <a:t>đều</a:t>
              </a:r>
              <a:r>
                <a:rPr lang="en-US" sz="2000" dirty="0"/>
                <a:t> </a:t>
              </a:r>
              <a:r>
                <a:rPr lang="en-US" sz="2000" dirty="0" err="1"/>
                <a:t>đúng</a:t>
              </a:r>
              <a:endParaRPr lang="en-US" sz="2800" b="1" dirty="0">
                <a:latin typeface="Roboto" panose="02000000000000000000" pitchFamily="2" charset="0"/>
                <a:ea typeface="Roboto" panose="02000000000000000000" pitchFamily="2" charset="0"/>
              </a:endParaRPr>
            </a:p>
          </p:txBody>
        </p:sp>
      </p:grpSp>
      <p:pic>
        <p:nvPicPr>
          <p:cNvPr id="20" name="Picture 19">
            <a:extLst>
              <a:ext uri="{FF2B5EF4-FFF2-40B4-BE49-F238E27FC236}">
                <a16:creationId xmlns:a16="http://schemas.microsoft.com/office/drawing/2014/main" id="{22771702-9475-0307-B035-63E941597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Nhà 2" descr="Home">
            <a:hlinkClick r:id="rId5" action="ppaction://hlinksldjump"/>
            <a:extLst>
              <a:ext uri="{FF2B5EF4-FFF2-40B4-BE49-F238E27FC236}">
                <a16:creationId xmlns:a16="http://schemas.microsoft.com/office/drawing/2014/main" id="{3FAE0D87-7D2B-9389-D025-698526AF47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F252C0EA-5B9D-5849-16E1-5D64760200E7}"/>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a16="http://schemas.microsoft.com/office/drawing/2014/main" id="{8788C182-0DCF-5DE2-944C-FD08C6B528B1}"/>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D</a:t>
              </a:r>
            </a:p>
          </p:txBody>
        </p:sp>
        <p:sp>
          <p:nvSpPr>
            <p:cNvPr id="24" name="Rectangle 23">
              <a:extLst>
                <a:ext uri="{FF2B5EF4-FFF2-40B4-BE49-F238E27FC236}">
                  <a16:creationId xmlns:a16="http://schemas.microsoft.com/office/drawing/2014/main" id="{BE4AD082-7E16-3C05-D5F8-030873578006}"/>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E8E8D194-78C9-5AD6-9B87-410BD3A7761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04EFFE6F-A373-351C-99AA-FA449548FF7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53E8808B-60FE-FA88-AD67-640363781D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16122843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ADB027-55A3-E6A4-7EC9-3B4EDD846C3D}"/>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DBF8BB8-00F3-7C9F-82D6-9F7B42D7D117}"/>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03</a:t>
              </a:r>
            </a:p>
          </p:txBody>
        </p:sp>
      </p:grpSp>
      <p:grpSp>
        <p:nvGrpSpPr>
          <p:cNvPr id="11" name="Group 10">
            <a:extLst>
              <a:ext uri="{FF2B5EF4-FFF2-40B4-BE49-F238E27FC236}">
                <a16:creationId xmlns:a16="http://schemas.microsoft.com/office/drawing/2014/main" id="{B34487AE-16F6-9F2B-D8DD-6D32352D70F7}"/>
              </a:ext>
            </a:extLst>
          </p:cNvPr>
          <p:cNvGrpSpPr/>
          <p:nvPr/>
        </p:nvGrpSpPr>
        <p:grpSpPr>
          <a:xfrm>
            <a:off x="1342650" y="1514590"/>
            <a:ext cx="9506700" cy="3928267"/>
            <a:chOff x="7489506" y="3541206"/>
            <a:chExt cx="789704" cy="782211"/>
          </a:xfrm>
        </p:grpSpPr>
        <p:grpSp>
          <p:nvGrpSpPr>
            <p:cNvPr id="12" name="Group 11">
              <a:extLst>
                <a:ext uri="{FF2B5EF4-FFF2-40B4-BE49-F238E27FC236}">
                  <a16:creationId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03B8250-E8CC-77FE-C893-51A6EFC9ADB0}"/>
                </a:ext>
              </a:extLst>
            </p:cNvPr>
            <p:cNvSpPr txBox="1"/>
            <p:nvPr/>
          </p:nvSpPr>
          <p:spPr>
            <a:xfrm>
              <a:off x="7548184" y="3695393"/>
              <a:ext cx="714375" cy="104185"/>
            </a:xfrm>
            <a:prstGeom prst="rect">
              <a:avLst/>
            </a:prstGeom>
            <a:solidFill>
              <a:srgbClr val="75DAD4"/>
            </a:solidFill>
          </p:spPr>
          <p:txBody>
            <a:bodyPr wrap="square" rtlCol="0">
              <a:spAutoFit/>
            </a:bodyPr>
            <a:lstStyle/>
            <a:p>
              <a:r>
                <a:rPr lang="en-US" sz="2800" b="1" dirty="0" err="1">
                  <a:latin typeface="Roboto" panose="02000000000000000000" pitchFamily="2" charset="0"/>
                  <a:ea typeface="Roboto" panose="02000000000000000000" pitchFamily="2" charset="0"/>
                </a:rPr>
                <a:t>Câu</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hỏi</a:t>
              </a:r>
              <a:r>
                <a:rPr lang="en-US" sz="2800" b="1" dirty="0">
                  <a:latin typeface="Roboto" panose="02000000000000000000" pitchFamily="2" charset="0"/>
                  <a:ea typeface="Roboto" panose="02000000000000000000" pitchFamily="2" charset="0"/>
                </a:rPr>
                <a:t>: </a:t>
              </a:r>
              <a:r>
                <a:rPr lang="en-US" sz="2000" dirty="0"/>
                <a:t>Internet </a:t>
              </a:r>
              <a:r>
                <a:rPr lang="en-US" sz="2000" dirty="0" err="1"/>
                <a:t>có</a:t>
              </a:r>
              <a:r>
                <a:rPr lang="en-US" sz="2000" dirty="0"/>
                <a:t> </a:t>
              </a:r>
              <a:r>
                <a:rPr lang="en-US" sz="2000" dirty="0" err="1"/>
                <a:t>thể</a:t>
              </a:r>
              <a:r>
                <a:rPr lang="en-US" sz="2000" dirty="0"/>
                <a:t> </a:t>
              </a:r>
              <a:r>
                <a:rPr lang="en-US" sz="2000" dirty="0" err="1"/>
                <a:t>giúp</a:t>
              </a:r>
              <a:r>
                <a:rPr lang="en-US" sz="2000" dirty="0"/>
                <a:t> </a:t>
              </a:r>
              <a:r>
                <a:rPr lang="en-US" sz="2000" dirty="0" err="1"/>
                <a:t>em</a:t>
              </a:r>
              <a:r>
                <a:rPr lang="en-US" sz="2000" dirty="0"/>
                <a:t> </a:t>
              </a:r>
              <a:r>
                <a:rPr lang="en-US" sz="2000" dirty="0" err="1"/>
                <a:t>trong</a:t>
              </a:r>
              <a:r>
                <a:rPr lang="en-US" sz="2000" dirty="0"/>
                <a:t> </a:t>
              </a:r>
              <a:r>
                <a:rPr lang="en-US" sz="2000" dirty="0" err="1"/>
                <a:t>các</a:t>
              </a:r>
              <a:r>
                <a:rPr lang="en-US" sz="2000" dirty="0"/>
                <a:t> </a:t>
              </a:r>
              <a:r>
                <a:rPr lang="en-US" sz="2000" dirty="0" err="1"/>
                <a:t>tình</a:t>
              </a:r>
              <a:r>
                <a:rPr lang="en-US" sz="2000" dirty="0"/>
                <a:t> </a:t>
              </a:r>
              <a:r>
                <a:rPr lang="en-US" sz="2000" dirty="0" err="1"/>
                <a:t>huống</a:t>
              </a:r>
              <a:r>
                <a:rPr lang="en-US" sz="2000" dirty="0"/>
                <a:t> </a:t>
              </a:r>
              <a:r>
                <a:rPr lang="en-US" sz="2000" dirty="0" err="1"/>
                <a:t>nào</a:t>
              </a:r>
              <a:r>
                <a:rPr lang="en-US" sz="2000" dirty="0"/>
                <a:t> </a:t>
              </a:r>
              <a:r>
                <a:rPr lang="en-US" sz="2000" dirty="0" err="1"/>
                <a:t>sau</a:t>
              </a:r>
              <a:r>
                <a:rPr lang="en-US" sz="2000" dirty="0"/>
                <a:t> </a:t>
              </a:r>
              <a:r>
                <a:rPr lang="en-US" sz="2000" dirty="0" err="1"/>
                <a:t>đây</a:t>
              </a:r>
              <a:r>
                <a:rPr lang="en-US" sz="2000" dirty="0"/>
                <a:t>?</a:t>
              </a:r>
              <a:endParaRPr lang="en-US" sz="2800" b="1"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4D2F1ED1-7A74-2BCD-1BA6-3B15E72CCD67}"/>
                </a:ext>
              </a:extLst>
            </p:cNvPr>
            <p:cNvSpPr txBox="1"/>
            <p:nvPr/>
          </p:nvSpPr>
          <p:spPr>
            <a:xfrm>
              <a:off x="7587903" y="3963936"/>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A. </a:t>
              </a:r>
              <a:r>
                <a:rPr lang="en-US" sz="2000" dirty="0" err="1"/>
                <a:t>Tra</a:t>
              </a:r>
              <a:r>
                <a:rPr lang="en-US" sz="2000" dirty="0"/>
                <a:t> </a:t>
              </a:r>
              <a:r>
                <a:rPr lang="en-US" sz="2000" dirty="0" err="1"/>
                <a:t>tìm</a:t>
              </a:r>
              <a:r>
                <a:rPr lang="en-US" sz="2000" dirty="0"/>
                <a:t> </a:t>
              </a:r>
              <a:r>
                <a:rPr lang="en-US" sz="2000" dirty="0" err="1"/>
                <a:t>tài</a:t>
              </a:r>
              <a:r>
                <a:rPr lang="en-US" sz="2000" dirty="0"/>
                <a:t> </a:t>
              </a:r>
              <a:r>
                <a:rPr lang="en-US" sz="2000" dirty="0" err="1"/>
                <a:t>liệu</a:t>
              </a:r>
              <a:r>
                <a:rPr lang="en-US" sz="2000" dirty="0"/>
                <a:t> </a:t>
              </a:r>
              <a:r>
                <a:rPr lang="en-US" sz="2000" dirty="0" err="1"/>
                <a:t>học</a:t>
              </a:r>
              <a:r>
                <a:rPr lang="en-US" sz="2000" dirty="0"/>
                <a:t> </a:t>
              </a:r>
              <a:r>
                <a:rPr lang="en-US" sz="2000" dirty="0" err="1"/>
                <a:t>tập</a:t>
              </a:r>
              <a:endParaRPr lang="en-US" dirty="0"/>
            </a:p>
          </p:txBody>
        </p:sp>
        <p:sp>
          <p:nvSpPr>
            <p:cNvPr id="15" name="TextBox 14">
              <a:extLst>
                <a:ext uri="{FF2B5EF4-FFF2-40B4-BE49-F238E27FC236}">
                  <a16:creationId xmlns:a16="http://schemas.microsoft.com/office/drawing/2014/main" id="{1518D7B5-4746-9B98-CB96-EA90D5ED9D2B}"/>
                </a:ext>
              </a:extLst>
            </p:cNvPr>
            <p:cNvSpPr txBox="1"/>
            <p:nvPr/>
          </p:nvSpPr>
          <p:spPr>
            <a:xfrm>
              <a:off x="7946977" y="3963936"/>
              <a:ext cx="264349" cy="165471"/>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B. </a:t>
              </a:r>
              <a:r>
                <a:rPr lang="en-US" sz="2000" dirty="0" err="1"/>
                <a:t>Tìm</a:t>
              </a:r>
              <a:r>
                <a:rPr lang="en-US" sz="2000" dirty="0"/>
                <a:t> </a:t>
              </a:r>
              <a:r>
                <a:rPr lang="en-US" sz="2000" dirty="0" err="1"/>
                <a:t>hiểu</a:t>
              </a:r>
              <a:r>
                <a:rPr lang="en-US" sz="2000" dirty="0"/>
                <a:t> </a:t>
              </a:r>
              <a:r>
                <a:rPr lang="en-US" sz="2000" dirty="0" err="1"/>
                <a:t>về</a:t>
              </a:r>
              <a:r>
                <a:rPr lang="en-US" sz="2000" dirty="0"/>
                <a:t> </a:t>
              </a:r>
              <a:r>
                <a:rPr lang="en-US" sz="2000" dirty="0" err="1"/>
                <a:t>môn</a:t>
              </a:r>
              <a:r>
                <a:rPr lang="en-US" sz="2000" dirty="0"/>
                <a:t> </a:t>
              </a:r>
              <a:r>
                <a:rPr lang="en-US" sz="2000" dirty="0" err="1"/>
                <a:t>học</a:t>
              </a:r>
              <a:r>
                <a:rPr lang="en-US" sz="2000" dirty="0"/>
                <a:t> </a:t>
              </a:r>
              <a:r>
                <a:rPr lang="en-US" sz="2000" dirty="0" err="1"/>
                <a:t>yêu</a:t>
              </a:r>
              <a:r>
                <a:rPr lang="en-US" sz="2000" dirty="0"/>
                <a:t> </a:t>
              </a:r>
              <a:r>
                <a:rPr lang="en-US" sz="2000" dirty="0" err="1"/>
                <a:t>thích</a:t>
              </a:r>
              <a:endParaRPr lang="en-US" sz="2000" dirty="0"/>
            </a:p>
          </p:txBody>
        </p:sp>
        <p:sp>
          <p:nvSpPr>
            <p:cNvPr id="16" name="TextBox 15">
              <a:extLst>
                <a:ext uri="{FF2B5EF4-FFF2-40B4-BE49-F238E27FC236}">
                  <a16:creationId xmlns:a16="http://schemas.microsoft.com/office/drawing/2014/main" id="{E75F8643-1F35-5529-8158-F14DCFA8871C}"/>
                </a:ext>
              </a:extLst>
            </p:cNvPr>
            <p:cNvSpPr txBox="1"/>
            <p:nvPr/>
          </p:nvSpPr>
          <p:spPr>
            <a:xfrm>
              <a:off x="7587903" y="4153453"/>
              <a:ext cx="264349" cy="165471"/>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C.</a:t>
              </a:r>
              <a:r>
                <a:rPr lang="en-US" b="1" dirty="0"/>
                <a:t> </a:t>
              </a:r>
              <a:r>
                <a:rPr lang="en-US" sz="2000" dirty="0" err="1"/>
                <a:t>Cả</a:t>
              </a:r>
              <a:r>
                <a:rPr lang="en-US" sz="2000" dirty="0"/>
                <a:t> </a:t>
              </a:r>
              <a:r>
                <a:rPr lang="en-US" sz="2000" dirty="0" err="1"/>
                <a:t>ba</a:t>
              </a:r>
              <a:r>
                <a:rPr lang="en-US" sz="2000" dirty="0"/>
                <a:t> </a:t>
              </a:r>
              <a:r>
                <a:rPr lang="en-US" sz="2000" dirty="0" err="1"/>
                <a:t>đáp</a:t>
              </a:r>
              <a:r>
                <a:rPr lang="en-US" sz="2000" dirty="0"/>
                <a:t> </a:t>
              </a:r>
              <a:r>
                <a:rPr lang="en-US" sz="2000" dirty="0" err="1"/>
                <a:t>án</a:t>
              </a:r>
              <a:r>
                <a:rPr lang="en-US" sz="2000" dirty="0"/>
                <a:t> </a:t>
              </a:r>
              <a:r>
                <a:rPr lang="en-US" sz="2000" dirty="0" err="1"/>
                <a:t>trên</a:t>
              </a:r>
              <a:r>
                <a:rPr lang="en-US" sz="2000" dirty="0"/>
                <a:t> </a:t>
              </a:r>
              <a:r>
                <a:rPr lang="en-US" sz="2000" dirty="0" err="1"/>
                <a:t>đều</a:t>
              </a:r>
              <a:r>
                <a:rPr lang="en-US" sz="2000" dirty="0"/>
                <a:t> </a:t>
              </a:r>
              <a:r>
                <a:rPr lang="en-US" sz="2000" dirty="0" err="1"/>
                <a:t>đúng</a:t>
              </a:r>
              <a:endParaRPr lang="en-US" sz="2000" dirty="0"/>
            </a:p>
          </p:txBody>
        </p:sp>
        <p:sp>
          <p:nvSpPr>
            <p:cNvPr id="17" name="TextBox 16">
              <a:extLst>
                <a:ext uri="{FF2B5EF4-FFF2-40B4-BE49-F238E27FC236}">
                  <a16:creationId xmlns:a16="http://schemas.microsoft.com/office/drawing/2014/main" id="{4384CD88-A9EB-C059-5E83-7D5226001A93}"/>
                </a:ext>
              </a:extLst>
            </p:cNvPr>
            <p:cNvSpPr txBox="1"/>
            <p:nvPr/>
          </p:nvSpPr>
          <p:spPr>
            <a:xfrm>
              <a:off x="7946977" y="4153453"/>
              <a:ext cx="264349" cy="165471"/>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D.</a:t>
              </a:r>
              <a:r>
                <a:rPr lang="vi-VN" sz="2800" b="1" dirty="0">
                  <a:latin typeface="Roboto" panose="02000000000000000000" pitchFamily="2" charset="0"/>
                  <a:ea typeface="Roboto" panose="02000000000000000000" pitchFamily="2" charset="0"/>
                </a:rPr>
                <a:t> </a:t>
              </a:r>
              <a:r>
                <a:rPr lang="en-US" sz="2000" dirty="0" err="1"/>
                <a:t>Xem</a:t>
              </a:r>
              <a:r>
                <a:rPr lang="en-US" sz="2000" dirty="0"/>
                <a:t> </a:t>
              </a:r>
              <a:r>
                <a:rPr lang="en-US" sz="2000" dirty="0" err="1"/>
                <a:t>lại</a:t>
              </a:r>
              <a:r>
                <a:rPr lang="en-US" sz="2000" dirty="0"/>
                <a:t> </a:t>
              </a:r>
              <a:r>
                <a:rPr lang="en-US" sz="2000" dirty="0" err="1"/>
                <a:t>những</a:t>
              </a:r>
              <a:r>
                <a:rPr lang="en-US" sz="2000" dirty="0"/>
                <a:t> </a:t>
              </a:r>
              <a:r>
                <a:rPr lang="en-US" sz="2000" dirty="0" err="1"/>
                <a:t>địa</a:t>
              </a:r>
              <a:r>
                <a:rPr lang="en-US" sz="2000" dirty="0"/>
                <a:t> </a:t>
              </a:r>
              <a:r>
                <a:rPr lang="en-US" sz="2000" dirty="0" err="1"/>
                <a:t>điểm</a:t>
              </a:r>
              <a:r>
                <a:rPr lang="en-US" sz="2000" dirty="0"/>
                <a:t> du </a:t>
              </a:r>
              <a:r>
                <a:rPr lang="en-US" sz="2000" dirty="0" err="1"/>
                <a:t>lịch</a:t>
              </a:r>
              <a:r>
                <a:rPr lang="en-US" sz="2000" dirty="0"/>
                <a:t> </a:t>
              </a:r>
              <a:r>
                <a:rPr lang="en-US" sz="2000" dirty="0" err="1"/>
                <a:t>nổi</a:t>
              </a:r>
              <a:r>
                <a:rPr lang="en-US" sz="2000" dirty="0"/>
                <a:t> </a:t>
              </a:r>
              <a:r>
                <a:rPr lang="en-US" sz="2000" dirty="0" err="1"/>
                <a:t>tiếng</a:t>
              </a:r>
              <a:endParaRPr lang="en-US" sz="2000" dirty="0"/>
            </a:p>
          </p:txBody>
        </p:sp>
      </p:grpSp>
      <p:pic>
        <p:nvPicPr>
          <p:cNvPr id="20" name="Picture 19">
            <a:extLst>
              <a:ext uri="{FF2B5EF4-FFF2-40B4-BE49-F238E27FC236}">
                <a16:creationId xmlns:a16="http://schemas.microsoft.com/office/drawing/2014/main" id="{492B08B2-2EFB-6EB3-D901-FBE0A4852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Graphic 20" descr="Home">
            <a:hlinkClick r:id="rId5" action="ppaction://hlinksldjump"/>
            <a:extLst>
              <a:ext uri="{FF2B5EF4-FFF2-40B4-BE49-F238E27FC236}">
                <a16:creationId xmlns:a16="http://schemas.microsoft.com/office/drawing/2014/main" id="{DFE4CEEB-3F18-31C3-D131-D113B66473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75ADE317-4022-7B93-71E4-C85C872DB29D}"/>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a16="http://schemas.microsoft.com/office/drawing/2014/main" id="{303D3FE5-00CB-4846-6A6C-DA31268142DF}"/>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C</a:t>
              </a:r>
            </a:p>
          </p:txBody>
        </p:sp>
        <p:sp>
          <p:nvSpPr>
            <p:cNvPr id="24" name="Rectangle 23">
              <a:extLst>
                <a:ext uri="{FF2B5EF4-FFF2-40B4-BE49-F238E27FC236}">
                  <a16:creationId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208BB81-D8D3-1EED-1035-A330E4120A4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19DF733F-ADDB-DD9A-B495-EE1CCE49911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C8091C30-27A8-A42B-C7C9-CA0646D1BA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6390230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ADB027-55A3-E6A4-7EC9-3B4EDD846C3D}"/>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DBF8BB8-00F3-7C9F-82D6-9F7B42D7D117}"/>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04</a:t>
              </a:r>
            </a:p>
          </p:txBody>
        </p:sp>
      </p:grpSp>
      <p:grpSp>
        <p:nvGrpSpPr>
          <p:cNvPr id="11" name="Group 10">
            <a:extLst>
              <a:ext uri="{FF2B5EF4-FFF2-40B4-BE49-F238E27FC236}">
                <a16:creationId xmlns:a16="http://schemas.microsoft.com/office/drawing/2014/main" id="{B34487AE-16F6-9F2B-D8DD-6D32352D70F7}"/>
              </a:ext>
            </a:extLst>
          </p:cNvPr>
          <p:cNvGrpSpPr/>
          <p:nvPr/>
        </p:nvGrpSpPr>
        <p:grpSpPr>
          <a:xfrm>
            <a:off x="1342650" y="1514590"/>
            <a:ext cx="9506700" cy="3928267"/>
            <a:chOff x="7489506" y="3541206"/>
            <a:chExt cx="789704" cy="782211"/>
          </a:xfrm>
        </p:grpSpPr>
        <p:grpSp>
          <p:nvGrpSpPr>
            <p:cNvPr id="12" name="Group 11">
              <a:extLst>
                <a:ext uri="{FF2B5EF4-FFF2-40B4-BE49-F238E27FC236}">
                  <a16:creationId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03B8250-E8CC-77FE-C893-51A6EFC9ADB0}"/>
                </a:ext>
              </a:extLst>
            </p:cNvPr>
            <p:cNvSpPr txBox="1"/>
            <p:nvPr/>
          </p:nvSpPr>
          <p:spPr>
            <a:xfrm>
              <a:off x="7548184" y="3695393"/>
              <a:ext cx="714375" cy="104185"/>
            </a:xfrm>
            <a:prstGeom prst="rect">
              <a:avLst/>
            </a:prstGeom>
            <a:solidFill>
              <a:srgbClr val="75DAD4"/>
            </a:solidFill>
          </p:spPr>
          <p:txBody>
            <a:bodyPr wrap="square" rtlCol="0">
              <a:spAutoFit/>
            </a:bodyPr>
            <a:lstStyle/>
            <a:p>
              <a:r>
                <a:rPr lang="en-US" sz="2800" b="1" dirty="0" err="1">
                  <a:latin typeface="Roboto" panose="02000000000000000000" pitchFamily="2" charset="0"/>
                  <a:ea typeface="Roboto" panose="02000000000000000000" pitchFamily="2" charset="0"/>
                </a:rPr>
                <a:t>Câu</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hỏi</a:t>
              </a:r>
              <a:r>
                <a:rPr lang="en-US" sz="2800" b="1" dirty="0">
                  <a:latin typeface="Roboto" panose="02000000000000000000" pitchFamily="2" charset="0"/>
                  <a:ea typeface="Roboto" panose="02000000000000000000" pitchFamily="2" charset="0"/>
                </a:rPr>
                <a:t>: </a:t>
              </a:r>
              <a:r>
                <a:rPr lang="en-US" sz="2400" dirty="0" err="1"/>
                <a:t>Đâu</a:t>
              </a:r>
              <a:r>
                <a:rPr lang="en-US" sz="2400" dirty="0"/>
                <a:t> </a:t>
              </a:r>
              <a:r>
                <a:rPr lang="en-US" sz="2400" dirty="0" err="1"/>
                <a:t>không</a:t>
              </a:r>
              <a:r>
                <a:rPr lang="en-US" sz="2400" dirty="0"/>
                <a:t> </a:t>
              </a:r>
              <a:r>
                <a:rPr lang="en-US" sz="2400" dirty="0" err="1"/>
                <a:t>phải</a:t>
              </a:r>
              <a:r>
                <a:rPr lang="en-US" sz="2400" dirty="0"/>
                <a:t> </a:t>
              </a:r>
              <a:r>
                <a:rPr lang="en-US" sz="2400" dirty="0" err="1"/>
                <a:t>là</a:t>
              </a:r>
              <a:r>
                <a:rPr lang="en-US" sz="2400" dirty="0"/>
                <a:t> </a:t>
              </a:r>
              <a:r>
                <a:rPr lang="en-US" sz="2400" dirty="0" err="1"/>
                <a:t>đặc</a:t>
              </a:r>
              <a:r>
                <a:rPr lang="en-US" sz="2400" dirty="0"/>
                <a:t> </a:t>
              </a:r>
              <a:r>
                <a:rPr lang="en-US" sz="2400" dirty="0" err="1"/>
                <a:t>điểm</a:t>
              </a:r>
              <a:r>
                <a:rPr lang="en-US" sz="2400" dirty="0"/>
                <a:t> </a:t>
              </a:r>
              <a:r>
                <a:rPr lang="en-US" sz="2400" dirty="0" err="1"/>
                <a:t>của</a:t>
              </a:r>
              <a:r>
                <a:rPr lang="en-US" sz="2400" dirty="0"/>
                <a:t> Internet?</a:t>
              </a:r>
              <a:endParaRPr lang="en-US" sz="2800" b="1"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4D2F1ED1-7A74-2BCD-1BA6-3B15E72CCD67}"/>
                </a:ext>
              </a:extLst>
            </p:cNvPr>
            <p:cNvSpPr txBox="1"/>
            <p:nvPr/>
          </p:nvSpPr>
          <p:spPr>
            <a:xfrm>
              <a:off x="7586694" y="3896844"/>
              <a:ext cx="264349" cy="1593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A. </a:t>
              </a:r>
              <a:r>
                <a:rPr lang="vi-VN" dirty="0"/>
                <a:t>Được cập nhật thường xuyên</a:t>
              </a:r>
            </a:p>
          </p:txBody>
        </p:sp>
        <p:sp>
          <p:nvSpPr>
            <p:cNvPr id="15" name="TextBox 14">
              <a:extLst>
                <a:ext uri="{FF2B5EF4-FFF2-40B4-BE49-F238E27FC236}">
                  <a16:creationId xmlns:a16="http://schemas.microsoft.com/office/drawing/2014/main" id="{1518D7B5-4746-9B98-CB96-EA90D5ED9D2B}"/>
                </a:ext>
              </a:extLst>
            </p:cNvPr>
            <p:cNvSpPr txBox="1"/>
            <p:nvPr/>
          </p:nvSpPr>
          <p:spPr>
            <a:xfrm>
              <a:off x="7932583" y="3896844"/>
              <a:ext cx="204180" cy="1593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B. </a:t>
              </a:r>
              <a:r>
                <a:rPr lang="en-US" dirty="0" err="1"/>
                <a:t>Không</a:t>
              </a:r>
              <a:r>
                <a:rPr lang="en-US" dirty="0"/>
                <a:t> </a:t>
              </a:r>
              <a:r>
                <a:rPr lang="en-US" dirty="0" err="1"/>
                <a:t>có</a:t>
              </a:r>
              <a:r>
                <a:rPr lang="en-US" dirty="0"/>
                <a:t> </a:t>
              </a:r>
              <a:r>
                <a:rPr lang="en-US" dirty="0" err="1"/>
                <a:t>thông</a:t>
              </a:r>
              <a:r>
                <a:rPr lang="en-US" dirty="0"/>
                <a:t> tin </a:t>
              </a:r>
              <a:r>
                <a:rPr lang="en-US" dirty="0" err="1"/>
                <a:t>sai</a:t>
              </a:r>
              <a:r>
                <a:rPr lang="en-US" dirty="0"/>
                <a:t> </a:t>
              </a:r>
              <a:r>
                <a:rPr lang="en-US" dirty="0" err="1"/>
                <a:t>lệch</a:t>
              </a:r>
              <a:endParaRPr lang="en-US" dirty="0"/>
            </a:p>
          </p:txBody>
        </p:sp>
        <p:sp>
          <p:nvSpPr>
            <p:cNvPr id="16" name="TextBox 15">
              <a:extLst>
                <a:ext uri="{FF2B5EF4-FFF2-40B4-BE49-F238E27FC236}">
                  <a16:creationId xmlns:a16="http://schemas.microsoft.com/office/drawing/2014/main" id="{E75F8643-1F35-5529-8158-F14DCFA8871C}"/>
                </a:ext>
              </a:extLst>
            </p:cNvPr>
            <p:cNvSpPr txBox="1"/>
            <p:nvPr/>
          </p:nvSpPr>
          <p:spPr>
            <a:xfrm>
              <a:off x="7586237" y="4128296"/>
              <a:ext cx="264349" cy="1593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C.</a:t>
              </a:r>
              <a:r>
                <a:rPr lang="en-US" dirty="0"/>
                <a:t> </a:t>
              </a:r>
              <a:r>
                <a:rPr lang="en-US" dirty="0" err="1"/>
                <a:t>Kém</a:t>
              </a:r>
              <a:r>
                <a:rPr lang="en-US" dirty="0"/>
                <a:t> tin </a:t>
              </a:r>
              <a:r>
                <a:rPr lang="en-US" dirty="0" err="1"/>
                <a:t>cậy</a:t>
              </a:r>
              <a:r>
                <a:rPr lang="en-US" dirty="0"/>
                <a:t>, </a:t>
              </a:r>
              <a:r>
                <a:rPr lang="en-US" dirty="0" err="1"/>
                <a:t>không</a:t>
              </a:r>
              <a:r>
                <a:rPr lang="en-US" dirty="0"/>
                <a:t> </a:t>
              </a:r>
              <a:r>
                <a:rPr lang="en-US" dirty="0" err="1"/>
                <a:t>phải</a:t>
              </a:r>
              <a:r>
                <a:rPr lang="en-US" dirty="0"/>
                <a:t> </a:t>
              </a:r>
              <a:r>
                <a:rPr lang="en-US" dirty="0" err="1"/>
                <a:t>lúc</a:t>
              </a:r>
              <a:r>
                <a:rPr lang="en-US" dirty="0"/>
                <a:t> </a:t>
              </a:r>
              <a:r>
                <a:rPr lang="en-US" dirty="0" err="1"/>
                <a:t>nào</a:t>
              </a:r>
              <a:r>
                <a:rPr lang="en-US" dirty="0"/>
                <a:t> </a:t>
              </a:r>
              <a:r>
                <a:rPr lang="en-US" dirty="0" err="1"/>
                <a:t>cũng</a:t>
              </a:r>
              <a:r>
                <a:rPr lang="en-US" dirty="0"/>
                <a:t> </a:t>
              </a:r>
              <a:r>
                <a:rPr lang="en-US" dirty="0" err="1"/>
                <a:t>chính</a:t>
              </a:r>
              <a:r>
                <a:rPr lang="en-US" dirty="0"/>
                <a:t> </a:t>
              </a:r>
              <a:r>
                <a:rPr lang="en-US" dirty="0" err="1"/>
                <a:t>xác</a:t>
              </a:r>
              <a:endParaRPr lang="en-US" dirty="0"/>
            </a:p>
          </p:txBody>
        </p:sp>
        <p:sp>
          <p:nvSpPr>
            <p:cNvPr id="17" name="TextBox 16">
              <a:extLst>
                <a:ext uri="{FF2B5EF4-FFF2-40B4-BE49-F238E27FC236}">
                  <a16:creationId xmlns:a16="http://schemas.microsoft.com/office/drawing/2014/main" id="{4384CD88-A9EB-C059-5E83-7D5226001A93}"/>
                </a:ext>
              </a:extLst>
            </p:cNvPr>
            <p:cNvSpPr txBox="1"/>
            <p:nvPr/>
          </p:nvSpPr>
          <p:spPr>
            <a:xfrm>
              <a:off x="7932583" y="4128296"/>
              <a:ext cx="223956"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D.</a:t>
              </a:r>
              <a:r>
                <a:rPr lang="vi-VN" sz="2800" b="1" dirty="0">
                  <a:latin typeface="Roboto" panose="02000000000000000000" pitchFamily="2" charset="0"/>
                  <a:ea typeface="Roboto" panose="02000000000000000000" pitchFamily="2" charset="0"/>
                </a:rPr>
                <a:t> </a:t>
              </a:r>
              <a:r>
                <a:rPr lang="en-US" dirty="0" err="1"/>
                <a:t>Đa</a:t>
              </a:r>
              <a:r>
                <a:rPr lang="en-US" dirty="0"/>
                <a:t> </a:t>
              </a:r>
              <a:r>
                <a:rPr lang="en-US" dirty="0" err="1"/>
                <a:t>dạng</a:t>
              </a:r>
              <a:r>
                <a:rPr lang="en-US" dirty="0"/>
                <a:t> </a:t>
              </a:r>
              <a:r>
                <a:rPr lang="en-US" dirty="0" err="1"/>
                <a:t>và</a:t>
              </a:r>
              <a:r>
                <a:rPr lang="en-US" dirty="0"/>
                <a:t> </a:t>
              </a:r>
              <a:r>
                <a:rPr lang="en-US" dirty="0" err="1"/>
                <a:t>phong</a:t>
              </a:r>
              <a:r>
                <a:rPr lang="en-US" dirty="0"/>
                <a:t> </a:t>
              </a:r>
              <a:r>
                <a:rPr lang="en-US" dirty="0" err="1"/>
                <a:t>phú</a:t>
              </a:r>
              <a:endParaRPr lang="en-US" dirty="0"/>
            </a:p>
          </p:txBody>
        </p:sp>
      </p:grpSp>
      <p:pic>
        <p:nvPicPr>
          <p:cNvPr id="20" name="Picture 19">
            <a:extLst>
              <a:ext uri="{FF2B5EF4-FFF2-40B4-BE49-F238E27FC236}">
                <a16:creationId xmlns:a16="http://schemas.microsoft.com/office/drawing/2014/main" id="{492B08B2-2EFB-6EB3-D901-FBE0A4852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Graphic 20" descr="Home">
            <a:hlinkClick r:id="rId5" action="ppaction://hlinksldjump"/>
            <a:extLst>
              <a:ext uri="{FF2B5EF4-FFF2-40B4-BE49-F238E27FC236}">
                <a16:creationId xmlns:a16="http://schemas.microsoft.com/office/drawing/2014/main" id="{DFE4CEEB-3F18-31C3-D131-D113B66473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75ADE317-4022-7B93-71E4-C85C872DB29D}"/>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a16="http://schemas.microsoft.com/office/drawing/2014/main" id="{303D3FE5-00CB-4846-6A6C-DA31268142DF}"/>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B</a:t>
              </a:r>
            </a:p>
          </p:txBody>
        </p:sp>
        <p:sp>
          <p:nvSpPr>
            <p:cNvPr id="24" name="Rectangle 23">
              <a:extLst>
                <a:ext uri="{FF2B5EF4-FFF2-40B4-BE49-F238E27FC236}">
                  <a16:creationId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208BB81-D8D3-1EED-1035-A330E4120A4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19DF733F-ADDB-DD9A-B495-EE1CCE49911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C8091C30-27A8-A42B-C7C9-CA0646D1BA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31444228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ADB027-55A3-E6A4-7EC9-3B4EDD846C3D}"/>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DBF8BB8-00F3-7C9F-82D6-9F7B42D7D117}"/>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05</a:t>
              </a:r>
            </a:p>
          </p:txBody>
        </p:sp>
      </p:grpSp>
      <p:grpSp>
        <p:nvGrpSpPr>
          <p:cNvPr id="11" name="Group 10">
            <a:extLst>
              <a:ext uri="{FF2B5EF4-FFF2-40B4-BE49-F238E27FC236}">
                <a16:creationId xmlns:a16="http://schemas.microsoft.com/office/drawing/2014/main" id="{B34487AE-16F6-9F2B-D8DD-6D32352D70F7}"/>
              </a:ext>
            </a:extLst>
          </p:cNvPr>
          <p:cNvGrpSpPr/>
          <p:nvPr/>
        </p:nvGrpSpPr>
        <p:grpSpPr>
          <a:xfrm>
            <a:off x="1342650" y="1514590"/>
            <a:ext cx="9506700" cy="3928267"/>
            <a:chOff x="7489506" y="3541206"/>
            <a:chExt cx="789704" cy="782211"/>
          </a:xfrm>
        </p:grpSpPr>
        <p:grpSp>
          <p:nvGrpSpPr>
            <p:cNvPr id="12" name="Group 11">
              <a:extLst>
                <a:ext uri="{FF2B5EF4-FFF2-40B4-BE49-F238E27FC236}">
                  <a16:creationId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03B8250-E8CC-77FE-C893-51A6EFC9ADB0}"/>
                </a:ext>
              </a:extLst>
            </p:cNvPr>
            <p:cNvSpPr txBox="1"/>
            <p:nvPr/>
          </p:nvSpPr>
          <p:spPr>
            <a:xfrm>
              <a:off x="7548184" y="3695393"/>
              <a:ext cx="714375" cy="159343"/>
            </a:xfrm>
            <a:prstGeom prst="rect">
              <a:avLst/>
            </a:prstGeom>
            <a:solidFill>
              <a:srgbClr val="75DAD4"/>
            </a:solidFill>
          </p:spPr>
          <p:txBody>
            <a:bodyPr wrap="square" rtlCol="0">
              <a:spAutoFit/>
            </a:bodyPr>
            <a:lstStyle/>
            <a:p>
              <a:r>
                <a:rPr lang="en-US" sz="2800" b="1" dirty="0" err="1">
                  <a:latin typeface="Roboto" panose="02000000000000000000" pitchFamily="2" charset="0"/>
                  <a:ea typeface="Roboto" panose="02000000000000000000" pitchFamily="2" charset="0"/>
                </a:rPr>
                <a:t>Câu</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hỏi</a:t>
              </a:r>
              <a:r>
                <a:rPr lang="en-US" sz="2800" b="1" dirty="0">
                  <a:latin typeface="Roboto" panose="02000000000000000000" pitchFamily="2" charset="0"/>
                  <a:ea typeface="Roboto" panose="02000000000000000000" pitchFamily="2" charset="0"/>
                </a:rPr>
                <a:t>: </a:t>
              </a:r>
              <a:r>
                <a:rPr lang="vi-VN" dirty="0"/>
                <a:t>Các thông tin trên Internet như tin dự báo thời tiết, tin thời sự trong và ngoài nước được gọi là ………………………</a:t>
              </a:r>
              <a:endParaRPr lang="en-US" sz="2800" b="1"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4D2F1ED1-7A74-2BCD-1BA6-3B15E72CCD67}"/>
                </a:ext>
              </a:extLst>
            </p:cNvPr>
            <p:cNvSpPr txBox="1"/>
            <p:nvPr/>
          </p:nvSpPr>
          <p:spPr>
            <a:xfrm>
              <a:off x="7587903" y="3963936"/>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A. </a:t>
              </a:r>
              <a:r>
                <a:rPr lang="en-US" sz="2400" dirty="0"/>
                <a:t>Tin </a:t>
              </a:r>
              <a:r>
                <a:rPr lang="en-US" sz="2400" dirty="0" err="1"/>
                <a:t>tức</a:t>
              </a:r>
              <a:endParaRPr lang="en-US" dirty="0"/>
            </a:p>
          </p:txBody>
        </p:sp>
        <p:sp>
          <p:nvSpPr>
            <p:cNvPr id="15" name="TextBox 14">
              <a:extLst>
                <a:ext uri="{FF2B5EF4-FFF2-40B4-BE49-F238E27FC236}">
                  <a16:creationId xmlns:a16="http://schemas.microsoft.com/office/drawing/2014/main" id="{1518D7B5-4746-9B98-CB96-EA90D5ED9D2B}"/>
                </a:ext>
              </a:extLst>
            </p:cNvPr>
            <p:cNvSpPr txBox="1"/>
            <p:nvPr/>
          </p:nvSpPr>
          <p:spPr>
            <a:xfrm>
              <a:off x="7946977" y="3963936"/>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B. </a:t>
              </a:r>
              <a:r>
                <a:rPr lang="en-US" sz="2400" dirty="0" err="1"/>
                <a:t>Thời</a:t>
              </a:r>
              <a:r>
                <a:rPr lang="en-US" sz="2400" dirty="0"/>
                <a:t> </a:t>
              </a:r>
              <a:r>
                <a:rPr lang="en-US" sz="2400" dirty="0" err="1"/>
                <a:t>tiết</a:t>
              </a:r>
              <a:endParaRPr lang="en-US" sz="2400" dirty="0"/>
            </a:p>
          </p:txBody>
        </p:sp>
        <p:sp>
          <p:nvSpPr>
            <p:cNvPr id="16" name="TextBox 15">
              <a:extLst>
                <a:ext uri="{FF2B5EF4-FFF2-40B4-BE49-F238E27FC236}">
                  <a16:creationId xmlns:a16="http://schemas.microsoft.com/office/drawing/2014/main" id="{E75F8643-1F35-5529-8158-F14DCFA8871C}"/>
                </a:ext>
              </a:extLst>
            </p:cNvPr>
            <p:cNvSpPr txBox="1"/>
            <p:nvPr/>
          </p:nvSpPr>
          <p:spPr>
            <a:xfrm>
              <a:off x="7587903" y="4153453"/>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C.</a:t>
              </a:r>
              <a:r>
                <a:rPr lang="en-US" dirty="0"/>
                <a:t> </a:t>
              </a:r>
              <a:r>
                <a:rPr lang="en-US" sz="2400" dirty="0" err="1"/>
                <a:t>Dự</a:t>
              </a:r>
              <a:r>
                <a:rPr lang="en-US" sz="2400" dirty="0"/>
                <a:t> </a:t>
              </a:r>
              <a:r>
                <a:rPr lang="en-US" sz="2400" dirty="0" err="1"/>
                <a:t>báo</a:t>
              </a:r>
              <a:endParaRPr lang="en-US" sz="2400" dirty="0"/>
            </a:p>
          </p:txBody>
        </p:sp>
        <p:sp>
          <p:nvSpPr>
            <p:cNvPr id="17" name="TextBox 16">
              <a:extLst>
                <a:ext uri="{FF2B5EF4-FFF2-40B4-BE49-F238E27FC236}">
                  <a16:creationId xmlns:a16="http://schemas.microsoft.com/office/drawing/2014/main" id="{4384CD88-A9EB-C059-5E83-7D5226001A93}"/>
                </a:ext>
              </a:extLst>
            </p:cNvPr>
            <p:cNvSpPr txBox="1"/>
            <p:nvPr/>
          </p:nvSpPr>
          <p:spPr>
            <a:xfrm>
              <a:off x="7946977" y="4153453"/>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D.</a:t>
              </a:r>
              <a:r>
                <a:rPr lang="vi-VN" sz="2800" b="1" dirty="0">
                  <a:latin typeface="Roboto" panose="02000000000000000000" pitchFamily="2" charset="0"/>
                  <a:ea typeface="Roboto" panose="02000000000000000000" pitchFamily="2" charset="0"/>
                </a:rPr>
                <a:t> </a:t>
              </a:r>
              <a:r>
                <a:rPr lang="en-US" sz="2400" dirty="0" err="1"/>
                <a:t>Báo</a:t>
              </a:r>
              <a:r>
                <a:rPr lang="en-US" sz="2400" dirty="0"/>
                <a:t> </a:t>
              </a:r>
              <a:r>
                <a:rPr lang="en-US" sz="2400" dirty="0" err="1"/>
                <a:t>chí</a:t>
              </a:r>
              <a:endParaRPr lang="en-US" sz="2400" dirty="0"/>
            </a:p>
          </p:txBody>
        </p:sp>
      </p:grpSp>
      <p:pic>
        <p:nvPicPr>
          <p:cNvPr id="20" name="Picture 19">
            <a:extLst>
              <a:ext uri="{FF2B5EF4-FFF2-40B4-BE49-F238E27FC236}">
                <a16:creationId xmlns:a16="http://schemas.microsoft.com/office/drawing/2014/main" id="{492B08B2-2EFB-6EB3-D901-FBE0A4852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Graphic 20" descr="Home">
            <a:hlinkClick r:id="rId5" action="ppaction://hlinksldjump"/>
            <a:extLst>
              <a:ext uri="{FF2B5EF4-FFF2-40B4-BE49-F238E27FC236}">
                <a16:creationId xmlns:a16="http://schemas.microsoft.com/office/drawing/2014/main" id="{DFE4CEEB-3F18-31C3-D131-D113B66473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75ADE317-4022-7B93-71E4-C85C872DB29D}"/>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a16="http://schemas.microsoft.com/office/drawing/2014/main" id="{303D3FE5-00CB-4846-6A6C-DA31268142DF}"/>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A</a:t>
              </a:r>
            </a:p>
          </p:txBody>
        </p:sp>
        <p:sp>
          <p:nvSpPr>
            <p:cNvPr id="24" name="Rectangle 23">
              <a:extLst>
                <a:ext uri="{FF2B5EF4-FFF2-40B4-BE49-F238E27FC236}">
                  <a16:creationId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208BB81-D8D3-1EED-1035-A330E4120A4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19DF733F-ADDB-DD9A-B495-EE1CCE49911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C8091C30-27A8-A42B-C7C9-CA0646D1BA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124824956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6429-C8E2-4161-A43E-500BBFE3BC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8D940-D58A-469F-BF51-DF3128A4E1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6390353-9D3F-4771-86A4-BEC2D4B9D6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6639793"/>
      </p:ext>
    </p:extLst>
  </p:cSld>
  <p:clrMapOvr>
    <a:masterClrMapping/>
  </p:clrMapOvr>
  <p:transition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C0A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2023</a:t>
            </a:r>
            <a:endPar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MÁY</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TÍNH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990600" y="4191000"/>
            <a:ext cx="1181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4</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00B050"/>
                </a:solidFill>
                <a:latin typeface="Times New Roman" panose="02020603050405020304" pitchFamily="18" charset="0"/>
                <a:cs typeface="Times New Roman" panose="02020603050405020304" pitchFamily="18" charset="0"/>
              </a:rPr>
              <a:t>Tìm</a:t>
            </a:r>
            <a:r>
              <a:rPr lang="en-US" altLang="vi-VN" sz="4000" b="1" dirty="0">
                <a:solidFill>
                  <a:srgbClr val="00B050"/>
                </a:solidFill>
                <a:latin typeface="Times New Roman" panose="02020603050405020304" pitchFamily="18" charset="0"/>
                <a:cs typeface="Times New Roman" panose="02020603050405020304" pitchFamily="18" charset="0"/>
              </a:rPr>
              <a:t> </a:t>
            </a:r>
            <a:r>
              <a:rPr lang="en-US" altLang="vi-VN" sz="4000" b="1" dirty="0" err="1">
                <a:solidFill>
                  <a:srgbClr val="00B050"/>
                </a:solidFill>
                <a:latin typeface="Times New Roman" panose="02020603050405020304" pitchFamily="18" charset="0"/>
                <a:cs typeface="Times New Roman" panose="02020603050405020304" pitchFamily="18" charset="0"/>
              </a:rPr>
              <a:t>kiếm</a:t>
            </a:r>
            <a:r>
              <a:rPr lang="en-US" altLang="vi-VN" sz="4000" b="1" dirty="0">
                <a:solidFill>
                  <a:srgbClr val="00B050"/>
                </a:solidFill>
                <a:latin typeface="Times New Roman" panose="02020603050405020304" pitchFamily="18" charset="0"/>
                <a:cs typeface="Times New Roman" panose="02020603050405020304" pitchFamily="18" charset="0"/>
              </a:rPr>
              <a:t> </a:t>
            </a:r>
            <a:r>
              <a:rPr lang="en-US" altLang="vi-VN" sz="4000" b="1" dirty="0" err="1">
                <a:solidFill>
                  <a:srgbClr val="00B050"/>
                </a:solidFill>
                <a:latin typeface="Times New Roman" panose="02020603050405020304" pitchFamily="18" charset="0"/>
                <a:cs typeface="Times New Roman" panose="02020603050405020304" pitchFamily="18" charset="0"/>
              </a:rPr>
              <a:t>thông</a:t>
            </a:r>
            <a:r>
              <a:rPr lang="en-US" altLang="vi-VN" sz="4000" b="1" dirty="0">
                <a:solidFill>
                  <a:srgbClr val="00B050"/>
                </a:solidFill>
                <a:latin typeface="Times New Roman" panose="02020603050405020304" pitchFamily="18" charset="0"/>
                <a:cs typeface="Times New Roman" panose="02020603050405020304" pitchFamily="18" charset="0"/>
              </a:rPr>
              <a:t> tin </a:t>
            </a:r>
            <a:r>
              <a:rPr lang="en-US" altLang="vi-VN" sz="4000" b="1" dirty="0" err="1">
                <a:solidFill>
                  <a:srgbClr val="00B050"/>
                </a:solidFill>
                <a:latin typeface="Times New Roman" panose="02020603050405020304" pitchFamily="18" charset="0"/>
                <a:cs typeface="Times New Roman" panose="02020603050405020304" pitchFamily="18" charset="0"/>
              </a:rPr>
              <a:t>trên</a:t>
            </a:r>
            <a:r>
              <a:rPr lang="en-US" altLang="vi-VN" sz="4000" b="1" dirty="0">
                <a:solidFill>
                  <a:srgbClr val="00B050"/>
                </a:solidFill>
                <a:latin typeface="Times New Roman" panose="02020603050405020304" pitchFamily="18" charset="0"/>
                <a:cs typeface="Times New Roman" panose="02020603050405020304" pitchFamily="18" charset="0"/>
              </a:rPr>
              <a:t> Internet </a:t>
            </a:r>
            <a:r>
              <a:rPr lang="en-US" altLang="en-US" sz="4000" b="1" dirty="0">
                <a:solidFill>
                  <a:srgbClr val="00B050"/>
                </a:solidFill>
                <a:latin typeface="Times New Roman" panose="02020603050405020304" pitchFamily="18" charset="0"/>
                <a:cs typeface="Times New Roman" panose="02020603050405020304" pitchFamily="18" charset="0"/>
              </a:rPr>
              <a:t>(</a:t>
            </a:r>
            <a:r>
              <a:rPr lang="en-US" altLang="en-US" sz="4000" b="1" dirty="0" err="1">
                <a:solidFill>
                  <a:srgbClr val="00B050"/>
                </a:solidFill>
                <a:latin typeface="Times New Roman" panose="02020603050405020304" pitchFamily="18" charset="0"/>
                <a:cs typeface="Times New Roman" panose="02020603050405020304" pitchFamily="18" charset="0"/>
              </a:rPr>
              <a:t>tiết</a:t>
            </a:r>
            <a:r>
              <a:rPr lang="en-US" altLang="en-US" sz="4000" b="1" dirty="0">
                <a:solidFill>
                  <a:srgbClr val="00B050"/>
                </a:solidFill>
                <a:latin typeface="Times New Roman" panose="02020603050405020304" pitchFamily="18" charset="0"/>
                <a:cs typeface="Times New Roman" panose="02020603050405020304" pitchFamily="18" charset="0"/>
              </a:rPr>
              <a:t> 1)</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96160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a:solidFill>
                  <a:srgbClr val="00B050"/>
                </a:solidFill>
                <a:latin typeface="Times New Roman" panose="02020603050405020304" pitchFamily="18" charset="0"/>
                <a:cs typeface="Times New Roman" panose="02020603050405020304" pitchFamily="18" charset="0"/>
              </a:rPr>
              <a:t>4</a:t>
            </a:r>
            <a:r>
              <a:rPr lang="vi-VN"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Tìm</a:t>
            </a:r>
            <a:r>
              <a:rPr lang="en-US" altLang="vi-VN"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kiếm</a:t>
            </a:r>
            <a:r>
              <a:rPr lang="en-US" altLang="vi-VN"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thông</a:t>
            </a:r>
            <a:r>
              <a:rPr lang="en-US" altLang="vi-VN" sz="3200" b="1" dirty="0">
                <a:solidFill>
                  <a:srgbClr val="00B050"/>
                </a:solidFill>
                <a:latin typeface="Times New Roman" panose="02020603050405020304" pitchFamily="18" charset="0"/>
                <a:cs typeface="Times New Roman" panose="02020603050405020304" pitchFamily="18" charset="0"/>
              </a:rPr>
              <a:t> tin </a:t>
            </a:r>
            <a:r>
              <a:rPr lang="en-US" altLang="vi-VN" sz="3200" b="1" dirty="0" err="1">
                <a:solidFill>
                  <a:srgbClr val="00B050"/>
                </a:solidFill>
                <a:latin typeface="Times New Roman" panose="02020603050405020304" pitchFamily="18" charset="0"/>
                <a:cs typeface="Times New Roman" panose="02020603050405020304" pitchFamily="18" charset="0"/>
              </a:rPr>
              <a:t>trên</a:t>
            </a:r>
            <a:r>
              <a:rPr lang="en-US" altLang="vi-VN" sz="3200" b="1" dirty="0">
                <a:solidFill>
                  <a:srgbClr val="00B050"/>
                </a:solidFill>
                <a:latin typeface="Times New Roman" panose="02020603050405020304" pitchFamily="18" charset="0"/>
                <a:cs typeface="Times New Roman" panose="02020603050405020304" pitchFamily="18" charset="0"/>
              </a:rPr>
              <a:t> Internet </a:t>
            </a:r>
            <a:r>
              <a:rPr lang="en-US"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err="1">
                <a:solidFill>
                  <a:srgbClr val="00B050"/>
                </a:solidFill>
                <a:latin typeface="Times New Roman" panose="02020603050405020304" pitchFamily="18" charset="0"/>
                <a:cs typeface="Times New Roman" panose="02020603050405020304" pitchFamily="18" charset="0"/>
              </a:rPr>
              <a:t>tiết</a:t>
            </a:r>
            <a:r>
              <a:rPr lang="en-US" altLang="en-US" sz="3200" b="1" dirty="0">
                <a:solidFill>
                  <a:srgbClr val="00B050"/>
                </a:solidFill>
                <a:latin typeface="Times New Roman" panose="02020603050405020304" pitchFamily="18" charset="0"/>
                <a:cs typeface="Times New Roman" panose="02020603050405020304" pitchFamily="18" charset="0"/>
              </a:rPr>
              <a:t> 1)</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819400" y="2641425"/>
            <a:ext cx="8774693" cy="908626"/>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594346" y="4818617"/>
            <a:ext cx="8999747" cy="972583"/>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F4E61386-A64D-44E9-8E5A-A3A9A9B96BA4}"/>
              </a:ext>
            </a:extLst>
          </p:cNvPr>
          <p:cNvSpPr/>
          <p:nvPr/>
        </p:nvSpPr>
        <p:spPr>
          <a:xfrm>
            <a:off x="3938684" y="2868897"/>
            <a:ext cx="6881715" cy="769441"/>
          </a:xfrm>
          <a:prstGeom prst="rect">
            <a:avLst/>
          </a:prstGeom>
        </p:spPr>
        <p:txBody>
          <a:bodyPr wrap="square">
            <a:spAutoFit/>
          </a:bodyPr>
          <a:lstStyle/>
          <a:p>
            <a:r>
              <a:rPr lang="vi-VN" sz="2200" dirty="0">
                <a:solidFill>
                  <a:srgbClr val="403F41"/>
                </a:solidFill>
                <a:latin typeface="MyriadPro-Regular"/>
              </a:rPr>
              <a:t>Xác định được chủ đề (từ khoá) của thông tin cần tìm.</a:t>
            </a:r>
            <a:r>
              <a:rPr lang="vi-VN" sz="2200" dirty="0"/>
              <a:t> </a:t>
            </a:r>
            <a:br>
              <a:rPr lang="vi-VN" sz="2200" dirty="0"/>
            </a:br>
            <a:endParaRPr lang="en-US" sz="2200" dirty="0"/>
          </a:p>
        </p:txBody>
      </p:sp>
      <p:grpSp>
        <p:nvGrpSpPr>
          <p:cNvPr id="20" name="Group 19">
            <a:extLst>
              <a:ext uri="{FF2B5EF4-FFF2-40B4-BE49-F238E27FC236}">
                <a16:creationId xmlns:a16="http://schemas.microsoft.com/office/drawing/2014/main" id="{81A47690-D932-454C-95C2-AEDA7CC75DB6}"/>
              </a:ext>
            </a:extLst>
          </p:cNvPr>
          <p:cNvGrpSpPr/>
          <p:nvPr/>
        </p:nvGrpSpPr>
        <p:grpSpPr>
          <a:xfrm>
            <a:off x="2614224" y="3682245"/>
            <a:ext cx="8999747" cy="923659"/>
            <a:chOff x="3021825" y="2309513"/>
            <a:chExt cx="7755655" cy="716493"/>
          </a:xfrm>
        </p:grpSpPr>
        <p:sp>
          <p:nvSpPr>
            <p:cNvPr id="21" name="Oval 20">
              <a:extLst>
                <a:ext uri="{FF2B5EF4-FFF2-40B4-BE49-F238E27FC236}">
                  <a16:creationId xmlns:a16="http://schemas.microsoft.com/office/drawing/2014/main" id="{2EE6342E-4695-445F-9F8E-112BD303BDD4}"/>
                </a:ext>
              </a:extLst>
            </p:cNvPr>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Chevron 64">
              <a:extLst>
                <a:ext uri="{FF2B5EF4-FFF2-40B4-BE49-F238E27FC236}">
                  <a16:creationId xmlns:a16="http://schemas.microsoft.com/office/drawing/2014/main" id="{32364E41-D017-4955-BBAA-B0027399D3DD}"/>
                </a:ext>
              </a:extLst>
            </p:cNvPr>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utoShape 47">
              <a:extLst>
                <a:ext uri="{FF2B5EF4-FFF2-40B4-BE49-F238E27FC236}">
                  <a16:creationId xmlns:a16="http://schemas.microsoft.com/office/drawing/2014/main" id="{C691996A-7F02-413F-BB4E-4ECD2820CCB4}"/>
                </a:ext>
              </a:extLst>
            </p:cNvPr>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71778144-7116-470A-8552-CF5FD9A8735E}"/>
              </a:ext>
            </a:extLst>
          </p:cNvPr>
          <p:cNvSpPr/>
          <p:nvPr/>
        </p:nvSpPr>
        <p:spPr>
          <a:xfrm>
            <a:off x="3913753" y="3882311"/>
            <a:ext cx="6881715" cy="769441"/>
          </a:xfrm>
          <a:prstGeom prst="rect">
            <a:avLst/>
          </a:prstGeom>
        </p:spPr>
        <p:txBody>
          <a:bodyPr wrap="square">
            <a:spAutoFit/>
          </a:bodyPr>
          <a:lstStyle/>
          <a:p>
            <a:r>
              <a:rPr lang="en-US" sz="2200" dirty="0" err="1">
                <a:solidFill>
                  <a:srgbClr val="403F41"/>
                </a:solidFill>
                <a:latin typeface="MyriadPro-Regular"/>
              </a:rPr>
              <a:t>Biết</a:t>
            </a:r>
            <a:r>
              <a:rPr lang="en-US" sz="2200" dirty="0">
                <a:solidFill>
                  <a:srgbClr val="403F41"/>
                </a:solidFill>
                <a:latin typeface="MyriadPro-Regular"/>
              </a:rPr>
              <a:t> </a:t>
            </a:r>
            <a:r>
              <a:rPr lang="en-US" sz="2200" dirty="0" err="1">
                <a:solidFill>
                  <a:srgbClr val="403F41"/>
                </a:solidFill>
                <a:latin typeface="MyriadPro-Regular"/>
              </a:rPr>
              <a:t>cách</a:t>
            </a:r>
            <a:r>
              <a:rPr lang="en-US" sz="2200" dirty="0">
                <a:solidFill>
                  <a:srgbClr val="403F41"/>
                </a:solidFill>
                <a:latin typeface="MyriadPro-Regular"/>
              </a:rPr>
              <a:t> </a:t>
            </a:r>
            <a:r>
              <a:rPr lang="en-US" sz="2200" dirty="0" err="1">
                <a:solidFill>
                  <a:srgbClr val="403F41"/>
                </a:solidFill>
                <a:latin typeface="MyriadPro-Regular"/>
              </a:rPr>
              <a:t>dùng</a:t>
            </a:r>
            <a:r>
              <a:rPr lang="en-US" sz="2200" dirty="0">
                <a:solidFill>
                  <a:srgbClr val="403F41"/>
                </a:solidFill>
                <a:latin typeface="MyriadPro-Regular"/>
              </a:rPr>
              <a:t> </a:t>
            </a:r>
            <a:r>
              <a:rPr lang="en-US" sz="2200" dirty="0" err="1">
                <a:solidFill>
                  <a:srgbClr val="403F41"/>
                </a:solidFill>
                <a:latin typeface="MyriadPro-Regular"/>
              </a:rPr>
              <a:t>máy</a:t>
            </a:r>
            <a:r>
              <a:rPr lang="en-US" sz="2200" dirty="0">
                <a:solidFill>
                  <a:srgbClr val="403F41"/>
                </a:solidFill>
                <a:latin typeface="MyriadPro-Regular"/>
              </a:rPr>
              <a:t> </a:t>
            </a:r>
            <a:r>
              <a:rPr lang="en-US" sz="2200" dirty="0" err="1">
                <a:solidFill>
                  <a:srgbClr val="403F41"/>
                </a:solidFill>
                <a:latin typeface="MyriadPro-Regular"/>
              </a:rPr>
              <a:t>tìm</a:t>
            </a:r>
            <a:r>
              <a:rPr lang="en-US" sz="2200" dirty="0">
                <a:solidFill>
                  <a:srgbClr val="403F41"/>
                </a:solidFill>
                <a:latin typeface="MyriadPro-Regular"/>
              </a:rPr>
              <a:t> </a:t>
            </a:r>
            <a:r>
              <a:rPr lang="en-US" sz="2200" dirty="0" err="1">
                <a:solidFill>
                  <a:srgbClr val="403F41"/>
                </a:solidFill>
                <a:latin typeface="MyriadPro-Regular"/>
              </a:rPr>
              <a:t>kiếm</a:t>
            </a:r>
            <a:r>
              <a:rPr lang="en-US" sz="2200" dirty="0">
                <a:solidFill>
                  <a:srgbClr val="403F41"/>
                </a:solidFill>
                <a:latin typeface="MyriadPro-Regular"/>
              </a:rPr>
              <a:t> </a:t>
            </a:r>
            <a:r>
              <a:rPr lang="en-US" sz="2200" dirty="0" err="1">
                <a:solidFill>
                  <a:srgbClr val="403F41"/>
                </a:solidFill>
                <a:latin typeface="MyriadPro-Regular"/>
              </a:rPr>
              <a:t>để</a:t>
            </a:r>
            <a:r>
              <a:rPr lang="en-US" sz="2200" dirty="0">
                <a:solidFill>
                  <a:srgbClr val="403F41"/>
                </a:solidFill>
                <a:latin typeface="MyriadPro-Regular"/>
              </a:rPr>
              <a:t> </a:t>
            </a:r>
            <a:r>
              <a:rPr lang="en-US" sz="2200" dirty="0" err="1">
                <a:solidFill>
                  <a:srgbClr val="403F41"/>
                </a:solidFill>
                <a:latin typeface="MyriadPro-Regular"/>
              </a:rPr>
              <a:t>tìm</a:t>
            </a:r>
            <a:r>
              <a:rPr lang="en-US" sz="2200" dirty="0">
                <a:solidFill>
                  <a:srgbClr val="403F41"/>
                </a:solidFill>
                <a:latin typeface="MyriadPro-Regular"/>
              </a:rPr>
              <a:t> </a:t>
            </a:r>
            <a:r>
              <a:rPr lang="en-US" sz="2200" dirty="0" err="1">
                <a:solidFill>
                  <a:srgbClr val="403F41"/>
                </a:solidFill>
                <a:latin typeface="MyriadPro-Regular"/>
              </a:rPr>
              <a:t>thông</a:t>
            </a:r>
            <a:r>
              <a:rPr lang="en-US" sz="2200" dirty="0">
                <a:solidFill>
                  <a:srgbClr val="403F41"/>
                </a:solidFill>
                <a:latin typeface="MyriadPro-Regular"/>
              </a:rPr>
              <a:t> tin </a:t>
            </a:r>
            <a:r>
              <a:rPr lang="en-US" sz="2200" dirty="0" err="1">
                <a:solidFill>
                  <a:srgbClr val="403F41"/>
                </a:solidFill>
                <a:latin typeface="MyriadPro-Regular"/>
              </a:rPr>
              <a:t>theo</a:t>
            </a:r>
            <a:r>
              <a:rPr lang="en-US" sz="2200" dirty="0">
                <a:solidFill>
                  <a:srgbClr val="403F41"/>
                </a:solidFill>
                <a:latin typeface="MyriadPro-Regular"/>
              </a:rPr>
              <a:t> </a:t>
            </a:r>
            <a:r>
              <a:rPr lang="en-US" sz="2200" dirty="0" err="1">
                <a:solidFill>
                  <a:srgbClr val="403F41"/>
                </a:solidFill>
                <a:latin typeface="MyriadPro-Regular"/>
              </a:rPr>
              <a:t>từ</a:t>
            </a:r>
            <a:r>
              <a:rPr lang="en-US" sz="2200" dirty="0">
                <a:solidFill>
                  <a:srgbClr val="403F41"/>
                </a:solidFill>
                <a:latin typeface="MyriadPro-Regular"/>
              </a:rPr>
              <a:t> </a:t>
            </a:r>
            <a:r>
              <a:rPr lang="en-US" sz="2200" dirty="0" err="1">
                <a:solidFill>
                  <a:srgbClr val="403F41"/>
                </a:solidFill>
                <a:latin typeface="MyriadPro-Regular"/>
              </a:rPr>
              <a:t>khoá</a:t>
            </a:r>
            <a:r>
              <a:rPr lang="en-US" sz="2200" dirty="0"/>
              <a:t> </a:t>
            </a:r>
            <a:br>
              <a:rPr lang="en-US" sz="2200" dirty="0"/>
            </a:br>
            <a:endParaRPr lang="en-US" sz="2200" dirty="0"/>
          </a:p>
        </p:txBody>
      </p:sp>
      <p:sp>
        <p:nvSpPr>
          <p:cNvPr id="4" name="Rectangle 3">
            <a:extLst>
              <a:ext uri="{FF2B5EF4-FFF2-40B4-BE49-F238E27FC236}">
                <a16:creationId xmlns:a16="http://schemas.microsoft.com/office/drawing/2014/main" id="{1FA96383-3055-442F-9925-8A735F9AAEA1}"/>
              </a:ext>
            </a:extLst>
          </p:cNvPr>
          <p:cNvSpPr/>
          <p:nvPr/>
        </p:nvSpPr>
        <p:spPr>
          <a:xfrm>
            <a:off x="3892032" y="5060134"/>
            <a:ext cx="7863715" cy="769441"/>
          </a:xfrm>
          <a:prstGeom prst="rect">
            <a:avLst/>
          </a:prstGeom>
        </p:spPr>
        <p:txBody>
          <a:bodyPr wrap="square">
            <a:spAutoFit/>
          </a:bodyPr>
          <a:lstStyle/>
          <a:p>
            <a:r>
              <a:rPr lang="vi-VN" sz="2200" dirty="0">
                <a:solidFill>
                  <a:srgbClr val="403F41"/>
                </a:solidFill>
                <a:latin typeface="MyriadPro-Regular"/>
              </a:rPr>
              <a:t>Thực hiện được việc tìm kiếm thông tin trên Internet theo yêu cầu</a:t>
            </a:r>
            <a:r>
              <a:rPr lang="vi-VN" sz="2200" dirty="0"/>
              <a:t> </a:t>
            </a:r>
            <a:br>
              <a:rPr lang="vi-VN" sz="2200" dirty="0"/>
            </a:br>
            <a:endParaRPr lang="en-US" sz="2200" dirty="0"/>
          </a:p>
        </p:txBody>
      </p:sp>
      <p:sp>
        <p:nvSpPr>
          <p:cNvPr id="5" name="Rectangle 4">
            <a:extLst>
              <a:ext uri="{FF2B5EF4-FFF2-40B4-BE49-F238E27FC236}">
                <a16:creationId xmlns:a16="http://schemas.microsoft.com/office/drawing/2014/main" id="{A4444EC7-FBE2-4642-A4B9-9A8EA3462616}"/>
              </a:ext>
            </a:extLst>
          </p:cNvPr>
          <p:cNvSpPr/>
          <p:nvPr/>
        </p:nvSpPr>
        <p:spPr>
          <a:xfrm>
            <a:off x="4949598" y="2149372"/>
            <a:ext cx="6096000" cy="830997"/>
          </a:xfrm>
          <a:prstGeom prst="rect">
            <a:avLst/>
          </a:prstGeom>
        </p:spPr>
        <p:txBody>
          <a:bodyPr>
            <a:spAutoFit/>
          </a:bodyPr>
          <a:lstStyle/>
          <a:p>
            <a:r>
              <a:rPr lang="en-US" sz="2400" b="1" dirty="0">
                <a:solidFill>
                  <a:srgbClr val="FF0000"/>
                </a:solidFill>
                <a:latin typeface="MyriadPro-Semibold"/>
              </a:rPr>
              <a:t>Sau </a:t>
            </a:r>
            <a:r>
              <a:rPr lang="en-US" sz="2400" b="1" dirty="0" err="1">
                <a:solidFill>
                  <a:srgbClr val="FF0000"/>
                </a:solidFill>
                <a:latin typeface="MyriadPro-Semibold"/>
              </a:rPr>
              <a:t>bài</a:t>
            </a:r>
            <a:r>
              <a:rPr lang="en-US" sz="2400" b="1" dirty="0">
                <a:solidFill>
                  <a:srgbClr val="FF0000"/>
                </a:solidFill>
                <a:latin typeface="MyriadPro-Semibold"/>
              </a:rPr>
              <a:t> </a:t>
            </a:r>
            <a:r>
              <a:rPr lang="en-US" sz="2400" b="1" dirty="0" err="1">
                <a:solidFill>
                  <a:srgbClr val="FF0000"/>
                </a:solidFill>
                <a:latin typeface="MyriadPro-Semibold"/>
              </a:rPr>
              <a:t>này</a:t>
            </a:r>
            <a:r>
              <a:rPr lang="en-US" sz="2400" b="1" dirty="0">
                <a:solidFill>
                  <a:srgbClr val="FF0000"/>
                </a:solidFill>
                <a:latin typeface="MyriadPro-Semibold"/>
              </a:rPr>
              <a:t> </a:t>
            </a:r>
            <a:r>
              <a:rPr lang="en-US" sz="2400" b="1" dirty="0" err="1">
                <a:solidFill>
                  <a:srgbClr val="FF0000"/>
                </a:solidFill>
                <a:latin typeface="MyriadPro-Semibold"/>
              </a:rPr>
              <a:t>em</a:t>
            </a:r>
            <a:r>
              <a:rPr lang="en-US" sz="2400" b="1" dirty="0">
                <a:solidFill>
                  <a:srgbClr val="FF0000"/>
                </a:solidFill>
                <a:latin typeface="MyriadPro-Semibold"/>
              </a:rPr>
              <a:t> </a:t>
            </a:r>
            <a:r>
              <a:rPr lang="en-US" sz="2400" b="1" dirty="0" err="1">
                <a:solidFill>
                  <a:srgbClr val="FF0000"/>
                </a:solidFill>
                <a:latin typeface="MyriadPro-Semibold"/>
              </a:rPr>
              <a:t>sẽ</a:t>
            </a:r>
            <a:r>
              <a:rPr lang="en-US" sz="2400" b="1" dirty="0">
                <a:solidFill>
                  <a:srgbClr val="FF0000"/>
                </a:solidFill>
                <a:latin typeface="MyriadPro-Semibold"/>
              </a:rPr>
              <a:t>:</a:t>
            </a:r>
            <a:r>
              <a:rPr lang="en-US" sz="2400" b="1" dirty="0">
                <a:solidFill>
                  <a:srgbClr val="FF0000"/>
                </a:solidFill>
              </a:rPr>
              <a:t> </a:t>
            </a:r>
            <a:br>
              <a:rPr lang="en-US" sz="2400" b="1" dirty="0">
                <a:solidFill>
                  <a:srgbClr val="FF0000"/>
                </a:solidFill>
              </a:rPr>
            </a:br>
            <a:endParaRPr lang="en-US" sz="2400" b="1" dirty="0">
              <a:solidFill>
                <a:srgbClr val="FF0000"/>
              </a:solidFill>
            </a:endParaRPr>
          </a:p>
        </p:txBody>
      </p:sp>
    </p:spTree>
    <p:extLst>
      <p:ext uri="{BB962C8B-B14F-4D97-AF65-F5344CB8AC3E}">
        <p14:creationId xmlns:p14="http://schemas.microsoft.com/office/powerpoint/2010/main" val="282873962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barn(inVertical)">
                                      <p:cBhvr>
                                        <p:cTn id="18" dur="500"/>
                                        <p:tgtEl>
                                          <p:spTgt spid="6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down)">
                                      <p:cBhvr>
                                        <p:cTn id="34" dur="500"/>
                                        <p:tgtEl>
                                          <p:spTgt spid="6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9F94413D-611E-4D7F-8158-B802D9DCC6E3}"/>
              </a:ext>
            </a:extLst>
          </p:cNvPr>
          <p:cNvGrpSpPr/>
          <p:nvPr/>
        </p:nvGrpSpPr>
        <p:grpSpPr>
          <a:xfrm>
            <a:off x="0" y="2209800"/>
            <a:ext cx="2972614" cy="1387283"/>
            <a:chOff x="301091" y="301982"/>
            <a:chExt cx="4134561" cy="2508169"/>
          </a:xfrm>
        </p:grpSpPr>
        <p:pic>
          <p:nvPicPr>
            <p:cNvPr id="10" name="Picture 9">
              <a:extLst>
                <a:ext uri="{FF2B5EF4-FFF2-40B4-BE49-F238E27FC236}">
                  <a16:creationId xmlns:a16="http://schemas.microsoft.com/office/drawing/2014/main" id="{B26A3F29-3ACA-4BE7-9BE9-2DDC9093BC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11" name="Picture 10">
              <a:extLst>
                <a:ext uri="{FF2B5EF4-FFF2-40B4-BE49-F238E27FC236}">
                  <a16:creationId xmlns:a16="http://schemas.microsoft.com/office/drawing/2014/main" id="{45CFC8DA-6F22-45D0-9F63-3EE5C6E645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897F17EB-37CE-4AA7-919B-4E07B8487B92}"/>
              </a:ext>
            </a:extLst>
          </p:cNvPr>
          <p:cNvGrpSpPr/>
          <p:nvPr/>
        </p:nvGrpSpPr>
        <p:grpSpPr>
          <a:xfrm>
            <a:off x="3124200" y="2266604"/>
            <a:ext cx="8839200" cy="4612032"/>
            <a:chOff x="4728319" y="822324"/>
            <a:chExt cx="7463681" cy="5729304"/>
          </a:xfrm>
        </p:grpSpPr>
        <p:grpSp>
          <p:nvGrpSpPr>
            <p:cNvPr id="13" name="Group 12">
              <a:extLst>
                <a:ext uri="{FF2B5EF4-FFF2-40B4-BE49-F238E27FC236}">
                  <a16:creationId xmlns:a16="http://schemas.microsoft.com/office/drawing/2014/main" id="{B8E511E8-03C7-4607-A4EE-7180906757C3}"/>
                </a:ext>
              </a:extLst>
            </p:cNvPr>
            <p:cNvGrpSpPr/>
            <p:nvPr/>
          </p:nvGrpSpPr>
          <p:grpSpPr>
            <a:xfrm flipH="1">
              <a:off x="4728319" y="822324"/>
              <a:ext cx="7463681" cy="5729304"/>
              <a:chOff x="1768766" y="4553114"/>
              <a:chExt cx="7337296" cy="2236527"/>
            </a:xfrm>
          </p:grpSpPr>
          <p:sp>
            <p:nvSpPr>
              <p:cNvPr id="15" name="Speech Bubble: Rectangle with Corners Rounded 14">
                <a:extLst>
                  <a:ext uri="{FF2B5EF4-FFF2-40B4-BE49-F238E27FC236}">
                    <a16:creationId xmlns:a16="http://schemas.microsoft.com/office/drawing/2014/main" id="{1E2AE98D-57B0-46D5-9995-97B7A4E074B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id="{113709C2-428B-4DAF-A8E4-82BADA4512BD}"/>
                  </a:ext>
                </a:extLst>
              </p:cNvPr>
              <p:cNvSpPr/>
              <p:nvPr/>
            </p:nvSpPr>
            <p:spPr>
              <a:xfrm>
                <a:off x="1893500" y="4553114"/>
                <a:ext cx="7212562"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1E37E3C0-B986-4AE8-A699-80C24A88639E}"/>
                </a:ext>
              </a:extLst>
            </p:cNvPr>
            <p:cNvSpPr/>
            <p:nvPr/>
          </p:nvSpPr>
          <p:spPr>
            <a:xfrm>
              <a:off x="5082190" y="1055013"/>
              <a:ext cx="6734644" cy="4961924"/>
            </a:xfrm>
            <a:prstGeom prst="rect">
              <a:avLst/>
            </a:prstGeom>
          </p:spPr>
          <p:txBody>
            <a:bodyPr wrap="square">
              <a:spAutoFit/>
            </a:bodyPr>
            <a:lstStyle/>
            <a:p>
              <a:pPr indent="342900" defTabSz="342900">
                <a:lnSpc>
                  <a:spcPct val="150000"/>
                </a:lnSpc>
              </a:pPr>
              <a:r>
                <a:rPr lang="vi-VN" sz="1900" b="1" dirty="0">
                  <a:latin typeface="UTM Avo" panose="02040603050506020204" pitchFamily="18" charset="0"/>
                  <a:cs typeface="Times New Roman" panose="02020603050405020304" pitchFamily="18" charset="0"/>
                </a:rPr>
                <a:t>Khoa: </a:t>
              </a:r>
              <a:r>
                <a:rPr lang="vi-VN" sz="1900" dirty="0">
                  <a:latin typeface="UTM Avo" panose="02040603050506020204" pitchFamily="18" charset="0"/>
                  <a:cs typeface="Times New Roman" panose="02020603050405020304" pitchFamily="18" charset="0"/>
                </a:rPr>
                <a:t>Hôm qua bố tớ vừa dạy cho tớ cách tìm kiếm thông tin trên Internet đấy. Chúng ta có thể tìm kiếm thông tin về các đời vua Hùng để hoàn thành bài tập nhóm môn Lịch sử và Địa lí.</a:t>
              </a:r>
              <a:endParaRPr lang="en-US" sz="1900" dirty="0">
                <a:latin typeface="UTM Avo" panose="02040603050506020204" pitchFamily="18" charset="0"/>
                <a:cs typeface="Times New Roman" panose="02020603050405020304" pitchFamily="18" charset="0"/>
              </a:endParaRPr>
            </a:p>
            <a:p>
              <a:pPr indent="342900" defTabSz="342900">
                <a:lnSpc>
                  <a:spcPct val="150000"/>
                </a:lnSpc>
              </a:pPr>
              <a:r>
                <a:rPr lang="vi-VN" sz="1900" b="1" dirty="0">
                  <a:latin typeface="UTM Avo" panose="02040603050506020204" pitchFamily="18" charset="0"/>
                  <a:cs typeface="Times New Roman" panose="02020603050405020304" pitchFamily="18" charset="0"/>
                </a:rPr>
                <a:t>Minh:</a:t>
              </a:r>
              <a:r>
                <a:rPr lang="vi-VN" sz="1900" dirty="0">
                  <a:latin typeface="UTM Avo" panose="02040603050506020204" pitchFamily="18" charset="0"/>
                  <a:cs typeface="Times New Roman" panose="02020603050405020304" pitchFamily="18" charset="0"/>
                </a:rPr>
                <a:t>Hay đấy! Cậu hướng dẫn cho tớ cách tìm kiếm thông tin được không?</a:t>
              </a:r>
              <a:endParaRPr lang="en-US" sz="1900" dirty="0">
                <a:latin typeface="UTM Avo" panose="02040603050506020204" pitchFamily="18" charset="0"/>
                <a:cs typeface="Times New Roman" panose="02020603050405020304" pitchFamily="18" charset="0"/>
              </a:endParaRPr>
            </a:p>
            <a:p>
              <a:pPr indent="342900" defTabSz="342900">
                <a:lnSpc>
                  <a:spcPct val="150000"/>
                </a:lnSpc>
              </a:pPr>
              <a:r>
                <a:rPr lang="vi-VN" sz="1900" b="1" dirty="0">
                  <a:latin typeface="UTM Avo" panose="02040603050506020204" pitchFamily="18" charset="0"/>
                  <a:cs typeface="Times New Roman" panose="02020603050405020304" pitchFamily="18" charset="0"/>
                </a:rPr>
                <a:t>Khoa: </a:t>
              </a:r>
              <a:r>
                <a:rPr lang="vi-VN" sz="1900" dirty="0">
                  <a:latin typeface="UTM Avo" panose="02040603050506020204" pitchFamily="18" charset="0"/>
                  <a:cs typeface="Times New Roman" panose="02020603050405020304" pitchFamily="18" charset="0"/>
                </a:rPr>
                <a:t>Trước tiên, cậu phải xác định được chủ đề mình định tìm kiếm, từ đó tìm các từ hoặc cụm từ liên quan đến thông tin tìm kiếm.</a:t>
              </a:r>
              <a:endParaRPr lang="en-US" sz="1900" dirty="0">
                <a:latin typeface="UTM Avo" panose="02040603050506020204" pitchFamily="18" charset="0"/>
                <a:cs typeface="Times New Roman" panose="02020603050405020304" pitchFamily="18" charset="0"/>
              </a:endParaRPr>
            </a:p>
            <a:p>
              <a:pPr indent="342900" defTabSz="342900">
                <a:lnSpc>
                  <a:spcPct val="150000"/>
                </a:lnSpc>
              </a:pPr>
              <a:r>
                <a:rPr lang="vi-VN" sz="1900" b="1" dirty="0">
                  <a:latin typeface="UTM Avo" panose="02040603050506020204" pitchFamily="18" charset="0"/>
                  <a:cs typeface="Times New Roman" panose="02020603050405020304" pitchFamily="18" charset="0"/>
                </a:rPr>
                <a:t>Câu hỏi: </a:t>
              </a:r>
              <a:r>
                <a:rPr lang="vi-VN" sz="1900" dirty="0">
                  <a:latin typeface="UTM Avo" panose="02040603050506020204" pitchFamily="18" charset="0"/>
                  <a:cs typeface="Times New Roman" panose="02020603050405020304" pitchFamily="18" charset="0"/>
                </a:rPr>
                <a:t>Theo em, bạn Khoa và bạn Minh đang cần tìm thông tin theo chủ đề gì? Với chủ đề đó, em hãy đưa ra các từ hoặc cụm từ gợi ý để các bạn tìm kiếm thông tin.</a:t>
              </a:r>
            </a:p>
          </p:txBody>
        </p:sp>
      </p:grpSp>
      <p:pic>
        <p:nvPicPr>
          <p:cNvPr id="17" name="Picture 16">
            <a:extLst>
              <a:ext uri="{FF2B5EF4-FFF2-40B4-BE49-F238E27FC236}">
                <a16:creationId xmlns:a16="http://schemas.microsoft.com/office/drawing/2014/main" id="{272DF5FF-CE74-4DAE-83BE-FDEF4C19D1C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184102" y="3716880"/>
            <a:ext cx="1521377" cy="2991182"/>
          </a:xfrm>
          <a:prstGeom prst="rect">
            <a:avLst/>
          </a:prstGeom>
        </p:spPr>
      </p:pic>
      <p:sp>
        <p:nvSpPr>
          <p:cNvPr id="18" name="Rectangle 17">
            <a:extLst>
              <a:ext uri="{FF2B5EF4-FFF2-40B4-BE49-F238E27FC236}">
                <a16:creationId xmlns:a16="http://schemas.microsoft.com/office/drawing/2014/main" id="{960D0BDE-ACA9-472A-B81E-0818DC164102}"/>
              </a:ext>
            </a:extLst>
          </p:cNvPr>
          <p:cNvSpPr/>
          <p:nvPr/>
        </p:nvSpPr>
        <p:spPr>
          <a:xfrm>
            <a:off x="587167" y="2571335"/>
            <a:ext cx="2385447" cy="671851"/>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KHỞI ĐỘNG</a:t>
            </a:r>
            <a:endParaRPr lang="vi-VN" sz="2800" b="1" dirty="0">
              <a:solidFill>
                <a:srgbClr val="0998D7"/>
              </a:solidFill>
              <a:latin typeface="SVN-SAF" panose="0204060305050602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8B8AF73-5C3D-4C5E-89FB-ACCFA4EE6E2B}"/>
              </a:ext>
            </a:extLst>
          </p:cNvPr>
          <p:cNvSpPr/>
          <p:nvPr/>
        </p:nvSpPr>
        <p:spPr>
          <a:xfrm>
            <a:off x="3391335" y="2365847"/>
            <a:ext cx="7686458" cy="1765483"/>
          </a:xfrm>
          <a:prstGeom prst="rect">
            <a:avLst/>
          </a:prstGeom>
        </p:spPr>
        <p:txBody>
          <a:bodyPr wrap="square">
            <a:spAutoFit/>
          </a:bodyPr>
          <a:lstStyle/>
          <a:p>
            <a:pPr>
              <a:lnSpc>
                <a:spcPct val="107000"/>
              </a:lnSpc>
              <a:spcAft>
                <a:spcPts val="800"/>
              </a:spcAft>
            </a:pP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Bạn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Khoa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và</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bạn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Minh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đang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cần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tìm</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thông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tin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theo</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chủ</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đề</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các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đời</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vua</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Hùng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môn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Lịch</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sử</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và</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Địa</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lí</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a:t>
            </a:r>
            <a:endParaRPr lang="en-US" sz="14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Các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từ</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hoặc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cụm</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từ</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gợi</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ý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để</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các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bạn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tìm</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kiếm</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thông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tin:</a:t>
            </a:r>
            <a:endParaRPr lang="en-US" sz="14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Các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đời</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vua</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Hùng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a:t>
            </a:r>
            <a:endParaRPr lang="en-US" sz="14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Vua</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Hùng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a:t>
            </a:r>
            <a:endPar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602548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18"/>
                                        </p:tgtEl>
                                        <p:attrNameLst>
                                          <p:attrName>ppt_x</p:attrName>
                                          <p:attrName>ppt_y</p:attrName>
                                        </p:attrNameLst>
                                      </p:cBhvr>
                                      <p:rCtr x="0" y="-3611"/>
                                    </p:animMotion>
                                    <p:animRot by="1500000">
                                      <p:cBhvr>
                                        <p:cTn id="14" dur="125" fill="hold">
                                          <p:stCondLst>
                                            <p:cond delay="0"/>
                                          </p:stCondLst>
                                        </p:cTn>
                                        <p:tgtEl>
                                          <p:spTgt spid="18"/>
                                        </p:tgtEl>
                                        <p:attrNameLst>
                                          <p:attrName>r</p:attrName>
                                        </p:attrNameLst>
                                      </p:cBhvr>
                                    </p:animRot>
                                    <p:animRot by="-1500000">
                                      <p:cBhvr>
                                        <p:cTn id="15" dur="125" fill="hold">
                                          <p:stCondLst>
                                            <p:cond delay="125"/>
                                          </p:stCondLst>
                                        </p:cTn>
                                        <p:tgtEl>
                                          <p:spTgt spid="18"/>
                                        </p:tgtEl>
                                        <p:attrNameLst>
                                          <p:attrName>r</p:attrName>
                                        </p:attrNameLst>
                                      </p:cBhvr>
                                    </p:animRot>
                                    <p:animRot by="-1500000">
                                      <p:cBhvr>
                                        <p:cTn id="16" dur="125" fill="hold">
                                          <p:stCondLst>
                                            <p:cond delay="250"/>
                                          </p:stCondLst>
                                        </p:cTn>
                                        <p:tgtEl>
                                          <p:spTgt spid="18"/>
                                        </p:tgtEl>
                                        <p:attrNameLst>
                                          <p:attrName>r</p:attrName>
                                        </p:attrNameLst>
                                      </p:cBhvr>
                                    </p:animRot>
                                    <p:animRot by="1500000">
                                      <p:cBhvr>
                                        <p:cTn id="17" dur="125" fill="hold">
                                          <p:stCondLst>
                                            <p:cond delay="375"/>
                                          </p:stCondLst>
                                        </p:cTn>
                                        <p:tgtEl>
                                          <p:spTgt spid="1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44B367D-F8EE-411A-924D-20F4BA2C9D51}"/>
              </a:ext>
            </a:extLst>
          </p:cNvPr>
          <p:cNvSpPr/>
          <p:nvPr/>
        </p:nvSpPr>
        <p:spPr>
          <a:xfrm>
            <a:off x="25400" y="2023445"/>
            <a:ext cx="8211146" cy="684803"/>
          </a:xfrm>
          <a:prstGeom prst="rect">
            <a:avLst/>
          </a:prstGeom>
        </p:spPr>
        <p:txBody>
          <a:bodyPr wrap="square">
            <a:spAutoFit/>
          </a:bodyPr>
          <a:lstStyle/>
          <a:p>
            <a:pPr defTabSz="342900">
              <a:lnSpc>
                <a:spcPct val="150000"/>
              </a:lnSpc>
            </a:pPr>
            <a:r>
              <a:rPr lang="en-US" sz="2800" b="1" dirty="0">
                <a:solidFill>
                  <a:srgbClr val="F03C69"/>
                </a:solidFill>
                <a:latin typeface="SVN-SAF" panose="02040603050506020204" pitchFamily="18" charset="0"/>
                <a:cs typeface="Times New Roman" panose="02020603050405020304" pitchFamily="18" charset="0"/>
              </a:rPr>
              <a:t>1. </a:t>
            </a:r>
            <a:r>
              <a:rPr lang="vi-VN" sz="2800" b="1" dirty="0">
                <a:solidFill>
                  <a:srgbClr val="F03C69"/>
                </a:solidFill>
                <a:latin typeface="SVN-SAF" panose="02040603050506020204" pitchFamily="18" charset="0"/>
                <a:cs typeface="Times New Roman" panose="02020603050405020304" pitchFamily="18" charset="0"/>
              </a:rPr>
              <a:t>T</a:t>
            </a:r>
            <a:r>
              <a:rPr lang="en-US" sz="2800" b="1" dirty="0" err="1">
                <a:solidFill>
                  <a:srgbClr val="F03C69"/>
                </a:solidFill>
                <a:latin typeface="SVN-SAF" panose="02040603050506020204" pitchFamily="18" charset="0"/>
                <a:cs typeface="Times New Roman" panose="02020603050405020304" pitchFamily="18" charset="0"/>
              </a:rPr>
              <a:t>ìm</a:t>
            </a:r>
            <a:r>
              <a:rPr lang="en-US" sz="2800" b="1" dirty="0">
                <a:solidFill>
                  <a:srgbClr val="F03C69"/>
                </a:solidFill>
                <a:latin typeface="SVN-SAF" panose="02040603050506020204" pitchFamily="18" charset="0"/>
                <a:cs typeface="Times New Roman" panose="02020603050405020304" pitchFamily="18" charset="0"/>
              </a:rPr>
              <a:t> </a:t>
            </a:r>
            <a:r>
              <a:rPr lang="en-US" sz="2800" b="1" dirty="0" err="1">
                <a:solidFill>
                  <a:srgbClr val="F03C69"/>
                </a:solidFill>
                <a:latin typeface="SVN-SAF" panose="02040603050506020204" pitchFamily="18" charset="0"/>
                <a:cs typeface="Times New Roman" panose="02020603050405020304" pitchFamily="18" charset="0"/>
              </a:rPr>
              <a:t>kiếm</a:t>
            </a:r>
            <a:r>
              <a:rPr lang="vi-VN" sz="2800" b="1" dirty="0">
                <a:solidFill>
                  <a:srgbClr val="F03C69"/>
                </a:solidFill>
                <a:latin typeface="SVN-SAF" panose="02040603050506020204" pitchFamily="18" charset="0"/>
                <a:cs typeface="Times New Roman" panose="02020603050405020304" pitchFamily="18" charset="0"/>
              </a:rPr>
              <a:t> thông tin trên Internet</a:t>
            </a:r>
            <a:endParaRPr lang="vi-VN" sz="2800" b="1" dirty="0">
              <a:solidFill>
                <a:srgbClr val="F03C69"/>
              </a:solidFill>
              <a:cs typeface="Times New Roman" panose="02020603050405020304" pitchFamily="18" charset="0"/>
            </a:endParaRPr>
          </a:p>
        </p:txBody>
      </p:sp>
      <p:grpSp>
        <p:nvGrpSpPr>
          <p:cNvPr id="9" name="Group 8">
            <a:extLst>
              <a:ext uri="{FF2B5EF4-FFF2-40B4-BE49-F238E27FC236}">
                <a16:creationId xmlns:a16="http://schemas.microsoft.com/office/drawing/2014/main" id="{A191B60F-B9C5-427A-8B99-72533EB345D0}"/>
              </a:ext>
            </a:extLst>
          </p:cNvPr>
          <p:cNvGrpSpPr/>
          <p:nvPr/>
        </p:nvGrpSpPr>
        <p:grpSpPr>
          <a:xfrm>
            <a:off x="152400" y="2514600"/>
            <a:ext cx="11887200" cy="5364629"/>
            <a:chOff x="512219" y="900102"/>
            <a:chExt cx="10962947" cy="5364629"/>
          </a:xfrm>
        </p:grpSpPr>
        <p:sp>
          <p:nvSpPr>
            <p:cNvPr id="10" name="Rectangle 9">
              <a:extLst>
                <a:ext uri="{FF2B5EF4-FFF2-40B4-BE49-F238E27FC236}">
                  <a16:creationId xmlns:a16="http://schemas.microsoft.com/office/drawing/2014/main" id="{F8707202-32FB-4746-9792-F48219A9D34F}"/>
                </a:ext>
              </a:extLst>
            </p:cNvPr>
            <p:cNvSpPr/>
            <p:nvPr/>
          </p:nvSpPr>
          <p:spPr>
            <a:xfrm>
              <a:off x="3379791" y="1086631"/>
              <a:ext cx="7173355" cy="671851"/>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kiếm thông tin trên Internet</a:t>
              </a:r>
            </a:p>
          </p:txBody>
        </p:sp>
        <p:sp>
          <p:nvSpPr>
            <p:cNvPr id="11" name="Rectangle: Rounded Corners 10">
              <a:extLst>
                <a:ext uri="{FF2B5EF4-FFF2-40B4-BE49-F238E27FC236}">
                  <a16:creationId xmlns:a16="http://schemas.microsoft.com/office/drawing/2014/main" id="{A6F2A8EE-2DE2-4BA5-842C-EA21C09F9452}"/>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FB7B350-E35E-4FCA-8BA6-D2F3AC2593B3}"/>
                </a:ext>
              </a:extLst>
            </p:cNvPr>
            <p:cNvSpPr/>
            <p:nvPr/>
          </p:nvSpPr>
          <p:spPr>
            <a:xfrm>
              <a:off x="850194" y="1807237"/>
              <a:ext cx="10307782" cy="589072"/>
            </a:xfrm>
            <a:prstGeom prst="rect">
              <a:avLst/>
            </a:prstGeom>
          </p:spPr>
          <p:txBody>
            <a:bodyPr wrap="square">
              <a:spAutoFit/>
            </a:bodyPr>
            <a:lstStyle/>
            <a:p>
              <a:pPr defTabSz="342900">
                <a:lnSpc>
                  <a:spcPct val="150000"/>
                </a:lnSpc>
              </a:pPr>
              <a:r>
                <a:rPr lang="vi-VN" sz="2400" b="1">
                  <a:latin typeface="UTM Avo" panose="02040603050506020204" pitchFamily="18" charset="0"/>
                  <a:cs typeface="Times New Roman" panose="02020603050405020304" pitchFamily="18" charset="0"/>
                </a:rPr>
                <a:t>Minh:</a:t>
              </a:r>
              <a:r>
                <a:rPr lang="vi-VN" sz="2400">
                  <a:latin typeface="UTM Avo" panose="02040603050506020204" pitchFamily="18" charset="0"/>
                  <a:cs typeface="Times New Roman" panose="02020603050405020304" pitchFamily="18" charset="0"/>
                </a:rPr>
                <a:t>Sau khi xác định từ hoặc cụm từ tìm kiếm chúng ta phải làm gì tiếp theo?</a:t>
              </a:r>
            </a:p>
          </p:txBody>
        </p:sp>
        <p:grpSp>
          <p:nvGrpSpPr>
            <p:cNvPr id="13" name="Group 12">
              <a:extLst>
                <a:ext uri="{FF2B5EF4-FFF2-40B4-BE49-F238E27FC236}">
                  <a16:creationId xmlns:a16="http://schemas.microsoft.com/office/drawing/2014/main" id="{114EFA50-F9B0-44DE-B7E2-EF1143E786FC}"/>
                </a:ext>
              </a:extLst>
            </p:cNvPr>
            <p:cNvGrpSpPr/>
            <p:nvPr/>
          </p:nvGrpSpPr>
          <p:grpSpPr>
            <a:xfrm>
              <a:off x="522612" y="900102"/>
              <a:ext cx="2898644" cy="880803"/>
              <a:chOff x="522612" y="900102"/>
              <a:chExt cx="2898644" cy="880803"/>
            </a:xfrm>
          </p:grpSpPr>
          <p:grpSp>
            <p:nvGrpSpPr>
              <p:cNvPr id="14" name="Group 13">
                <a:extLst>
                  <a:ext uri="{FF2B5EF4-FFF2-40B4-BE49-F238E27FC236}">
                    <a16:creationId xmlns:a16="http://schemas.microsoft.com/office/drawing/2014/main" id="{20022028-3A57-4219-AD7F-C101F1CD0DF2}"/>
                  </a:ext>
                </a:extLst>
              </p:cNvPr>
              <p:cNvGrpSpPr/>
              <p:nvPr/>
            </p:nvGrpSpPr>
            <p:grpSpPr>
              <a:xfrm>
                <a:off x="522612" y="1095583"/>
                <a:ext cx="2372989" cy="661656"/>
                <a:chOff x="5906375" y="1404722"/>
                <a:chExt cx="2372989" cy="661656"/>
              </a:xfrm>
            </p:grpSpPr>
            <p:sp>
              <p:nvSpPr>
                <p:cNvPr id="19" name="Rectangle: Top Corners Rounded 18">
                  <a:extLst>
                    <a:ext uri="{FF2B5EF4-FFF2-40B4-BE49-F238E27FC236}">
                      <a16:creationId xmlns:a16="http://schemas.microsoft.com/office/drawing/2014/main" id="{FA3A4F40-F22A-45BE-8A80-8F1C87BF0CBD}"/>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0" name="Rectangle 19">
                  <a:extLst>
                    <a:ext uri="{FF2B5EF4-FFF2-40B4-BE49-F238E27FC236}">
                      <a16:creationId xmlns:a16="http://schemas.microsoft.com/office/drawing/2014/main" id="{7EC73A27-A08E-4736-ACDB-12C0C8434792}"/>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ADF83135-AC28-4F72-ACC4-80934394D00D}"/>
                  </a:ext>
                </a:extLst>
              </p:cNvPr>
              <p:cNvGrpSpPr/>
              <p:nvPr/>
            </p:nvGrpSpPr>
            <p:grpSpPr>
              <a:xfrm rot="20419193">
                <a:off x="2468303" y="900102"/>
                <a:ext cx="952953" cy="880803"/>
                <a:chOff x="8974078" y="279854"/>
                <a:chExt cx="3397172" cy="3224225"/>
              </a:xfrm>
            </p:grpSpPr>
            <p:pic>
              <p:nvPicPr>
                <p:cNvPr id="17" name="Picture 5">
                  <a:extLst>
                    <a:ext uri="{FF2B5EF4-FFF2-40B4-BE49-F238E27FC236}">
                      <a16:creationId xmlns:a16="http://schemas.microsoft.com/office/drawing/2014/main" id="{2E404C2C-9D0B-4011-AEA3-FA5E5DEEFF5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4078" y="279854"/>
                  <a:ext cx="3397172" cy="3224225"/>
                </a:xfrm>
                <a:prstGeom prst="rect">
                  <a:avLst/>
                </a:prstGeom>
              </p:spPr>
            </p:pic>
            <p:pic>
              <p:nvPicPr>
                <p:cNvPr id="18" name="Picture 6">
                  <a:extLst>
                    <a:ext uri="{FF2B5EF4-FFF2-40B4-BE49-F238E27FC236}">
                      <a16:creationId xmlns:a16="http://schemas.microsoft.com/office/drawing/2014/main" id="{8C6BCFC8-76BF-4956-9308-71F3C907182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64793" y="565916"/>
                  <a:ext cx="2916628" cy="2768146"/>
                </a:xfrm>
                <a:prstGeom prst="rect">
                  <a:avLst/>
                </a:prstGeom>
              </p:spPr>
            </p:pic>
          </p:grpSp>
          <p:sp>
            <p:nvSpPr>
              <p:cNvPr id="16" name="Rectangle 15">
                <a:extLst>
                  <a:ext uri="{FF2B5EF4-FFF2-40B4-BE49-F238E27FC236}">
                    <a16:creationId xmlns:a16="http://schemas.microsoft.com/office/drawing/2014/main" id="{36414F19-A52A-4CB6-84A0-D0306B310D19}"/>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21" name="Rectangle 20">
            <a:extLst>
              <a:ext uri="{FF2B5EF4-FFF2-40B4-BE49-F238E27FC236}">
                <a16:creationId xmlns:a16="http://schemas.microsoft.com/office/drawing/2014/main" id="{80417704-06D5-4CFA-946E-05B67324D46F}"/>
              </a:ext>
            </a:extLst>
          </p:cNvPr>
          <p:cNvSpPr/>
          <p:nvPr/>
        </p:nvSpPr>
        <p:spPr>
          <a:xfrm>
            <a:off x="304800" y="4052937"/>
            <a:ext cx="11582400" cy="2251065"/>
          </a:xfrm>
          <a:prstGeom prst="rect">
            <a:avLst/>
          </a:prstGeom>
        </p:spPr>
        <p:txBody>
          <a:bodyPr wrap="square">
            <a:spAutoFit/>
          </a:bodyPr>
          <a:lstStyle/>
          <a:p>
            <a:pPr defTabSz="342900">
              <a:lnSpc>
                <a:spcPct val="150000"/>
              </a:lnSpc>
            </a:pPr>
            <a:r>
              <a:rPr lang="vi-VN" sz="2400" b="1" dirty="0">
                <a:latin typeface="UTM Avo" panose="02040603050506020204" pitchFamily="18" charset="0"/>
                <a:cs typeface="Times New Roman" panose="02020603050405020304" pitchFamily="18" charset="0"/>
              </a:rPr>
              <a:t>Khoa:</a:t>
            </a:r>
            <a:r>
              <a:rPr lang="vi-VN" sz="2400" dirty="0">
                <a:latin typeface="UTM Avo" panose="02040603050506020204" pitchFamily="18" charset="0"/>
                <a:cs typeface="Times New Roman" panose="02020603050405020304" pitchFamily="18" charset="0"/>
              </a:rPr>
              <a:t>Cậu  truy  cập  vào  trang  web  tìm  kiếm  bằng  cách  nháy  đúp chuột vào  biểu  tượng </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trên  màn  hình  nền,  gõ </a:t>
            </a:r>
            <a:r>
              <a:rPr lang="vi-VN" sz="2400" dirty="0">
                <a:solidFill>
                  <a:schemeClr val="accent4">
                    <a:lumMod val="75000"/>
                  </a:schemeClr>
                </a:solidFill>
                <a:latin typeface="UTM Avo" panose="02040603050506020204" pitchFamily="18" charset="0"/>
                <a:cs typeface="Times New Roman" panose="02020603050405020304" pitchFamily="18" charset="0"/>
              </a:rPr>
              <a:t>google.com  </a:t>
            </a:r>
            <a:r>
              <a:rPr lang="vi-VN" sz="2400" dirty="0">
                <a:latin typeface="UTM Avo" panose="02040603050506020204" pitchFamily="18" charset="0"/>
                <a:cs typeface="Times New Roman" panose="02020603050405020304" pitchFamily="18" charset="0"/>
              </a:rPr>
              <a:t>vào thanh địa chỉ. Sau đó gõ cụm từ đã xác định ở trên vào ô tìm kiếm trên trang Google rồi nhấn phím Enter. Ví dụ, tớ xác định cụm từ tìm kiếm là </a:t>
            </a:r>
            <a:r>
              <a:rPr lang="vi-VN" sz="2400" dirty="0">
                <a:solidFill>
                  <a:schemeClr val="accent4">
                    <a:lumMod val="75000"/>
                  </a:schemeClr>
                </a:solidFill>
                <a:latin typeface="UTM Avo" panose="02040603050506020204" pitchFamily="18" charset="0"/>
                <a:cs typeface="Times New Roman" panose="02020603050405020304" pitchFamily="18" charset="0"/>
              </a:rPr>
              <a:t>Các đời vua Hùng</a:t>
            </a:r>
            <a:r>
              <a:rPr lang="vi-VN" sz="2400" dirty="0">
                <a:latin typeface="UTM Avo" panose="02040603050506020204" pitchFamily="18" charset="0"/>
                <a:cs typeface="Times New Roman" panose="02020603050405020304" pitchFamily="18" charset="0"/>
              </a:rPr>
              <a:t>, tớ sẽ thực hiện như sau:</a:t>
            </a:r>
          </a:p>
        </p:txBody>
      </p:sp>
      <p:pic>
        <p:nvPicPr>
          <p:cNvPr id="22" name="Picture 21" descr="A picture containing graphical user interface&#10;&#10;Description automatically generated">
            <a:extLst>
              <a:ext uri="{FF2B5EF4-FFF2-40B4-BE49-F238E27FC236}">
                <a16:creationId xmlns:a16="http://schemas.microsoft.com/office/drawing/2014/main" id="{9B2D95AD-BEDE-4B48-BD67-5EA483F2BD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1080" y="4540994"/>
            <a:ext cx="760532" cy="716587"/>
          </a:xfrm>
          <a:prstGeom prst="rect">
            <a:avLst/>
          </a:prstGeom>
        </p:spPr>
      </p:pic>
    </p:spTree>
    <p:extLst>
      <p:ext uri="{BB962C8B-B14F-4D97-AF65-F5344CB8AC3E}">
        <p14:creationId xmlns:p14="http://schemas.microsoft.com/office/powerpoint/2010/main" val="28484385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170C06D-A2EE-4078-995E-C4FD6181DBF4}"/>
              </a:ext>
            </a:extLst>
          </p:cNvPr>
          <p:cNvSpPr/>
          <p:nvPr/>
        </p:nvSpPr>
        <p:spPr>
          <a:xfrm>
            <a:off x="457200" y="5175626"/>
            <a:ext cx="5867400" cy="1260345"/>
          </a:xfrm>
          <a:prstGeom prst="rect">
            <a:avLst/>
          </a:prstGeom>
        </p:spPr>
        <p:txBody>
          <a:bodyPr wrap="square">
            <a:spAutoFit/>
          </a:bodyPr>
          <a:lstStyle/>
          <a:p>
            <a:pPr indent="342900" algn="just" defTabSz="342900">
              <a:lnSpc>
                <a:spcPct val="130000"/>
              </a:lnSpc>
            </a:pPr>
            <a:r>
              <a:rPr lang="vi-VN" sz="2000" b="1" dirty="0">
                <a:latin typeface="UTM Avo" panose="02040603050506020204" pitchFamily="18" charset="0"/>
                <a:cs typeface="Times New Roman" panose="02020603050405020304" pitchFamily="18" charset="0"/>
              </a:rPr>
              <a:t>Câu hỏi: </a:t>
            </a:r>
            <a:r>
              <a:rPr lang="vi-VN" sz="2000" dirty="0">
                <a:latin typeface="UTM Avo" panose="02040603050506020204" pitchFamily="18" charset="0"/>
                <a:cs typeface="Times New Roman" panose="02020603050405020304" pitchFamily="18" charset="0"/>
              </a:rPr>
              <a:t>Bạn Khoa đã chỉ cho bạn Minh tìm thông tin trên Internet bằng cách truy cập vào trang</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web nào? Em hãy nhận xét kết quả tìm kiếm.</a:t>
            </a:r>
          </a:p>
        </p:txBody>
      </p:sp>
      <p:pic>
        <p:nvPicPr>
          <p:cNvPr id="9" name="Picture 8" descr="Graphical user interface, text, application&#10;&#10;Description automatically generated">
            <a:extLst>
              <a:ext uri="{FF2B5EF4-FFF2-40B4-BE49-F238E27FC236}">
                <a16:creationId xmlns:a16="http://schemas.microsoft.com/office/drawing/2014/main" id="{402FB051-9DAB-4F2D-A876-CC6EC7F81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151926"/>
            <a:ext cx="8588478" cy="3066609"/>
          </a:xfrm>
          <a:prstGeom prst="rect">
            <a:avLst/>
          </a:prstGeom>
        </p:spPr>
      </p:pic>
      <p:sp>
        <p:nvSpPr>
          <p:cNvPr id="2" name="Rectangle 1">
            <a:extLst>
              <a:ext uri="{FF2B5EF4-FFF2-40B4-BE49-F238E27FC236}">
                <a16:creationId xmlns:a16="http://schemas.microsoft.com/office/drawing/2014/main" id="{E25C8258-289E-4FDC-ACB6-C41896C39686}"/>
              </a:ext>
            </a:extLst>
          </p:cNvPr>
          <p:cNvSpPr/>
          <p:nvPr/>
        </p:nvSpPr>
        <p:spPr>
          <a:xfrm>
            <a:off x="6807200" y="5063562"/>
            <a:ext cx="5046149" cy="1560299"/>
          </a:xfrm>
          <a:prstGeom prst="rect">
            <a:avLst/>
          </a:prstGeom>
        </p:spPr>
        <p:txBody>
          <a:bodyPr wrap="square">
            <a:spAutoFit/>
          </a:bodyPr>
          <a:lstStyle/>
          <a:p>
            <a:pPr marL="342900" lvl="0" indent="-342900" algn="just">
              <a:lnSpc>
                <a:spcPct val="107000"/>
              </a:lnSpc>
              <a:spcAft>
                <a:spcPts val="0"/>
              </a:spcAft>
              <a:buSzPts val="1000"/>
              <a:buFont typeface="Symbol" panose="05050102010706020507" pitchFamily="18" charset="2"/>
              <a:buChar char=""/>
              <a:tabLst>
                <a:tab pos="457200" algn="l"/>
              </a:tabLst>
            </a:pP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Bạn</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Khoa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đã</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chỉ</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cho</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bạn</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Minh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tìm</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thông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tin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trên</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Internet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bằng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cách</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truy</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cập</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vào</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trang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web google.com</a:t>
            </a:r>
            <a:endParaRPr lang="en-US"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Kết</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quả</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tìm</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kiếm</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cho</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kết</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quả</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liên</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quan</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đến</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vua</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Hùng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a:t>
            </a:r>
            <a:endPar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312569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C8AF455-6330-4147-8E68-F4C15F36344E}"/>
              </a:ext>
            </a:extLst>
          </p:cNvPr>
          <p:cNvSpPr/>
          <p:nvPr/>
        </p:nvSpPr>
        <p:spPr>
          <a:xfrm>
            <a:off x="880403" y="2235804"/>
            <a:ext cx="11235397" cy="967957"/>
          </a:xfrm>
          <a:prstGeom prst="rect">
            <a:avLst/>
          </a:prstGeom>
        </p:spPr>
        <p:txBody>
          <a:bodyPr wrap="square">
            <a:spAutoFit/>
          </a:bodyPr>
          <a:lstStyle/>
          <a:p>
            <a:pPr defTabSz="342900">
              <a:lnSpc>
                <a:spcPct val="150000"/>
              </a:lnSpc>
            </a:pPr>
            <a:r>
              <a:rPr lang="en-US" sz="2000" dirty="0">
                <a:latin typeface="UTM Avo" panose="02040603050506020204" pitchFamily="18" charset="0"/>
                <a:cs typeface="Times New Roman" panose="02020603050405020304" pitchFamily="18" charset="0"/>
              </a:rPr>
              <a:t>Ở </a:t>
            </a:r>
            <a:r>
              <a:rPr lang="en-US" sz="2000" dirty="0" err="1">
                <a:latin typeface="UTM Avo" panose="02040603050506020204" pitchFamily="18" charset="0"/>
                <a:cs typeface="Times New Roman" panose="02020603050405020304" pitchFamily="18" charset="0"/>
              </a:rPr>
              <a:t>Hoạt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động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cụm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từ</a:t>
            </a:r>
            <a:r>
              <a:rPr lang="en-US" sz="2000" dirty="0">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Các</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đời</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vua</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Hùng</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là</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từ</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khoá</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Từ</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khoá</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từ</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hoặc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cụm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từ</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thể</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hiện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nội</a:t>
            </a:r>
            <a:r>
              <a:rPr lang="en-US" sz="2000" dirty="0">
                <a:latin typeface="UTM Avo" panose="02040603050506020204" pitchFamily="18" charset="0"/>
                <a:cs typeface="Times New Roman" panose="02020603050405020304" pitchFamily="18" charset="0"/>
              </a:rPr>
              <a:t> dung </a:t>
            </a:r>
            <a:r>
              <a:rPr lang="en-US" sz="2000" dirty="0" err="1">
                <a:latin typeface="UTM Avo" panose="02040603050506020204" pitchFamily="18" charset="0"/>
                <a:cs typeface="Times New Roman" panose="02020603050405020304" pitchFamily="18" charset="0"/>
              </a:rPr>
              <a:t>thông</a:t>
            </a:r>
            <a:r>
              <a:rPr lang="en-US" sz="2000" dirty="0">
                <a:latin typeface="UTM Avo" panose="02040603050506020204" pitchFamily="18" charset="0"/>
                <a:cs typeface="Times New Roman" panose="02020603050405020304" pitchFamily="18" charset="0"/>
              </a:rPr>
              <a:t> tin </a:t>
            </a:r>
            <a:r>
              <a:rPr lang="en-US" sz="2000" dirty="0" err="1">
                <a:latin typeface="UTM Avo" panose="02040603050506020204" pitchFamily="18" charset="0"/>
                <a:cs typeface="Times New Roman" panose="02020603050405020304" pitchFamily="18" charset="0"/>
              </a:rPr>
              <a:t>chúng</a:t>
            </a:r>
            <a:r>
              <a:rPr lang="en-US" sz="2000" dirty="0">
                <a:latin typeface="UTM Avo" panose="02040603050506020204" pitchFamily="18" charset="0"/>
                <a:cs typeface="Times New Roman" panose="02020603050405020304" pitchFamily="18" charset="0"/>
              </a:rPr>
              <a:t> ta </a:t>
            </a:r>
            <a:r>
              <a:rPr lang="en-US" sz="2000" dirty="0" err="1">
                <a:latin typeface="UTM Avo" panose="02040603050506020204" pitchFamily="18" charset="0"/>
                <a:cs typeface="Times New Roman" panose="02020603050405020304" pitchFamily="18" charset="0"/>
              </a:rPr>
              <a:t>muốn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tìm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kiếm</a:t>
            </a:r>
            <a:r>
              <a:rPr lang="en-US" sz="2000" dirty="0">
                <a:latin typeface="UTM Avo" panose="02040603050506020204" pitchFamily="18" charset="0"/>
                <a:cs typeface="Times New Roman" panose="02020603050405020304" pitchFamily="18" charset="0"/>
              </a:rPr>
              <a:t>. </a:t>
            </a:r>
            <a:endParaRPr lang="vi-VN" sz="2000" dirty="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CEA2CB3-6BC0-4647-A2C4-451953472BE9}"/>
              </a:ext>
            </a:extLst>
          </p:cNvPr>
          <p:cNvSpPr/>
          <p:nvPr/>
        </p:nvSpPr>
        <p:spPr>
          <a:xfrm>
            <a:off x="228599" y="3124200"/>
            <a:ext cx="11963401" cy="2957861"/>
          </a:xfrm>
          <a:prstGeom prst="rect">
            <a:avLst/>
          </a:prstGeom>
        </p:spPr>
        <p:txBody>
          <a:bodyPr wrap="square">
            <a:spAutoFit/>
          </a:bodyPr>
          <a:lstStyle/>
          <a:p>
            <a:pPr defTabSz="342900">
              <a:lnSpc>
                <a:spcPct val="150000"/>
              </a:lnSpc>
            </a:pPr>
            <a:r>
              <a:rPr lang="vi-VN" dirty="0">
                <a:latin typeface="UTM Avo" panose="02040603050506020204" pitchFamily="18" charset="0"/>
                <a:cs typeface="Times New Roman" panose="02020603050405020304" pitchFamily="18" charset="0"/>
              </a:rPr>
              <a:t>Bạn Khoa đã truy cập vào trang web </a:t>
            </a:r>
            <a:r>
              <a:rPr lang="vi-VN" dirty="0">
                <a:solidFill>
                  <a:schemeClr val="accent4">
                    <a:lumMod val="75000"/>
                  </a:schemeClr>
                </a:solidFill>
                <a:latin typeface="UTM Avo" panose="02040603050506020204" pitchFamily="18" charset="0"/>
                <a:cs typeface="Times New Roman" panose="02020603050405020304" pitchFamily="18" charset="0"/>
              </a:rPr>
              <a:t>google.com </a:t>
            </a:r>
            <a:r>
              <a:rPr lang="vi-VN" dirty="0">
                <a:latin typeface="UTM Avo" panose="02040603050506020204" pitchFamily="18" charset="0"/>
                <a:cs typeface="Times New Roman" panose="02020603050405020304" pitchFamily="18" charset="0"/>
              </a:rPr>
              <a:t>để tìm kiếm thông tin. google.com là địa chỉ của một máy tìm kiếm. Có rất nhiều máy tìm kiếm, ví dụ: google.com, bing.com, ask.com,... là các máy tìm kiếm được sử dụng phổ biến.Các bước cần thiết để tìm kiếm thông tin:</a:t>
            </a:r>
          </a:p>
          <a:p>
            <a:pPr defTabSz="342900">
              <a:lnSpc>
                <a:spcPct val="150000"/>
              </a:lnSpc>
            </a:pPr>
            <a:r>
              <a:rPr lang="en-US" dirty="0">
                <a:latin typeface="UTM Avo" panose="02040603050506020204" pitchFamily="18" charset="0"/>
                <a:cs typeface="Times New Roman" panose="02020603050405020304" pitchFamily="18" charset="0"/>
              </a:rPr>
              <a:t>1. </a:t>
            </a:r>
            <a:r>
              <a:rPr lang="en-US" dirty="0" err="1">
                <a:latin typeface="UTM Avo" panose="02040603050506020204" pitchFamily="18" charset="0"/>
                <a:cs typeface="Times New Roman" panose="02020603050405020304" pitchFamily="18" charset="0"/>
              </a:rPr>
              <a:t>Xác</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định</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từ</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khoá</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cần</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tìm</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kiếm</a:t>
            </a:r>
            <a:r>
              <a:rPr lang="en-US" dirty="0">
                <a:latin typeface="UTM Avo" panose="02040603050506020204" pitchFamily="18" charset="0"/>
                <a:cs typeface="Times New Roman" panose="02020603050405020304" pitchFamily="18" charset="0"/>
              </a:rPr>
              <a:t>.</a:t>
            </a:r>
            <a:endParaRPr lang="vi-VN" dirty="0">
              <a:latin typeface="UTM Avo" panose="02040603050506020204" pitchFamily="18" charset="0"/>
              <a:cs typeface="Times New Roman" panose="02020603050405020304" pitchFamily="18" charset="0"/>
            </a:endParaRPr>
          </a:p>
          <a:p>
            <a:pPr defTabSz="342900">
              <a:lnSpc>
                <a:spcPct val="150000"/>
              </a:lnSpc>
            </a:pPr>
            <a:r>
              <a:rPr lang="en-US" dirty="0">
                <a:latin typeface="UTM Avo" panose="02040603050506020204" pitchFamily="18" charset="0"/>
                <a:cs typeface="Times New Roman" panose="02020603050405020304" pitchFamily="18" charset="0"/>
              </a:rPr>
              <a:t>2. </a:t>
            </a:r>
            <a:r>
              <a:rPr lang="en-US" dirty="0" err="1">
                <a:latin typeface="UTM Avo" panose="02040603050506020204" pitchFamily="18" charset="0"/>
                <a:cs typeface="Times New Roman" panose="02020603050405020304" pitchFamily="18" charset="0"/>
              </a:rPr>
              <a:t>Mở</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trình</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duyệt</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và</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gõ</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địa</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chỉ</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của</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máy</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tìm</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kiếm</a:t>
            </a:r>
            <a:r>
              <a:rPr lang="en-US" dirty="0">
                <a:latin typeface="UTM Avo" panose="02040603050506020204" pitchFamily="18" charset="0"/>
                <a:cs typeface="Times New Roman" panose="02020603050405020304" pitchFamily="18" charset="0"/>
              </a:rPr>
              <a:t>.</a:t>
            </a:r>
            <a:endParaRPr lang="vi-VN" dirty="0">
              <a:latin typeface="UTM Avo" panose="02040603050506020204" pitchFamily="18" charset="0"/>
              <a:cs typeface="Times New Roman" panose="02020603050405020304" pitchFamily="18" charset="0"/>
            </a:endParaRPr>
          </a:p>
          <a:p>
            <a:pPr defTabSz="342900">
              <a:lnSpc>
                <a:spcPct val="150000"/>
              </a:lnSpc>
            </a:pPr>
            <a:r>
              <a:rPr lang="en-US" dirty="0">
                <a:latin typeface="UTM Avo" panose="02040603050506020204" pitchFamily="18" charset="0"/>
                <a:cs typeface="Times New Roman" panose="02020603050405020304" pitchFamily="18" charset="0"/>
              </a:rPr>
              <a:t>3. </a:t>
            </a:r>
            <a:r>
              <a:rPr lang="en-US" dirty="0" err="1">
                <a:latin typeface="UTM Avo" panose="02040603050506020204" pitchFamily="18" charset="0"/>
                <a:cs typeface="Times New Roman" panose="02020603050405020304" pitchFamily="18" charset="0"/>
              </a:rPr>
              <a:t>Gõ</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từ</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khoá</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tìm</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kiếm</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vào</a:t>
            </a:r>
            <a:r>
              <a:rPr lang="en-US" dirty="0">
                <a:latin typeface="UTM Avo" panose="02040603050506020204" pitchFamily="18" charset="0"/>
                <a:cs typeface="Times New Roman" panose="02020603050405020304" pitchFamily="18" charset="0"/>
              </a:rPr>
              <a:t> ô </a:t>
            </a:r>
            <a:r>
              <a:rPr lang="en-US" dirty="0" err="1">
                <a:latin typeface="UTM Avo" panose="02040603050506020204" pitchFamily="18" charset="0"/>
                <a:cs typeface="Times New Roman" panose="02020603050405020304" pitchFamily="18" charset="0"/>
              </a:rPr>
              <a:t>tìm</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kiếm</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rồi</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nhấn</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phím</a:t>
            </a:r>
            <a:r>
              <a:rPr lang="en-US" dirty="0">
                <a:latin typeface="UTM Avo" panose="02040603050506020204" pitchFamily="18" charset="0"/>
                <a:cs typeface="Times New Roman" panose="02020603050405020304" pitchFamily="18" charset="0"/>
              </a:rPr>
              <a:t> Enter, </a:t>
            </a:r>
            <a:r>
              <a:rPr lang="en-US" dirty="0" err="1">
                <a:latin typeface="UTM Avo" panose="02040603050506020204" pitchFamily="18" charset="0"/>
                <a:cs typeface="Times New Roman" panose="02020603050405020304" pitchFamily="18" charset="0"/>
              </a:rPr>
              <a:t>trên</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trang</a:t>
            </a:r>
            <a:r>
              <a:rPr lang="en-US" dirty="0">
                <a:latin typeface="UTM Avo" panose="02040603050506020204" pitchFamily="18" charset="0"/>
                <a:cs typeface="Times New Roman" panose="02020603050405020304" pitchFamily="18" charset="0"/>
              </a:rPr>
              <a:t> web </a:t>
            </a:r>
            <a:r>
              <a:rPr lang="en-US" dirty="0" err="1">
                <a:latin typeface="UTM Avo" panose="02040603050506020204" pitchFamily="18" charset="0"/>
                <a:cs typeface="Times New Roman" panose="02020603050405020304" pitchFamily="18" charset="0"/>
              </a:rPr>
              <a:t>sẽ</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xuất</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hiện</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danh</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sách</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các</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siêu</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liên</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kết</a:t>
            </a:r>
            <a:r>
              <a:rPr lang="en-US" dirty="0">
                <a:latin typeface="UTM Avo" panose="02040603050506020204" pitchFamily="18" charset="0"/>
                <a:cs typeface="Times New Roman" panose="02020603050405020304" pitchFamily="18" charset="0"/>
              </a:rPr>
              <a:t>.</a:t>
            </a:r>
            <a:endParaRPr lang="vi-VN" dirty="0">
              <a:latin typeface="UTM Avo" panose="02040603050506020204" pitchFamily="18" charset="0"/>
              <a:cs typeface="Times New Roman" panose="02020603050405020304" pitchFamily="18" charset="0"/>
            </a:endParaRPr>
          </a:p>
          <a:p>
            <a:pPr defTabSz="342900">
              <a:lnSpc>
                <a:spcPct val="150000"/>
              </a:lnSpc>
            </a:pPr>
            <a:r>
              <a:rPr lang="en-US" dirty="0">
                <a:latin typeface="UTM Avo" panose="02040603050506020204" pitchFamily="18" charset="0"/>
                <a:cs typeface="Times New Roman" panose="02020603050405020304" pitchFamily="18" charset="0"/>
              </a:rPr>
              <a:t>4. </a:t>
            </a:r>
            <a:r>
              <a:rPr lang="en-US" dirty="0" err="1">
                <a:latin typeface="UTM Avo" panose="02040603050506020204" pitchFamily="18" charset="0"/>
                <a:cs typeface="Times New Roman" panose="02020603050405020304" pitchFamily="18" charset="0"/>
              </a:rPr>
              <a:t>Nháy</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chuột</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vào</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một</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siêu</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liên</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kết</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trong</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danh</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sách</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để</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xem</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thông</a:t>
            </a:r>
            <a:r>
              <a:rPr lang="en-US" dirty="0">
                <a:latin typeface="UTM Avo" panose="02040603050506020204" pitchFamily="18" charset="0"/>
                <a:cs typeface="Times New Roman" panose="02020603050405020304" pitchFamily="18" charset="0"/>
              </a:rPr>
              <a:t> tin chi </a:t>
            </a:r>
            <a:r>
              <a:rPr lang="en-US" dirty="0" err="1">
                <a:latin typeface="UTM Avo" panose="02040603050506020204" pitchFamily="18" charset="0"/>
                <a:cs typeface="Times New Roman" panose="02020603050405020304" pitchFamily="18" charset="0"/>
              </a:rPr>
              <a:t>tiết</a:t>
            </a:r>
            <a:r>
              <a:rPr lang="en-US"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9B9667B-3C54-4399-8E2E-6218A32AA3E6}"/>
              </a:ext>
            </a:extLst>
          </p:cNvPr>
          <p:cNvPicPr>
            <a:picLocks noChangeAspect="1"/>
          </p:cNvPicPr>
          <p:nvPr/>
        </p:nvPicPr>
        <p:blipFill>
          <a:blip r:embed="rId3"/>
          <a:stretch>
            <a:fillRect/>
          </a:stretch>
        </p:blipFill>
        <p:spPr>
          <a:xfrm>
            <a:off x="58969" y="2283699"/>
            <a:ext cx="799611" cy="647792"/>
          </a:xfrm>
          <a:prstGeom prst="rect">
            <a:avLst/>
          </a:prstGeom>
        </p:spPr>
      </p:pic>
      <p:grpSp>
        <p:nvGrpSpPr>
          <p:cNvPr id="11" name="Group 10">
            <a:extLst>
              <a:ext uri="{FF2B5EF4-FFF2-40B4-BE49-F238E27FC236}">
                <a16:creationId xmlns:a16="http://schemas.microsoft.com/office/drawing/2014/main" id="{638E513C-36BE-4F2E-9350-6D3314E9147B}"/>
              </a:ext>
            </a:extLst>
          </p:cNvPr>
          <p:cNvGrpSpPr/>
          <p:nvPr/>
        </p:nvGrpSpPr>
        <p:grpSpPr>
          <a:xfrm>
            <a:off x="1447800" y="5941836"/>
            <a:ext cx="8971258" cy="772249"/>
            <a:chOff x="1601020" y="593170"/>
            <a:chExt cx="7848417" cy="1587693"/>
          </a:xfrm>
        </p:grpSpPr>
        <p:grpSp>
          <p:nvGrpSpPr>
            <p:cNvPr id="12" name="Group 11">
              <a:extLst>
                <a:ext uri="{FF2B5EF4-FFF2-40B4-BE49-F238E27FC236}">
                  <a16:creationId xmlns:a16="http://schemas.microsoft.com/office/drawing/2014/main" id="{FBF58515-8486-4DFC-AC6E-A51EDEB6DDCB}"/>
                </a:ext>
              </a:extLst>
            </p:cNvPr>
            <p:cNvGrpSpPr/>
            <p:nvPr/>
          </p:nvGrpSpPr>
          <p:grpSpPr>
            <a:xfrm>
              <a:off x="1601020" y="593170"/>
              <a:ext cx="7848417" cy="1587693"/>
              <a:chOff x="1601020" y="593170"/>
              <a:chExt cx="7848417" cy="1587693"/>
            </a:xfrm>
          </p:grpSpPr>
          <p:grpSp>
            <p:nvGrpSpPr>
              <p:cNvPr id="14" name="Group 13">
                <a:extLst>
                  <a:ext uri="{FF2B5EF4-FFF2-40B4-BE49-F238E27FC236}">
                    <a16:creationId xmlns:a16="http://schemas.microsoft.com/office/drawing/2014/main" id="{418F993D-A6F0-423D-89BE-35E71FD43AC7}"/>
                  </a:ext>
                </a:extLst>
              </p:cNvPr>
              <p:cNvGrpSpPr/>
              <p:nvPr/>
            </p:nvGrpSpPr>
            <p:grpSpPr>
              <a:xfrm>
                <a:off x="1958222" y="904495"/>
                <a:ext cx="7491215" cy="1276368"/>
                <a:chOff x="2602590" y="923641"/>
                <a:chExt cx="6739423" cy="1882993"/>
              </a:xfrm>
            </p:grpSpPr>
            <p:sp>
              <p:nvSpPr>
                <p:cNvPr id="16" name="Rectangle: Rounded Corners 15">
                  <a:extLst>
                    <a:ext uri="{FF2B5EF4-FFF2-40B4-BE49-F238E27FC236}">
                      <a16:creationId xmlns:a16="http://schemas.microsoft.com/office/drawing/2014/main" id="{ECEF8090-79DB-48BE-B431-146D938E7349}"/>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6E0EBCC-564F-47E5-B4A0-86CCD318CC6E}"/>
                    </a:ext>
                  </a:extLst>
                </p:cNvPr>
                <p:cNvSpPr/>
                <p:nvPr/>
              </p:nvSpPr>
              <p:spPr>
                <a:xfrm>
                  <a:off x="2602590" y="923641"/>
                  <a:ext cx="6682791"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8638BB2A-EBA4-4CE6-979B-900F54C02F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01020" y="593170"/>
                <a:ext cx="739598" cy="883997"/>
              </a:xfrm>
              <a:prstGeom prst="rect">
                <a:avLst/>
              </a:prstGeom>
            </p:spPr>
          </p:pic>
        </p:grpSp>
        <p:sp>
          <p:nvSpPr>
            <p:cNvPr id="13" name="Rectangle 12">
              <a:extLst>
                <a:ext uri="{FF2B5EF4-FFF2-40B4-BE49-F238E27FC236}">
                  <a16:creationId xmlns:a16="http://schemas.microsoft.com/office/drawing/2014/main" id="{8B019481-B64F-43CC-9258-D5CA23052905}"/>
                </a:ext>
              </a:extLst>
            </p:cNvPr>
            <p:cNvSpPr/>
            <p:nvPr/>
          </p:nvSpPr>
          <p:spPr>
            <a:xfrm>
              <a:off x="2021174" y="1028511"/>
              <a:ext cx="7264019" cy="547714"/>
            </a:xfrm>
            <a:prstGeom prst="rect">
              <a:avLst/>
            </a:prstGeom>
          </p:spPr>
          <p:txBody>
            <a:bodyPr wrap="square">
              <a:spAutoFit/>
            </a:bodyPr>
            <a:lstStyle/>
            <a:p>
              <a:pPr algn="ctr" defTabSz="342900">
                <a:lnSpc>
                  <a:spcPct val="150000"/>
                </a:lnSpc>
              </a:pPr>
              <a:r>
                <a:rPr lang="vi-VN" sz="2200" b="1" dirty="0">
                  <a:solidFill>
                    <a:srgbClr val="F03C69"/>
                  </a:solidFill>
                  <a:latin typeface="UTM Avo" panose="02040603050506020204" pitchFamily="18" charset="0"/>
                  <a:cs typeface="Times New Roman" panose="02020603050405020304" pitchFamily="18" charset="0"/>
                </a:rPr>
                <a:t>Từ khoá là từ hoặc cụm từ thể hiện nội dung muốn tìm kiếm.</a:t>
              </a:r>
            </a:p>
          </p:txBody>
        </p:sp>
      </p:grpSp>
    </p:spTree>
    <p:extLst>
      <p:ext uri="{BB962C8B-B14F-4D97-AF65-F5344CB8AC3E}">
        <p14:creationId xmlns:p14="http://schemas.microsoft.com/office/powerpoint/2010/main" val="187408303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AD5679F-5F9C-491A-8C1F-D6839C8ED3CB}"/>
              </a:ext>
            </a:extLst>
          </p:cNvPr>
          <p:cNvPicPr>
            <a:picLocks noChangeAspect="1"/>
          </p:cNvPicPr>
          <p:nvPr/>
        </p:nvPicPr>
        <p:blipFill>
          <a:blip r:embed="rId4"/>
          <a:stretch>
            <a:fillRect/>
          </a:stretch>
        </p:blipFill>
        <p:spPr>
          <a:xfrm>
            <a:off x="192809" y="2365847"/>
            <a:ext cx="897918" cy="883997"/>
          </a:xfrm>
          <a:prstGeom prst="rect">
            <a:avLst/>
          </a:prstGeom>
        </p:spPr>
      </p:pic>
      <p:sp>
        <p:nvSpPr>
          <p:cNvPr id="9" name="Rectangle 8">
            <a:extLst>
              <a:ext uri="{FF2B5EF4-FFF2-40B4-BE49-F238E27FC236}">
                <a16:creationId xmlns:a16="http://schemas.microsoft.com/office/drawing/2014/main" id="{B22BDB80-1A90-4A54-907C-9A64EEDCB441}"/>
              </a:ext>
            </a:extLst>
          </p:cNvPr>
          <p:cNvSpPr/>
          <p:nvPr/>
        </p:nvSpPr>
        <p:spPr>
          <a:xfrm>
            <a:off x="1090727" y="2365847"/>
            <a:ext cx="10010546" cy="1055545"/>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en-US" sz="2200">
                <a:latin typeface="UTM Avo" panose="02040603050506020204" pitchFamily="18" charset="0"/>
                <a:cs typeface="Times New Roman" panose="02020603050405020304" pitchFamily="18" charset="0"/>
              </a:rPr>
              <a:t>Nếu muốn tìm kiếm thông tin về Bảo tàng dân tộc học Việt Nam thì từ khoá nào là phù hợp nhất?</a:t>
            </a:r>
            <a:endParaRPr lang="vi-VN" sz="22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12ECA6B-93D9-4A3B-A670-A310CDA1EE1B}"/>
              </a:ext>
            </a:extLst>
          </p:cNvPr>
          <p:cNvSpPr/>
          <p:nvPr/>
        </p:nvSpPr>
        <p:spPr>
          <a:xfrm>
            <a:off x="5701030" y="3518707"/>
            <a:ext cx="4185264" cy="54771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Bảo tàng dân tộc học Việt Nam.</a:t>
            </a:r>
            <a:endParaRPr lang="vi-VN" sz="22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36B59764-BEAF-478F-AB04-1DAD2D000F94}"/>
              </a:ext>
            </a:extLst>
          </p:cNvPr>
          <p:cNvSpPr/>
          <p:nvPr/>
        </p:nvSpPr>
        <p:spPr>
          <a:xfrm>
            <a:off x="1267586" y="3518707"/>
            <a:ext cx="2073702" cy="54771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r>
              <a:rPr lang="en-US" sz="2200">
                <a:latin typeface="UTM Avo" panose="02040603050506020204" pitchFamily="18" charset="0"/>
                <a:cs typeface="Times New Roman" panose="02020603050405020304" pitchFamily="18" charset="0"/>
              </a:rPr>
              <a:t> Bảo tàng</a:t>
            </a:r>
            <a:endParaRPr lang="vi-VN" sz="22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7CA4868-B1F4-4505-8D76-CB1AA3EC73E1}"/>
              </a:ext>
            </a:extLst>
          </p:cNvPr>
          <p:cNvSpPr/>
          <p:nvPr/>
        </p:nvSpPr>
        <p:spPr>
          <a:xfrm>
            <a:off x="1267586" y="4376133"/>
            <a:ext cx="4185264" cy="54771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Bảo tàng Việt Nam.</a:t>
            </a:r>
            <a:endParaRPr lang="vi-VN" sz="22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BFDE2AAA-2470-456F-A51A-6825432B314A}"/>
              </a:ext>
            </a:extLst>
          </p:cNvPr>
          <p:cNvSpPr/>
          <p:nvPr/>
        </p:nvSpPr>
        <p:spPr>
          <a:xfrm>
            <a:off x="5701030" y="4376133"/>
            <a:ext cx="4185264" cy="54771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Các dân tộc ở Việt Nam.</a:t>
            </a:r>
            <a:endParaRPr lang="vi-VN" sz="2200">
              <a:latin typeface="UTM Avo" panose="020406030505060202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F0C41B75-9FE5-4055-8A2D-C7580C16402E}"/>
              </a:ext>
            </a:extLst>
          </p:cNvPr>
          <p:cNvSpPr/>
          <p:nvPr/>
        </p:nvSpPr>
        <p:spPr>
          <a:xfrm>
            <a:off x="5652392" y="364926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43594944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11512</TotalTime>
  <Words>1212</Words>
  <Application>Microsoft Office PowerPoint</Application>
  <PresentationFormat>Widescreen</PresentationFormat>
  <Paragraphs>126</Paragraphs>
  <Slides>17</Slides>
  <Notes>4</Notes>
  <HiddenSlides>0</HiddenSlides>
  <MMClips>6</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17</vt:i4>
      </vt:variant>
    </vt:vector>
  </HeadingPairs>
  <TitlesOfParts>
    <vt:vector size="35" baseType="lpstr">
      <vt:lpstr>#9Slide02 Noi dung rat dai</vt:lpstr>
      <vt:lpstr>Calibri Light</vt:lpstr>
      <vt:lpstr>Roboto</vt:lpstr>
      <vt:lpstr>Open Sans Extrabold</vt:lpstr>
      <vt:lpstr>SVN-SAF</vt:lpstr>
      <vt:lpstr>UTM Bienvenue</vt:lpstr>
      <vt:lpstr>Times New Roman</vt:lpstr>
      <vt:lpstr>UTM HelvetIns</vt:lpstr>
      <vt:lpstr>Arial</vt:lpstr>
      <vt:lpstr>UTM Avo</vt:lpstr>
      <vt:lpstr>SVN-Androgyne</vt:lpstr>
      <vt:lpstr>MyriadPro-Regular</vt:lpstr>
      <vt:lpstr>Verdana</vt:lpstr>
      <vt:lpstr>Symbol</vt:lpstr>
      <vt:lpstr>Tahoma</vt:lpstr>
      <vt:lpstr>MyriadPro-Semibold</vt:lpstr>
      <vt:lpstr>Calibri</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Administrator</cp:lastModifiedBy>
  <cp:revision>1265</cp:revision>
  <dcterms:created xsi:type="dcterms:W3CDTF">2021-09-19T04:33:01Z</dcterms:created>
  <dcterms:modified xsi:type="dcterms:W3CDTF">2023-06-09T14:37:27Z</dcterms:modified>
  <cp:category>9Slide.vn</cp:category>
</cp:coreProperties>
</file>