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6" r:id="rId4"/>
    <p:sldId id="257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FF"/>
    <a:srgbClr val="800080"/>
    <a:srgbClr val="FFFF00"/>
    <a:srgbClr val="FF00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EF703-69C5-401B-A5B5-F6EEE8CB33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6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05CE1-88FC-4BCA-973F-062724429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6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03BE3D-C12F-4DE3-8FEC-F8F2A505BA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5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DE90A7-9EC6-4257-9426-01D94B2606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8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03981A-FF70-4412-99CB-04D3B4A610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5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85D4D-D433-4BDE-B0AE-1C0B0AE4BA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C7D1E-D78E-4EB6-9929-468DE393C4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0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0FCED-A152-4871-AD3A-684ABA6038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1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76600-6E2C-4F63-8F7B-C438D18FBD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7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9712B-A29D-45C2-8BEC-95E8D9F42E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4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40E0D-90CF-4827-AF22-2036B43282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0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62E3A4-8CC8-4DF3-8E9D-00392CAAB1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3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985665" y="1676390"/>
            <a:ext cx="22198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600" dirty="0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9109" y="267392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600" dirty="0" err="1" smtClean="0">
                <a:solidFill>
                  <a:schemeClr val="folHlink"/>
                </a:solidFill>
              </a:rPr>
              <a:t>Bài</a:t>
            </a:r>
            <a:r>
              <a:rPr lang="en-US" sz="3600" dirty="0" smtClean="0">
                <a:solidFill>
                  <a:schemeClr val="folHlink"/>
                </a:solidFill>
              </a:rPr>
              <a:t>: </a:t>
            </a:r>
            <a:r>
              <a:rPr lang="en-US" sz="3200" dirty="0" smtClean="0">
                <a:solidFill>
                  <a:schemeClr val="folHlink"/>
                </a:solidFill>
              </a:rPr>
              <a:t>ÔN TẬP VÀ BỔ SUNG VỀ GIẢI TOÁN</a:t>
            </a:r>
            <a:endParaRPr lang="en-US" sz="3200" dirty="0">
              <a:solidFill>
                <a:schemeClr val="folHlink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04800" y="761999"/>
            <a:ext cx="75264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600" dirty="0" smtClean="0"/>
              <a:t>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  <p:bldP spid="8" grpId="0" autoUpdateAnimBg="0"/>
      <p:bldP spid="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470025"/>
          </a:xfrm>
        </p:spPr>
        <p:txBody>
          <a:bodyPr/>
          <a:lstStyle/>
          <a:p>
            <a:pPr eaLnBrk="1" hangingPunct="1"/>
            <a:r>
              <a:rPr lang="en-US" sz="36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Toán</a:t>
            </a:r>
            <a: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3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955964"/>
            <a:ext cx="28194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0600" y="1676400"/>
            <a:ext cx="7315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thúng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116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trứng.Số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1/3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b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latin typeface="Times New Roman" pitchFamily="18" charset="0"/>
                <a:cs typeface="Times New Roman" pitchFamily="18" charset="0"/>
              </a:rPr>
            </a:b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828800"/>
            <a:ext cx="9144000" cy="3733800"/>
          </a:xfrm>
        </p:spPr>
        <p:txBody>
          <a:bodyPr/>
          <a:lstStyle/>
          <a:p>
            <a:pPr algn="l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4km.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eaLnBrk="1" hangingPunct="1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30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048903"/>
              </p:ext>
            </p:extLst>
          </p:nvPr>
        </p:nvGraphicFramePr>
        <p:xfrm>
          <a:off x="381000" y="3505200"/>
          <a:ext cx="8331200" cy="1223963"/>
        </p:xfrm>
        <a:graphic>
          <a:graphicData uri="http://schemas.openxmlformats.org/drawingml/2006/table">
            <a:tbl>
              <a:tblPr/>
              <a:tblGrid>
                <a:gridCol w="3657600"/>
                <a:gridCol w="1506538"/>
                <a:gridCol w="1212850"/>
                <a:gridCol w="1954212"/>
              </a:tblGrid>
              <a:tr h="5792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 giê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4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.VnTime" pitchFamily="34" charset="0"/>
                        </a:rPr>
                        <a:t>Qu·ng ®­êng ®i ®­îc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4 km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4800600"/>
            <a:ext cx="937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Khi thời gian gấp lên bao nhiêu lần thì quãng </a:t>
            </a:r>
            <a:r>
              <a:rPr lang="vi-VN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ờng </a:t>
            </a:r>
            <a:r>
              <a:rPr lang="vi-VN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vi-VN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ợc cũng gấp lên bấy nhiêu lần. 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838200" y="8382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và bổ sung về giải toán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-228600" y="1752600"/>
            <a:ext cx="2286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-304800" y="47244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 xét</a:t>
            </a: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6858000" y="4343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 km</a:t>
            </a:r>
            <a:b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6781800" y="3810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giờ</a:t>
            </a:r>
            <a:b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3" name="Rectangle 49"/>
          <p:cNvSpPr>
            <a:spLocks noChangeArrowheads="1"/>
          </p:cNvSpPr>
          <p:nvPr/>
        </p:nvSpPr>
        <p:spPr bwMode="auto">
          <a:xfrm>
            <a:off x="5334000" y="3886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32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5410200" y="4648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8 km</a:t>
            </a:r>
            <a:b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5" name="Rectangle 72"/>
          <p:cNvSpPr>
            <a:spLocks noChangeArrowheads="1"/>
          </p:cNvSpPr>
          <p:nvPr/>
        </p:nvSpPr>
        <p:spPr bwMode="auto">
          <a:xfrm>
            <a:off x="0" y="990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26" name="Rectangle 73"/>
          <p:cNvSpPr>
            <a:spLocks noChangeArrowheads="1"/>
          </p:cNvSpPr>
          <p:nvPr/>
        </p:nvSpPr>
        <p:spPr bwMode="auto">
          <a:xfrm>
            <a:off x="3657600" y="4648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5410200" y="3810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2 giờ</a:t>
            </a:r>
            <a:b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  <p:bldP spid="2079" grpId="0" autoUpdateAnimBg="0"/>
      <p:bldP spid="2085" grpId="0" autoUpdateAnimBg="0"/>
      <p:bldP spid="2088" grpId="0" autoUpdateAnimBg="0"/>
      <p:bldP spid="2089" grpId="0" autoUpdateAnimBg="0"/>
      <p:bldP spid="2095" grpId="0" autoUpdateAnimBg="0"/>
      <p:bldP spid="2096" grpId="0" autoUpdateAnimBg="0"/>
      <p:bldP spid="2098" grpId="0" autoUpdateAnimBg="0"/>
      <p:bldP spid="21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1295400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b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và bổ sung về giải toán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24000"/>
            <a:ext cx="9144000" cy="1219200"/>
          </a:xfrm>
        </p:spPr>
        <p:txBody>
          <a:bodyPr/>
          <a:lstStyle/>
          <a:p>
            <a:pPr algn="l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90km.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ó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km?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3200400"/>
            <a:ext cx="4038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Tóm tắt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2giờ: 90km</a:t>
            </a:r>
          </a:p>
          <a:p>
            <a:pPr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         4 giờ: … km?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-1524000" y="3352800"/>
            <a:ext cx="7010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1giờ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90: 2 = 45 (km)</a:t>
            </a:r>
          </a:p>
          <a:p>
            <a:pPr>
              <a:spcBef>
                <a:spcPct val="20000"/>
              </a:spcBef>
            </a:pP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3048000" y="37338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(*)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0" y="5715000"/>
            <a:ext cx="419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(*)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ớc này là b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ớc “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Rút về </a:t>
            </a:r>
            <a:r>
              <a:rPr lang="vi-VN" sz="2000" b="1"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n vị”.</a:t>
            </a: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-304800" y="4343400"/>
            <a:ext cx="502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Trong 4 giờ ôtô </a:t>
            </a:r>
            <a:r>
              <a:rPr lang="vi-VN" sz="20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vi-VN" sz="2000" b="1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ợc là:</a:t>
            </a:r>
          </a:p>
          <a:p>
            <a:pPr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45 x 4 = 180 (km).</a:t>
            </a: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1143000" y="5257800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Đáp số: 180 km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-346375" y="1350815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3276600" y="25908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4648200" y="3276600"/>
            <a:ext cx="480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4 giờ gấp 2 giờ số lần là: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4 : 2 = 2 (lần)</a:t>
            </a: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4495800" y="4267200"/>
            <a:ext cx="510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Trong 4 giờ ô tô </a:t>
            </a:r>
            <a:r>
              <a:rPr lang="vi-VN" sz="20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vi-VN" sz="2000" b="1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ợc là:</a:t>
            </a:r>
          </a:p>
          <a:p>
            <a:pPr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90 x 2 = 180 (km)</a:t>
            </a:r>
          </a:p>
          <a:p>
            <a:pPr algn="l">
              <a:spcBef>
                <a:spcPct val="20000"/>
              </a:spcBef>
            </a:pP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>
            <a:off x="4495800" y="32766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6248400" y="51816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Đáp số: 180 km</a:t>
            </a:r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4648200" y="5791200"/>
            <a:ext cx="495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) B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ớc này là b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ớc “</a:t>
            </a:r>
            <a:r>
              <a:rPr lang="en-US" sz="2000" b="1">
                <a:latin typeface="Times New Roman" pitchFamily="18" charset="0"/>
                <a:cs typeface="Times New Roman" pitchFamily="18" charset="0"/>
              </a:rPr>
              <a:t>Tìm tỉ số”.</a:t>
            </a:r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7924800" y="3657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**)</a:t>
            </a: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609600" y="26670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(Cách 1)</a:t>
            </a:r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5562600" y="26670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(Cách 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2948E-6 L 0.00417 -0.2441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2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4624E-7 L -0.29583 0.001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1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17919E-6 L 3.33333E-6 -0.5438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20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2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099" grpId="1" build="p"/>
      <p:bldP spid="4117" grpId="0"/>
      <p:bldP spid="4117" grpId="1"/>
      <p:bldP spid="4118" grpId="0"/>
      <p:bldP spid="4119" grpId="0"/>
      <p:bldP spid="4120" grpId="0"/>
      <p:bldP spid="4121" grpId="0"/>
      <p:bldP spid="4122" grpId="0"/>
      <p:bldP spid="4123" grpId="0"/>
      <p:bldP spid="4123" grpId="1"/>
      <p:bldP spid="4124" grpId="0"/>
      <p:bldP spid="4129" grpId="0"/>
      <p:bldP spid="4130" grpId="0"/>
      <p:bldP spid="4131" grpId="0" animBg="1"/>
      <p:bldP spid="4132" grpId="0"/>
      <p:bldP spid="4133" grpId="0"/>
      <p:bldP spid="4134" grpId="0"/>
      <p:bldP spid="4135" grpId="0"/>
      <p:bldP spid="41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b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và bổ sung về giải toán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828800"/>
            <a:ext cx="9144000" cy="1219200"/>
          </a:xfrm>
        </p:spPr>
        <p:txBody>
          <a:bodyPr/>
          <a:lstStyle/>
          <a:p>
            <a:pPr algn="l" eaLnBrk="1" hangingPunct="1"/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Bài 1.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Mua 5m vải hết 80000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ồng. Hỏi mua 7m vải loại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ó hết bao nhiêu tiền?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2400" y="2895600"/>
            <a:ext cx="289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Tóm tắt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5m: 80000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ồng</a:t>
            </a:r>
          </a:p>
          <a:p>
            <a:pPr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7m: …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ồng?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743200" y="2819400"/>
            <a:ext cx="6553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Bài giải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Mua 1 mét vải hết số tiền là:</a:t>
            </a:r>
          </a:p>
          <a:p>
            <a:pPr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80000 : 5 = 16000 (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ồng)</a:t>
            </a:r>
          </a:p>
          <a:p>
            <a:pPr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Mua 7 mét vải nh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thế hết số tiền là:</a:t>
            </a:r>
          </a:p>
          <a:p>
            <a:pPr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16000 x 7 = 112000 (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ồng)</a:t>
            </a:r>
          </a:p>
          <a:p>
            <a:pPr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                    Đáp số: 112000 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ồng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12954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b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và bổ sung về giải toán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828800"/>
            <a:ext cx="9144000" cy="1219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Bài 2.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ội trồng rừng trung bình cứ 3 ngày trồng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ợc 1200 cây thông. Hỏi trong 12 ngày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ội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ó trồng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ợc bao nhiêu cây thông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2895600"/>
            <a:ext cx="3048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Tóm tắt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3 ngày: 1200cây</a:t>
            </a:r>
          </a:p>
          <a:p>
            <a:pPr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12ngày:…cây?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-1447800" y="2971800"/>
            <a:ext cx="6400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>
              <a:spcBef>
                <a:spcPct val="2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1200 : 3 = 400 (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12ngày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ội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ó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400 x 12 = 4800 (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4800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352800" y="2971800"/>
            <a:ext cx="5791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12 : 3 = 4 (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ội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ó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trồng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ợc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               1200 x 4 = 4800 (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r">
              <a:spcBef>
                <a:spcPct val="20000"/>
              </a:spcBef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4800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800600" y="3352800"/>
            <a:ext cx="0" cy="30480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276600" y="27432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u="sng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2948E-6 L -0.01024 -0.5102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25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6069E-6 L 3.33333E-6 -0.2219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/>
      <p:bldP spid="8196" grpId="1"/>
      <p:bldP spid="8197" grpId="0"/>
      <p:bldP spid="8201" grpId="0"/>
      <p:bldP spid="8202" grpId="0" animBg="1"/>
      <p:bldP spid="82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1295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b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và bổ sung về giải toán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562600" y="16002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>
              <a:spcBef>
                <a:spcPct val="20000"/>
              </a:spcBef>
            </a:pPr>
            <a:endParaRPr lang="en-US" sz="28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2057400"/>
            <a:ext cx="4495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a,Sau một n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m số dân của xã 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ó t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ng thêm là:</a:t>
            </a:r>
          </a:p>
          <a:p>
            <a:pPr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4000 : 1000 x 21 = 84(ng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ời)</a:t>
            </a:r>
            <a:endParaRPr lang="en-US" sz="24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52400" y="1752600"/>
            <a:ext cx="4343400" cy="487680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 b="1" u="sng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b="1" u="sng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Số dân ở một xã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 hiện nay có 4000 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ời.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a, Với mức t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ng hàng n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m là 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cứ 1000 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 thì t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ng thêm 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21 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ời.Hãy tính xem 1 n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 sau số dân của xã 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ó t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ng 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thêm bao nhiêu 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ời?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b,Nếu hạ mức t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ng hàng n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m 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xuống là cứ 1000 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 chỉ 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t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ng thêm 15 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ời, thì sau 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một n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m số dân của xã 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ó </a:t>
            </a:r>
          </a:p>
          <a:p>
            <a:pPr algn="l"/>
            <a:r>
              <a:rPr lang="en-US" sz="2400" b="1">
                <a:latin typeface="Times New Roman" pitchFamily="18" charset="0"/>
                <a:cs typeface="Times New Roman" pitchFamily="18" charset="0"/>
              </a:rPr>
              <a:t>  t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ng thêm  bao nhiêu 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ời?</a:t>
            </a:r>
          </a:p>
          <a:p>
            <a:pPr algn="l"/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648200" y="3886200"/>
            <a:ext cx="4495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b,Nếu hạ mức t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ng, sau một n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m số dân của xã 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ó chỉ t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ng thêm là:</a:t>
            </a:r>
          </a:p>
          <a:p>
            <a:pPr algn="l"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4000 : 1000 x 15 = 60(ng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ời)</a:t>
            </a:r>
            <a:endParaRPr lang="en-US" sz="24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876800" y="5867400"/>
            <a:ext cx="457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Đáp số:   a. 84 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</a:t>
            </a:r>
          </a:p>
          <a:p>
            <a:pPr>
              <a:spcBef>
                <a:spcPct val="2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           b. 60 ng</a:t>
            </a:r>
            <a:r>
              <a:rPr lang="vi-VN" sz="2400" b="1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ời</a:t>
            </a:r>
          </a:p>
          <a:p>
            <a:pPr>
              <a:spcBef>
                <a:spcPct val="2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0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0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0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0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0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0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10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0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0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0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102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02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02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02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02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2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02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02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02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02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02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02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102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02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02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02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102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102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102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102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800" decel="100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0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776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Toán </vt:lpstr>
      <vt:lpstr> Toán  </vt:lpstr>
      <vt:lpstr>Toán Ôn tập và bổ sung về giải toán</vt:lpstr>
      <vt:lpstr> Toán Ôn tập và bổ sung về giải toán</vt:lpstr>
      <vt:lpstr>Toán Ôn tập và bổ sung về giải toán</vt:lpstr>
      <vt:lpstr> Toán Ôn tập và bổ sung về giải toán</vt:lpstr>
    </vt:vector>
  </TitlesOfParts>
  <Company>Nhà Riêng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s¸u ngµy 02 th¸ng 10 n¨m 2008 To¸n</dc:title>
  <dc:creator>Doan Van Duc</dc:creator>
  <cp:lastModifiedBy>ASUS</cp:lastModifiedBy>
  <cp:revision>53</cp:revision>
  <dcterms:created xsi:type="dcterms:W3CDTF">2008-09-28T01:44:00Z</dcterms:created>
  <dcterms:modified xsi:type="dcterms:W3CDTF">2023-09-24T14:35:11Z</dcterms:modified>
</cp:coreProperties>
</file>