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303" r:id="rId3"/>
    <p:sldId id="291" r:id="rId4"/>
    <p:sldId id="292" r:id="rId5"/>
    <p:sldId id="293" r:id="rId6"/>
    <p:sldId id="299" r:id="rId7"/>
    <p:sldId id="315" r:id="rId8"/>
    <p:sldId id="316" r:id="rId9"/>
    <p:sldId id="317" r:id="rId10"/>
    <p:sldId id="318" r:id="rId11"/>
    <p:sldId id="328" r:id="rId12"/>
    <p:sldId id="327" r:id="rId13"/>
    <p:sldId id="329" r:id="rId14"/>
    <p:sldId id="333" r:id="rId15"/>
    <p:sldId id="301" r:id="rId16"/>
    <p:sldId id="30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0000FF"/>
    <a:srgbClr val="FF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2006" y="-571"/>
      </p:cViewPr>
      <p:guideLst>
        <p:guide orient="horz" pos="217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17130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ACEBE-87AE-4E2B-A3BD-035575D40FFD}"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ACEBE-87AE-4E2B-A3BD-035575D40FFD}"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ACEBE-87AE-4E2B-A3BD-035575D40FFD}"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ACEBE-87AE-4E2B-A3BD-035575D40FFD}"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ACEBE-87AE-4E2B-A3BD-035575D40FFD}"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ACEBE-87AE-4E2B-A3BD-035575D40FFD}"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ACEBE-87AE-4E2B-A3BD-035575D40FFD}"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ACEBE-87AE-4E2B-A3BD-035575D40FFD}"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ACEBE-87AE-4E2B-A3BD-035575D40FFD}"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ACEBE-87AE-4E2B-A3BD-035575D40FFD}"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ACEBE-87AE-4E2B-A3BD-035575D40FFD}"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57E5E-718B-4C72-998F-72DA55DF7F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ACEBE-87AE-4E2B-A3BD-035575D40FFD}" type="datetimeFigureOut">
              <a:rPr lang="en-US" smtClean="0"/>
              <a:t>5/3/2022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57E5E-718B-4C72-998F-72DA55DF7F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56700" y="594385"/>
            <a:ext cx="697628" cy="1323439"/>
          </a:xfrm>
          <a:prstGeom prst="rect">
            <a:avLst/>
          </a:prstGeom>
          <a:noFill/>
        </p:spPr>
        <p:txBody>
          <a:bodyPr wrap="none" lIns="91440" tIns="45720" rIns="91440" bIns="45720">
            <a:spAutoFit/>
          </a:bodyPr>
          <a:lstStyle/>
          <a:p>
            <a:pPr algn="ctr"/>
            <a:r>
              <a:rPr lang="en-US" sz="8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8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Down Ribbon 5"/>
          <p:cNvSpPr/>
          <p:nvPr/>
        </p:nvSpPr>
        <p:spPr>
          <a:xfrm>
            <a:off x="1864110" y="4928230"/>
            <a:ext cx="6606862" cy="1030310"/>
          </a:xfrm>
          <a:prstGeom prst="ribbon">
            <a:avLst>
              <a:gd name="adj1" fmla="val 16667"/>
              <a:gd name="adj2" fmla="val 65195"/>
            </a:avLst>
          </a:prstGeom>
          <a:ln w="28575">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smtClean="0">
                <a:solidFill>
                  <a:schemeClr val="tx1">
                    <a:lumMod val="95000"/>
                    <a:lumOff val="5000"/>
                  </a:schemeClr>
                </a:solidFill>
                <a:latin typeface="Times New Roman" panose="02020603050405020304" pitchFamily="18" charset="0"/>
                <a:cs typeface="Times New Roman" panose="02020603050405020304" pitchFamily="18" charset="0"/>
              </a:rPr>
              <a:t>Năm học: 2020- 2021</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21" y="4652635"/>
            <a:ext cx="1236003" cy="12360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82575" y="1083945"/>
            <a:ext cx="8491220" cy="255333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Kết luận:</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Những người hoạt động Nghê Thuật chuyên nghiệp: Họa sĩ. Nhà điêu khắc. Nhà nhiếp ảnh, Nhà thiết kế.</a:t>
            </a:r>
          </a:p>
          <a:p>
            <a:r>
              <a:rPr lang="en-US" sz="3200">
                <a:latin typeface="Times New Roman" panose="02020603050405020304" pitchFamily="18" charset="0"/>
                <a:cs typeface="Times New Roman" panose="02020603050405020304" pitchFamily="18" charset="0"/>
              </a:rPr>
              <a:t>- Mĩ thuật dành cho mọi người, mọi lứa tuổi</a:t>
            </a:r>
            <a:r>
              <a:rPr lang="en-US">
                <a:latin typeface="Times New Roman" panose="02020603050405020304" pitchFamily="18" charset="0"/>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635"/>
            <a:ext cx="9199245" cy="6858635"/>
          </a:xfrm>
          <a:prstGeom prst="rect">
            <a:avLst/>
          </a:prstGeom>
        </p:spPr>
      </p:pic>
      <p:sp>
        <p:nvSpPr>
          <p:cNvPr id="5" name="TextBox 4"/>
          <p:cNvSpPr txBox="1"/>
          <p:nvPr/>
        </p:nvSpPr>
        <p:spPr>
          <a:xfrm>
            <a:off x="459452" y="158995"/>
            <a:ext cx="4108379" cy="82994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Đồ </a:t>
            </a:r>
            <a:r>
              <a:rPr lang="vi-VN" sz="2400" b="1" dirty="0">
                <a:latin typeface="Times New Roman" panose="02020603050405020304" pitchFamily="18" charset="0"/>
                <a:cs typeface="Times New Roman" panose="02020603050405020304" pitchFamily="18" charset="0"/>
              </a:rPr>
              <a:t>dùng trong môn học:</a:t>
            </a:r>
            <a:endParaRPr lang="en-US" sz="2400" dirty="0">
              <a:latin typeface="Times New Roman" panose="02020603050405020304" pitchFamily="18" charset="0"/>
              <a:cs typeface="Times New Roman" panose="02020603050405020304" pitchFamily="18" charset="0"/>
            </a:endParaRPr>
          </a:p>
          <a:p>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495" y="732790"/>
            <a:ext cx="3844290" cy="52419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D:\2020-2021duyen\Picture1.jpg"/>
          <p:cNvPicPr>
            <a:picLocks noChangeAspect="1" noChangeArrowheads="1"/>
          </p:cNvPicPr>
          <p:nvPr/>
        </p:nvPicPr>
        <p:blipFill>
          <a:blip r:embed="rId5"/>
          <a:srcRect/>
          <a:stretch>
            <a:fillRect/>
          </a:stretch>
        </p:blipFill>
        <p:spPr bwMode="auto">
          <a:xfrm>
            <a:off x="459105" y="732790"/>
            <a:ext cx="4295775" cy="52089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1750" y="0"/>
            <a:ext cx="9144000" cy="6858000"/>
          </a:xfrm>
          <a:prstGeom prst="rect">
            <a:avLst/>
          </a:prstGeom>
        </p:spPr>
      </p:pic>
      <p:sp>
        <p:nvSpPr>
          <p:cNvPr id="5" name="TextBox 4"/>
          <p:cNvSpPr txBox="1"/>
          <p:nvPr/>
        </p:nvSpPr>
        <p:spPr>
          <a:xfrm>
            <a:off x="274955" y="990600"/>
            <a:ext cx="4215130" cy="82994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Đồ </a:t>
            </a:r>
            <a:r>
              <a:rPr lang="vi-VN" sz="2400" b="1" dirty="0">
                <a:latin typeface="Times New Roman" panose="02020603050405020304" pitchFamily="18" charset="0"/>
                <a:cs typeface="Times New Roman" panose="02020603050405020304" pitchFamily="18" charset="0"/>
              </a:rPr>
              <a:t>dùng trong môn học:</a:t>
            </a: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6" name="TextBox 5"/>
          <p:cNvSpPr txBox="1"/>
          <p:nvPr/>
        </p:nvSpPr>
        <p:spPr>
          <a:xfrm>
            <a:off x="434975" y="1752600"/>
            <a:ext cx="8256270" cy="48615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Để </a:t>
            </a:r>
            <a:r>
              <a:rPr lang="vi-VN" sz="2400" dirty="0" smtClean="0">
                <a:latin typeface="Times New Roman" panose="02020603050405020304" pitchFamily="18" charset="0"/>
                <a:cs typeface="Times New Roman" panose="02020603050405020304" pitchFamily="18" charset="0"/>
              </a:rPr>
              <a:t>hiểu </a:t>
            </a:r>
            <a:r>
              <a:rPr lang="vi-VN" sz="2400" dirty="0">
                <a:latin typeface="Times New Roman" panose="02020603050405020304" pitchFamily="18" charset="0"/>
                <a:cs typeface="Times New Roman" panose="02020603050405020304" pitchFamily="18" charset="0"/>
              </a:rPr>
              <a:t>thêm về cách sử dụng ĐDHT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câu 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b="1"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Vẽ hình bằng dụng cụ nào</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Khi vẽ sai ta dùng gì để xoá</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Em sẽ vẽ hình vào đâu?</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Tô màu bằng dụng cụ nào?</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Giấy màu để làm gì?</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Hồ Dán dùng làm gì?</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vi-VN" sz="2400" i="1" dirty="0">
                <a:latin typeface="Times New Roman" panose="02020603050405020304" pitchFamily="18" charset="0"/>
                <a:cs typeface="Times New Roman" panose="02020603050405020304" pitchFamily="18" charset="0"/>
              </a:rPr>
              <a:t>+ Có được vẽ và tô màu ra bàn, tường không? Vì sao?</a:t>
            </a: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7" name="TextBox 6"/>
          <p:cNvSpPr txBox="1"/>
          <p:nvPr/>
        </p:nvSpPr>
        <p:spPr>
          <a:xfrm>
            <a:off x="4923409" y="2629021"/>
            <a:ext cx="1083564" cy="46037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Bút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chì</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23155" y="3089275"/>
            <a:ext cx="1929130" cy="46037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Cục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tẩy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702175" y="3503930"/>
            <a:ext cx="3504565" cy="46037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Giấy</a:t>
            </a:r>
            <a:r>
              <a:rPr lang="en-US" sz="2400" dirty="0" smtClean="0">
                <a:solidFill>
                  <a:srgbClr val="FF0000"/>
                </a:solidFill>
                <a:latin typeface="Times New Roman" panose="02020603050405020304" pitchFamily="18" charset="0"/>
                <a:cs typeface="Times New Roman" panose="02020603050405020304" pitchFamily="18" charset="0"/>
              </a:rPr>
              <a:t> A4, </a:t>
            </a:r>
            <a:r>
              <a:rPr lang="en-US" sz="2400" dirty="0" err="1" smtClean="0">
                <a:solidFill>
                  <a:srgbClr val="FF0000"/>
                </a:solidFill>
                <a:latin typeface="Times New Roman" panose="02020603050405020304" pitchFamily="18" charset="0"/>
                <a:cs typeface="Times New Roman" panose="02020603050405020304" pitchFamily="18" charset="0"/>
              </a:rPr>
              <a:t>vở</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tập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02175" y="4149090"/>
            <a:ext cx="4188460" cy="46037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Màu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sáp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màu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màu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251198" y="5254394"/>
            <a:ext cx="4185666" cy="46037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xé</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cắt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573143" y="4702165"/>
            <a:ext cx="4062222" cy="46037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Dán giấy màu</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98755" y="6153785"/>
            <a:ext cx="8976995" cy="460375"/>
          </a:xfrm>
          <a:prstGeom prst="rect">
            <a:avLst/>
          </a:prstGeom>
          <a:noFill/>
        </p:spPr>
        <p:txBody>
          <a:bodyPr wrap="square" rtlCol="0">
            <a:spAutoFit/>
          </a:bodyPr>
          <a:lstStyle/>
          <a:p>
            <a:r>
              <a:rPr lang="en-US" sz="2400" i="1" dirty="0" err="1" smtClean="0">
                <a:solidFill>
                  <a:srgbClr val="FF0000"/>
                </a:solidFill>
                <a:latin typeface="Times New Roman" panose="02020603050405020304" pitchFamily="18" charset="0"/>
                <a:cs typeface="Times New Roman" panose="02020603050405020304" pitchFamily="18" charset="0"/>
              </a:rPr>
              <a:t>Không</a:t>
            </a:r>
            <a:r>
              <a:rPr lang="en-US" sz="2400" i="1" dirty="0" smtClean="0">
                <a:solidFill>
                  <a:srgbClr val="FF0000"/>
                </a:solidFill>
                <a:latin typeface="Times New Roman" panose="02020603050405020304" pitchFamily="18" charset="0"/>
                <a:cs typeface="Times New Roman" panose="02020603050405020304" pitchFamily="18" charset="0"/>
              </a:rPr>
              <a:t> </a:t>
            </a:r>
            <a:r>
              <a:rPr lang="vi-VN" sz="2400" i="1" dirty="0" smtClean="0">
                <a:solidFill>
                  <a:srgbClr val="FF0000"/>
                </a:solidFill>
                <a:latin typeface="Times New Roman" panose="02020603050405020304" pitchFamily="18" charset="0"/>
                <a:cs typeface="Times New Roman" panose="02020603050405020304" pitchFamily="18" charset="0"/>
              </a:rPr>
              <a:t>được vẽ và tô màu ra bàn, tường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vì</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sẽ</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làm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bẩn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bàn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và</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tường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34975" y="266065"/>
            <a:ext cx="8536305" cy="521970"/>
          </a:xfrm>
          <a:prstGeom prst="rect">
            <a:avLst/>
          </a:prstGeom>
          <a:noFill/>
        </p:spPr>
        <p:txBody>
          <a:bodyPr wrap="square" rtlCol="0">
            <a:spAutoFit/>
          </a:bodyPr>
          <a:lstStyle/>
          <a:p>
            <a:pPr>
              <a:spcAft>
                <a:spcPts val="600"/>
              </a:spcAft>
            </a:pPr>
            <a:r>
              <a:rPr lang="en-US" sz="2800" b="1" dirty="0">
                <a:solidFill>
                  <a:srgbClr val="FF0000"/>
                </a:solidFill>
                <a:latin typeface="Times New Roman" panose="02020603050405020304" pitchFamily="18" charset="0"/>
                <a:cs typeface="Times New Roman" panose="02020603050405020304" pitchFamily="18" charset="0"/>
              </a:rPr>
              <a:t>CHỦ ĐỀ 1: MĨ THUẬT TRONG NHÀ </a:t>
            </a:r>
            <a:r>
              <a:rPr lang="en-US" sz="2800" b="1" dirty="0" smtClean="0">
                <a:solidFill>
                  <a:srgbClr val="FF0000"/>
                </a:solidFill>
                <a:latin typeface="Times New Roman" panose="02020603050405020304" pitchFamily="18" charset="0"/>
                <a:cs typeface="Times New Roman" panose="02020603050405020304" pitchFamily="18" charset="0"/>
              </a:rPr>
              <a:t>TRƯỜNG</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extBox 5"/>
          <p:cNvSpPr txBox="1"/>
          <p:nvPr/>
        </p:nvSpPr>
        <p:spPr>
          <a:xfrm>
            <a:off x="603504" y="1152639"/>
            <a:ext cx="7022592" cy="46037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Thực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817" y="2284679"/>
            <a:ext cx="4284815" cy="26740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0" y="2284679"/>
            <a:ext cx="4138658" cy="26786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1730" y="1205230"/>
            <a:ext cx="6979920" cy="5179060"/>
          </a:xfrm>
          <a:prstGeom prst="rect">
            <a:avLst/>
          </a:prstGeom>
        </p:spPr>
      </p:pic>
      <p:sp>
        <p:nvSpPr>
          <p:cNvPr id="3" name="Text Box 2"/>
          <p:cNvSpPr txBox="1"/>
          <p:nvPr/>
        </p:nvSpPr>
        <p:spPr>
          <a:xfrm>
            <a:off x="571500" y="385445"/>
            <a:ext cx="4036695"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Học sinh thực hành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Subtitle 8"/>
          <p:cNvSpPr txBox="1"/>
          <p:nvPr/>
        </p:nvSpPr>
        <p:spPr>
          <a:xfrm>
            <a:off x="768985" y="1343660"/>
            <a:ext cx="5654675" cy="66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100" b="1" smtClean="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Nhận xét và đánh giá tiết học</a:t>
            </a:r>
          </a:p>
        </p:txBody>
      </p:sp>
      <p:sp>
        <p:nvSpPr>
          <p:cNvPr id="20" name="Subtitle 8"/>
          <p:cNvSpPr txBox="1"/>
          <p:nvPr/>
        </p:nvSpPr>
        <p:spPr>
          <a:xfrm>
            <a:off x="768985" y="1947545"/>
            <a:ext cx="7388225" cy="17824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900" b="1" smtClean="0">
                <a:solidFill>
                  <a:schemeClr val="tx1"/>
                </a:solidFill>
                <a:latin typeface="Times New Roman" panose="02020603050405020304" pitchFamily="18" charset="0"/>
                <a:cs typeface="Times New Roman" panose="02020603050405020304" pitchFamily="18" charset="0"/>
              </a:rPr>
              <a:t>*</a:t>
            </a:r>
            <a:r>
              <a:rPr lang="en-US" sz="3100" b="1" smtClean="0">
                <a:solidFill>
                  <a:srgbClr val="FF0000"/>
                </a:solidFill>
                <a:latin typeface="Times New Roman" panose="02020603050405020304" pitchFamily="18" charset="0"/>
                <a:cs typeface="Times New Roman" panose="02020603050405020304" pitchFamily="18" charset="0"/>
              </a:rPr>
              <a:t> Dặn dò: </a:t>
            </a:r>
            <a:r>
              <a:rPr lang="en-US" sz="3100" b="1" smtClean="0">
                <a:solidFill>
                  <a:schemeClr val="tx1"/>
                </a:solidFill>
                <a:latin typeface="Times New Roman" panose="02020603050405020304" pitchFamily="18" charset="0"/>
                <a:cs typeface="Times New Roman" panose="02020603050405020304" pitchFamily="18" charset="0"/>
              </a:rPr>
              <a:t>Chuẩn bị đầy đủ dụng cụ học tập như vở bài tập Mĩ thuật 1, bút chì, bút màu sáp...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5"/>
            <a:ext cx="9144000" cy="6858000"/>
          </a:xfrm>
          <a:prstGeom prst="rect">
            <a:avLst/>
          </a:prstGeom>
        </p:spPr>
      </p:pic>
      <p:sp>
        <p:nvSpPr>
          <p:cNvPr id="6" name="WordArt 2"/>
          <p:cNvSpPr>
            <a:spLocks noChangeArrowheads="1" noChangeShapeType="1" noTextEdit="1"/>
          </p:cNvSpPr>
          <p:nvPr/>
        </p:nvSpPr>
        <p:spPr bwMode="auto">
          <a:xfrm>
            <a:off x="2267744" y="1988840"/>
            <a:ext cx="5904656" cy="1305593"/>
          </a:xfrm>
          <a:prstGeom prst="rect">
            <a:avLst/>
          </a:prstGeom>
          <a:ln>
            <a:noFill/>
          </a:ln>
        </p:spPr>
        <p:txBody>
          <a:bodyPr wrap="none" fromWordArt="1">
            <a:prstTxWarp prst="textWave1">
              <a:avLst/>
            </a:prstTxWarp>
            <a:scene3d>
              <a:camera prst="orthographicFront"/>
              <a:lightRig rig="flat" dir="t">
                <a:rot lat="0" lon="0" rev="18900000"/>
              </a:lightRig>
            </a:scene3d>
            <a:sp3d extrusionH="31750" contourW="6350" prstMaterial="powder">
              <a:bevelT w="19050" h="19050" prst="riblet"/>
              <a:contourClr>
                <a:schemeClr val="accent3">
                  <a:tint val="100000"/>
                  <a:shade val="100000"/>
                  <a:satMod val="100000"/>
                  <a:hueMod val="100000"/>
                </a:schemeClr>
              </a:contourClr>
            </a:sp3d>
          </a:bodyPr>
          <a:lstStyle/>
          <a:p>
            <a:pPr algn="ctr"/>
            <a:r>
              <a:rPr lang="vi-VN" sz="3600" b="1" kern="10" dirty="0" smtClean="0">
                <a:ln>
                  <a:solidFill>
                    <a:schemeClr val="tx1">
                      <a:lumMod val="85000"/>
                      <a:lumOff val="15000"/>
                    </a:schemeClr>
                  </a:solidFill>
                </a:ln>
                <a:solidFill>
                  <a:srgbClr val="FF0000"/>
                </a:solidFill>
                <a:latin typeface="Times New Roman" panose="02020603050405020304"/>
                <a:cs typeface="Times New Roman" panose="02020603050405020304"/>
              </a:rPr>
              <a:t>Xin chân thành cảm ơn !</a:t>
            </a:r>
            <a:endParaRPr lang="vi-VN" sz="3600" b="1" kern="10" dirty="0">
              <a:ln>
                <a:solidFill>
                  <a:schemeClr val="tx1">
                    <a:lumMod val="85000"/>
                    <a:lumOff val="15000"/>
                  </a:schemeClr>
                </a:solidFill>
              </a:ln>
              <a:solidFill>
                <a:srgbClr val="FF0000"/>
              </a:soli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489397" y="157153"/>
            <a:ext cx="8152326" cy="521970"/>
          </a:xfrm>
          <a:prstGeom prst="rect">
            <a:avLst/>
          </a:prstGeom>
          <a:noFill/>
        </p:spPr>
        <p:txBody>
          <a:bodyPr wrap="square" rtlCol="0">
            <a:spAutoFit/>
          </a:bodyPr>
          <a:lstStyle/>
          <a:p>
            <a:pPr algn="ctr"/>
            <a:r>
              <a:rPr lang="en-US" sz="2800" b="1" u="sng" smtClean="0">
                <a:solidFill>
                  <a:srgbClr val="FFFF00"/>
                </a:solidFill>
                <a:latin typeface="Times New Roman" panose="02020603050405020304" pitchFamily="18" charset="0"/>
                <a:cs typeface="Times New Roman" panose="02020603050405020304" pitchFamily="18" charset="0"/>
              </a:rPr>
              <a:t>Mĩ thuật 1</a:t>
            </a:r>
            <a:endParaRPr lang="en-US" sz="2800" b="1" u="sng" dirty="0" smtClean="0">
              <a:solidFill>
                <a:srgbClr val="FFFF00"/>
              </a:solidFill>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293466" y="855298"/>
            <a:ext cx="8749865" cy="1470025"/>
          </a:xfrm>
        </p:spPr>
        <p:txBody>
          <a:bodyPr>
            <a:normAutofit/>
          </a:bodyPr>
          <a:lstStyle/>
          <a:p>
            <a:r>
              <a:rPr lang="en-US" sz="3200" b="1" smtClean="0">
                <a:solidFill>
                  <a:srgbClr val="FF0000"/>
                </a:solidFill>
                <a:latin typeface="Times New Roman" panose="02020603050405020304" pitchFamily="18" charset="0"/>
                <a:cs typeface="Times New Roman" panose="02020603050405020304" pitchFamily="18" charset="0"/>
              </a:rPr>
              <a:t>Chủ đề 1: MĨ THUẬT TRONG NHÀ TRƯỜNG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Subtitle 8"/>
          <p:cNvSpPr txBox="1"/>
          <p:nvPr/>
        </p:nvSpPr>
        <p:spPr>
          <a:xfrm>
            <a:off x="1746005" y="2077116"/>
            <a:ext cx="4567137" cy="660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solidFill>
                  <a:schemeClr val="tx1"/>
                </a:solidFill>
                <a:latin typeface="Times New Roman" panose="02020603050405020304" pitchFamily="18" charset="0"/>
                <a:cs typeface="Times New Roman" panose="02020603050405020304" pitchFamily="18" charset="0"/>
              </a:rPr>
              <a:t>Kiểm tra đồ dùng học tập</a:t>
            </a:r>
            <a:endParaRPr lang="en-US">
              <a:solidFill>
                <a:schemeClr val="tx1"/>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11" y="2116710"/>
            <a:ext cx="577543" cy="5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2474595" y="2882265"/>
            <a:ext cx="3110230" cy="351028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489397" y="157153"/>
            <a:ext cx="8152326" cy="892552"/>
          </a:xfrm>
          <a:prstGeom prst="rect">
            <a:avLst/>
          </a:prstGeom>
          <a:noFill/>
        </p:spPr>
        <p:txBody>
          <a:bodyPr wrap="square" rtlCol="0">
            <a:spAutoFit/>
          </a:bodyPr>
          <a:lstStyle/>
          <a:p>
            <a:pPr algn="ctr"/>
            <a:r>
              <a:rPr lang="en-US" sz="2600" b="1" smtClean="0">
                <a:solidFill>
                  <a:srgbClr val="FFFF00"/>
                </a:solidFill>
                <a:latin typeface="Times New Roman" panose="02020603050405020304" pitchFamily="18" charset="0"/>
                <a:cs typeface="Times New Roman" panose="02020603050405020304" pitchFamily="18" charset="0"/>
              </a:rPr>
              <a:t>Thứ năm ngày 10 tháng 12 năm 2020</a:t>
            </a:r>
          </a:p>
          <a:p>
            <a:pPr algn="ctr"/>
            <a:r>
              <a:rPr lang="en-US" sz="2600" b="1" u="sng" smtClean="0">
                <a:solidFill>
                  <a:srgbClr val="FFFF00"/>
                </a:solidFill>
                <a:latin typeface="Times New Roman" panose="02020603050405020304" pitchFamily="18" charset="0"/>
                <a:cs typeface="Times New Roman" panose="02020603050405020304" pitchFamily="18" charset="0"/>
              </a:rPr>
              <a:t>Mĩ thuật</a:t>
            </a:r>
            <a:endParaRPr lang="en-US" sz="2600" b="1" u="sng" dirty="0" smtClean="0">
              <a:solidFill>
                <a:srgbClr val="FFFF00"/>
              </a:solidFill>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293466" y="1232803"/>
            <a:ext cx="8749865" cy="1470025"/>
          </a:xfrm>
        </p:spPr>
        <p:txBody>
          <a:bodyPr>
            <a:normAutofit/>
          </a:bodyPr>
          <a:lstStyle/>
          <a:p>
            <a:r>
              <a:rPr lang="en-US" sz="3200" b="1" smtClean="0">
                <a:solidFill>
                  <a:srgbClr val="FF0000"/>
                </a:solidFill>
                <a:latin typeface="Times New Roman" panose="02020603050405020304" pitchFamily="18" charset="0"/>
                <a:cs typeface="Times New Roman" panose="02020603050405020304" pitchFamily="18" charset="0"/>
                <a:sym typeface="+mn-ea"/>
              </a:rPr>
              <a:t>Chủ đề 1: MĨ THUẬT TRONG NHÀ TRƯỜNG</a:t>
            </a:r>
            <a:r>
              <a:rPr lang="en-US" sz="3200" b="1">
                <a:solidFill>
                  <a:srgbClr val="FF0000"/>
                </a:solidFill>
                <a:latin typeface="Times New Roman" panose="02020603050405020304" pitchFamily="18" charset="0"/>
                <a:cs typeface="Times New Roman" panose="02020603050405020304" pitchFamily="18" charset="0"/>
              </a:rPr>
              <a:t/>
            </a:r>
            <a:br>
              <a:rPr lang="en-US" sz="3200" b="1">
                <a:solidFill>
                  <a:srgbClr val="FF0000"/>
                </a:solidFill>
                <a:latin typeface="Times New Roman" panose="02020603050405020304" pitchFamily="18" charset="0"/>
                <a:cs typeface="Times New Roman" panose="02020603050405020304" pitchFamily="18" charset="0"/>
              </a:rPr>
            </a:b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Subtitle 8"/>
          <p:cNvSpPr txBox="1"/>
          <p:nvPr/>
        </p:nvSpPr>
        <p:spPr>
          <a:xfrm>
            <a:off x="1186180" y="2244725"/>
            <a:ext cx="3904615" cy="66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latin typeface="Times New Roman" panose="02020603050405020304" pitchFamily="18" charset="0"/>
                <a:cs typeface="Times New Roman" panose="02020603050405020304" pitchFamily="18" charset="0"/>
              </a:rPr>
              <a:t>Yêu cầu cần đạt</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94" y="2221744"/>
            <a:ext cx="7016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8"/>
          <p:cNvSpPr txBox="1"/>
          <p:nvPr/>
        </p:nvSpPr>
        <p:spPr>
          <a:xfrm>
            <a:off x="1521204" y="4378674"/>
            <a:ext cx="3050796" cy="660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997585" y="3231515"/>
            <a:ext cx="7644765" cy="1383665"/>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Học sinh có hiểu biết ban đầu về mĩ thuật trong nhà trường, biết cách sử dụng một số đồ dùng học tập trong môn học.</a:t>
            </a:r>
            <a:endParaRPr lang="en-US" altLang="vi-VN" sz="2800">
              <a:latin typeface="Times New Roman" panose="02020603050405020304" pitchFamily="18" charset="0"/>
              <a:cs typeface="Times New Roman" panose="02020603050405020304" pitchFamily="18" charset="0"/>
            </a:endParaRPr>
          </a:p>
        </p:txBody>
      </p:sp>
      <p:sp>
        <p:nvSpPr>
          <p:cNvPr id="13" name="Rectangle 12"/>
          <p:cNvSpPr/>
          <p:nvPr/>
        </p:nvSpPr>
        <p:spPr>
          <a:xfrm>
            <a:off x="0" y="39707"/>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489397" y="196860"/>
            <a:ext cx="8152326" cy="491490"/>
          </a:xfrm>
          <a:prstGeom prst="rect">
            <a:avLst/>
          </a:prstGeom>
          <a:noFill/>
        </p:spPr>
        <p:txBody>
          <a:bodyPr wrap="square" rtlCol="0">
            <a:spAutoFit/>
          </a:bodyPr>
          <a:lstStyle/>
          <a:p>
            <a:pPr algn="ctr"/>
            <a:r>
              <a:rPr lang="en-US" sz="2600" b="1" u="sng" smtClean="0">
                <a:solidFill>
                  <a:srgbClr val="FFFF00"/>
                </a:solidFill>
                <a:latin typeface="Times New Roman" panose="02020603050405020304" pitchFamily="18" charset="0"/>
                <a:cs typeface="Times New Roman" panose="02020603050405020304" pitchFamily="18" charset="0"/>
              </a:rPr>
              <a:t>Mĩ thuật 1</a:t>
            </a:r>
            <a:endParaRPr lang="en-US" sz="2600" b="1" u="sng" dirty="0" smtClean="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320675" y="0"/>
            <a:ext cx="8749665" cy="1028700"/>
          </a:xfrm>
        </p:spPr>
        <p:txBody>
          <a:bodyPr>
            <a:normAutofit/>
          </a:bodyPr>
          <a:lstStyle/>
          <a:p>
            <a:r>
              <a:rPr lang="en-US" sz="3200" b="1" smtClean="0">
                <a:solidFill>
                  <a:srgbClr val="FFFF00"/>
                </a:solidFill>
                <a:latin typeface="Times New Roman" panose="02020603050405020304" pitchFamily="18" charset="0"/>
                <a:cs typeface="Times New Roman" panose="02020603050405020304" pitchFamily="18" charset="0"/>
              </a:rPr>
              <a:t>Chủ đề 1: MĨ THUẬT TRONG NHÀ TRƯỜNG</a:t>
            </a:r>
          </a:p>
        </p:txBody>
      </p:sp>
      <p:pic>
        <p:nvPicPr>
          <p:cNvPr id="3" name="Picture 2"/>
          <p:cNvPicPr>
            <a:picLocks noChangeAspect="1"/>
          </p:cNvPicPr>
          <p:nvPr/>
        </p:nvPicPr>
        <p:blipFill>
          <a:blip r:embed="rId2"/>
          <a:stretch>
            <a:fillRect/>
          </a:stretch>
        </p:blipFill>
        <p:spPr>
          <a:xfrm>
            <a:off x="671195" y="1771650"/>
            <a:ext cx="7787005" cy="4872990"/>
          </a:xfrm>
          <a:prstGeom prst="rect">
            <a:avLst/>
          </a:prstGeom>
        </p:spPr>
      </p:pic>
      <p:sp>
        <p:nvSpPr>
          <p:cNvPr id="4" name="Text Box 3"/>
          <p:cNvSpPr txBox="1"/>
          <p:nvPr/>
        </p:nvSpPr>
        <p:spPr>
          <a:xfrm>
            <a:off x="320675" y="1188085"/>
            <a:ext cx="4767580" cy="58356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 Sản phẩm mĩ thuật</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9865" y="4471670"/>
            <a:ext cx="8595995" cy="156845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Sản phẩm thể hiện hình ảnh gì?</a:t>
            </a:r>
          </a:p>
          <a:p>
            <a:r>
              <a:rPr lang="en-US" sz="3200">
                <a:latin typeface="Times New Roman" panose="02020603050405020304" pitchFamily="18" charset="0"/>
                <a:cs typeface="Times New Roman" panose="02020603050405020304" pitchFamily="18" charset="0"/>
              </a:rPr>
              <a:t>+ Sản phẩm được làm như thế nào? </a:t>
            </a:r>
          </a:p>
          <a:p>
            <a:r>
              <a:rPr lang="en-US" sz="3200">
                <a:latin typeface="Times New Roman" panose="02020603050405020304" pitchFamily="18" charset="0"/>
                <a:cs typeface="Times New Roman" panose="02020603050405020304" pitchFamily="18" charset="0"/>
              </a:rPr>
              <a:t>+ Sử dụng chất liệu gì để tạo nên được sản phẩm?</a:t>
            </a:r>
          </a:p>
        </p:txBody>
      </p:sp>
      <p:pic>
        <p:nvPicPr>
          <p:cNvPr id="5" name="Picture 4"/>
          <p:cNvPicPr>
            <a:picLocks noChangeAspect="1"/>
          </p:cNvPicPr>
          <p:nvPr/>
        </p:nvPicPr>
        <p:blipFill>
          <a:blip r:embed="rId2"/>
          <a:stretch>
            <a:fillRect/>
          </a:stretch>
        </p:blipFill>
        <p:spPr>
          <a:xfrm>
            <a:off x="3264535" y="725805"/>
            <a:ext cx="2446020" cy="2905125"/>
          </a:xfrm>
          <a:prstGeom prst="rect">
            <a:avLst/>
          </a:prstGeom>
        </p:spPr>
      </p:pic>
      <p:pic>
        <p:nvPicPr>
          <p:cNvPr id="6" name="Picture 5"/>
          <p:cNvPicPr>
            <a:picLocks noChangeAspect="1"/>
          </p:cNvPicPr>
          <p:nvPr/>
        </p:nvPicPr>
        <p:blipFill>
          <a:blip r:embed="rId3"/>
          <a:stretch>
            <a:fillRect/>
          </a:stretch>
        </p:blipFill>
        <p:spPr>
          <a:xfrm>
            <a:off x="6115050" y="512445"/>
            <a:ext cx="2670810" cy="3118485"/>
          </a:xfrm>
          <a:prstGeom prst="rect">
            <a:avLst/>
          </a:prstGeom>
        </p:spPr>
      </p:pic>
      <p:pic>
        <p:nvPicPr>
          <p:cNvPr id="7" name="Picture 6"/>
          <p:cNvPicPr>
            <a:picLocks noChangeAspect="1"/>
          </p:cNvPicPr>
          <p:nvPr/>
        </p:nvPicPr>
        <p:blipFill>
          <a:blip r:embed="rId4"/>
          <a:stretch>
            <a:fillRect/>
          </a:stretch>
        </p:blipFill>
        <p:spPr>
          <a:xfrm>
            <a:off x="250190" y="143510"/>
            <a:ext cx="2484120" cy="3487420"/>
          </a:xfrm>
          <a:prstGeom prst="rect">
            <a:avLst/>
          </a:prstGeom>
        </p:spPr>
      </p:pic>
      <p:sp>
        <p:nvSpPr>
          <p:cNvPr id="8" name="Text Box 7"/>
          <p:cNvSpPr txBox="1"/>
          <p:nvPr/>
        </p:nvSpPr>
        <p:spPr>
          <a:xfrm>
            <a:off x="1467485" y="3888105"/>
            <a:ext cx="363855"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1</a:t>
            </a:r>
          </a:p>
        </p:txBody>
      </p:sp>
      <p:sp>
        <p:nvSpPr>
          <p:cNvPr id="9" name="Text Box 8"/>
          <p:cNvSpPr txBox="1"/>
          <p:nvPr/>
        </p:nvSpPr>
        <p:spPr>
          <a:xfrm>
            <a:off x="4058285" y="3737610"/>
            <a:ext cx="363855"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a:t>
            </a:r>
          </a:p>
        </p:txBody>
      </p:sp>
      <p:sp>
        <p:nvSpPr>
          <p:cNvPr id="10" name="Text Box 9"/>
          <p:cNvSpPr txBox="1"/>
          <p:nvPr/>
        </p:nvSpPr>
        <p:spPr>
          <a:xfrm>
            <a:off x="7072630" y="3737610"/>
            <a:ext cx="363855"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strVal val="#ppt_w*0.70"/>
                                          </p:val>
                                        </p:tav>
                                        <p:tav tm="100000">
                                          <p:val>
                                            <p:strVal val="#ppt_w"/>
                                          </p:val>
                                        </p:tav>
                                      </p:tavLst>
                                    </p:anim>
                                    <p:anim calcmode="lin" valueType="num">
                                      <p:cBhvr>
                                        <p:cTn id="40" dur="1000" fill="hold"/>
                                        <p:tgtEl>
                                          <p:spTgt spid="4"/>
                                        </p:tgtEl>
                                        <p:attrNameLst>
                                          <p:attrName>ppt_h</p:attrName>
                                        </p:attrNameLst>
                                      </p:cBhvr>
                                      <p:tavLst>
                                        <p:tav tm="0">
                                          <p:val>
                                            <p:strVal val="#ppt_h"/>
                                          </p:val>
                                        </p:tav>
                                        <p:tav tm="100000">
                                          <p:val>
                                            <p:strVal val="#ppt_h"/>
                                          </p:val>
                                        </p:tav>
                                      </p:tavLst>
                                    </p:anim>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894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smtClean="0">
                <a:solidFill>
                  <a:srgbClr val="FFFF00"/>
                </a:solidFill>
                <a:latin typeface="Times New Roman" panose="02020603050405020304" pitchFamily="18" charset="0"/>
                <a:cs typeface="Times New Roman" panose="02020603050405020304" pitchFamily="18" charset="0"/>
                <a:sym typeface="+mn-ea"/>
              </a:rPr>
              <a:t>Chủ đề 1: MĨ THUẬT TRONG NHÀ TRƯỜNG</a:t>
            </a:r>
            <a:endParaRPr lang="en-US" sz="3200"/>
          </a:p>
        </p:txBody>
      </p:sp>
      <p:sp>
        <p:nvSpPr>
          <p:cNvPr id="11" name="Subtitle 8"/>
          <p:cNvSpPr txBox="1"/>
          <p:nvPr/>
        </p:nvSpPr>
        <p:spPr>
          <a:xfrm>
            <a:off x="342376" y="1068479"/>
            <a:ext cx="4067263" cy="660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a:solidFill>
                  <a:srgbClr val="FF0000"/>
                </a:solidFill>
                <a:latin typeface="Times New Roman" panose="02020603050405020304" pitchFamily="18" charset="0"/>
                <a:cs typeface="Times New Roman" panose="02020603050405020304" pitchFamily="18" charset="0"/>
              </a:rPr>
              <a:t>* Mĩ thuật ứng dụng</a:t>
            </a:r>
          </a:p>
        </p:txBody>
      </p:sp>
      <p:pic>
        <p:nvPicPr>
          <p:cNvPr id="3" name="Picture 2"/>
          <p:cNvPicPr>
            <a:picLocks noChangeAspect="1"/>
          </p:cNvPicPr>
          <p:nvPr/>
        </p:nvPicPr>
        <p:blipFill>
          <a:blip r:embed="rId2"/>
          <a:stretch>
            <a:fillRect/>
          </a:stretch>
        </p:blipFill>
        <p:spPr>
          <a:xfrm>
            <a:off x="1198245" y="1554480"/>
            <a:ext cx="6480175" cy="500951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779145" y="5258435"/>
            <a:ext cx="6867525" cy="1076325"/>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 Các sản phẩm được tạo bằng gì?</a:t>
            </a:r>
          </a:p>
          <a:p>
            <a:pPr algn="l"/>
            <a:r>
              <a:rPr lang="en-US" sz="3200">
                <a:latin typeface="Times New Roman" panose="02020603050405020304" pitchFamily="18" charset="0"/>
                <a:cs typeface="Times New Roman" panose="02020603050405020304" pitchFamily="18" charset="0"/>
              </a:rPr>
              <a:t>+ Màu sắc của sản phẩm?</a:t>
            </a:r>
          </a:p>
        </p:txBody>
      </p:sp>
      <p:pic>
        <p:nvPicPr>
          <p:cNvPr id="9" name="Content Placeholder 8"/>
          <p:cNvPicPr>
            <a:picLocks noGrp="1" noChangeAspect="1"/>
          </p:cNvPicPr>
          <p:nvPr>
            <p:ph sz="half" idx="1"/>
          </p:nvPr>
        </p:nvPicPr>
        <p:blipFill>
          <a:blip r:embed="rId2"/>
          <a:stretch>
            <a:fillRect/>
          </a:stretch>
        </p:blipFill>
        <p:spPr>
          <a:xfrm>
            <a:off x="356870" y="285750"/>
            <a:ext cx="2087245" cy="4526280"/>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2894330" y="403225"/>
            <a:ext cx="3116580" cy="4472940"/>
          </a:xfrm>
          <a:prstGeom prst="rect">
            <a:avLst/>
          </a:prstGeom>
        </p:spPr>
      </p:pic>
      <p:pic>
        <p:nvPicPr>
          <p:cNvPr id="13" name="Picture 12"/>
          <p:cNvPicPr>
            <a:picLocks noChangeAspect="1"/>
          </p:cNvPicPr>
          <p:nvPr/>
        </p:nvPicPr>
        <p:blipFill>
          <a:blip r:embed="rId4"/>
          <a:stretch>
            <a:fillRect/>
          </a:stretch>
        </p:blipFill>
        <p:spPr>
          <a:xfrm>
            <a:off x="6107430" y="1154430"/>
            <a:ext cx="2677795" cy="2842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85" y="607060"/>
            <a:ext cx="8597265" cy="4526280"/>
          </a:xfrm>
        </p:spPr>
        <p:txBody>
          <a:bodyPr/>
          <a:lstStyle/>
          <a:p>
            <a:r>
              <a:rPr lang="en-US" b="1">
                <a:solidFill>
                  <a:srgbClr val="FF0000"/>
                </a:solidFill>
                <a:latin typeface="Times New Roman" panose="02020603050405020304" pitchFamily="18" charset="0"/>
                <a:cs typeface="Times New Roman" panose="02020603050405020304" pitchFamily="18" charset="0"/>
              </a:rPr>
              <a:t>Kết luận: </a:t>
            </a:r>
          </a:p>
          <a:p>
            <a:r>
              <a:rPr lang="en-US">
                <a:latin typeface="Times New Roman" panose="02020603050405020304" pitchFamily="18" charset="0"/>
                <a:cs typeface="Times New Roman" panose="02020603050405020304" pitchFamily="18" charset="0"/>
              </a:rPr>
              <a:t>Sản phẩm mĩ thuật tạo hình là sản phẩm được thể hiện bởi đường nét, màu sắc thể hiện lại sự vật, thiên nhiên, con người… </a:t>
            </a:r>
          </a:p>
          <a:p>
            <a:r>
              <a:rPr lang="en-US">
                <a:latin typeface="Times New Roman" panose="02020603050405020304" pitchFamily="18" charset="0"/>
                <a:cs typeface="Times New Roman" panose="02020603050405020304" pitchFamily="18" charset="0"/>
              </a:rPr>
              <a:t>Sản phẩm mĩ thuật ứng dụng là sản phẩm cũng được thể hiện bằng đường nét, màu sắc… nhưng có thể ứng dụng vào cuộc sống như trang trí nhà cửa, góc học tập…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513080" y="165100"/>
            <a:ext cx="5135880" cy="58356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2. Mĩ thuật do ai tạo nên</a:t>
            </a:r>
          </a:p>
        </p:txBody>
      </p:sp>
      <p:pic>
        <p:nvPicPr>
          <p:cNvPr id="5" name="Content Placeholder 4"/>
          <p:cNvPicPr>
            <a:picLocks noGrp="1" noChangeAspect="1"/>
          </p:cNvPicPr>
          <p:nvPr>
            <p:ph sz="half" idx="1"/>
          </p:nvPr>
        </p:nvPicPr>
        <p:blipFill>
          <a:blip r:embed="rId2"/>
          <a:stretch>
            <a:fillRect/>
          </a:stretch>
        </p:blipFill>
        <p:spPr>
          <a:xfrm>
            <a:off x="0" y="257175"/>
            <a:ext cx="4791710" cy="4599305"/>
          </a:xfrm>
          <a:prstGeom prst="rect">
            <a:avLst/>
          </a:prstGeom>
        </p:spPr>
      </p:pic>
      <p:sp>
        <p:nvSpPr>
          <p:cNvPr id="7" name="Text Box 6"/>
          <p:cNvSpPr txBox="1"/>
          <p:nvPr/>
        </p:nvSpPr>
        <p:spPr>
          <a:xfrm>
            <a:off x="102235" y="5093335"/>
            <a:ext cx="8939530" cy="156845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Những ai có thể sáng tạo ra các sản phẩm mĩ thuật?</a:t>
            </a:r>
          </a:p>
          <a:p>
            <a:r>
              <a:rPr lang="en-US" sz="3200">
                <a:latin typeface="Times New Roman" panose="02020603050405020304" pitchFamily="18" charset="0"/>
                <a:cs typeface="Times New Roman" panose="02020603050405020304" pitchFamily="18" charset="0"/>
              </a:rPr>
              <a:t>+ Lứa tuổi nào có thể thực hiện được các sản phẩm mĩ thuật </a:t>
            </a:r>
            <a:r>
              <a:rPr lang="en-US" sz="3200"/>
              <a:t>?</a:t>
            </a:r>
          </a:p>
        </p:txBody>
      </p:sp>
      <p:pic>
        <p:nvPicPr>
          <p:cNvPr id="8" name="Content Placeholder 7"/>
          <p:cNvPicPr>
            <a:picLocks noGrp="1" noChangeAspect="1"/>
          </p:cNvPicPr>
          <p:nvPr>
            <p:ph sz="half" idx="2"/>
          </p:nvPr>
        </p:nvPicPr>
        <p:blipFill>
          <a:blip r:embed="rId3"/>
          <a:stretch>
            <a:fillRect/>
          </a:stretch>
        </p:blipFill>
        <p:spPr>
          <a:xfrm>
            <a:off x="4653915" y="257175"/>
            <a:ext cx="4489450" cy="452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xCFCzjyO3lmbpYcFqxJlHw&quot;,&quot;gi&quot;:&quot;RPe0UadmYi2e9jIzwaGOtg&quot;,&quot;ti&quot;:&quot;backgrounds&quot;,&quot;vs&quot;:{&quot;f&quot;:[],&quot;i&quot;:{&quot;d&quot;:&quot;xCFCzjyO3lmbpYcFqxJlHw&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xCFCzjyO3lmbpYcFqxJlHw&quot;,&quot;gi&quot;:&quot;RPe0UadmYi2e9jIzwaGOtg&quot;,&quot;ti&quot;:&quot;backgrounds&quot;,&quot;vs&quot;:{&quot;f&quot;:[],&quot;i&quot;:{&quot;d&quot;:&quot;xCFCzjyO3lmbpYcFqxJlHw&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xCFCzjyO3lmbpYcFqxJlHw&quot;,&quot;gi&quot;:&quot;RPe0UadmYi2e9jIzwaGOtg&quot;,&quot;ti&quot;:&quot;backgrounds&quot;,&quot;vs&quot;:{&quot;f&quot;:[],&quot;i&quot;:{&quot;d&quot;:&quot;xCFCzjyO3lmbpYcFqxJlHw&quot;,&quot;p&quot;: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(4:3)</PresentationFormat>
  <Paragraphs>56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Chủ đề 1: MĨ THUẬT TRONG NHÀ TRƯỜNG</vt:lpstr>
      <vt:lpstr>Chủ đề 1: MĨ THUẬT TRONG NHÀ TRƯỜNG </vt:lpstr>
      <vt:lpstr>Chủ đề 1: MĨ THUẬT TRONG NHÀ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133</cp:revision>
  <dcterms:created xsi:type="dcterms:W3CDTF">2020-11-02T00:50:00Z</dcterms:created>
  <dcterms:modified xsi:type="dcterms:W3CDTF">2022-05-03T02:36:41Z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1033-11.2.0.10296</vt:lpwstr>
  </property>
  <property fmtid="{D5CDD505-2E9C-101B-9397-08002B2CF9AE}" pid="3" name="ICV">
    <vt:lpwstr>361795127A894418BDAAC5910C31570F</vt:lpwstr>
  </property>
</Properties>
</file>