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25"/>
  </p:notesMasterIdLst>
  <p:sldIdLst>
    <p:sldId id="277" r:id="rId2"/>
    <p:sldId id="256" r:id="rId3"/>
    <p:sldId id="258" r:id="rId4"/>
    <p:sldId id="257" r:id="rId5"/>
    <p:sldId id="259" r:id="rId6"/>
    <p:sldId id="260" r:id="rId7"/>
    <p:sldId id="261" r:id="rId8"/>
    <p:sldId id="274" r:id="rId9"/>
    <p:sldId id="275" r:id="rId10"/>
    <p:sldId id="276" r:id="rId11"/>
    <p:sldId id="262" r:id="rId12"/>
    <p:sldId id="263" r:id="rId13"/>
    <p:sldId id="264" r:id="rId14"/>
    <p:sldId id="265" r:id="rId15"/>
    <p:sldId id="266" r:id="rId16"/>
    <p:sldId id="267" r:id="rId17"/>
    <p:sldId id="268" r:id="rId18"/>
    <p:sldId id="269" r:id="rId19"/>
    <p:sldId id="270" r:id="rId20"/>
    <p:sldId id="271" r:id="rId21"/>
    <p:sldId id="299" r:id="rId22"/>
    <p:sldId id="272"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9" d="100"/>
          <a:sy n="89" d="100"/>
        </p:scale>
        <p:origin x="-1258" y="202"/>
      </p:cViewPr>
      <p:guideLst>
        <p:guide orient="horz" pos="2160"/>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2D387-8085-42E7-A2B2-275149AF8E4A}" type="datetimeFigureOut">
              <a:rPr lang="en-US" smtClean="0"/>
              <a:t>5/3/2022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F2195-16AE-4F75-B8D1-3A7BE3F12252}" type="slidenum">
              <a:rPr lang="en-US" smtClean="0"/>
              <a:t>‹#›</a:t>
            </a:fld>
            <a:endParaRPr lang="en-US"/>
          </a:p>
        </p:txBody>
      </p:sp>
    </p:spTree>
    <p:extLst>
      <p:ext uri="{BB962C8B-B14F-4D97-AF65-F5344CB8AC3E}">
        <p14:creationId xmlns:p14="http://schemas.microsoft.com/office/powerpoint/2010/main" val="3157044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F2195-16AE-4F75-B8D1-3A7BE3F12252}"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45A087-17F5-46B2-B741-F2DB863FB0FA}"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29438-71B3-48A9-8CA3-BF10729F60A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5A087-17F5-46B2-B741-F2DB863FB0FA}"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29438-71B3-48A9-8CA3-BF10729F60A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945A087-17F5-46B2-B741-F2DB863FB0FA}"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29438-71B3-48A9-8CA3-BF10729F60A5}"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45A087-17F5-46B2-B741-F2DB863FB0FA}"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29438-71B3-48A9-8CA3-BF10729F60A5}"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45A087-17F5-46B2-B741-F2DB863FB0FA}"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29438-71B3-48A9-8CA3-BF10729F60A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945A087-17F5-46B2-B741-F2DB863FB0FA}"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29438-71B3-48A9-8CA3-BF10729F60A5}"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45A087-17F5-46B2-B741-F2DB863FB0FA}" type="datetimeFigureOut">
              <a:rPr lang="en-US" smtClean="0"/>
              <a:t>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29438-71B3-48A9-8CA3-BF10729F60A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45A087-17F5-46B2-B741-F2DB863FB0FA}" type="datetimeFigureOut">
              <a:rPr lang="en-US" smtClean="0"/>
              <a:t>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29438-71B3-48A9-8CA3-BF10729F60A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945A087-17F5-46B2-B741-F2DB863FB0FA}" type="datetimeFigureOut">
              <a:rPr lang="en-US" smtClean="0"/>
              <a:t>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29438-71B3-48A9-8CA3-BF10729F60A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945A087-17F5-46B2-B741-F2DB863FB0FA}"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29438-71B3-48A9-8CA3-BF10729F60A5}"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45A087-17F5-46B2-B741-F2DB863FB0FA}"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29438-71B3-48A9-8CA3-BF10729F60A5}"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945A087-17F5-46B2-B741-F2DB863FB0FA}" type="datetimeFigureOut">
              <a:rPr lang="en-US" smtClean="0"/>
              <a:t>5/3/2022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1429438-71B3-48A9-8CA3-BF10729F60A5}"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dirty="0" smtClean="0">
                <a:latin typeface="Times New Roman" pitchFamily="18" charset="0"/>
                <a:cs typeface="Times New Roman" pitchFamily="18" charset="0"/>
              </a:rPr>
              <a:t>MĨ THUẬT LỚP 2</a:t>
            </a:r>
            <a:endParaRPr lang="en-US" dirty="0">
              <a:latin typeface="Times New Roman" pitchFamily="18" charset="0"/>
              <a:cs typeface="Times New Roman" pitchFamily="18" charset="0"/>
            </a:endParaRPr>
          </a:p>
        </p:txBody>
      </p:sp>
      <p:sp>
        <p:nvSpPr>
          <p:cNvPr id="3" name="Content Placeholder 2"/>
          <p:cNvSpPr>
            <a:spLocks noGrp="1"/>
          </p:cNvSpPr>
          <p:nvPr>
            <p:ph sz="quarter" idx="13"/>
          </p:nvPr>
        </p:nvSpPr>
        <p:spPr>
          <a:xfrm>
            <a:off x="457200" y="4401185"/>
            <a:ext cx="7999730" cy="1953895"/>
          </a:xfrm>
        </p:spPr>
        <p:txBody>
          <a:bodyPr>
            <a:normAutofit fontScale="55000" lnSpcReduction="20000"/>
          </a:bodyPr>
          <a:lstStyle/>
          <a:p>
            <a:pPr algn="ctr"/>
            <a:endParaRPr lang="vi-VN" dirty="0" smtClean="0"/>
          </a:p>
          <a:p>
            <a:pPr algn="ctr"/>
            <a:endParaRPr lang="vi-VN" dirty="0"/>
          </a:p>
          <a:p>
            <a:pPr algn="ctr"/>
            <a:endParaRPr lang="vi-VN" dirty="0" smtClean="0"/>
          </a:p>
          <a:p>
            <a:pPr algn="ctr"/>
            <a:endParaRPr lang="vi-VN" dirty="0">
              <a:latin typeface="Times New Roman" pitchFamily="18" charset="0"/>
              <a:cs typeface="Times New Roman" pitchFamily="18" charset="0"/>
            </a:endParaRPr>
          </a:p>
          <a:p>
            <a:pPr algn="ctr"/>
            <a:endParaRPr lang="vi-VN" dirty="0" smtClean="0">
              <a:latin typeface="Times New Roman" pitchFamily="18" charset="0"/>
              <a:cs typeface="Times New Roman" pitchFamily="18" charset="0"/>
            </a:endParaRPr>
          </a:p>
          <a:p>
            <a:pPr algn="ctr"/>
            <a:r>
              <a:rPr lang="vi-VN" sz="4800" b="1"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GIÁO VIÊN : </a:t>
            </a:r>
            <a:r>
              <a:rPr lang="en-US" altLang="vi-VN" sz="4800" b="1"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TRẦN THỊ DIỄM</a:t>
            </a:r>
            <a:endParaRPr lang="vi-VN" sz="4800" b="1"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ctr"/>
            <a:r>
              <a:rPr lang="vi-VN" sz="4800" b="1"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NĂM HỌC 2021-2022</a:t>
            </a:r>
          </a:p>
        </p:txBody>
      </p:sp>
      <p:pic>
        <p:nvPicPr>
          <p:cNvPr id="3078" name="Picture 14" descr="BLA8CE~1"/>
          <p:cNvPicPr>
            <a:picLocks noGrp="1" noChangeAspect="1"/>
          </p:cNvPicPr>
          <p:nvPr>
            <p:ph sz="quarter" idx="14"/>
          </p:nvPr>
        </p:nvPicPr>
        <p:blipFill>
          <a:blip r:embed="rId2">
            <a:lum bright="6000" contrast="24000"/>
          </a:blip>
          <a:stretch>
            <a:fillRect/>
          </a:stretch>
        </p:blipFill>
        <p:spPr>
          <a:xfrm>
            <a:off x="3200400" y="2133600"/>
            <a:ext cx="2733675" cy="2857500"/>
          </a:xfrm>
          <a:prstGeom prst="rect">
            <a:avLst/>
          </a:prstGeom>
          <a:noFill/>
          <a:ln w="9525">
            <a:noFill/>
          </a:ln>
        </p:spPr>
      </p:pic>
      <p:pic>
        <p:nvPicPr>
          <p:cNvPr id="3077" name="Picture 2" descr="BAR01"/>
          <p:cNvPicPr>
            <a:picLocks noChangeAspect="1"/>
          </p:cNvPicPr>
          <p:nvPr/>
        </p:nvPicPr>
        <p:blipFill>
          <a:blip r:embed="rId3"/>
          <a:stretch>
            <a:fillRect/>
          </a:stretch>
        </p:blipFill>
        <p:spPr>
          <a:xfrm>
            <a:off x="0" y="0"/>
            <a:ext cx="9144000" cy="609600"/>
          </a:xfrm>
          <a:prstGeom prst="rect">
            <a:avLst/>
          </a:prstGeom>
          <a:noFill/>
          <a:ln w="9525">
            <a:noFill/>
          </a:ln>
        </p:spPr>
      </p:pic>
      <p:pic>
        <p:nvPicPr>
          <p:cNvPr id="4" name="Picture 2" descr="BAR01"/>
          <p:cNvPicPr>
            <a:picLocks noChangeAspect="1"/>
          </p:cNvPicPr>
          <p:nvPr/>
        </p:nvPicPr>
        <p:blipFill>
          <a:blip r:embed="rId3"/>
          <a:stretch>
            <a:fillRect/>
          </a:stretch>
        </p:blipFill>
        <p:spPr>
          <a:xfrm>
            <a:off x="-5080" y="6248400"/>
            <a:ext cx="9144000" cy="609600"/>
          </a:xfrm>
          <a:prstGeom prst="rect">
            <a:avLst/>
          </a:prstGeom>
          <a:noFill/>
          <a:ln w="9525">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900"/>
            <a:ext cx="8229600" cy="774700"/>
          </a:xfrm>
        </p:spPr>
        <p:txBody>
          <a:bodyPr>
            <a:norm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Quan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sát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tranh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trang</a:t>
            </a:r>
            <a:r>
              <a:rPr lang="en-US" sz="4000" b="1" dirty="0" smtClean="0">
                <a:solidFill>
                  <a:srgbClr val="FF0000"/>
                </a:solidFill>
                <a:latin typeface="Times New Roman" panose="02020603050405020304" pitchFamily="18" charset="0"/>
                <a:cs typeface="Times New Roman" panose="02020603050405020304" pitchFamily="18" charset="0"/>
              </a:rPr>
              <a:t> 6,7 SMT 2</a:t>
            </a:r>
          </a:p>
        </p:txBody>
      </p:sp>
      <p:sp>
        <p:nvSpPr>
          <p:cNvPr id="3" name="Content Placeholder 2"/>
          <p:cNvSpPr>
            <a:spLocks noGrp="1"/>
          </p:cNvSpPr>
          <p:nvPr>
            <p:ph sz="quarter" idx="13"/>
          </p:nvPr>
        </p:nvSpPr>
        <p:spPr>
          <a:xfrm>
            <a:off x="914400" y="5867400"/>
            <a:ext cx="7518400" cy="759460"/>
          </a:xfrm>
        </p:spPr>
        <p:txBody>
          <a:bodyPr>
            <a:noAutofit/>
          </a:bodyPr>
          <a:lstStyle/>
          <a:p>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Em</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hãy</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nêu</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tên</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của</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tác</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phẩm</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có</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trong</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en-US" sz="2700" b="1" dirty="0" err="1"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tranh</a:t>
            </a:r>
            <a:r>
              <a:rPr lang="en-US" sz="27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t>
            </a:r>
          </a:p>
        </p:txBody>
      </p:sp>
      <p:pic>
        <p:nvPicPr>
          <p:cNvPr id="4" name="Content Placeholder 3"/>
          <p:cNvPicPr>
            <a:picLocks noGrp="1" noChangeAspect="1"/>
          </p:cNvPicPr>
          <p:nvPr>
            <p:ph sz="quarter" idx="14"/>
          </p:nvPr>
        </p:nvPicPr>
        <p:blipFill>
          <a:blip r:embed="rId2"/>
          <a:stretch>
            <a:fillRect/>
          </a:stretch>
        </p:blipFill>
        <p:spPr>
          <a:xfrm>
            <a:off x="345440" y="1038860"/>
            <a:ext cx="4222750" cy="4809490"/>
          </a:xfrm>
          <a:prstGeom prst="rect">
            <a:avLst/>
          </a:prstGeom>
        </p:spPr>
      </p:pic>
      <p:pic>
        <p:nvPicPr>
          <p:cNvPr id="5" name="Picture 4"/>
          <p:cNvPicPr>
            <a:picLocks noChangeAspect="1"/>
          </p:cNvPicPr>
          <p:nvPr/>
        </p:nvPicPr>
        <p:blipFill>
          <a:blip r:embed="rId3"/>
          <a:stretch>
            <a:fillRect/>
          </a:stretch>
        </p:blipFill>
        <p:spPr>
          <a:xfrm>
            <a:off x="4724400" y="1038860"/>
            <a:ext cx="3957955" cy="475805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120" y="1447483"/>
            <a:ext cx="6896660" cy="377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533400"/>
            <a:ext cx="8229600" cy="457200"/>
          </a:xfrm>
        </p:spPr>
        <p:txBody>
          <a:bodyPr>
            <a:normAutofit fontScale="90000"/>
          </a:bodyPr>
          <a:lstStyle/>
          <a:p>
            <a:r>
              <a:rPr lang="en-US" sz="3555" b="1" dirty="0" err="1" smtClean="0">
                <a:latin typeface="Times New Roman" panose="02020603050405020304" pitchFamily="18" charset="0"/>
                <a:cs typeface="Times New Roman" panose="02020603050405020304" pitchFamily="18" charset="0"/>
              </a:rPr>
              <a:t>Em</a:t>
            </a:r>
            <a:r>
              <a:rPr lang="en-US" sz="3555" b="1" dirty="0" smtClean="0">
                <a:latin typeface="Times New Roman" panose="02020603050405020304" pitchFamily="18" charset="0"/>
                <a:cs typeface="Times New Roman" panose="02020603050405020304" pitchFamily="18" charset="0"/>
              </a:rPr>
              <a:t> </a:t>
            </a:r>
            <a:r>
              <a:rPr lang="en-US" sz="3555" b="1" dirty="0" err="1" smtClean="0">
                <a:latin typeface="Times New Roman" panose="02020603050405020304" pitchFamily="18" charset="0"/>
                <a:cs typeface="Times New Roman" panose="02020603050405020304" pitchFamily="18" charset="0"/>
              </a:rPr>
              <a:t>thấy</a:t>
            </a:r>
            <a:r>
              <a:rPr lang="en-US" sz="3555" b="1" dirty="0" smtClean="0">
                <a:latin typeface="Times New Roman" panose="02020603050405020304" pitchFamily="18" charset="0"/>
                <a:cs typeface="Times New Roman" panose="02020603050405020304" pitchFamily="18" charset="0"/>
              </a:rPr>
              <a:t> </a:t>
            </a:r>
            <a:r>
              <a:rPr lang="en-US" sz="3555" b="1" dirty="0" err="1" smtClean="0">
                <a:latin typeface="Times New Roman" panose="02020603050405020304" pitchFamily="18" charset="0"/>
                <a:cs typeface="Times New Roman" panose="02020603050405020304" pitchFamily="18" charset="0"/>
              </a:rPr>
              <a:t>gì</a:t>
            </a:r>
            <a:r>
              <a:rPr lang="en-US" sz="3555" b="1" dirty="0" smtClean="0">
                <a:latin typeface="Times New Roman" panose="02020603050405020304" pitchFamily="18" charset="0"/>
                <a:cs typeface="Times New Roman" panose="02020603050405020304" pitchFamily="18" charset="0"/>
              </a:rPr>
              <a:t> </a:t>
            </a:r>
            <a:r>
              <a:rPr lang="en-US" sz="3555" b="1" dirty="0" err="1" smtClean="0">
                <a:latin typeface="Times New Roman" panose="02020603050405020304" pitchFamily="18" charset="0"/>
                <a:cs typeface="Times New Roman" panose="02020603050405020304" pitchFamily="18" charset="0"/>
              </a:rPr>
              <a:t>trong</a:t>
            </a:r>
            <a:r>
              <a:rPr lang="en-US" sz="3555" b="1" dirty="0" smtClean="0">
                <a:latin typeface="Times New Roman" panose="02020603050405020304" pitchFamily="18" charset="0"/>
                <a:cs typeface="Times New Roman" panose="02020603050405020304" pitchFamily="18" charset="0"/>
              </a:rPr>
              <a:t> </a:t>
            </a:r>
            <a:r>
              <a:rPr lang="en-US" sz="3555" b="1" dirty="0" err="1" smtClean="0">
                <a:latin typeface="Times New Roman" panose="02020603050405020304" pitchFamily="18" charset="0"/>
                <a:cs typeface="Times New Roman" panose="02020603050405020304" pitchFamily="18" charset="0"/>
              </a:rPr>
              <a:t>tranh</a:t>
            </a:r>
            <a:r>
              <a:rPr lang="en-US" sz="3555" b="1" dirty="0" smtClean="0">
                <a:latin typeface="Times New Roman" panose="02020603050405020304" pitchFamily="18" charset="0"/>
                <a:cs typeface="Times New Roman" panose="02020603050405020304" pitchFamily="18" charset="0"/>
              </a:rPr>
              <a:t>?</a:t>
            </a:r>
            <a:endParaRPr lang="en-US" sz="3555"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2090" y="5334000"/>
            <a:ext cx="8862695" cy="58356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Tranh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phòng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covid</a:t>
            </a:r>
            <a:r>
              <a:rPr lang="en-US" sz="3200" dirty="0" smtClean="0">
                <a:latin typeface="Times New Roman" panose="02020603050405020304" pitchFamily="18" charset="0"/>
                <a:cs typeface="Times New Roman" panose="02020603050405020304" pitchFamily="18" charset="0"/>
              </a:rPr>
              <a:t> -19</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348" y="1295400"/>
            <a:ext cx="8229600" cy="990600"/>
          </a:xfrm>
        </p:spPr>
        <p:txBody>
          <a:bodyPr>
            <a:noAutofit/>
          </a:bodyPr>
          <a:lstStyle/>
          <a:p>
            <a:pPr>
              <a:spcAft>
                <a:spcPts val="0"/>
              </a:spcAft>
            </a:pPr>
            <a:r>
              <a:rPr lang="en-US" sz="2800" dirty="0" smtClean="0">
                <a:solidFill>
                  <a:srgbClr val="000000"/>
                </a:solidFill>
                <a:latin typeface="Times New Roman" panose="02020603050405020304"/>
                <a:ea typeface="Times New Roman" panose="02020603050405020304"/>
                <a:cs typeface="Times New Roman" panose="02020603050405020304"/>
              </a:rPr>
              <a:t/>
            </a:r>
            <a:br>
              <a:rPr lang="en-US" sz="2800" dirty="0" smtClean="0">
                <a:solidFill>
                  <a:srgbClr val="000000"/>
                </a:solidFill>
                <a:latin typeface="Times New Roman" panose="02020603050405020304"/>
                <a:ea typeface="Times New Roman" panose="02020603050405020304"/>
                <a:cs typeface="Times New Roman" panose="02020603050405020304"/>
              </a:rPr>
            </a:br>
            <a:r>
              <a:rPr lang="en-US" sz="2800" dirty="0" smtClean="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Cờ</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trang</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trí</a:t>
            </a:r>
            <a:r>
              <a:rPr lang="en-US" sz="2800" dirty="0">
                <a:solidFill>
                  <a:srgbClr val="000000"/>
                </a:solidFill>
                <a:latin typeface="Times New Roman" panose="02020603050405020304"/>
                <a:ea typeface="Times New Roman" panose="02020603050405020304"/>
                <a:cs typeface="Times New Roman" panose="02020603050405020304"/>
              </a:rPr>
              <a:t> ở </a:t>
            </a:r>
            <a:r>
              <a:rPr lang="en-US" sz="2800" dirty="0" err="1">
                <a:solidFill>
                  <a:srgbClr val="000000"/>
                </a:solidFill>
                <a:latin typeface="Times New Roman" panose="02020603050405020304"/>
                <a:ea typeface="Times New Roman" panose="02020603050405020304"/>
                <a:cs typeface="Times New Roman" panose="02020603050405020304"/>
              </a:rPr>
              <a:t>trường</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học</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nhân</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dịp</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khai</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giảng</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chào</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đón</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năm</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học</a:t>
            </a:r>
            <a:r>
              <a:rPr lang="en-US" sz="2800" dirty="0">
                <a:solidFill>
                  <a:srgbClr val="000000"/>
                </a:solidFill>
                <a:latin typeface="Times New Roman" panose="02020603050405020304"/>
                <a:ea typeface="Times New Roman" panose="02020603050405020304"/>
                <a:cs typeface="Times New Roman" panose="02020603050405020304"/>
              </a:rPr>
              <a:t> </a:t>
            </a:r>
            <a:r>
              <a:rPr lang="en-US" sz="2800" dirty="0" err="1">
                <a:solidFill>
                  <a:srgbClr val="000000"/>
                </a:solidFill>
                <a:latin typeface="Times New Roman" panose="02020603050405020304"/>
                <a:ea typeface="Times New Roman" panose="02020603050405020304"/>
                <a:cs typeface="Times New Roman" panose="02020603050405020304"/>
              </a:rPr>
              <a:t>mới</a:t>
            </a:r>
            <a:r>
              <a:rPr lang="en-US" sz="2800" dirty="0">
                <a:solidFill>
                  <a:srgbClr val="000000"/>
                </a:solidFill>
                <a:latin typeface="Times New Roman" panose="02020603050405020304"/>
                <a:ea typeface="Times New Roman" panose="02020603050405020304"/>
                <a:cs typeface="Times New Roman" panose="02020603050405020304"/>
              </a:rPr>
              <a:t>...</a:t>
            </a:r>
            <a:r>
              <a:rPr lang="en-US" sz="2800" dirty="0">
                <a:latin typeface=".VnTime" panose="020B7200000000000000"/>
                <a:ea typeface="Times New Roman" panose="02020603050405020304"/>
                <a:cs typeface="Times New Roman" panose="02020603050405020304"/>
              </a:rPr>
              <a:t/>
            </a:r>
            <a:br>
              <a:rPr lang="en-US" sz="2800" dirty="0">
                <a:latin typeface=".VnTime" panose="020B7200000000000000"/>
                <a:ea typeface="Times New Roman" panose="02020603050405020304"/>
                <a:cs typeface="Times New Roman" panose="02020603050405020304"/>
              </a:rPr>
            </a:br>
            <a:endParaRPr lang="en-US"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7010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315" y="2057400"/>
            <a:ext cx="3143885" cy="323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066165"/>
            <a:ext cx="8229600" cy="781050"/>
          </a:xfrm>
        </p:spPr>
        <p:txBody>
          <a:bodyPr>
            <a:normAutofit fontScale="90000"/>
          </a:bodyPr>
          <a:lstStyle/>
          <a:p>
            <a:r>
              <a:rPr lang="en-US" sz="3200" b="1" dirty="0" err="1" smtClean="0">
                <a:latin typeface="Times New Roman" panose="02020603050405020304" pitchFamily="18" charset="0"/>
                <a:cs typeface="Times New Roman" panose="02020603050405020304" pitchFamily="18" charset="0"/>
              </a:rPr>
              <a:t>Sản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phẩm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tạo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hình</a:t>
            </a:r>
            <a:r>
              <a:rPr lang="en-US" dirty="0" smtClean="0"/>
              <a:t> </a:t>
            </a:r>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590" y="2057400"/>
            <a:ext cx="5182870" cy="3160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pPr marL="0" indent="0" algn="ctr">
              <a:buNone/>
            </a:pPr>
            <a:endParaRPr lang="en-US" dirty="0" smtClean="0"/>
          </a:p>
          <a:p>
            <a:pPr marL="0" indent="0" algn="ctr">
              <a:buNone/>
            </a:pPr>
            <a:endParaRPr lang="en-US" dirty="0"/>
          </a:p>
          <a:p>
            <a:pPr marL="0" indent="0" algn="ctr">
              <a:buNone/>
            </a:pPr>
            <a:r>
              <a:rPr lang="vi-VN" dirty="0" smtClean="0"/>
              <a:t>Làng </a:t>
            </a:r>
            <a:r>
              <a:rPr lang="vi-VN" dirty="0"/>
              <a:t>bích họa Lý Sơn – Quảng </a:t>
            </a:r>
            <a:r>
              <a:rPr lang="vi-VN" dirty="0" smtClean="0"/>
              <a:t>Ngãi</a:t>
            </a:r>
            <a:endParaRPr lang="vi-VN" dirty="0"/>
          </a:p>
        </p:txBody>
      </p:sp>
      <p:sp>
        <p:nvSpPr>
          <p:cNvPr id="2" name="Title 1"/>
          <p:cNvSpPr>
            <a:spLocks noGrp="1"/>
          </p:cNvSpPr>
          <p:nvPr>
            <p:ph type="title"/>
          </p:nvPr>
        </p:nvSpPr>
        <p:spPr>
          <a:xfrm>
            <a:off x="457200" y="704088"/>
            <a:ext cx="8229600" cy="667512"/>
          </a:xfrm>
        </p:spPr>
        <p:txBody>
          <a:bodyPr>
            <a:normAutofit fontScale="90000"/>
          </a:bodyPr>
          <a:lstStyle/>
          <a:p>
            <a:r>
              <a:rPr lang="en-US" dirty="0" smtClean="0">
                <a:latin typeface="Times New Roman" panose="02020603050405020304" pitchFamily="18" charset="0"/>
                <a:cs typeface="Times New Roman" panose="02020603050405020304" pitchFamily="18" charset="0"/>
              </a:rPr>
              <a:t>Tranh </a:t>
            </a:r>
            <a:r>
              <a:rPr lang="en-US" dirty="0" err="1" smtClean="0">
                <a:latin typeface="Times New Roman" panose="02020603050405020304" pitchFamily="18" charset="0"/>
                <a:cs typeface="Times New Roman" panose="02020603050405020304" pitchFamily="18" charset="0"/>
              </a:rPr>
              <a:t>tường</a:t>
            </a:r>
            <a:endParaRPr lang="en-US"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858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068185" cy="408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5334000"/>
            <a:ext cx="8229600" cy="1048512"/>
          </a:xfrm>
        </p:spPr>
        <p:txBody>
          <a:bodyPr>
            <a:normAutofit/>
          </a:bodyPr>
          <a:lstStyle/>
          <a:p>
            <a:r>
              <a:rPr lang="en-US" sz="2000" b="1" dirty="0" err="1">
                <a:solidFill>
                  <a:srgbClr val="333333"/>
                </a:solidFill>
                <a:latin typeface="Times New Roman" panose="02020603050405020304" pitchFamily="18" charset="0"/>
                <a:cs typeface="Times New Roman" panose="02020603050405020304" pitchFamily="18" charset="0"/>
              </a:rPr>
              <a:t>Làng</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bích</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họa</a:t>
            </a:r>
            <a:r>
              <a:rPr lang="en-US" sz="2000" b="1" dirty="0">
                <a:solidFill>
                  <a:srgbClr val="333333"/>
                </a:solidFill>
                <a:latin typeface="Times New Roman" panose="02020603050405020304" pitchFamily="18" charset="0"/>
                <a:cs typeface="Times New Roman" panose="02020603050405020304" pitchFamily="18" charset="0"/>
              </a:rPr>
              <a:t> Australia – </a:t>
            </a:r>
            <a:r>
              <a:rPr lang="en-US" sz="2000" b="1" dirty="0" err="1">
                <a:solidFill>
                  <a:srgbClr val="333333"/>
                </a:solidFill>
                <a:latin typeface="Times New Roman" panose="02020603050405020304" pitchFamily="18" charset="0"/>
                <a:cs typeface="Times New Roman" panose="02020603050405020304" pitchFamily="18" charset="0"/>
              </a:rPr>
              <a:t>Xã</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Tịnh</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Thới</a:t>
            </a:r>
            <a:r>
              <a:rPr lang="en-US" sz="2000" b="1" dirty="0">
                <a:solidFill>
                  <a:srgbClr val="333333"/>
                </a:solidFill>
                <a:latin typeface="Times New Roman" panose="02020603050405020304" pitchFamily="18" charset="0"/>
                <a:cs typeface="Times New Roman" panose="02020603050405020304" pitchFamily="18" charset="0"/>
              </a:rPr>
              <a:t>, TP. Cao </a:t>
            </a:r>
            <a:r>
              <a:rPr lang="en-US" sz="2000" b="1" dirty="0" err="1">
                <a:solidFill>
                  <a:srgbClr val="333333"/>
                </a:solidFill>
                <a:latin typeface="Times New Roman" panose="02020603050405020304" pitchFamily="18" charset="0"/>
                <a:cs typeface="Times New Roman" panose="02020603050405020304" pitchFamily="18" charset="0"/>
              </a:rPr>
              <a:t>Lãnh</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Tỉnh</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a:solidFill>
                  <a:srgbClr val="333333"/>
                </a:solidFill>
                <a:latin typeface="Times New Roman" panose="02020603050405020304" pitchFamily="18" charset="0"/>
                <a:cs typeface="Times New Roman" panose="02020603050405020304" pitchFamily="18" charset="0"/>
              </a:rPr>
              <a:t>Đồng</a:t>
            </a:r>
            <a:r>
              <a:rPr lang="en-US" sz="2000" b="1" dirty="0">
                <a:solidFill>
                  <a:srgbClr val="333333"/>
                </a:solidFill>
                <a:latin typeface="Times New Roman" panose="02020603050405020304" pitchFamily="18" charset="0"/>
                <a:cs typeface="Times New Roman" panose="02020603050405020304" pitchFamily="18" charset="0"/>
              </a:rPr>
              <a:t> </a:t>
            </a:r>
            <a:r>
              <a:rPr lang="en-US" sz="2000" b="1" dirty="0" err="1" smtClean="0">
                <a:solidFill>
                  <a:srgbClr val="333333"/>
                </a:solidFill>
                <a:latin typeface="Times New Roman" panose="02020603050405020304" pitchFamily="18" charset="0"/>
                <a:cs typeface="Times New Roman" panose="02020603050405020304" pitchFamily="18" charset="0"/>
              </a:rPr>
              <a:t>Tháp</a:t>
            </a:r>
            <a:r>
              <a:rPr lang="en-US" sz="2000" b="1" dirty="0" smtClean="0">
                <a:solidFill>
                  <a:srgbClr val="333333"/>
                </a:solidFill>
                <a:latin typeface="Times New Roman" panose="02020603050405020304" pitchFamily="18" charset="0"/>
                <a:cs typeface="Times New Roman" panose="02020603050405020304" pitchFamily="18" charset="0"/>
              </a:rPr>
              <a:t> -</a:t>
            </a:r>
            <a:r>
              <a:rPr lang="en-US" sz="2000" b="1" dirty="0" err="1" smtClean="0">
                <a:solidFill>
                  <a:srgbClr val="333333"/>
                </a:solidFill>
                <a:latin typeface="Times New Roman" panose="02020603050405020304" pitchFamily="18" charset="0"/>
                <a:cs typeface="Times New Roman" panose="02020603050405020304" pitchFamily="18" charset="0"/>
              </a:rPr>
              <a:t>Việt</a:t>
            </a:r>
            <a:r>
              <a:rPr lang="en-US" sz="2000" b="1" dirty="0" smtClean="0">
                <a:solidFill>
                  <a:srgbClr val="333333"/>
                </a:solidFill>
                <a:latin typeface="Times New Roman" panose="02020603050405020304" pitchFamily="18" charset="0"/>
                <a:cs typeface="Times New Roman" panose="02020603050405020304" pitchFamily="18" charset="0"/>
              </a:rPr>
              <a:t> </a:t>
            </a:r>
            <a:r>
              <a:rPr lang="en-US" sz="2000" b="1" dirty="0">
                <a:solidFill>
                  <a:srgbClr val="333333"/>
                </a:solidFill>
                <a:latin typeface="Times New Roman" panose="02020603050405020304" pitchFamily="18" charset="0"/>
                <a:cs typeface="Times New Roman" panose="02020603050405020304" pitchFamily="18" charset="0"/>
              </a:rPr>
              <a:t>Nam</a:t>
            </a:r>
            <a:r>
              <a:rPr lang="en-US" sz="2000" b="1" dirty="0" smtClean="0">
                <a:solidFill>
                  <a:srgbClr val="333333"/>
                </a:solidFill>
                <a:latin typeface="Times New Roman" panose="02020603050405020304" pitchFamily="18" charset="0"/>
                <a:cs typeface="Times New Roman" panose="02020603050405020304" pitchFamily="18" charset="0"/>
              </a:rPr>
              <a:t/>
            </a:r>
            <a:br>
              <a:rPr lang="en-US" sz="2000" b="1" dirty="0" smtClean="0">
                <a:solidFill>
                  <a:srgbClr val="333333"/>
                </a:solidFill>
                <a:latin typeface="Times New Roman" panose="02020603050405020304" pitchFamily="18" charset="0"/>
                <a:cs typeface="Times New Roman" panose="02020603050405020304" pitchFamily="18" charset="0"/>
              </a:rPr>
            </a:br>
            <a:endParaRPr lang="en-US" sz="2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0600" y="304923"/>
            <a:ext cx="5257800" cy="645160"/>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TRANH TƯỜNG</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2133600"/>
            <a:ext cx="3429000" cy="4114800"/>
          </a:xfrm>
        </p:spPr>
      </p:pic>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TRANH </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057400"/>
            <a:ext cx="3962400" cy="4038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1828800"/>
            <a:ext cx="3292077" cy="4237037"/>
          </a:xfrm>
        </p:spPr>
      </p:pic>
      <p:sp>
        <p:nvSpPr>
          <p:cNvPr id="2" name="Title 1"/>
          <p:cNvSpPr>
            <a:spLocks noGrp="1"/>
          </p:cNvSpPr>
          <p:nvPr>
            <p:ph type="title"/>
          </p:nvPr>
        </p:nvSpPr>
        <p:spPr>
          <a:xfrm>
            <a:off x="457200" y="704088"/>
            <a:ext cx="8229600" cy="667512"/>
          </a:xfrm>
        </p:spPr>
        <p:txBody>
          <a:bodyPr>
            <a:noAutofit/>
          </a:bodyPr>
          <a:lstStyle/>
          <a:p>
            <a:r>
              <a:rPr lang="en-US" sz="3200" dirty="0" err="1" smtClean="0">
                <a:solidFill>
                  <a:srgbClr val="000000"/>
                </a:solidFill>
                <a:latin typeface="Times New Roman" panose="02020603050405020304"/>
                <a:ea typeface="Times New Roman" panose="02020603050405020304"/>
              </a:rPr>
              <a:t>Những</a:t>
            </a:r>
            <a:r>
              <a:rPr lang="en-US" sz="3200" dirty="0" smtClean="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sản</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phẩm</a:t>
            </a:r>
            <a:r>
              <a:rPr lang="en-US" sz="3200" dirty="0">
                <a:solidFill>
                  <a:srgbClr val="000000"/>
                </a:solidFill>
                <a:latin typeface="Times New Roman" panose="02020603050405020304"/>
                <a:ea typeface="Times New Roman" panose="02020603050405020304"/>
              </a:rPr>
              <a:t> MT </a:t>
            </a:r>
            <a:r>
              <a:rPr lang="en-US" sz="3200" dirty="0" err="1">
                <a:solidFill>
                  <a:srgbClr val="000000"/>
                </a:solidFill>
                <a:latin typeface="Times New Roman" panose="02020603050405020304"/>
                <a:ea typeface="Times New Roman" panose="02020603050405020304"/>
              </a:rPr>
              <a:t>được</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làm</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từ</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vật</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liệu</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tái</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sử</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dụng</a:t>
            </a:r>
            <a:endParaRPr lang="en-US" sz="3200" dirty="0" err="1">
              <a:solidFill>
                <a:srgbClr val="000000"/>
              </a:solidFill>
              <a:latin typeface="Times New Roman" panose="02020603050405020304"/>
              <a:ea typeface="Times New Roman" panose="02020603050405020304"/>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828800"/>
            <a:ext cx="457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550" y="1532890"/>
            <a:ext cx="6997065" cy="479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04088"/>
            <a:ext cx="8229600" cy="743712"/>
          </a:xfrm>
        </p:spPr>
        <p:txBody>
          <a:bodyPr>
            <a:noAutofit/>
          </a:bodyPr>
          <a:lstStyle/>
          <a:p>
            <a:r>
              <a:rPr lang="en-US" sz="3200" dirty="0" err="1">
                <a:solidFill>
                  <a:srgbClr val="000000"/>
                </a:solidFill>
                <a:latin typeface="Times New Roman" panose="02020603050405020304"/>
                <a:ea typeface="Times New Roman" panose="02020603050405020304"/>
              </a:rPr>
              <a:t>Những</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sản</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phẩm</a:t>
            </a:r>
            <a:r>
              <a:rPr lang="en-US" sz="3200" dirty="0">
                <a:solidFill>
                  <a:srgbClr val="000000"/>
                </a:solidFill>
                <a:latin typeface="Times New Roman" panose="02020603050405020304"/>
                <a:ea typeface="Times New Roman" panose="02020603050405020304"/>
              </a:rPr>
              <a:t> MT </a:t>
            </a:r>
            <a:r>
              <a:rPr lang="en-US" sz="3200" dirty="0" err="1">
                <a:solidFill>
                  <a:srgbClr val="000000"/>
                </a:solidFill>
                <a:latin typeface="Times New Roman" panose="02020603050405020304"/>
                <a:ea typeface="Times New Roman" panose="02020603050405020304"/>
              </a:rPr>
              <a:t>được</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làm</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từ</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vật</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liệu</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tái</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sử</a:t>
            </a:r>
            <a:r>
              <a:rPr lang="en-US" sz="3200" dirty="0">
                <a:solidFill>
                  <a:srgbClr val="000000"/>
                </a:solidFill>
                <a:latin typeface="Times New Roman" panose="02020603050405020304"/>
                <a:ea typeface="Times New Roman" panose="02020603050405020304"/>
              </a:rPr>
              <a:t> </a:t>
            </a:r>
            <a:r>
              <a:rPr lang="en-US" sz="3200" dirty="0" err="1">
                <a:solidFill>
                  <a:srgbClr val="000000"/>
                </a:solidFill>
                <a:latin typeface="Times New Roman" panose="02020603050405020304"/>
                <a:ea typeface="Times New Roman" panose="02020603050405020304"/>
              </a:rPr>
              <a:t>dụng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4210276"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04088"/>
            <a:ext cx="8229600" cy="743712"/>
          </a:xfrm>
        </p:spPr>
        <p:txBody>
          <a:bodyPr/>
          <a:lstStyle/>
          <a:p>
            <a:r>
              <a:rPr lang="en-US" sz="2800" dirty="0" err="1">
                <a:solidFill>
                  <a:srgbClr val="000000"/>
                </a:solidFill>
                <a:latin typeface="Times New Roman" panose="02020603050405020304"/>
                <a:ea typeface="Times New Roman" panose="02020603050405020304"/>
              </a:rPr>
              <a:t>Những</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sản</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phẩm</a:t>
            </a:r>
            <a:r>
              <a:rPr lang="en-US" sz="2800" dirty="0">
                <a:solidFill>
                  <a:srgbClr val="000000"/>
                </a:solidFill>
                <a:latin typeface="Times New Roman" panose="02020603050405020304"/>
                <a:ea typeface="Times New Roman" panose="02020603050405020304"/>
              </a:rPr>
              <a:t> MT </a:t>
            </a:r>
            <a:r>
              <a:rPr lang="en-US" sz="2800" dirty="0" err="1">
                <a:solidFill>
                  <a:srgbClr val="000000"/>
                </a:solidFill>
                <a:latin typeface="Times New Roman" panose="02020603050405020304"/>
                <a:ea typeface="Times New Roman" panose="02020603050405020304"/>
              </a:rPr>
              <a:t>được</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làm</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từ</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vật</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liệu</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tái</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sử</a:t>
            </a:r>
            <a:r>
              <a:rPr lang="en-US" sz="2800" dirty="0">
                <a:solidFill>
                  <a:srgbClr val="000000"/>
                </a:solidFill>
                <a:latin typeface="Times New Roman" panose="02020603050405020304"/>
                <a:ea typeface="Times New Roman" panose="02020603050405020304"/>
              </a:rPr>
              <a:t> </a:t>
            </a:r>
            <a:r>
              <a:rPr lang="en-US" sz="2800" dirty="0" err="1">
                <a:solidFill>
                  <a:srgbClr val="000000"/>
                </a:solidFill>
                <a:latin typeface="Times New Roman" panose="02020603050405020304"/>
                <a:ea typeface="Times New Roman" panose="02020603050405020304"/>
              </a:rPr>
              <a:t>dụng</a:t>
            </a:r>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57400"/>
            <a:ext cx="3810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52400"/>
            <a:ext cx="8736330" cy="1322070"/>
          </a:xfrm>
          <a:prstGeom prst="rect">
            <a:avLst/>
          </a:prstGeom>
          <a:noFill/>
        </p:spPr>
        <p:txBody>
          <a:bodyPr wrap="square" rtlCol="0">
            <a:spAutoFit/>
          </a:bodyPr>
          <a:lstStyle/>
          <a:p>
            <a:pPr algn="ctr"/>
            <a:r>
              <a:rPr lang="en-US" sz="4000" u="sng" dirty="0" err="1" smtClean="0">
                <a:solidFill>
                  <a:srgbClr val="FFFF00"/>
                </a:solidFill>
                <a:latin typeface="Times New Roman" panose="02020603050405020304" pitchFamily="18" charset="0"/>
                <a:cs typeface="Times New Roman" panose="02020603050405020304" pitchFamily="18" charset="0"/>
              </a:rPr>
              <a:t>Chủ</a:t>
            </a:r>
            <a:r>
              <a:rPr lang="en-US" sz="4000" u="sng" dirty="0" smtClean="0">
                <a:solidFill>
                  <a:srgbClr val="FFFF00"/>
                </a:solidFill>
                <a:latin typeface="Times New Roman" panose="02020603050405020304" pitchFamily="18" charset="0"/>
                <a:cs typeface="Times New Roman" panose="02020603050405020304" pitchFamily="18" charset="0"/>
              </a:rPr>
              <a:t> </a:t>
            </a:r>
            <a:r>
              <a:rPr lang="en-US" sz="4000" u="sng" dirty="0" err="1" smtClean="0">
                <a:solidFill>
                  <a:srgbClr val="FFFF00"/>
                </a:solidFill>
                <a:latin typeface="Times New Roman" panose="02020603050405020304" pitchFamily="18" charset="0"/>
                <a:cs typeface="Times New Roman" panose="02020603050405020304" pitchFamily="18" charset="0"/>
              </a:rPr>
              <a:t>đề</a:t>
            </a:r>
            <a:r>
              <a:rPr lang="en-US" sz="4000" u="sng" dirty="0" smtClean="0">
                <a:solidFill>
                  <a:srgbClr val="FFFF00"/>
                </a:solidFill>
                <a:latin typeface="Times New Roman" panose="02020603050405020304" pitchFamily="18" charset="0"/>
                <a:cs typeface="Times New Roman" panose="02020603050405020304" pitchFamily="18" charset="0"/>
              </a:rPr>
              <a:t> 1</a:t>
            </a:r>
            <a:r>
              <a:rPr lang="en-US" sz="4000" dirty="0" smtClean="0">
                <a:solidFill>
                  <a:srgbClr val="FFFF00"/>
                </a:solidFill>
                <a:latin typeface="Times New Roman" panose="02020603050405020304" pitchFamily="18" charset="0"/>
                <a:cs typeface="Times New Roman" panose="02020603050405020304" pitchFamily="18" charset="0"/>
              </a:rPr>
              <a:t>: </a:t>
            </a:r>
          </a:p>
          <a:p>
            <a:pPr algn="ctr"/>
            <a:r>
              <a:rPr lang="en-US" sz="4000" dirty="0" smtClean="0">
                <a:solidFill>
                  <a:srgbClr val="FFFF00"/>
                </a:solidFill>
                <a:latin typeface="Times New Roman" panose="02020603050405020304" pitchFamily="18" charset="0"/>
                <a:cs typeface="Times New Roman" panose="02020603050405020304" pitchFamily="18" charset="0"/>
              </a:rPr>
              <a:t>MĨ THUẬT TRONG CUỘC SỐNG</a:t>
            </a:r>
          </a:p>
        </p:txBody>
      </p:sp>
      <p:sp>
        <p:nvSpPr>
          <p:cNvPr id="5" name="TextBox 4"/>
          <p:cNvSpPr txBox="1"/>
          <p:nvPr/>
        </p:nvSpPr>
        <p:spPr>
          <a:xfrm>
            <a:off x="838200" y="2286000"/>
            <a:ext cx="7391400" cy="1753235"/>
          </a:xfrm>
          <a:prstGeom prst="rect">
            <a:avLst/>
          </a:prstGeom>
          <a:gradFill>
            <a:gsLst>
              <a:gs pos="0">
                <a:srgbClr val="14CD68"/>
              </a:gs>
              <a:gs pos="100000">
                <a:srgbClr val="0B6E38"/>
              </a:gs>
            </a:gsLst>
            <a:lin scaled="0"/>
          </a:gradFill>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vi-VN" sz="3600" u="sng" dirty="0" smtClean="0">
                <a:solidFill>
                  <a:srgbClr val="FF0000"/>
                </a:solidFill>
                <a:latin typeface="Times New Roman" panose="02020603050405020304" pitchFamily="18" charset="0"/>
                <a:cs typeface="Times New Roman" panose="02020603050405020304" pitchFamily="18" charset="0"/>
              </a:rPr>
              <a:t>Yêu cầu cần đạt</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Biết</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được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sự</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đa</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dạng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và</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gọi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được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tên</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các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tác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phẩm</a:t>
            </a:r>
            <a:r>
              <a:rPr lang="en-US" sz="3600" dirty="0" smtClean="0">
                <a:solidFill>
                  <a:srgbClr val="FFFF00"/>
                </a:solidFill>
                <a:latin typeface="Times New Roman" panose="02020603050405020304" pitchFamily="18" charset="0"/>
                <a:cs typeface="Times New Roman" panose="02020603050405020304" pitchFamily="18" charset="0"/>
              </a:rPr>
              <a:t> , </a:t>
            </a:r>
            <a:r>
              <a:rPr lang="en-US" sz="3600" dirty="0" err="1" smtClean="0">
                <a:solidFill>
                  <a:srgbClr val="FFFF00"/>
                </a:solidFill>
                <a:latin typeface="Times New Roman" panose="02020603050405020304" pitchFamily="18" charset="0"/>
                <a:cs typeface="Times New Roman" panose="02020603050405020304" pitchFamily="18" charset="0"/>
              </a:rPr>
              <a:t>sản</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phẩm</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mĩ</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thuật</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trong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cuộc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sống</a:t>
            </a:r>
            <a:r>
              <a:rPr lang="en-US" sz="3600" dirty="0" smtClean="0">
                <a:solidFill>
                  <a:srgbClr val="FFC000"/>
                </a:solidFill>
                <a:latin typeface="Times New Roman" panose="02020603050405020304" pitchFamily="18" charset="0"/>
                <a:cs typeface="Times New Roman" panose="02020603050405020304" pitchFamily="18" charset="0"/>
              </a:rPr>
              <a:t>.</a:t>
            </a:r>
          </a:p>
        </p:txBody>
      </p:sp>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53000" y="1447800"/>
            <a:ext cx="36576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04088"/>
            <a:ext cx="8229600" cy="591312"/>
          </a:xfrm>
        </p:spPr>
        <p:txBody>
          <a:bodyPr>
            <a:normAutofit fontScale="90000"/>
          </a:bodyPr>
          <a:lstStyle/>
          <a:p>
            <a:r>
              <a:rPr lang="en-US" sz="4000" dirty="0" err="1" smtClean="0">
                <a:latin typeface="Times New Roman" panose="02020603050405020304" pitchFamily="18" charset="0"/>
                <a:cs typeface="Times New Roman" panose="02020603050405020304" pitchFamily="18" charset="0"/>
              </a:rPr>
              <a:t>Sản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phẩm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mĩ</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thuật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khác</a:t>
            </a:r>
            <a:endParaRPr lang="en-US" sz="4000" dirty="0">
              <a:latin typeface="Times New Roman" panose="02020603050405020304" pitchFamily="18" charset="0"/>
              <a:cs typeface="Times New Roman" panose="02020603050405020304" pitchFamily="18" charset="0"/>
            </a:endParaRP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40005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276600" y="762000"/>
            <a:ext cx="2324100" cy="645160"/>
          </a:xfrm>
          <a:prstGeom prst="rect">
            <a:avLst/>
          </a:prstGeom>
          <a:noFill/>
        </p:spPr>
        <p:txBody>
          <a:bodyPr wrap="none" rtlCol="0">
            <a:spAutoFit/>
          </a:bodyPr>
          <a:lstStyle/>
          <a:p>
            <a:r>
              <a:rPr lang="en-US" sz="3600" b="1">
                <a:latin typeface="Times New Roman" panose="02020603050405020304" pitchFamily="18" charset="0"/>
                <a:cs typeface="Times New Roman" panose="02020603050405020304" pitchFamily="18" charset="0"/>
              </a:rPr>
              <a:t>Thực hành</a:t>
            </a:r>
          </a:p>
        </p:txBody>
      </p:sp>
      <p:pic>
        <p:nvPicPr>
          <p:cNvPr id="5" name="Content Placeholder 4"/>
          <p:cNvPicPr>
            <a:picLocks noGrp="1" noChangeAspect="1"/>
          </p:cNvPicPr>
          <p:nvPr>
            <p:ph sz="quarter" idx="13"/>
          </p:nvPr>
        </p:nvPicPr>
        <p:blipFill>
          <a:blip r:embed="rId2"/>
          <a:stretch>
            <a:fillRect/>
          </a:stretch>
        </p:blipFill>
        <p:spPr>
          <a:xfrm>
            <a:off x="1395057" y="2679700"/>
            <a:ext cx="2385135" cy="3446463"/>
          </a:xfrm>
          <a:prstGeom prst="rect">
            <a:avLst/>
          </a:prstGeom>
        </p:spPr>
      </p:pic>
      <p:pic>
        <p:nvPicPr>
          <p:cNvPr id="7" name="Content Placeholder 6"/>
          <p:cNvPicPr>
            <a:picLocks noGrp="1" noChangeAspect="1"/>
          </p:cNvPicPr>
          <p:nvPr>
            <p:ph sz="quarter" idx="14"/>
          </p:nvPr>
        </p:nvPicPr>
        <p:blipFill>
          <a:blip r:embed="rId3"/>
          <a:stretch>
            <a:fillRect/>
          </a:stretch>
        </p:blipFill>
        <p:spPr>
          <a:xfrm>
            <a:off x="4953000" y="2362200"/>
            <a:ext cx="2791460" cy="36118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960" y="2362200"/>
            <a:ext cx="8528050" cy="1753235"/>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nêu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phẩm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phẩm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thuật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nhìn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thấy</a:t>
            </a:r>
            <a:r>
              <a:rPr lang="en-US" sz="3600" dirty="0" smtClean="0">
                <a:latin typeface="Times New Roman" panose="02020603050405020304" pitchFamily="18" charset="0"/>
                <a:cs typeface="Times New Roman" panose="02020603050405020304" pitchFamily="18" charset="0"/>
              </a:rPr>
              <a:t> ở </a:t>
            </a:r>
            <a:r>
              <a:rPr lang="en-US" sz="3600" dirty="0" err="1" smtClean="0">
                <a:latin typeface="Times New Roman" panose="02020603050405020304" pitchFamily="18" charset="0"/>
                <a:cs typeface="Times New Roman" panose="02020603050405020304" pitchFamily="18" charset="0"/>
              </a:rPr>
              <a:t>trường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 ở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hoặc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nơi</a:t>
            </a:r>
            <a:r>
              <a:rPr lang="en-US" sz="3600" dirty="0" smtClean="0">
                <a:latin typeface="Times New Roman" panose="02020603050405020304" pitchFamily="18" charset="0"/>
                <a:cs typeface="Times New Roman" panose="02020603050405020304" pitchFamily="18" charset="0"/>
              </a:rPr>
              <a:t> e </a:t>
            </a:r>
            <a:r>
              <a:rPr lang="en-US" sz="3600" dirty="0" err="1" smtClean="0">
                <a:latin typeface="Times New Roman" panose="02020603050405020304" pitchFamily="18" charset="0"/>
                <a:cs typeface="Times New Roman" panose="02020603050405020304" pitchFamily="18" charset="0"/>
              </a:rPr>
              <a:t>đã</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đến</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438400" y="1142807"/>
            <a:ext cx="4038600" cy="922020"/>
          </a:xfrm>
          <a:prstGeom prst="rect">
            <a:avLst/>
          </a:prstGeom>
          <a:noFill/>
        </p:spPr>
        <p:txBody>
          <a:bodyPr wrap="square" rtlCol="0">
            <a:spAutoFit/>
          </a:bodyP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Củng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cố</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389120"/>
          </a:xfrm>
        </p:spPr>
        <p:txBody>
          <a:bodyPr/>
          <a:lstStyle/>
          <a:p>
            <a:pPr>
              <a:spcAft>
                <a:spcPts val="0"/>
              </a:spcAft>
            </a:pPr>
            <a:r>
              <a:rPr lang="en-US" sz="2800" dirty="0" smtClean="0">
                <a:solidFill>
                  <a:srgbClr val="000000"/>
                </a:solidFill>
                <a:latin typeface="Times New Roman" panose="02020603050405020304"/>
                <a:ea typeface="Times New Roman" panose="02020603050405020304"/>
                <a:cs typeface="Times New Roman" panose="02020603050405020304"/>
              </a:rPr>
              <a:t>-</a:t>
            </a:r>
            <a:r>
              <a:rPr lang="en-US" sz="3200" dirty="0" smtClean="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Về</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nhà</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xem</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trước</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chủ</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đề</a:t>
            </a:r>
            <a:r>
              <a:rPr lang="en-US" sz="3200" dirty="0">
                <a:solidFill>
                  <a:srgbClr val="000000"/>
                </a:solidFill>
                <a:latin typeface="Times New Roman" panose="02020603050405020304"/>
                <a:ea typeface="Times New Roman" panose="02020603050405020304"/>
                <a:cs typeface="Times New Roman" panose="02020603050405020304"/>
              </a:rPr>
              <a:t> 2: SỰ THÚ VỊ CỦA ĐƯỜNG NÉT.</a:t>
            </a:r>
            <a:endParaRPr lang="en-US" sz="3200" dirty="0">
              <a:latin typeface=".VnTime" panose="020B7200000000000000"/>
              <a:ea typeface="Times New Roman" panose="02020603050405020304"/>
              <a:cs typeface="Times New Roman" panose="02020603050405020304"/>
            </a:endParaRPr>
          </a:p>
          <a:p>
            <a:pPr>
              <a:spcAft>
                <a:spcPts val="0"/>
              </a:spcAft>
            </a:pP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Chuẩn</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bị</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đồ</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dùng</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học</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tập</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Bút</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chì</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tẩy</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giấy</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vẽ</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màu</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vẽ</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tranh</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ảnh</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liên</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quan</a:t>
            </a:r>
            <a:r>
              <a:rPr lang="en-US" sz="3200" dirty="0">
                <a:solidFill>
                  <a:srgbClr val="000000"/>
                </a:solidFill>
                <a:latin typeface="Times New Roman" panose="02020603050405020304"/>
                <a:ea typeface="Times New Roman" panose="02020603050405020304"/>
                <a:cs typeface="Times New Roman" panose="02020603050405020304"/>
              </a:rPr>
              <a:t> </a:t>
            </a:r>
            <a:r>
              <a:rPr lang="en-US" sz="3200" dirty="0" err="1">
                <a:solidFill>
                  <a:srgbClr val="000000"/>
                </a:solidFill>
                <a:latin typeface="Times New Roman" panose="02020603050405020304"/>
                <a:ea typeface="Times New Roman" panose="02020603050405020304"/>
                <a:cs typeface="Times New Roman" panose="02020603050405020304"/>
              </a:rPr>
              <a:t>đến</a:t>
            </a:r>
            <a:r>
              <a:rPr lang="en-US" sz="3200" dirty="0">
                <a:solidFill>
                  <a:srgbClr val="000000"/>
                </a:solidFill>
                <a:latin typeface="Times New Roman" panose="02020603050405020304"/>
                <a:ea typeface="Times New Roman" panose="02020603050405020304"/>
                <a:cs typeface="Times New Roman" panose="02020603050405020304"/>
              </a:rPr>
              <a:t> NÉT...</a:t>
            </a:r>
            <a:endParaRPr lang="en-US" sz="3200" dirty="0">
              <a:latin typeface=".VnTime" panose="020B7200000000000000"/>
              <a:ea typeface="Times New Roman" panose="02020603050405020304"/>
              <a:cs typeface="Times New Roman" panose="02020603050405020304"/>
            </a:endParaRPr>
          </a:p>
          <a:p>
            <a:r>
              <a:rPr lang="en-US" sz="2800" b="1" dirty="0">
                <a:latin typeface="Times New Roman" panose="02020603050405020304"/>
                <a:ea typeface="Times New Roman" panose="02020603050405020304"/>
              </a:rPr>
              <a:t>	</a:t>
            </a:r>
            <a:endParaRPr lang="en-US" dirty="0"/>
          </a:p>
        </p:txBody>
      </p:sp>
      <p:sp>
        <p:nvSpPr>
          <p:cNvPr id="2" name="Title 1"/>
          <p:cNvSpPr>
            <a:spLocks noGrp="1"/>
          </p:cNvSpPr>
          <p:nvPr>
            <p:ph type="title"/>
          </p:nvPr>
        </p:nvSpPr>
        <p:spPr>
          <a:xfrm>
            <a:off x="457200" y="1066800"/>
            <a:ext cx="8229600" cy="972312"/>
          </a:xfrm>
        </p:spPr>
        <p:txBody>
          <a:bodyPr>
            <a:normAutofit fontScale="90000"/>
          </a:bodyPr>
          <a:lstStyle/>
          <a:p>
            <a:pPr marL="274320" lvl="0" indent="-274320">
              <a:spcBef>
                <a:spcPct val="20000"/>
              </a:spcBef>
            </a:pPr>
            <a:r>
              <a:rPr lang="en-US" sz="4900" b="1" dirty="0" smtClean="0">
                <a:solidFill>
                  <a:srgbClr val="000000"/>
                </a:solidFill>
                <a:latin typeface="Times New Roman" panose="02020603050405020304"/>
                <a:ea typeface="Times New Roman" panose="02020603050405020304"/>
                <a:cs typeface="Times New Roman" panose="02020603050405020304"/>
              </a:rPr>
              <a:t>    </a:t>
            </a:r>
            <a:r>
              <a:rPr lang="en-US" sz="4000" b="1" dirty="0" smtClean="0">
                <a:solidFill>
                  <a:schemeClr val="tx1"/>
                </a:solidFill>
                <a:effectLst>
                  <a:outerShdw blurRad="38100" dist="19050" dir="2700000" algn="tl" rotWithShape="0">
                    <a:schemeClr val="dk1">
                      <a:alpha val="40000"/>
                    </a:schemeClr>
                  </a:outerShdw>
                </a:effectLst>
                <a:latin typeface="Times New Roman" panose="02020603050405020304"/>
                <a:ea typeface="Times New Roman" panose="02020603050405020304"/>
                <a:cs typeface="Times New Roman" panose="02020603050405020304"/>
              </a:rPr>
              <a:t>*</a:t>
            </a:r>
            <a:r>
              <a:rPr lang="en-US" sz="4000" b="1" dirty="0" err="1">
                <a:solidFill>
                  <a:schemeClr val="tx1"/>
                </a:solidFill>
                <a:effectLst>
                  <a:outerShdw blurRad="38100" dist="19050" dir="2700000" algn="tl" rotWithShape="0">
                    <a:schemeClr val="dk1">
                      <a:alpha val="40000"/>
                    </a:schemeClr>
                  </a:outerShdw>
                </a:effectLst>
                <a:latin typeface="Times New Roman" panose="02020603050405020304"/>
                <a:ea typeface="Times New Roman" panose="02020603050405020304"/>
                <a:cs typeface="Times New Roman" panose="02020603050405020304"/>
              </a:rPr>
              <a:t>Dặn</a:t>
            </a:r>
            <a:r>
              <a:rPr lang="en-US" sz="4000" b="1" dirty="0">
                <a:solidFill>
                  <a:schemeClr val="tx1"/>
                </a:solidFill>
                <a:effectLst>
                  <a:outerShdw blurRad="38100" dist="19050" dir="2700000" algn="tl" rotWithShape="0">
                    <a:schemeClr val="dk1">
                      <a:alpha val="40000"/>
                    </a:schemeClr>
                  </a:outerShdw>
                </a:effectLst>
                <a:latin typeface="Times New Roman" panose="02020603050405020304"/>
                <a:ea typeface="Times New Roman" panose="02020603050405020304"/>
                <a:cs typeface="Times New Roman" panose="02020603050405020304"/>
              </a:rPr>
              <a:t> </a:t>
            </a:r>
            <a:r>
              <a:rPr lang="en-US" sz="4000" b="1" dirty="0" err="1">
                <a:solidFill>
                  <a:schemeClr val="tx1"/>
                </a:solidFill>
                <a:effectLst>
                  <a:outerShdw blurRad="38100" dist="19050" dir="2700000" algn="tl" rotWithShape="0">
                    <a:schemeClr val="dk1">
                      <a:alpha val="40000"/>
                    </a:schemeClr>
                  </a:outerShdw>
                </a:effectLst>
                <a:latin typeface="Times New Roman" panose="02020603050405020304"/>
                <a:ea typeface="Times New Roman" panose="02020603050405020304"/>
                <a:cs typeface="Times New Roman" panose="02020603050405020304"/>
              </a:rPr>
              <a:t>dò</a:t>
            </a:r>
            <a:r>
              <a:rPr lang="en-US" sz="4000" b="1" dirty="0">
                <a:solidFill>
                  <a:schemeClr val="tx1"/>
                </a:solidFill>
                <a:effectLst>
                  <a:outerShdw blurRad="38100" dist="19050" dir="2700000" algn="tl" rotWithShape="0">
                    <a:schemeClr val="dk1">
                      <a:alpha val="40000"/>
                    </a:schemeClr>
                  </a:outerShdw>
                </a:effectLst>
                <a:latin typeface="Times New Roman" panose="02020603050405020304"/>
                <a:ea typeface="Times New Roman" panose="02020603050405020304"/>
                <a:cs typeface="Times New Roman" panose="02020603050405020304"/>
              </a:rPr>
              <a:t>:</a:t>
            </a:r>
            <a:r>
              <a:rPr lang="en-US" sz="2800" dirty="0">
                <a:solidFill>
                  <a:prstClr val="black"/>
                </a:solidFill>
                <a:latin typeface=".VnTime" panose="020B7200000000000000"/>
                <a:ea typeface="Times New Roman" panose="02020603050405020304"/>
                <a:cs typeface="Times New Roman" panose="02020603050405020304"/>
              </a:rPr>
              <a:t/>
            </a:r>
            <a:br>
              <a:rPr lang="en-US" sz="2800" dirty="0">
                <a:solidFill>
                  <a:prstClr val="black"/>
                </a:solidFill>
                <a:latin typeface=".VnTime" panose="020B7200000000000000"/>
                <a:ea typeface="Times New Roman" panose="02020603050405020304"/>
                <a:cs typeface="Times New Roman" panose="02020603050405020304"/>
              </a:rPr>
            </a:b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480"/>
            <a:ext cx="8229600" cy="1783715"/>
          </a:xfrm>
        </p:spPr>
        <p:txBody>
          <a:bodyPr/>
          <a:lstStyle/>
          <a:p>
            <a:pPr marL="0" lvl="0" indent="0">
              <a:spcBef>
                <a:spcPts val="0"/>
              </a:spcBef>
              <a:buClrTx/>
              <a:buSzTx/>
              <a:buNone/>
            </a:pPr>
            <a:r>
              <a:rPr lang="en-US" sz="3200" dirty="0" err="1">
                <a:solidFill>
                  <a:srgbClr val="FF0000"/>
                </a:solidFill>
                <a:latin typeface="Times New Roman" panose="02020603050405020304" pitchFamily="18" charset="0"/>
                <a:cs typeface="Times New Roman" panose="02020603050405020304" pitchFamily="18" charset="0"/>
              </a:rPr>
              <a:t>Mĩ</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gồm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tượng</a:t>
            </a:r>
            <a:r>
              <a:rPr lang="en-US" sz="3200" dirty="0">
                <a:solidFill>
                  <a:srgbClr val="FF0000"/>
                </a:solidFill>
                <a:latin typeface="Times New Roman" panose="02020603050405020304" pitchFamily="18" charset="0"/>
                <a:cs typeface="Times New Roman" panose="02020603050405020304" pitchFamily="18" charset="0"/>
              </a:rPr>
              <a:t> , </a:t>
            </a:r>
            <a:r>
              <a:rPr lang="en-US" sz="3200" dirty="0" err="1">
                <a:solidFill>
                  <a:srgbClr val="FF0000"/>
                </a:solidFill>
                <a:latin typeface="Times New Roman" panose="02020603050405020304" pitchFamily="18" charset="0"/>
                <a:cs typeface="Times New Roman" panose="02020603050405020304" pitchFamily="18" charset="0"/>
              </a:rPr>
              <a:t>phù</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điêu</a:t>
            </a:r>
            <a:r>
              <a:rPr lang="en-US" sz="3200" dirty="0">
                <a:solidFill>
                  <a:srgbClr val="FF0000"/>
                </a:solidFill>
                <a:latin typeface="Times New Roman" panose="02020603050405020304" pitchFamily="18" charset="0"/>
                <a:cs typeface="Times New Roman" panose="02020603050405020304" pitchFamily="18" charset="0"/>
              </a:rPr>
              <a:t> ,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 </a:t>
            </a:r>
            <a:r>
              <a:rPr lang="en-US" sz="3200" dirty="0" err="1">
                <a:solidFill>
                  <a:srgbClr val="FF0000"/>
                </a:solidFill>
                <a:latin typeface="Times New Roman" panose="02020603050405020304" pitchFamily="18" charset="0"/>
                <a:cs typeface="Times New Roman" panose="02020603050405020304" pitchFamily="18" charset="0"/>
              </a:rPr>
              <a:t>mà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còn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phú</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dạng</a:t>
            </a:r>
            <a:r>
              <a:rPr lang="en-US" sz="3200" dirty="0">
                <a:solidFill>
                  <a:srgbClr val="FF0000"/>
                </a:solidFill>
                <a:latin typeface="Times New Roman" panose="02020603050405020304" pitchFamily="18" charset="0"/>
                <a:cs typeface="Times New Roman" panose="02020603050405020304" pitchFamily="18" charset="0"/>
              </a:rPr>
              <a:t>.</a:t>
            </a: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lstStyle/>
          <a:p>
            <a:r>
              <a:rPr lang="en-US"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a:t>
            </a:r>
            <a:r>
              <a:rPr lang="en-US"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dung </a:t>
            </a:r>
            <a:r>
              <a:rPr lang="en-US"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0"/>
            <a:ext cx="8229600" cy="2012950"/>
          </a:xfrm>
        </p:spPr>
        <p:txBody>
          <a:bodyPr>
            <a:noAutofit/>
          </a:bodyPr>
          <a:lstStyle/>
          <a:p>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Tác</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phẩm</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sản</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phẩm</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mĩ</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thuật</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do con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người</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họa</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sĩ</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nghệ</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nhân</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tạo</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ra</a:t>
            </a:r>
            <a:r>
              <a:rPr lang="en-US" sz="3200" dirty="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a:t>
            </a:r>
          </a:p>
          <a:p>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Sản</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phẩm</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mĩ</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thuật</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xuất</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hiện</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trên</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đường</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phố</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 ở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chùa</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,ở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xung</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quanh</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a:t>
            </a:r>
            <a:r>
              <a:rPr lang="en-US" sz="3200" dirty="0" err="1"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chúng</a:t>
            </a:r>
            <a:r>
              <a:rPr lang="en-US" sz="3200" dirty="0" smtClean="0">
                <a:gradFill>
                  <a:gsLst>
                    <a:gs pos="0">
                      <a:srgbClr val="007BD3"/>
                    </a:gs>
                    <a:gs pos="100000">
                      <a:srgbClr val="034373"/>
                    </a:gs>
                  </a:gsLst>
                  <a:lin scaled="0"/>
                </a:gradFill>
                <a:latin typeface="Times New Roman" panose="02020603050405020304" pitchFamily="18" charset="0"/>
                <a:ea typeface="+mj-ea"/>
                <a:cs typeface="Times New Roman" panose="02020603050405020304" pitchFamily="18" charset="0"/>
              </a:rPr>
              <a:t> ta.</a:t>
            </a:r>
          </a:p>
        </p:txBody>
      </p:sp>
      <p:sp>
        <p:nvSpPr>
          <p:cNvPr id="2" name="Title 1"/>
          <p:cNvSpPr>
            <a:spLocks noGrp="1"/>
          </p:cNvSpPr>
          <p:nvPr>
            <p:ph type="title"/>
          </p:nvPr>
        </p:nvSpPr>
        <p:spPr>
          <a:solidFill>
            <a:schemeClr val="bg1"/>
          </a:solidFill>
        </p:spPr>
        <p:txBody>
          <a:bodyPr>
            <a:normAutofit fontScale="90000"/>
          </a:bodyPr>
          <a:lstStyle/>
          <a:p>
            <a:r>
              <a:rPr lang="en-US" sz="3200" b="1" dirty="0" err="1" smtClean="0">
                <a:solidFill>
                  <a:schemeClr val="tx1"/>
                </a:solidFill>
                <a:latin typeface="Times New Roman" panose="02020603050405020304" pitchFamily="18" charset="0"/>
                <a:cs typeface="Times New Roman" panose="02020603050405020304" pitchFamily="18" charset="0"/>
              </a:rPr>
              <a:t>Câu</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hỏi</a:t>
            </a:r>
            <a:r>
              <a:rPr lang="en-US" sz="3200" b="1" dirty="0" smtClean="0">
                <a:solidFill>
                  <a:schemeClr val="tx1"/>
                </a:solidFill>
                <a:latin typeface="Times New Roman" panose="02020603050405020304" pitchFamily="18" charset="0"/>
                <a:cs typeface="Times New Roman" panose="02020603050405020304" pitchFamily="18" charset="0"/>
              </a:rPr>
              <a:t> 1:</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phẩm</a:t>
            </a:r>
            <a:r>
              <a:rPr lang="en-US" sz="3200" b="1" dirty="0" smtClean="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sảm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phẩm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do </a:t>
            </a:r>
            <a:r>
              <a:rPr lang="en-US" sz="3200" b="1" dirty="0" err="1" smtClean="0">
                <a:solidFill>
                  <a:srgbClr val="FF0000"/>
                </a:solidFill>
                <a:latin typeface="Times New Roman" panose="02020603050405020304" pitchFamily="18" charset="0"/>
                <a:cs typeface="Times New Roman" panose="02020603050405020304" pitchFamily="18" charset="0"/>
              </a:rPr>
              <a:t>ai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tạo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ra</a:t>
            </a:r>
            <a:r>
              <a:rPr lang="en-US" sz="3200" b="1" dirty="0" smtClean="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phẩm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thuật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xuất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hiện</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đâu</a:t>
            </a:r>
            <a:r>
              <a:rPr lang="en-US" sz="3200" b="1" dirty="0" smtClean="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9375"/>
            <a:ext cx="8229600" cy="5020945"/>
          </a:xfrm>
        </p:spPr>
        <p:txBody>
          <a:bodyPr/>
          <a:lstStyle/>
          <a:p>
            <a:r>
              <a:rPr lang="en-US" sz="3200" dirty="0" smtClean="0">
                <a:latin typeface="Times New Roman" panose="02020603050405020304" pitchFamily="18" charset="0"/>
                <a:cs typeface="Times New Roman" panose="02020603050405020304" pitchFamily="18" charset="0"/>
              </a:rPr>
              <a:t>Cho </a:t>
            </a:r>
            <a:r>
              <a:rPr lang="en-US" sz="3200" dirty="0" err="1" smtClean="0">
                <a:latin typeface="Times New Roman" panose="02020603050405020304" pitchFamily="18" charset="0"/>
                <a:cs typeface="Times New Roman" panose="02020603050405020304" pitchFamily="18" charset="0"/>
              </a:rPr>
              <a:t>biết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những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phẩm</a:t>
            </a:r>
            <a:r>
              <a:rPr lang="en-US" sz="3200" dirty="0" smtClean="0">
                <a:latin typeface="Times New Roman" panose="02020603050405020304" pitchFamily="18" charset="0"/>
                <a:cs typeface="Times New Roman" panose="02020603050405020304" pitchFamily="18" charset="0"/>
              </a:rPr>
              <a:t> , </a:t>
            </a:r>
            <a:r>
              <a:rPr lang="en-US" sz="3200" dirty="0" err="1" smtClean="0">
                <a:latin typeface="Times New Roman" panose="02020603050405020304" pitchFamily="18" charset="0"/>
                <a:cs typeface="Times New Roman" panose="02020603050405020304" pitchFamily="18" charset="0"/>
              </a:rPr>
              <a:t>sản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phẩm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04800" y="-127"/>
            <a:ext cx="8229600" cy="1143000"/>
          </a:xfrm>
        </p:spPr>
        <p:txBody>
          <a:bodyPr/>
          <a:lstStyle/>
          <a:p>
            <a:r>
              <a:rPr lang="en-US" sz="3600" b="1" dirty="0" err="1" smtClean="0">
                <a:solidFill>
                  <a:srgbClr val="FF0000"/>
                </a:solidFill>
                <a:latin typeface="Times New Roman" panose="02020603050405020304" pitchFamily="18" charset="0"/>
                <a:cs typeface="Times New Roman" panose="02020603050405020304" pitchFamily="18" charset="0"/>
              </a:rPr>
              <a:t>Quan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sát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hình</a:t>
            </a:r>
            <a:r>
              <a:rPr lang="en-US" sz="3600" b="1" dirty="0" smtClean="0">
                <a:solidFill>
                  <a:srgbClr val="FF0000"/>
                </a:solidFill>
                <a:latin typeface="Times New Roman" panose="02020603050405020304" pitchFamily="18" charset="0"/>
                <a:cs typeface="Times New Roman" panose="02020603050405020304" pitchFamily="18" charset="0"/>
              </a:rPr>
              <a:t> ở </a:t>
            </a:r>
            <a:r>
              <a:rPr lang="en-US" sz="3600" b="1" dirty="0" err="1" smtClean="0">
                <a:solidFill>
                  <a:srgbClr val="FF0000"/>
                </a:solidFill>
                <a:latin typeface="Times New Roman" panose="02020603050405020304" pitchFamily="18" charset="0"/>
                <a:cs typeface="Times New Roman" panose="02020603050405020304" pitchFamily="18" charset="0"/>
              </a:rPr>
              <a:t>trang</a:t>
            </a:r>
            <a:r>
              <a:rPr lang="en-US" sz="3600" b="1" dirty="0" smtClean="0">
                <a:solidFill>
                  <a:srgbClr val="FF0000"/>
                </a:solidFill>
                <a:latin typeface="Times New Roman" panose="02020603050405020304" pitchFamily="18" charset="0"/>
                <a:cs typeface="Times New Roman" panose="02020603050405020304" pitchFamily="18" charset="0"/>
              </a:rPr>
              <a:t> 5 SMT2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 y="2016760"/>
            <a:ext cx="7992110" cy="4598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4720" y="1295400"/>
            <a:ext cx="7350760" cy="397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76200"/>
            <a:ext cx="8552815" cy="1143000"/>
          </a:xfrm>
        </p:spPr>
        <p:txBody>
          <a:bodyPr>
            <a:normAutofit fontScale="90000"/>
          </a:bodyPr>
          <a:lstStyle/>
          <a:p>
            <a:r>
              <a:rPr lang="en-US" sz="3600" b="1" dirty="0" smtClean="0">
                <a:solidFill>
                  <a:srgbClr val="FF0000"/>
                </a:solidFill>
                <a:latin typeface="Times New Roman" panose="02020603050405020304" pitchFamily="18" charset="0"/>
                <a:cs typeface="Times New Roman" panose="02020603050405020304" pitchFamily="18" charset="0"/>
              </a:rPr>
              <a:t>Cho </a:t>
            </a:r>
            <a:r>
              <a:rPr lang="en-US" sz="3600" b="1" dirty="0" err="1" smtClean="0">
                <a:solidFill>
                  <a:srgbClr val="FF0000"/>
                </a:solidFill>
                <a:latin typeface="Times New Roman" panose="02020603050405020304" pitchFamily="18" charset="0"/>
                <a:cs typeface="Times New Roman" panose="02020603050405020304" pitchFamily="18" charset="0"/>
              </a:rPr>
              <a:t>biết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tên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phẩm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mĩ</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thuật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trong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tranh</a:t>
            </a:r>
            <a:r>
              <a:rPr lang="en-US" sz="3600" b="1" dirty="0" smtClean="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86360" y="5562600"/>
            <a:ext cx="8695055" cy="953135"/>
          </a:xfrm>
          <a:prstGeom prst="rect">
            <a:avLst/>
          </a:prstGeom>
          <a:noFill/>
        </p:spPr>
        <p:txBody>
          <a:bodyPr wrap="square" rtlCol="0">
            <a:spAutoFit/>
          </a:bodyPr>
          <a:lstStyle/>
          <a:p>
            <a:r>
              <a:rPr lang="vi-VN" sz="2800" b="1" i="0" dirty="0" smtClean="0">
                <a:solidFill>
                  <a:srgbClr val="FF0000"/>
                </a:solidFill>
                <a:effectLst/>
                <a:latin typeface="Times New Roman" panose="02020603050405020304" pitchFamily="18" charset="0"/>
                <a:cs typeface="Times New Roman" panose="02020603050405020304" pitchFamily="18" charset="0"/>
              </a:rPr>
              <a:t>Tượng đài Mẹ Thứ nằm trên đỉnh núi Cấm, thôn Phú Thạnh, xã Tam Phú, thành phố Tam Kỳ, Quảng Nam.</a:t>
            </a:r>
            <a:r>
              <a:rPr lang="vi-VN" sz="2800" b="1" i="0" dirty="0" smtClean="0">
                <a:solidFill>
                  <a:srgbClr val="FF0000"/>
                </a:solidFill>
                <a:effectLst/>
                <a:latin typeface="Arial" panose="020B0604020202020204"/>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1800" y="2908935"/>
            <a:ext cx="3454400" cy="3627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04673"/>
            <a:ext cx="8229600" cy="2572512"/>
          </a:xfrm>
        </p:spPr>
        <p:txBody>
          <a:bodyPr>
            <a:normAutofit fontScale="90000"/>
          </a:bodyPr>
          <a:lstStyle/>
          <a:p>
            <a:r>
              <a:rPr lang="vi-VN" sz="3100" dirty="0">
                <a:solidFill>
                  <a:srgbClr val="FF0000"/>
                </a:solidFill>
                <a:latin typeface="Times New Roman" panose="02020603050405020304" pitchFamily="18" charset="0"/>
                <a:cs typeface="Times New Roman" panose="02020603050405020304" pitchFamily="18" charset="0"/>
              </a:rPr>
              <a:t>Tượng Đài cao 18,5m được làm bằng chất liệu đá sa thạch với các khối tượng được làm bằng đá hoa cương chạy dài theo đường cánh cung </a:t>
            </a:r>
            <a:r>
              <a:rPr lang="vi-VN" sz="3100" dirty="0" smtClean="0">
                <a:solidFill>
                  <a:srgbClr val="FF0000"/>
                </a:solidFill>
                <a:latin typeface="Times New Roman" panose="02020603050405020304" pitchFamily="18" charset="0"/>
                <a:cs typeface="Times New Roman" panose="02020603050405020304" pitchFamily="18" charset="0"/>
              </a:rPr>
              <a:t>120m. Ở chính giữa tượng đài là chân dung mẹ Nguyễn Thị Thứ được khắc những nét bình dị, mộc mạc, vẻ đẹp nhân hậu và tình thương bao la mẹ dành cho các con.</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865" y="2876550"/>
            <a:ext cx="4763135" cy="366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0" y="2286000"/>
            <a:ext cx="3276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609473"/>
            <a:ext cx="8229600" cy="1143000"/>
          </a:xfrm>
        </p:spPr>
        <p:txBody>
          <a:bodyPr/>
          <a:lstStyle/>
          <a:p>
            <a:r>
              <a:rPr lang="en-US" sz="3200" b="1" dirty="0" err="1" smtClean="0">
                <a:latin typeface="Times New Roman" panose="02020603050405020304" pitchFamily="18" charset="0"/>
                <a:cs typeface="Times New Roman" panose="02020603050405020304" pitchFamily="18" charset="0"/>
              </a:rPr>
              <a:t>Sản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phẩm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nghệ</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thuật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khắc</a:t>
            </a:r>
            <a:r>
              <a:rPr lang="en-US" dirty="0" smtClean="0"/>
              <a:t> </a:t>
            </a:r>
            <a:endParaRPr lang="en-US" dirty="0"/>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2362200"/>
            <a:ext cx="4724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273"/>
            <a:ext cx="8229600" cy="1143000"/>
          </a:xfrm>
        </p:spPr>
        <p:txBody>
          <a:bodyPr>
            <a:norm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Em</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có</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biết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hai</a:t>
            </a:r>
            <a:r>
              <a:rPr lang="en-US" sz="3600" dirty="0" smtClean="0">
                <a:solidFill>
                  <a:srgbClr val="FF0000"/>
                </a:solidFill>
                <a:latin typeface="Times New Roman" panose="02020603050405020304" pitchFamily="18" charset="0"/>
                <a:cs typeface="Times New Roman" panose="02020603050405020304" pitchFamily="18" charset="0"/>
              </a:rPr>
              <a:t> di </a:t>
            </a:r>
            <a:r>
              <a:rPr lang="en-US" sz="3600" dirty="0" err="1" smtClean="0">
                <a:solidFill>
                  <a:srgbClr val="FF0000"/>
                </a:solidFill>
                <a:latin typeface="Times New Roman" panose="02020603050405020304" pitchFamily="18" charset="0"/>
                <a:cs typeface="Times New Roman" panose="02020603050405020304" pitchFamily="18" charset="0"/>
              </a:rPr>
              <a:t>tích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này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không</a:t>
            </a:r>
            <a:r>
              <a:rPr lang="en-US" sz="3600" dirty="0" smtClean="0">
                <a:solidFill>
                  <a:srgbClr val="FF0000"/>
                </a:solidFill>
                <a:latin typeface="Times New Roman" panose="02020603050405020304" pitchFamily="18" charset="0"/>
                <a:cs typeface="Times New Roman" panose="02020603050405020304" pitchFamily="18" charset="0"/>
              </a:rPr>
              <a:t>? Ở </a:t>
            </a:r>
            <a:r>
              <a:rPr lang="en-US" sz="3600" dirty="0" err="1" smtClean="0">
                <a:solidFill>
                  <a:srgbClr val="FF0000"/>
                </a:solidFill>
                <a:latin typeface="Times New Roman" panose="02020603050405020304" pitchFamily="18" charset="0"/>
                <a:cs typeface="Times New Roman" panose="02020603050405020304" pitchFamily="18" charset="0"/>
              </a:rPr>
              <a:t>đâu</a:t>
            </a:r>
            <a:r>
              <a:rPr lang="en-US" sz="3600" dirty="0" smtClean="0">
                <a:solidFill>
                  <a:srgbClr val="FF000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1981200" y="6096000"/>
            <a:ext cx="6221730" cy="521970"/>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Chùa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Cầu_Hội</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Sơn</a:t>
            </a:r>
            <a:endParaRPr lang="en-US" sz="2800" dirty="0">
              <a:latin typeface="Times New Roman" panose="02020603050405020304" pitchFamily="18" charset="0"/>
              <a:cs typeface="Times New Roman" panose="02020603050405020304" pitchFamily="18" charset="0"/>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25650"/>
            <a:ext cx="4246880" cy="370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330" y="2025650"/>
            <a:ext cx="4162425" cy="362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0</TotalTime>
  <Words>482</Words>
  <Application>Microsoft Office PowerPoint</Application>
  <PresentationFormat>On-screen Show (4:3)</PresentationFormat>
  <Paragraphs>56</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Waveform</vt:lpstr>
      <vt:lpstr>MĨ THUẬT LỚP 2</vt:lpstr>
      <vt:lpstr>PowerPoint Presentation</vt:lpstr>
      <vt:lpstr>Nội dung bài học:</vt:lpstr>
      <vt:lpstr>Câu hỏi 1: Tác phẩm , sảm phẩm mĩ thuật do ai tạo ra ? Sản phẩm mĩ thuật xuất hiện ở đâu?</vt:lpstr>
      <vt:lpstr>Quan sát hình ở trang 5 SMT2</vt:lpstr>
      <vt:lpstr>Cho biết tên tác phẩm mĩ thuật trong tranh?</vt:lpstr>
      <vt:lpstr>Tượng Đài cao 18,5m được làm bằng chất liệu đá sa thạch với các khối tượng được làm bằng đá hoa cương chạy dài theo đường cánh cung 120m. Ở chính giữa tượng đài là chân dung mẹ Nguyễn Thị Thứ được khắc những nét bình dị, mộc mạc, vẻ đẹp nhân hậu và tình thương bao la mẹ dành cho các con.</vt:lpstr>
      <vt:lpstr>Sản phẩm nghệ thuật điêu khắc </vt:lpstr>
      <vt:lpstr>Em có biết hai di tích này không? Ở đâu?</vt:lpstr>
      <vt:lpstr>Quan sát tranh trang 6,7 SMT 2</vt:lpstr>
      <vt:lpstr>Em thấy gì trong tranh?</vt:lpstr>
      <vt:lpstr> + Cờ trang trí ở trường học nhân dịp khai giảng, chào đón năm học mới... </vt:lpstr>
      <vt:lpstr>Sản phẩm tạo hình </vt:lpstr>
      <vt:lpstr>Tranh tường</vt:lpstr>
      <vt:lpstr>Làng bích họa Australia – Xã Tịnh Thới, TP. Cao Lãnh, Tỉnh Đồng Tháp -Việt Nam </vt:lpstr>
      <vt:lpstr>TRANH </vt:lpstr>
      <vt:lpstr>Những sản phẩm MT được làm từ vật liệu tái sử dụng</vt:lpstr>
      <vt:lpstr>Những sản phẩm MT được làm từ vật liệu tái sử dụng</vt:lpstr>
      <vt:lpstr>Những sản phẩm MT được làm từ vật liệu tái sử dụng</vt:lpstr>
      <vt:lpstr>Sản phẩm mĩ thuật khác</vt:lpstr>
      <vt:lpstr>PowerPoint Presentation</vt:lpstr>
      <vt:lpstr>PowerPoint Presentation</vt:lpstr>
      <vt:lpstr>    *Dặn dò: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25</cp:revision>
  <dcterms:created xsi:type="dcterms:W3CDTF">2021-08-21T06:55:00Z</dcterms:created>
  <dcterms:modified xsi:type="dcterms:W3CDTF">2022-05-03T02:22:56Z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1033-11.2.0.10224</vt:lpwstr>
  </property>
</Properties>
</file>