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90" r:id="rId2"/>
    <p:sldId id="285" r:id="rId3"/>
    <p:sldId id="283" r:id="rId4"/>
    <p:sldId id="261" r:id="rId5"/>
    <p:sldId id="264" r:id="rId6"/>
    <p:sldId id="286" r:id="rId7"/>
    <p:sldId id="265" r:id="rId8"/>
    <p:sldId id="266" r:id="rId9"/>
    <p:sldId id="267" r:id="rId10"/>
    <p:sldId id="268" r:id="rId11"/>
    <p:sldId id="269" r:id="rId12"/>
    <p:sldId id="270" r:id="rId13"/>
    <p:sldId id="271" r:id="rId14"/>
    <p:sldId id="298" r:id="rId15"/>
    <p:sldId id="297" r:id="rId16"/>
    <p:sldId id="296" r:id="rId17"/>
    <p:sldId id="295" r:id="rId18"/>
    <p:sldId id="294" r:id="rId19"/>
    <p:sldId id="292" r:id="rId20"/>
    <p:sldId id="291" r:id="rId21"/>
    <p:sldId id="273" r:id="rId22"/>
    <p:sldId id="274" r:id="rId23"/>
    <p:sldId id="276" r:id="rId24"/>
    <p:sldId id="278" r:id="rId25"/>
    <p:sldId id="27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3300"/>
    <a:srgbClr val="CC00CC"/>
    <a:srgbClr val="CC0000"/>
    <a:srgbClr val="EFF6A8"/>
    <a:srgbClr val="FF0066"/>
    <a:srgbClr val="FF33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6350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6350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4EC38EBF-3D8E-4A2D-8B59-03E2B6CFB7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06F8F94-D790-4342-BFAE-8EBA5C5BF6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7CC8B82-F404-45AD-AACD-65EBCDCCCA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37B4219-9DAD-445F-AC1F-E8A2706C87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B4C0C69-CEBA-4B97-B6E2-D4CD7D7478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D82F952-B6D0-418C-904E-CB89E67C2F6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11DC7386-BCD8-4592-8CFC-32BC036D3A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DBF693C-6C67-4B48-8D10-7F3CA53998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FEE5A97-242F-46E6-BBBC-51A4A869F5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F92775B-0561-436A-87CD-E290A0985F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88A4BF9-D8DF-4073-97A0-DABB14A2F5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7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6247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6247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2A325058-7387-411D-B80B-47861567B2C9}"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5D8EBC4042D426982FD23DBBB71A93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5" name="WordArt 3"/>
          <p:cNvSpPr>
            <a:spLocks noChangeArrowheads="1" noChangeShapeType="1" noTextEdit="1"/>
          </p:cNvSpPr>
          <p:nvPr/>
        </p:nvSpPr>
        <p:spPr bwMode="auto">
          <a:xfrm>
            <a:off x="914400" y="457200"/>
            <a:ext cx="5029200" cy="8286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FF00FF"/>
                </a:solidFill>
                <a:effectLst>
                  <a:outerShdw dist="35921" dir="2700000" algn="ctr" rotWithShape="0">
                    <a:srgbClr val="990000"/>
                  </a:outerShdw>
                </a:effectLst>
                <a:latin typeface="Arial"/>
                <a:cs typeface="Arial"/>
              </a:rPr>
              <a:t>KỂ CHUYỆN LỚP 5</a:t>
            </a:r>
          </a:p>
        </p:txBody>
      </p:sp>
      <p:sp>
        <p:nvSpPr>
          <p:cNvPr id="73732" name="WordArt 4"/>
          <p:cNvSpPr>
            <a:spLocks noChangeArrowheads="1" noChangeShapeType="1" noTextEdit="1"/>
          </p:cNvSpPr>
          <p:nvPr/>
        </p:nvSpPr>
        <p:spPr bwMode="auto">
          <a:xfrm>
            <a:off x="1143000" y="2209800"/>
            <a:ext cx="6705600" cy="1514475"/>
          </a:xfrm>
          <a:prstGeom prst="rect">
            <a:avLst/>
          </a:prstGeom>
        </p:spPr>
        <p:txBody>
          <a:bodyPr wrap="none" fromWordArt="1">
            <a:prstTxWarp prst="textWave2">
              <a:avLst>
                <a:gd name="adj1" fmla="val 13005"/>
                <a:gd name="adj2" fmla="val 0"/>
              </a:avLst>
            </a:prstTxWarp>
          </a:bodyPr>
          <a:lstStyle/>
          <a:p>
            <a:pPr algn="ctr"/>
            <a:r>
              <a:rPr lang="vi-VN"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737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srcRect/>
          <a:stretch>
            <a:fillRect/>
          </a:stretch>
        </p:blipFill>
        <p:spPr bwMode="auto">
          <a:xfrm>
            <a:off x="609600" y="457200"/>
            <a:ext cx="7848600" cy="4953000"/>
          </a:xfrm>
          <a:prstGeom prst="rect">
            <a:avLst/>
          </a:prstGeom>
          <a:noFill/>
          <a:ln w="9525">
            <a:noFill/>
            <a:miter lim="800000"/>
            <a:headEnd/>
            <a:tailEnd/>
          </a:ln>
        </p:spPr>
      </p:pic>
      <p:sp>
        <p:nvSpPr>
          <p:cNvPr id="14341" name="Rectangle 5"/>
          <p:cNvSpPr>
            <a:spLocks noChangeArrowheads="1"/>
          </p:cNvSpPr>
          <p:nvPr/>
        </p:nvSpPr>
        <p:spPr bwMode="auto">
          <a:xfrm>
            <a:off x="762000" y="5486400"/>
            <a:ext cx="77724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Pa-xtơ thức suốt đêm ròng để quyết định tiêm mũi thứ 10 cho em bé.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ircle(in)">
                                      <p:cBhvr>
                                        <p:cTn id="7" dur="20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4341">
                                            <p:txEl>
                                              <p:pRg st="0" end="0"/>
                                            </p:txEl>
                                          </p:spTgt>
                                        </p:tgtEl>
                                        <p:attrNameLst>
                                          <p:attrName>style.visibility</p:attrName>
                                        </p:attrNameLst>
                                      </p:cBhvr>
                                      <p:to>
                                        <p:strVal val="visible"/>
                                      </p:to>
                                    </p:set>
                                    <p:anim calcmode="discrete" valueType="clr">
                                      <p:cBhvr override="childStyle">
                                        <p:cTn id="12" dur="80"/>
                                        <p:tgtEl>
                                          <p:spTgt spid="143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34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434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srcRect/>
          <a:stretch>
            <a:fillRect/>
          </a:stretch>
        </p:blipFill>
        <p:spPr bwMode="auto">
          <a:xfrm>
            <a:off x="533400" y="533400"/>
            <a:ext cx="7924800" cy="5105400"/>
          </a:xfrm>
          <a:prstGeom prst="rect">
            <a:avLst/>
          </a:prstGeom>
          <a:noFill/>
          <a:ln w="9525">
            <a:noFill/>
            <a:miter lim="800000"/>
            <a:headEnd/>
            <a:tailEnd/>
          </a:ln>
        </p:spPr>
      </p:pic>
      <p:sp>
        <p:nvSpPr>
          <p:cNvPr id="15365" name="Text Box 5"/>
          <p:cNvSpPr txBox="1">
            <a:spLocks noChangeArrowheads="1"/>
          </p:cNvSpPr>
          <p:nvPr/>
        </p:nvSpPr>
        <p:spPr bwMode="auto">
          <a:xfrm>
            <a:off x="381000" y="5943600"/>
            <a:ext cx="87630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Sau 7 ngày chờ đợi, Giô-dép vẫn bình yên và khỏe mạnh.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ircle(in)">
                                      <p:cBhvr>
                                        <p:cTn id="7" dur="20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5365">
                                            <p:txEl>
                                              <p:pRg st="0" end="0"/>
                                            </p:txEl>
                                          </p:spTgt>
                                        </p:tgtEl>
                                        <p:attrNameLst>
                                          <p:attrName>style.visibility</p:attrName>
                                        </p:attrNameLst>
                                      </p:cBhvr>
                                      <p:to>
                                        <p:strVal val="visible"/>
                                      </p:to>
                                    </p:set>
                                    <p:anim calcmode="discrete" valueType="clr">
                                      <p:cBhvr override="childStyle">
                                        <p:cTn id="12" dur="80"/>
                                        <p:tgtEl>
                                          <p:spTgt spid="153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6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536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srcRect/>
          <a:stretch>
            <a:fillRect/>
          </a:stretch>
        </p:blipFill>
        <p:spPr bwMode="auto">
          <a:xfrm>
            <a:off x="762000" y="457200"/>
            <a:ext cx="8001000" cy="5334000"/>
          </a:xfrm>
          <a:prstGeom prst="rect">
            <a:avLst/>
          </a:prstGeom>
          <a:noFill/>
          <a:ln w="9525">
            <a:noFill/>
            <a:miter lim="800000"/>
            <a:headEnd/>
            <a:tailEnd/>
          </a:ln>
        </p:spPr>
      </p:pic>
      <p:sp>
        <p:nvSpPr>
          <p:cNvPr id="15363" name="Text Box 5"/>
          <p:cNvSpPr txBox="1">
            <a:spLocks noChangeArrowheads="1"/>
          </p:cNvSpPr>
          <p:nvPr/>
        </p:nvSpPr>
        <p:spPr bwMode="auto">
          <a:xfrm>
            <a:off x="609600" y="5791200"/>
            <a:ext cx="7543800"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sp>
        <p:nvSpPr>
          <p:cNvPr id="16390" name="Text Box 6"/>
          <p:cNvSpPr txBox="1">
            <a:spLocks noChangeArrowheads="1"/>
          </p:cNvSpPr>
          <p:nvPr/>
        </p:nvSpPr>
        <p:spPr bwMode="auto">
          <a:xfrm>
            <a:off x="609600" y="5943600"/>
            <a:ext cx="83058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Tượng đài Lu-i Pa- xtơ ở Viện chống dại mang tên ông.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ircle(in)">
                                      <p:cBhvr>
                                        <p:cTn id="7" dur="2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6390">
                                            <p:txEl>
                                              <p:pRg st="0" end="0"/>
                                            </p:txEl>
                                          </p:spTgt>
                                        </p:tgtEl>
                                        <p:attrNameLst>
                                          <p:attrName>style.visibility</p:attrName>
                                        </p:attrNameLst>
                                      </p:cBhvr>
                                      <p:to>
                                        <p:strVal val="visible"/>
                                      </p:to>
                                    </p:set>
                                    <p:anim calcmode="discrete" valueType="clr">
                                      <p:cBhvr override="childStyle">
                                        <p:cTn id="12" dur="80"/>
                                        <p:tgtEl>
                                          <p:spTgt spid="163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39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639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743200" y="1600200"/>
            <a:ext cx="4191000"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sp>
        <p:nvSpPr>
          <p:cNvPr id="16387" name="WordArt 33"/>
          <p:cNvSpPr>
            <a:spLocks noChangeArrowheads="1" noChangeShapeType="1" noTextEdit="1"/>
          </p:cNvSpPr>
          <p:nvPr/>
        </p:nvSpPr>
        <p:spPr bwMode="auto">
          <a:xfrm>
            <a:off x="1752600" y="30480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008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
        <p:nvSpPr>
          <p:cNvPr id="17442" name="Text Box 34"/>
          <p:cNvSpPr txBox="1">
            <a:spLocks noChangeArrowheads="1"/>
          </p:cNvSpPr>
          <p:nvPr/>
        </p:nvSpPr>
        <p:spPr bwMode="auto">
          <a:xfrm>
            <a:off x="1295400" y="2057400"/>
            <a:ext cx="7239000" cy="2062163"/>
          </a:xfrm>
          <a:prstGeom prst="rect">
            <a:avLst/>
          </a:prstGeom>
          <a:noFill/>
          <a:ln w="9525">
            <a:noFill/>
            <a:miter lim="800000"/>
            <a:headEnd/>
            <a:tailEnd/>
          </a:ln>
        </p:spPr>
        <p:txBody>
          <a:bodyPr>
            <a:spAutoFit/>
          </a:bodyPr>
          <a:lstStyle/>
          <a:p>
            <a:pPr marL="342900" indent="-342900" eaLnBrk="1" hangingPunct="1">
              <a:spcBef>
                <a:spcPct val="50000"/>
              </a:spcBef>
            </a:pPr>
            <a:r>
              <a:rPr lang="en-US" sz="3200" b="1">
                <a:solidFill>
                  <a:srgbClr val="0000CC"/>
                </a:solidFill>
              </a:rPr>
              <a:t>Kể tiếp nối theo từng tranh.</a:t>
            </a:r>
          </a:p>
          <a:p>
            <a:pPr marL="342900" indent="-342900" eaLnBrk="1" hangingPunct="1">
              <a:spcBef>
                <a:spcPct val="50000"/>
              </a:spcBef>
            </a:pPr>
            <a:r>
              <a:rPr lang="en-US" sz="3200" b="1">
                <a:solidFill>
                  <a:srgbClr val="0000CC"/>
                </a:solidFill>
              </a:rPr>
              <a:t>Kể toàn bộ câu chuyện.</a:t>
            </a:r>
          </a:p>
          <a:p>
            <a:pPr marL="342900" indent="-342900" eaLnBrk="1" hangingPunct="1">
              <a:spcBef>
                <a:spcPct val="50000"/>
              </a:spcBef>
            </a:pPr>
            <a:r>
              <a:rPr lang="en-US" sz="3200" b="1">
                <a:solidFill>
                  <a:srgbClr val="0000CC"/>
                </a:solidFill>
              </a:rPr>
              <a:t>Cùng trao đổi ý nghĩa câu chuyện.</a:t>
            </a:r>
          </a:p>
        </p:txBody>
      </p:sp>
      <p:sp>
        <p:nvSpPr>
          <p:cNvPr id="17443" name="Text Box 35"/>
          <p:cNvSpPr txBox="1">
            <a:spLocks noChangeArrowheads="1"/>
          </p:cNvSpPr>
          <p:nvPr/>
        </p:nvSpPr>
        <p:spPr bwMode="auto">
          <a:xfrm>
            <a:off x="1828800" y="4495800"/>
            <a:ext cx="3962400" cy="608013"/>
          </a:xfrm>
          <a:prstGeom prst="rect">
            <a:avLst/>
          </a:prstGeom>
          <a:noFill/>
          <a:ln w="28575">
            <a:solidFill>
              <a:srgbClr val="0000CC"/>
            </a:solidFill>
            <a:miter lim="800000"/>
            <a:headEnd/>
            <a:tailEnd/>
          </a:ln>
        </p:spPr>
        <p:txBody>
          <a:bodyPr>
            <a:spAutoFit/>
          </a:bodyPr>
          <a:lstStyle/>
          <a:p>
            <a:pPr>
              <a:spcBef>
                <a:spcPct val="50000"/>
              </a:spcBef>
            </a:pPr>
            <a:r>
              <a:rPr lang="en-US" sz="3200" b="1">
                <a:solidFill>
                  <a:srgbClr val="CC0000"/>
                </a:solidFill>
              </a:rPr>
              <a:t>SGK TRANG 138</a:t>
            </a:r>
          </a:p>
        </p:txBody>
      </p:sp>
      <p:sp>
        <p:nvSpPr>
          <p:cNvPr id="16390" name="Text Box 36"/>
          <p:cNvSpPr txBox="1">
            <a:spLocks noChangeArrowheads="1"/>
          </p:cNvSpPr>
          <p:nvPr/>
        </p:nvSpPr>
        <p:spPr bwMode="auto">
          <a:xfrm>
            <a:off x="1828800" y="1295400"/>
            <a:ext cx="54864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DỰA VÀO TRANH MINH HOẠ</a:t>
            </a:r>
          </a:p>
        </p:txBody>
      </p:sp>
      <p:pic>
        <p:nvPicPr>
          <p:cNvPr id="16391" name="Ink 18"/>
          <p:cNvPicPr>
            <a:picLocks noRot="1" noChangeAspect="1" noEditPoints="1" noChangeArrowheads="1" noChangeShapeType="1"/>
          </p:cNvPicPr>
          <p:nvPr/>
        </p:nvPicPr>
        <p:blipFill>
          <a:blip r:embed="rId2"/>
          <a:srcRect/>
          <a:stretch>
            <a:fillRect/>
          </a:stretch>
        </p:blipFill>
        <p:spPr bwMode="auto">
          <a:xfrm>
            <a:off x="6816725" y="1787525"/>
            <a:ext cx="84138" cy="84138"/>
          </a:xfrm>
          <a:prstGeom prst="rect">
            <a:avLst/>
          </a:prstGeom>
          <a:noFill/>
          <a:ln w="9525">
            <a:noFill/>
            <a:miter lim="800000"/>
            <a:headEnd/>
            <a:tailEnd/>
          </a:ln>
        </p:spPr>
      </p:pic>
      <p:pic>
        <p:nvPicPr>
          <p:cNvPr id="16392" name="Ink 20"/>
          <p:cNvPicPr>
            <a:picLocks noRot="1" noChangeAspect="1" noEditPoints="1" noChangeArrowheads="1" noChangeShapeType="1"/>
          </p:cNvPicPr>
          <p:nvPr/>
        </p:nvPicPr>
        <p:blipFill>
          <a:blip r:embed="rId2"/>
          <a:srcRect/>
          <a:stretch>
            <a:fillRect/>
          </a:stretch>
        </p:blipFill>
        <p:spPr bwMode="auto">
          <a:xfrm>
            <a:off x="2805113" y="3924300"/>
            <a:ext cx="84137" cy="841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42">
                                            <p:txEl>
                                              <p:pRg st="0" end="0"/>
                                            </p:txEl>
                                          </p:spTgt>
                                        </p:tgtEl>
                                        <p:attrNameLst>
                                          <p:attrName>style.visibility</p:attrName>
                                        </p:attrNameLst>
                                      </p:cBhvr>
                                      <p:to>
                                        <p:strVal val="visible"/>
                                      </p:to>
                                    </p:set>
                                    <p:anim calcmode="lin" valueType="num">
                                      <p:cBhvr additive="base">
                                        <p:cTn id="7" dur="500" fill="hold"/>
                                        <p:tgtEl>
                                          <p:spTgt spid="17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42">
                                            <p:txEl>
                                              <p:pRg st="1" end="1"/>
                                            </p:txEl>
                                          </p:spTgt>
                                        </p:tgtEl>
                                        <p:attrNameLst>
                                          <p:attrName>style.visibility</p:attrName>
                                        </p:attrNameLst>
                                      </p:cBhvr>
                                      <p:to>
                                        <p:strVal val="visible"/>
                                      </p:to>
                                    </p:set>
                                    <p:anim calcmode="lin" valueType="num">
                                      <p:cBhvr additive="base">
                                        <p:cTn id="13" dur="500" fill="hold"/>
                                        <p:tgtEl>
                                          <p:spTgt spid="17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42">
                                            <p:txEl>
                                              <p:pRg st="2" end="2"/>
                                            </p:txEl>
                                          </p:spTgt>
                                        </p:tgtEl>
                                        <p:attrNameLst>
                                          <p:attrName>style.visibility</p:attrName>
                                        </p:attrNameLst>
                                      </p:cBhvr>
                                      <p:to>
                                        <p:strVal val="visible"/>
                                      </p:to>
                                    </p:set>
                                    <p:anim calcmode="lin" valueType="num">
                                      <p:cBhvr additive="base">
                                        <p:cTn id="19" dur="500" fill="hold"/>
                                        <p:tgtEl>
                                          <p:spTgt spid="17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7443"/>
                                        </p:tgtEl>
                                        <p:attrNameLst>
                                          <p:attrName>style.visibility</p:attrName>
                                        </p:attrNameLst>
                                      </p:cBhvr>
                                      <p:to>
                                        <p:strVal val="visible"/>
                                      </p:to>
                                    </p:set>
                                    <p:anim calcmode="lin" valueType="num">
                                      <p:cBhvr>
                                        <p:cTn id="25" dur="500" fill="hold"/>
                                        <p:tgtEl>
                                          <p:spTgt spid="17443"/>
                                        </p:tgtEl>
                                        <p:attrNameLst>
                                          <p:attrName>ppt_w</p:attrName>
                                        </p:attrNameLst>
                                      </p:cBhvr>
                                      <p:tavLst>
                                        <p:tav tm="0">
                                          <p:val>
                                            <p:fltVal val="0"/>
                                          </p:val>
                                        </p:tav>
                                        <p:tav tm="100000">
                                          <p:val>
                                            <p:strVal val="#ppt_w"/>
                                          </p:val>
                                        </p:tav>
                                      </p:tavLst>
                                    </p:anim>
                                    <p:anim calcmode="lin" valueType="num">
                                      <p:cBhvr>
                                        <p:cTn id="26" dur="500" fill="hold"/>
                                        <p:tgtEl>
                                          <p:spTgt spid="17443"/>
                                        </p:tgtEl>
                                        <p:attrNameLst>
                                          <p:attrName>ppt_h</p:attrName>
                                        </p:attrNameLst>
                                      </p:cBhvr>
                                      <p:tavLst>
                                        <p:tav tm="0">
                                          <p:val>
                                            <p:fltVal val="0"/>
                                          </p:val>
                                        </p:tav>
                                        <p:tav tm="100000">
                                          <p:val>
                                            <p:strVal val="#ppt_h"/>
                                          </p:val>
                                        </p:tav>
                                      </p:tavLst>
                                    </p:anim>
                                    <p:animEffect transition="in" filter="fade">
                                      <p:cBhvr>
                                        <p:cTn id="27" dur="5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838200" y="685800"/>
            <a:ext cx="7543800" cy="525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circle(in)">
                                      <p:cBhvr>
                                        <p:cTn id="7"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685800" y="457200"/>
            <a:ext cx="7924800" cy="563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circle(in)">
                                      <p:cBhvr>
                                        <p:cTn id="7" dur="2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304800" y="457200"/>
            <a:ext cx="8382000" cy="571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circle(in)">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609600" y="457200"/>
            <a:ext cx="7848600" cy="571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circle(in)">
                                      <p:cBhvr>
                                        <p:cTn id="7" dur="20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533400" y="533400"/>
            <a:ext cx="8153400" cy="571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circle(in)">
                                      <p:cBhvr>
                                        <p:cTn id="7"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a:srcRect/>
          <a:stretch>
            <a:fillRect/>
          </a:stretch>
        </p:blipFill>
        <p:spPr bwMode="auto">
          <a:xfrm>
            <a:off x="228600" y="457200"/>
            <a:ext cx="876300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ircle(in)">
                                      <p:cBhvr>
                                        <p:cTn id="7" dur="20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65D8EBC4042D426982FD23DBBB71A93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a:srcRect/>
          <a:stretch>
            <a:fillRect/>
          </a:stretch>
        </p:blipFill>
        <p:spPr bwMode="auto">
          <a:xfrm>
            <a:off x="762000" y="228600"/>
            <a:ext cx="3352800" cy="2162175"/>
          </a:xfrm>
          <a:prstGeom prst="rect">
            <a:avLst/>
          </a:prstGeom>
          <a:noFill/>
          <a:ln w="9525">
            <a:solidFill>
              <a:srgbClr val="0000CC"/>
            </a:solidFill>
            <a:miter lim="800000"/>
            <a:headEnd/>
            <a:tailEnd/>
          </a:ln>
        </p:spPr>
      </p:pic>
      <p:pic>
        <p:nvPicPr>
          <p:cNvPr id="74757" name="Picture 5"/>
          <p:cNvPicPr>
            <a:picLocks noChangeAspect="1" noChangeArrowheads="1"/>
          </p:cNvPicPr>
          <p:nvPr/>
        </p:nvPicPr>
        <p:blipFill>
          <a:blip r:embed="rId3"/>
          <a:srcRect/>
          <a:stretch>
            <a:fillRect/>
          </a:stretch>
        </p:blipFill>
        <p:spPr bwMode="auto">
          <a:xfrm>
            <a:off x="762000" y="2362200"/>
            <a:ext cx="3352800" cy="2095500"/>
          </a:xfrm>
          <a:prstGeom prst="rect">
            <a:avLst/>
          </a:prstGeom>
          <a:noFill/>
          <a:ln w="9525">
            <a:solidFill>
              <a:srgbClr val="0000CC"/>
            </a:solidFill>
            <a:miter lim="800000"/>
            <a:headEnd/>
            <a:tailEnd/>
          </a:ln>
        </p:spPr>
      </p:pic>
      <p:pic>
        <p:nvPicPr>
          <p:cNvPr id="74758" name="Picture 6"/>
          <p:cNvPicPr>
            <a:picLocks noChangeAspect="1" noChangeArrowheads="1"/>
          </p:cNvPicPr>
          <p:nvPr/>
        </p:nvPicPr>
        <p:blipFill>
          <a:blip r:embed="rId4"/>
          <a:srcRect/>
          <a:stretch>
            <a:fillRect/>
          </a:stretch>
        </p:blipFill>
        <p:spPr bwMode="auto">
          <a:xfrm>
            <a:off x="685800" y="4495800"/>
            <a:ext cx="3429000" cy="2168525"/>
          </a:xfrm>
          <a:prstGeom prst="rect">
            <a:avLst/>
          </a:prstGeom>
          <a:noFill/>
          <a:ln w="9525">
            <a:solidFill>
              <a:srgbClr val="0000CC"/>
            </a:solidFill>
            <a:miter lim="800000"/>
            <a:headEnd/>
            <a:tailEnd/>
          </a:ln>
        </p:spPr>
      </p:pic>
      <p:pic>
        <p:nvPicPr>
          <p:cNvPr id="74759" name="Picture 7"/>
          <p:cNvPicPr>
            <a:picLocks noChangeAspect="1" noChangeArrowheads="1"/>
          </p:cNvPicPr>
          <p:nvPr/>
        </p:nvPicPr>
        <p:blipFill>
          <a:blip r:embed="rId5"/>
          <a:srcRect/>
          <a:stretch>
            <a:fillRect/>
          </a:stretch>
        </p:blipFill>
        <p:spPr bwMode="auto">
          <a:xfrm>
            <a:off x="4876800" y="192088"/>
            <a:ext cx="3352800" cy="2116137"/>
          </a:xfrm>
          <a:prstGeom prst="rect">
            <a:avLst/>
          </a:prstGeom>
          <a:noFill/>
          <a:ln w="9525">
            <a:solidFill>
              <a:srgbClr val="0000CC"/>
            </a:solidFill>
            <a:miter lim="800000"/>
            <a:headEnd/>
            <a:tailEnd/>
          </a:ln>
        </p:spPr>
      </p:pic>
      <p:pic>
        <p:nvPicPr>
          <p:cNvPr id="74760" name="Picture 8"/>
          <p:cNvPicPr>
            <a:picLocks noChangeAspect="1" noChangeArrowheads="1"/>
          </p:cNvPicPr>
          <p:nvPr/>
        </p:nvPicPr>
        <p:blipFill>
          <a:blip r:embed="rId6"/>
          <a:srcRect/>
          <a:stretch>
            <a:fillRect/>
          </a:stretch>
        </p:blipFill>
        <p:spPr bwMode="auto">
          <a:xfrm>
            <a:off x="4876800" y="2362200"/>
            <a:ext cx="3429000" cy="2133600"/>
          </a:xfrm>
          <a:prstGeom prst="rect">
            <a:avLst/>
          </a:prstGeom>
          <a:noFill/>
          <a:ln w="9525">
            <a:solidFill>
              <a:srgbClr val="0000CC"/>
            </a:solidFill>
            <a:miter lim="800000"/>
            <a:headEnd/>
            <a:tailEnd/>
          </a:ln>
        </p:spPr>
      </p:pic>
      <p:pic>
        <p:nvPicPr>
          <p:cNvPr id="74761" name="Picture 9"/>
          <p:cNvPicPr>
            <a:picLocks noChangeAspect="1" noChangeArrowheads="1"/>
          </p:cNvPicPr>
          <p:nvPr/>
        </p:nvPicPr>
        <p:blipFill>
          <a:blip r:embed="rId7"/>
          <a:srcRect/>
          <a:stretch>
            <a:fillRect/>
          </a:stretch>
        </p:blipFill>
        <p:spPr bwMode="auto">
          <a:xfrm>
            <a:off x="4876800" y="4495800"/>
            <a:ext cx="3429000" cy="2184400"/>
          </a:xfrm>
          <a:prstGeom prst="rect">
            <a:avLst/>
          </a:prstGeom>
          <a:noFill/>
          <a:ln w="9525">
            <a:solidFill>
              <a:srgbClr val="00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circle(in)">
                                      <p:cBhvr>
                                        <p:cTn id="7" dur="20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circle(in)">
                                      <p:cBhvr>
                                        <p:cTn id="12" dur="2000"/>
                                        <p:tgtEl>
                                          <p:spTgt spid="74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circle(in)">
                                      <p:cBhvr>
                                        <p:cTn id="17" dur="2000"/>
                                        <p:tgtEl>
                                          <p:spTgt spid="747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74759"/>
                                        </p:tgtEl>
                                        <p:attrNameLst>
                                          <p:attrName>style.visibility</p:attrName>
                                        </p:attrNameLst>
                                      </p:cBhvr>
                                      <p:to>
                                        <p:strVal val="visible"/>
                                      </p:to>
                                    </p:set>
                                    <p:animEffect transition="in" filter="circle(in)">
                                      <p:cBhvr>
                                        <p:cTn id="22" dur="2000"/>
                                        <p:tgtEl>
                                          <p:spTgt spid="747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74760"/>
                                        </p:tgtEl>
                                        <p:attrNameLst>
                                          <p:attrName>style.visibility</p:attrName>
                                        </p:attrNameLst>
                                      </p:cBhvr>
                                      <p:to>
                                        <p:strVal val="visible"/>
                                      </p:to>
                                    </p:set>
                                    <p:animEffect transition="in" filter="circle(in)">
                                      <p:cBhvr>
                                        <p:cTn id="27" dur="2000"/>
                                        <p:tgtEl>
                                          <p:spTgt spid="747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74761"/>
                                        </p:tgtEl>
                                        <p:attrNameLst>
                                          <p:attrName>style.visibility</p:attrName>
                                        </p:attrNameLst>
                                      </p:cBhvr>
                                      <p:to>
                                        <p:strVal val="visible"/>
                                      </p:to>
                                    </p:set>
                                    <p:animEffect transition="in" filter="circle(in)">
                                      <p:cBhvr>
                                        <p:cTn id="32" dur="2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AutoShape 6"/>
          <p:cNvSpPr>
            <a:spLocks noChangeArrowheads="1"/>
          </p:cNvSpPr>
          <p:nvPr/>
        </p:nvSpPr>
        <p:spPr bwMode="auto">
          <a:xfrm>
            <a:off x="1447800" y="2514600"/>
            <a:ext cx="6324600" cy="2743200"/>
          </a:xfrm>
          <a:prstGeom prst="cloudCallout">
            <a:avLst>
              <a:gd name="adj1" fmla="val 4644"/>
              <a:gd name="adj2" fmla="val -57407"/>
            </a:avLst>
          </a:prstGeom>
          <a:solidFill>
            <a:srgbClr val="EFF6A8"/>
          </a:solidFill>
          <a:ln w="9525">
            <a:solidFill>
              <a:schemeClr val="tx1"/>
            </a:solidFill>
            <a:round/>
            <a:headEnd/>
            <a:tailEnd/>
          </a:ln>
        </p:spPr>
        <p:txBody>
          <a:bodyPr/>
          <a:lstStyle/>
          <a:p>
            <a:pPr algn="ctr" eaLnBrk="1" hangingPunct="1"/>
            <a:r>
              <a:rPr lang="en-US" sz="4000" b="1" i="1">
                <a:solidFill>
                  <a:srgbClr val="0000CC"/>
                </a:solidFill>
              </a:rPr>
              <a:t>Thi kể chuyện trước lớp</a:t>
            </a:r>
          </a:p>
        </p:txBody>
      </p:sp>
      <p:sp>
        <p:nvSpPr>
          <p:cNvPr id="19464" name="WordArt 8"/>
          <p:cNvSpPr>
            <a:spLocks noChangeArrowheads="1" noChangeShapeType="1" noTextEdit="1"/>
          </p:cNvSpPr>
          <p:nvPr/>
        </p:nvSpPr>
        <p:spPr bwMode="auto">
          <a:xfrm>
            <a:off x="1752600" y="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ircle(in)">
                                      <p:cBhvr>
                                        <p:cTn id="7" dur="20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repeatCount="indefinite" fill="hold" grpId="0" nodeType="clickEffect">
                                  <p:stCondLst>
                                    <p:cond delay="0"/>
                                  </p:stCondLst>
                                  <p:childTnLst>
                                    <p:animScale>
                                      <p:cBhvr>
                                        <p:cTn id="11" dur="2000" fill="hold"/>
                                        <p:tgtEl>
                                          <p:spTgt spid="1946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p:cNvSpPr>
            <a:spLocks noChangeArrowheads="1"/>
          </p:cNvSpPr>
          <p:nvPr/>
        </p:nvSpPr>
        <p:spPr bwMode="auto">
          <a:xfrm>
            <a:off x="1295400" y="1371600"/>
            <a:ext cx="6858000" cy="2057400"/>
          </a:xfrm>
          <a:prstGeom prst="ellipseRibbon">
            <a:avLst>
              <a:gd name="adj1" fmla="val 25000"/>
              <a:gd name="adj2" fmla="val 50000"/>
              <a:gd name="adj3" fmla="val 12500"/>
            </a:avLst>
          </a:prstGeom>
          <a:solidFill>
            <a:srgbClr val="EFF6A8"/>
          </a:solidFill>
          <a:ln w="9525">
            <a:solidFill>
              <a:schemeClr val="tx1"/>
            </a:solidFill>
            <a:round/>
            <a:headEnd/>
            <a:tailEnd/>
          </a:ln>
        </p:spPr>
        <p:txBody>
          <a:bodyPr wrap="none" anchor="ctr"/>
          <a:lstStyle/>
          <a:p>
            <a:pPr algn="ctr" eaLnBrk="1" hangingPunct="1"/>
            <a:r>
              <a:rPr lang="en-US" sz="2800" b="1">
                <a:solidFill>
                  <a:srgbClr val="CC0000"/>
                </a:solidFill>
              </a:rPr>
              <a:t>CÙNG TRAO ĐỔI</a:t>
            </a:r>
          </a:p>
        </p:txBody>
      </p:sp>
      <p:sp>
        <p:nvSpPr>
          <p:cNvPr id="20485" name="WordArt 5"/>
          <p:cNvSpPr>
            <a:spLocks noChangeArrowheads="1" noChangeShapeType="1" noTextEdit="1"/>
          </p:cNvSpPr>
          <p:nvPr/>
        </p:nvSpPr>
        <p:spPr bwMode="auto">
          <a:xfrm>
            <a:off x="1752600" y="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
        <p:nvSpPr>
          <p:cNvPr id="20486" name="Text Box 6"/>
          <p:cNvSpPr txBox="1">
            <a:spLocks noChangeArrowheads="1"/>
          </p:cNvSpPr>
          <p:nvPr/>
        </p:nvSpPr>
        <p:spPr bwMode="auto">
          <a:xfrm>
            <a:off x="1143000" y="4114800"/>
            <a:ext cx="7162800" cy="1570038"/>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3200" b="1">
                <a:solidFill>
                  <a:srgbClr val="0000CC"/>
                </a:solidFill>
              </a:rPr>
              <a:t>Vì sao Pa- xtơ phải suy nghĩ,day dứt rất nhiều trước khi tiêm vắc-xin cho Giô – dép?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repeatCount="indefinite" fill="hold" grpId="0" nodeType="clickEffect">
                                  <p:stCondLst>
                                    <p:cond delay="0"/>
                                  </p:stCondLst>
                                  <p:childTnLst>
                                    <p:animScale>
                                      <p:cBhvr>
                                        <p:cTn id="12" dur="2000" fill="hold"/>
                                        <p:tgtEl>
                                          <p:spTgt spid="20485"/>
                                        </p:tgtEl>
                                      </p:cBhvr>
                                      <p:by x="15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20486">
                                            <p:txEl>
                                              <p:pRg st="0" end="0"/>
                                            </p:txEl>
                                          </p:spTgt>
                                        </p:tgtEl>
                                        <p:attrNameLst>
                                          <p:attrName>style.visibility</p:attrName>
                                        </p:attrNameLst>
                                      </p:cBhvr>
                                      <p:to>
                                        <p:strVal val="visible"/>
                                      </p:to>
                                    </p:set>
                                    <p:anim calcmode="discrete" valueType="clr">
                                      <p:cBhvr override="childStyle">
                                        <p:cTn id="17" dur="80"/>
                                        <p:tgtEl>
                                          <p:spTgt spid="204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0486">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2048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914400" y="1371600"/>
            <a:ext cx="7467600" cy="4524375"/>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3200" b="1">
                <a:solidFill>
                  <a:srgbClr val="0000CC"/>
                </a:solidFill>
              </a:rPr>
              <a:t>Pa- xtơ phải suy nghĩ, day dứt rất nhiều trước khi tiêm vắc -xin cho Giô-dép vì vắc –xin chữa bệnh dại đã thí nghiệm có kết quả trên loài vật, nhưng chưa lần nào được thí nghiệm trên cơ thể con người. Pa-xtơ muốn em bé khỏi nhưng không dám lấy em làm vật thí nghiệm. Ông sợ có tai biến.</a:t>
            </a:r>
          </a:p>
        </p:txBody>
      </p:sp>
      <p:sp>
        <p:nvSpPr>
          <p:cNvPr id="22533" name="WordArt 5"/>
          <p:cNvSpPr>
            <a:spLocks noChangeArrowheads="1" noChangeShapeType="1" noTextEdit="1"/>
          </p:cNvSpPr>
          <p:nvPr/>
        </p:nvSpPr>
        <p:spPr bwMode="auto">
          <a:xfrm>
            <a:off x="1752600" y="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532">
                                            <p:txEl>
                                              <p:pRg st="0" end="0"/>
                                            </p:txEl>
                                          </p:spTgt>
                                        </p:tgtEl>
                                        <p:attrNameLst>
                                          <p:attrName>style.visibility</p:attrName>
                                        </p:attrNameLst>
                                      </p:cBhvr>
                                      <p:to>
                                        <p:strVal val="visible"/>
                                      </p:to>
                                    </p:set>
                                    <p:anim calcmode="discrete" valueType="clr">
                                      <p:cBhvr override="childStyle">
                                        <p:cTn id="7" dur="80"/>
                                        <p:tgtEl>
                                          <p:spTgt spid="225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53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mph" presetSubtype="0" repeatCount="indefinite" fill="hold" grpId="0" nodeType="clickEffect">
                                  <p:stCondLst>
                                    <p:cond delay="0"/>
                                  </p:stCondLst>
                                  <p:childTnLst>
                                    <p:animScale>
                                      <p:cBhvr>
                                        <p:cTn id="13" dur="2000" fill="hold"/>
                                        <p:tgtEl>
                                          <p:spTgt spid="225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762000" y="2743200"/>
            <a:ext cx="7848600" cy="3046413"/>
          </a:xfrm>
          <a:prstGeom prst="rect">
            <a:avLst/>
          </a:prstGeom>
          <a:noFill/>
          <a:ln w="38100" cap="rnd">
            <a:solidFill>
              <a:srgbClr val="CC0000"/>
            </a:solidFill>
            <a:prstDash val="sysDot"/>
            <a:miter lim="800000"/>
            <a:headEnd/>
            <a:tailEnd/>
          </a:ln>
        </p:spPr>
        <p:txBody>
          <a:bodyPr>
            <a:spAutoFit/>
          </a:bodyPr>
          <a:lstStyle/>
          <a:p>
            <a:pPr eaLnBrk="1" hangingPunct="1">
              <a:spcBef>
                <a:spcPct val="50000"/>
              </a:spcBef>
            </a:pPr>
            <a:r>
              <a:rPr lang="en-US" sz="2400"/>
              <a:t> </a:t>
            </a:r>
            <a:r>
              <a:rPr lang="en-US" sz="3200" b="1">
                <a:solidFill>
                  <a:srgbClr val="0000CC"/>
                </a:solidFill>
              </a:rPr>
              <a:t>Câu chuyện ca ngợi tài năng và tấm lòng nhân hậu , yêu thương con người hết mực của bác sĩ Pa-xtơ .Tài năng và tấm lòng nhân hậu đã giúp ông cống hiến cho loài người một phát minh khoa học lớn lao.</a:t>
            </a:r>
          </a:p>
        </p:txBody>
      </p:sp>
      <p:sp>
        <p:nvSpPr>
          <p:cNvPr id="24581" name="Text Box 5"/>
          <p:cNvSpPr txBox="1">
            <a:spLocks noChangeArrowheads="1"/>
          </p:cNvSpPr>
          <p:nvPr/>
        </p:nvSpPr>
        <p:spPr bwMode="auto">
          <a:xfrm>
            <a:off x="1143000" y="1600200"/>
            <a:ext cx="6629400"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CC"/>
                </a:solidFill>
              </a:rPr>
              <a:t>Câu chuyện muốn nói điều gì?</a:t>
            </a:r>
          </a:p>
        </p:txBody>
      </p:sp>
      <p:sp>
        <p:nvSpPr>
          <p:cNvPr id="27652" name="WordArt 6"/>
          <p:cNvSpPr>
            <a:spLocks noChangeArrowheads="1" noChangeShapeType="1" noTextEdit="1"/>
          </p:cNvSpPr>
          <p:nvPr/>
        </p:nvSpPr>
        <p:spPr bwMode="auto">
          <a:xfrm>
            <a:off x="1752600" y="0"/>
            <a:ext cx="5943600" cy="523875"/>
          </a:xfrm>
          <a:prstGeom prst="rect">
            <a:avLst/>
          </a:prstGeom>
        </p:spPr>
        <p:txBody>
          <a:bodyPr wrap="none" fromWordArt="1">
            <a:prstTxWarp prst="textPlain">
              <a:avLst>
                <a:gd name="adj" fmla="val 50000"/>
              </a:avLst>
            </a:prstTxWarp>
          </a:bodyPr>
          <a:lstStyle/>
          <a:p>
            <a:pPr algn="ctr"/>
            <a:r>
              <a:rPr lang="vi-VN" sz="32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2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
        <p:nvSpPr>
          <p:cNvPr id="24583" name="Rectangle 7"/>
          <p:cNvSpPr>
            <a:spLocks noChangeArrowheads="1"/>
          </p:cNvSpPr>
          <p:nvPr/>
        </p:nvSpPr>
        <p:spPr bwMode="auto">
          <a:xfrm>
            <a:off x="685800" y="2667000"/>
            <a:ext cx="8001000" cy="3581400"/>
          </a:xfrm>
          <a:prstGeom prst="rect">
            <a:avLst/>
          </a:prstGeom>
          <a:noFill/>
          <a:ln w="38100">
            <a:solidFill>
              <a:srgbClr val="0000CC"/>
            </a:solidFill>
            <a:miter lim="800000"/>
            <a:headEnd/>
            <a:tailEnd/>
          </a:ln>
        </p:spPr>
        <p:txBody>
          <a:bodyPr wrap="none" anchor="ctr"/>
          <a:lstStyle/>
          <a:p>
            <a:endParaRPr lang="en-US" sz="1600"/>
          </a:p>
        </p:txBody>
      </p:sp>
      <p:sp>
        <p:nvSpPr>
          <p:cNvPr id="24585" name="WordArt 9"/>
          <p:cNvSpPr>
            <a:spLocks noChangeArrowheads="1" noChangeShapeType="1" noTextEdit="1"/>
          </p:cNvSpPr>
          <p:nvPr/>
        </p:nvSpPr>
        <p:spPr bwMode="auto">
          <a:xfrm>
            <a:off x="1143000" y="914400"/>
            <a:ext cx="6477000" cy="1196975"/>
          </a:xfrm>
          <a:prstGeom prst="rect">
            <a:avLst/>
          </a:prstGeom>
        </p:spPr>
        <p:txBody>
          <a:bodyPr wrap="none" fromWordArt="1">
            <a:prstTxWarp prst="textWave2">
              <a:avLst>
                <a:gd name="adj1" fmla="val 13005"/>
                <a:gd name="adj2" fmla="val 0"/>
              </a:avLst>
            </a:prstTxWarp>
          </a:bodyPr>
          <a:lstStyle/>
          <a:p>
            <a:pPr algn="ctr"/>
            <a:r>
              <a:rPr lang="en-US" sz="3200" b="1" kern="10">
                <a:ln w="12700">
                  <a:solidFill>
                    <a:srgbClr val="FFFF00"/>
                  </a:solidFill>
                  <a:round/>
                  <a:headEnd/>
                  <a:tailEnd/>
                </a:ln>
                <a:solidFill>
                  <a:srgbClr val="008000"/>
                </a:solidFill>
                <a:effectLst>
                  <a:outerShdw dist="45791" dir="2021404" algn="ctr" rotWithShape="0">
                    <a:srgbClr val="808080">
                      <a:alpha val="79999"/>
                    </a:srgbClr>
                  </a:outerShdw>
                </a:effectLst>
                <a:latin typeface="Arial"/>
                <a:cs typeface="Arial"/>
              </a:rPr>
              <a:t>Ý NGHĨA CÂU CHUYỆN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linds(horizontal)">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4581"/>
                                        </p:tgtEl>
                                      </p:cBhvr>
                                    </p:animEffect>
                                    <p:set>
                                      <p:cBhvr>
                                        <p:cTn id="12" dur="1" fill="hold">
                                          <p:stCondLst>
                                            <p:cond delay="499"/>
                                          </p:stCondLst>
                                        </p:cTn>
                                        <p:tgtEl>
                                          <p:spTgt spid="2458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blinds(horizontal)">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blinds(horizontal)">
                                      <p:cBhvr>
                                        <p:cTn id="22" dur="500"/>
                                        <p:tgtEl>
                                          <p:spTgt spid="245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585"/>
                                        </p:tgtEl>
                                        <p:attrNameLst>
                                          <p:attrName>style.visibility</p:attrName>
                                        </p:attrNameLst>
                                      </p:cBhvr>
                                      <p:to>
                                        <p:strVal val="visible"/>
                                      </p:to>
                                    </p:set>
                                    <p:anim calcmode="lin" valueType="num">
                                      <p:cBhvr additive="base">
                                        <p:cTn id="27" dur="500" fill="hold"/>
                                        <p:tgtEl>
                                          <p:spTgt spid="24585"/>
                                        </p:tgtEl>
                                        <p:attrNameLst>
                                          <p:attrName>ppt_x</p:attrName>
                                        </p:attrNameLst>
                                      </p:cBhvr>
                                      <p:tavLst>
                                        <p:tav tm="0">
                                          <p:val>
                                            <p:strVal val="#ppt_x"/>
                                          </p:val>
                                        </p:tav>
                                        <p:tav tm="100000">
                                          <p:val>
                                            <p:strVal val="#ppt_x"/>
                                          </p:val>
                                        </p:tav>
                                      </p:tavLst>
                                    </p:anim>
                                    <p:anim calcmode="lin" valueType="num">
                                      <p:cBhvr additive="base">
                                        <p:cTn id="28"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p:bldP spid="24581" grpId="1"/>
      <p:bldP spid="24583" grpId="0" animBg="1"/>
      <p:bldP spid="2458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457200" y="1828800"/>
            <a:ext cx="8305800" cy="48323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3333FF"/>
                </a:solidFill>
              </a:rPr>
              <a:t>      </a:t>
            </a:r>
            <a:r>
              <a:rPr lang="en-US" sz="2800" b="1">
                <a:solidFill>
                  <a:srgbClr val="0000CC"/>
                </a:solidFill>
              </a:rPr>
              <a:t>Để cứu em bé bị chó dại cắn, Pa-xtơ đã đi đến một quyết định táo bạo: dùng thuốc chống bệnh dại mới thí nghiệm ở động vật để tiêm cho em bé . Ông đã thực hiện việc này một cách thận trọng , tỉnh táo , có tính toán , cân nhắc. Ông đã dồn tất cả tâm trí và sức lực để theo dõi sự tiến triển của quá trình điều trị.Cuối cùng Pa-xtơ đã chiến thắng , khoa học đã chiến thắng . Loài người có thêm một thứ thuốc chữa bệnh mới . Một căn bệnh bị đẩy lùi . Nhiều người sẽ được cứu sống.</a:t>
            </a:r>
          </a:p>
        </p:txBody>
      </p:sp>
      <p:sp>
        <p:nvSpPr>
          <p:cNvPr id="28675" name="WordArt 8"/>
          <p:cNvSpPr>
            <a:spLocks noChangeArrowheads="1" noChangeShapeType="1" noTextEdit="1"/>
          </p:cNvSpPr>
          <p:nvPr/>
        </p:nvSpPr>
        <p:spPr bwMode="auto">
          <a:xfrm>
            <a:off x="2971800" y="228600"/>
            <a:ext cx="3733800" cy="1308100"/>
          </a:xfrm>
          <a:prstGeom prst="rect">
            <a:avLst/>
          </a:prstGeom>
        </p:spPr>
        <p:txBody>
          <a:bodyPr wrap="none" fromWordArt="1">
            <a:prstTxWarp prst="textDeflate">
              <a:avLst>
                <a:gd name="adj" fmla="val 26227"/>
              </a:avLst>
            </a:prstTxWarp>
          </a:bodyPr>
          <a:lstStyle/>
          <a:p>
            <a:pPr algn="ctr"/>
            <a:r>
              <a:rPr lang="en-US" sz="3600" b="1" kern="10">
                <a:ln w="9525">
                  <a:solidFill>
                    <a:srgbClr val="FF0000"/>
                  </a:solidFill>
                  <a:round/>
                  <a:headEnd/>
                  <a:tailEnd/>
                </a:ln>
                <a:solidFill>
                  <a:srgbClr val="00FF00"/>
                </a:solidFill>
                <a:latin typeface="Arial"/>
                <a:cs typeface="Arial"/>
              </a:rPr>
              <a:t>KẾT LUẬN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newsdataview_091289134"/>
          <p:cNvPicPr>
            <a:picLocks noChangeAspect="1" noChangeArrowheads="1"/>
          </p:cNvPicPr>
          <p:nvPr/>
        </p:nvPicPr>
        <p:blipFill>
          <a:blip r:embed="rId2"/>
          <a:srcRect/>
          <a:stretch>
            <a:fillRect/>
          </a:stretch>
        </p:blipFill>
        <p:spPr bwMode="auto">
          <a:xfrm>
            <a:off x="0" y="0"/>
            <a:ext cx="9144000" cy="6888163"/>
          </a:xfrm>
          <a:prstGeom prst="rect">
            <a:avLst/>
          </a:prstGeom>
          <a:noFill/>
          <a:ln w="9525">
            <a:noFill/>
            <a:miter lim="800000"/>
            <a:headEnd/>
            <a:tailEnd/>
          </a:ln>
        </p:spPr>
      </p:pic>
      <p:sp>
        <p:nvSpPr>
          <p:cNvPr id="65542" name="WordArt 6"/>
          <p:cNvSpPr>
            <a:spLocks noChangeArrowheads="1" noChangeShapeType="1" noTextEdit="1"/>
          </p:cNvSpPr>
          <p:nvPr/>
        </p:nvSpPr>
        <p:spPr bwMode="auto">
          <a:xfrm>
            <a:off x="1143000" y="457200"/>
            <a:ext cx="6705600" cy="1514475"/>
          </a:xfrm>
          <a:prstGeom prst="rect">
            <a:avLst/>
          </a:prstGeom>
        </p:spPr>
        <p:txBody>
          <a:bodyPr wrap="none" fromWordArt="1">
            <a:prstTxWarp prst="textWave2">
              <a:avLst>
                <a:gd name="adj1" fmla="val 13005"/>
                <a:gd name="adj2" fmla="val 0"/>
              </a:avLst>
            </a:prstTxWarp>
          </a:bodyPr>
          <a:lstStyle/>
          <a:p>
            <a:pPr algn="ctr"/>
            <a:r>
              <a:rPr lang="vi-VN"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endParaRPr>
          </a:p>
        </p:txBody>
      </p:sp>
      <p:sp>
        <p:nvSpPr>
          <p:cNvPr id="65543" name="WordArt 7"/>
          <p:cNvSpPr>
            <a:spLocks noChangeArrowheads="1" noChangeShapeType="1" noTextEdit="1"/>
          </p:cNvSpPr>
          <p:nvPr/>
        </p:nvSpPr>
        <p:spPr bwMode="auto">
          <a:xfrm>
            <a:off x="2286000" y="2743200"/>
            <a:ext cx="5867400" cy="12954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6554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5543"/>
                                        </p:tgtEl>
                                        <p:attrNameLst>
                                          <p:attrName>style.visibility</p:attrName>
                                        </p:attrNameLst>
                                      </p:cBhvr>
                                      <p:to>
                                        <p:strVal val="visible"/>
                                      </p:to>
                                    </p:set>
                                    <p:animEffect transition="in" filter="box(in)">
                                      <p:cBhvr>
                                        <p:cTn id="11"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P spid="6554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838200" y="2133600"/>
            <a:ext cx="5867400" cy="579438"/>
          </a:xfrm>
          <a:prstGeom prst="rect">
            <a:avLst/>
          </a:prstGeom>
          <a:noFill/>
          <a:ln w="9525">
            <a:noFill/>
            <a:miter lim="800000"/>
            <a:headEnd/>
            <a:tailEnd/>
          </a:ln>
        </p:spPr>
        <p:txBody>
          <a:bodyPr>
            <a:spAutoFit/>
          </a:bodyPr>
          <a:lstStyle/>
          <a:p>
            <a:pPr eaLnBrk="1" hangingPunct="1"/>
            <a:r>
              <a:rPr lang="en-US" sz="2800" b="1"/>
              <a:t>1.Bác sĩ    </a:t>
            </a:r>
            <a:r>
              <a:rPr lang="en-US" sz="3200" b="1">
                <a:solidFill>
                  <a:srgbClr val="0000CC"/>
                </a:solidFill>
              </a:rPr>
              <a:t>Lu - i  Pa-xtơ</a:t>
            </a:r>
          </a:p>
        </p:txBody>
      </p:sp>
      <p:sp>
        <p:nvSpPr>
          <p:cNvPr id="7177" name="Rectangle 9"/>
          <p:cNvSpPr>
            <a:spLocks noChangeArrowheads="1"/>
          </p:cNvSpPr>
          <p:nvPr/>
        </p:nvSpPr>
        <p:spPr bwMode="auto">
          <a:xfrm>
            <a:off x="838200" y="2743200"/>
            <a:ext cx="4114800" cy="579438"/>
          </a:xfrm>
          <a:prstGeom prst="rect">
            <a:avLst/>
          </a:prstGeom>
          <a:noFill/>
          <a:ln w="9525">
            <a:noFill/>
            <a:miter lim="800000"/>
            <a:headEnd/>
            <a:tailEnd/>
          </a:ln>
        </p:spPr>
        <p:txBody>
          <a:bodyPr>
            <a:spAutoFit/>
          </a:bodyPr>
          <a:lstStyle/>
          <a:p>
            <a:pPr eaLnBrk="1" hangingPunct="1">
              <a:spcBef>
                <a:spcPct val="50000"/>
              </a:spcBef>
            </a:pPr>
            <a:r>
              <a:rPr lang="en-US" sz="2800" b="1"/>
              <a:t>2.Cậu bé  </a:t>
            </a:r>
            <a:r>
              <a:rPr lang="en-US" sz="3200" b="1">
                <a:solidFill>
                  <a:srgbClr val="0000CC"/>
                </a:solidFill>
              </a:rPr>
              <a:t>Giô – dép</a:t>
            </a:r>
          </a:p>
        </p:txBody>
      </p:sp>
      <p:sp>
        <p:nvSpPr>
          <p:cNvPr id="7179" name="Rectangle 11"/>
          <p:cNvSpPr>
            <a:spLocks noChangeArrowheads="1"/>
          </p:cNvSpPr>
          <p:nvPr/>
        </p:nvSpPr>
        <p:spPr bwMode="auto">
          <a:xfrm>
            <a:off x="914400" y="3429000"/>
            <a:ext cx="3505200" cy="579438"/>
          </a:xfrm>
          <a:prstGeom prst="rect">
            <a:avLst/>
          </a:prstGeom>
          <a:noFill/>
          <a:ln w="9525">
            <a:noFill/>
            <a:miter lim="800000"/>
            <a:headEnd/>
            <a:tailEnd/>
          </a:ln>
        </p:spPr>
        <p:txBody>
          <a:bodyPr>
            <a:spAutoFit/>
          </a:bodyPr>
          <a:lstStyle/>
          <a:p>
            <a:pPr eaLnBrk="1" hangingPunct="1">
              <a:spcBef>
                <a:spcPct val="50000"/>
              </a:spcBef>
            </a:pPr>
            <a:r>
              <a:rPr lang="en-US" sz="2800" b="1"/>
              <a:t>3.Thuốc  </a:t>
            </a:r>
            <a:r>
              <a:rPr lang="en-US" sz="3200" b="1">
                <a:solidFill>
                  <a:srgbClr val="0000CC"/>
                </a:solidFill>
              </a:rPr>
              <a:t>vắc – xin</a:t>
            </a:r>
          </a:p>
        </p:txBody>
      </p:sp>
      <p:sp>
        <p:nvSpPr>
          <p:cNvPr id="7181" name="Rectangle 13"/>
          <p:cNvSpPr>
            <a:spLocks noChangeArrowheads="1"/>
          </p:cNvSpPr>
          <p:nvPr/>
        </p:nvSpPr>
        <p:spPr bwMode="auto">
          <a:xfrm>
            <a:off x="304800" y="4114800"/>
            <a:ext cx="7696200" cy="9461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rPr>
              <a:t>4.Ngày 6 / 7 / 1885 ( ngày Giô-dép được đưa đến gặp bác sĩ Pa-xtơ )</a:t>
            </a:r>
          </a:p>
        </p:txBody>
      </p:sp>
      <p:sp>
        <p:nvSpPr>
          <p:cNvPr id="7184" name="Rectangle 16"/>
          <p:cNvSpPr>
            <a:spLocks noChangeArrowheads="1"/>
          </p:cNvSpPr>
          <p:nvPr/>
        </p:nvSpPr>
        <p:spPr bwMode="auto">
          <a:xfrm>
            <a:off x="381000" y="5334000"/>
            <a:ext cx="8305800" cy="1373188"/>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rPr>
              <a:t>5.Ngày 7 / 7 / 1885 ( ngày những giọt vắc-xin chống dại đầu tiên được tiêm thử nghiệm trên cơ thể con người )</a:t>
            </a:r>
          </a:p>
        </p:txBody>
      </p:sp>
      <p:sp>
        <p:nvSpPr>
          <p:cNvPr id="7186" name="WordArt 18"/>
          <p:cNvSpPr>
            <a:spLocks noChangeArrowheads="1" noChangeShapeType="1" noTextEdit="1"/>
          </p:cNvSpPr>
          <p:nvPr/>
        </p:nvSpPr>
        <p:spPr bwMode="auto">
          <a:xfrm>
            <a:off x="1752600" y="304800"/>
            <a:ext cx="6096000" cy="6762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
        <p:nvSpPr>
          <p:cNvPr id="7176" name="Text Box 19"/>
          <p:cNvSpPr txBox="1">
            <a:spLocks noChangeArrowheads="1"/>
          </p:cNvSpPr>
          <p:nvPr/>
        </p:nvSpPr>
        <p:spPr bwMode="auto">
          <a:xfrm>
            <a:off x="1524000" y="1295400"/>
            <a:ext cx="6096000" cy="579438"/>
          </a:xfrm>
          <a:prstGeom prst="rect">
            <a:avLst/>
          </a:prstGeom>
          <a:noFill/>
          <a:ln w="9525">
            <a:noFill/>
            <a:miter lim="800000"/>
            <a:headEnd/>
            <a:tailEnd/>
          </a:ln>
        </p:spPr>
        <p:txBody>
          <a:bodyPr>
            <a:spAutoFit/>
          </a:bodyPr>
          <a:lstStyle/>
          <a:p>
            <a:pPr>
              <a:spcBef>
                <a:spcPct val="50000"/>
              </a:spcBef>
            </a:pPr>
            <a:r>
              <a:rPr lang="en-US" sz="3200" b="1">
                <a:solidFill>
                  <a:srgbClr val="0000CC"/>
                </a:solidFill>
              </a:rPr>
              <a:t>MỘT SỐ CHI TIẾT CẦN NHỚ</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calcmode="lin" valueType="num">
                                      <p:cBhvr additive="base">
                                        <p:cTn id="7" dur="500" fill="hold"/>
                                        <p:tgtEl>
                                          <p:spTgt spid="71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7">
                                            <p:txEl>
                                              <p:pRg st="0" end="0"/>
                                            </p:txEl>
                                          </p:spTgt>
                                        </p:tgtEl>
                                        <p:attrNameLst>
                                          <p:attrName>style.visibility</p:attrName>
                                        </p:attrNameLst>
                                      </p:cBhvr>
                                      <p:to>
                                        <p:strVal val="visible"/>
                                      </p:to>
                                    </p:set>
                                    <p:anim calcmode="lin" valueType="num">
                                      <p:cBhvr additive="base">
                                        <p:cTn id="13" dur="500" fill="hold"/>
                                        <p:tgtEl>
                                          <p:spTgt spid="717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9">
                                            <p:txEl>
                                              <p:pRg st="0" end="0"/>
                                            </p:txEl>
                                          </p:spTgt>
                                        </p:tgtEl>
                                        <p:attrNameLst>
                                          <p:attrName>style.visibility</p:attrName>
                                        </p:attrNameLst>
                                      </p:cBhvr>
                                      <p:to>
                                        <p:strVal val="visible"/>
                                      </p:to>
                                    </p:set>
                                    <p:anim calcmode="lin" valueType="num">
                                      <p:cBhvr additive="base">
                                        <p:cTn id="19" dur="500" fill="hold"/>
                                        <p:tgtEl>
                                          <p:spTgt spid="717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81">
                                            <p:txEl>
                                              <p:pRg st="0" end="0"/>
                                            </p:txEl>
                                          </p:spTgt>
                                        </p:tgtEl>
                                        <p:attrNameLst>
                                          <p:attrName>style.visibility</p:attrName>
                                        </p:attrNameLst>
                                      </p:cBhvr>
                                      <p:to>
                                        <p:strVal val="visible"/>
                                      </p:to>
                                    </p:set>
                                    <p:anim calcmode="lin" valueType="num">
                                      <p:cBhvr additive="base">
                                        <p:cTn id="25" dur="500" fill="hold"/>
                                        <p:tgtEl>
                                          <p:spTgt spid="718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84">
                                            <p:txEl>
                                              <p:pRg st="0" end="0"/>
                                            </p:txEl>
                                          </p:spTgt>
                                        </p:tgtEl>
                                        <p:attrNameLst>
                                          <p:attrName>style.visibility</p:attrName>
                                        </p:attrNameLst>
                                      </p:cBhvr>
                                      <p:to>
                                        <p:strVal val="visible"/>
                                      </p:to>
                                    </p:set>
                                    <p:anim calcmode="lin" valueType="num">
                                      <p:cBhvr additive="base">
                                        <p:cTn id="31" dur="500" fill="hold"/>
                                        <p:tgtEl>
                                          <p:spTgt spid="718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repeatCount="indefinite" fill="hold" grpId="0" nodeType="clickEffect">
                                  <p:stCondLst>
                                    <p:cond delay="0"/>
                                  </p:stCondLst>
                                  <p:childTnLst>
                                    <p:animScale>
                                      <p:cBhvr>
                                        <p:cTn id="36" dur="2000" fill="hold"/>
                                        <p:tgtEl>
                                          <p:spTgt spid="71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pasteur_09122710946"/>
          <p:cNvPicPr>
            <a:picLocks noChangeAspect="1" noChangeArrowheads="1"/>
          </p:cNvPicPr>
          <p:nvPr/>
        </p:nvPicPr>
        <p:blipFill>
          <a:blip r:embed="rId2"/>
          <a:srcRect/>
          <a:stretch>
            <a:fillRect/>
          </a:stretch>
        </p:blipFill>
        <p:spPr bwMode="auto">
          <a:xfrm>
            <a:off x="228600" y="1905000"/>
            <a:ext cx="2124075" cy="2581275"/>
          </a:xfrm>
          <a:prstGeom prst="rect">
            <a:avLst/>
          </a:prstGeom>
          <a:noFill/>
          <a:ln w="9525">
            <a:noFill/>
            <a:miter lim="800000"/>
            <a:headEnd/>
            <a:tailEnd/>
          </a:ln>
        </p:spPr>
      </p:pic>
      <p:sp>
        <p:nvSpPr>
          <p:cNvPr id="10250" name="WordArt 10"/>
          <p:cNvSpPr>
            <a:spLocks noChangeArrowheads="1" noChangeShapeType="1" noTextEdit="1"/>
          </p:cNvSpPr>
          <p:nvPr/>
        </p:nvSpPr>
        <p:spPr bwMode="auto">
          <a:xfrm>
            <a:off x="1752600" y="22860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
        <p:nvSpPr>
          <p:cNvPr id="8196" name="Text Box 11"/>
          <p:cNvSpPr txBox="1">
            <a:spLocks noChangeArrowheads="1"/>
          </p:cNvSpPr>
          <p:nvPr/>
        </p:nvSpPr>
        <p:spPr bwMode="auto">
          <a:xfrm>
            <a:off x="2743200" y="1143000"/>
            <a:ext cx="6172200" cy="5216525"/>
          </a:xfrm>
          <a:prstGeom prst="rect">
            <a:avLst/>
          </a:prstGeom>
          <a:noFill/>
          <a:ln w="9525">
            <a:noFill/>
            <a:miter lim="800000"/>
            <a:headEnd/>
            <a:tailEnd/>
          </a:ln>
        </p:spPr>
        <p:txBody>
          <a:bodyPr>
            <a:spAutoFit/>
          </a:bodyPr>
          <a:lstStyle/>
          <a:p>
            <a:pPr>
              <a:spcBef>
                <a:spcPct val="50000"/>
              </a:spcBef>
            </a:pPr>
            <a:r>
              <a:rPr lang="en-US" sz="2800" b="1">
                <a:solidFill>
                  <a:srgbClr val="0000CC"/>
                </a:solidFill>
              </a:rPr>
              <a:t>Lu-i Pa-xtơ  là một trong những nhà bác học có cống hiến to lớn nhất cho nhân loại. Ông sinh ngày 27-12-1822 tại nước Pháp.Nhà bác học Lui Paxtơ. Từ năm 26 tuổi ông đã có một phát minh khoa học về tinh thể học làm cho tên tuổi ông nổi tiếng trong giới khoa học. Sau đó ông nghiên cứu sự lên men của rượu và chứng minh việc diệt trừ men gây bệnh ở rượu là cần đun nóng rượu lên 55 độ 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102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WordArt 4"/>
          <p:cNvSpPr>
            <a:spLocks noChangeArrowheads="1" noChangeShapeType="1" noTextEdit="1"/>
          </p:cNvSpPr>
          <p:nvPr/>
        </p:nvSpPr>
        <p:spPr bwMode="auto">
          <a:xfrm>
            <a:off x="1752600" y="0"/>
            <a:ext cx="59436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pic>
        <p:nvPicPr>
          <p:cNvPr id="9219" name="Picture 5" descr="pasteur_09122710946"/>
          <p:cNvPicPr>
            <a:picLocks noChangeAspect="1" noChangeArrowheads="1"/>
          </p:cNvPicPr>
          <p:nvPr/>
        </p:nvPicPr>
        <p:blipFill>
          <a:blip r:embed="rId2"/>
          <a:srcRect/>
          <a:stretch>
            <a:fillRect/>
          </a:stretch>
        </p:blipFill>
        <p:spPr bwMode="auto">
          <a:xfrm>
            <a:off x="228600" y="1447800"/>
            <a:ext cx="2124075" cy="2581275"/>
          </a:xfrm>
          <a:prstGeom prst="rect">
            <a:avLst/>
          </a:prstGeom>
          <a:noFill/>
          <a:ln w="9525">
            <a:noFill/>
            <a:miter lim="800000"/>
            <a:headEnd/>
            <a:tailEnd/>
          </a:ln>
        </p:spPr>
      </p:pic>
      <p:sp>
        <p:nvSpPr>
          <p:cNvPr id="9220" name="Rectangle 6"/>
          <p:cNvSpPr>
            <a:spLocks noChangeArrowheads="1"/>
          </p:cNvSpPr>
          <p:nvPr/>
        </p:nvSpPr>
        <p:spPr bwMode="auto">
          <a:xfrm>
            <a:off x="2743200" y="838200"/>
            <a:ext cx="6019800" cy="5632450"/>
          </a:xfrm>
          <a:prstGeom prst="rect">
            <a:avLst/>
          </a:prstGeom>
          <a:noFill/>
          <a:ln w="9525">
            <a:noFill/>
            <a:miter lim="800000"/>
            <a:headEnd/>
            <a:tailEnd/>
          </a:ln>
        </p:spPr>
        <p:txBody>
          <a:bodyPr>
            <a:spAutoFit/>
          </a:bodyPr>
          <a:lstStyle/>
          <a:p>
            <a:pPr>
              <a:spcBef>
                <a:spcPct val="50000"/>
              </a:spcBef>
            </a:pPr>
            <a:r>
              <a:rPr lang="en-US" sz="2400" b="1">
                <a:solidFill>
                  <a:srgbClr val="0000CC"/>
                </a:solidFill>
              </a:rPr>
              <a:t>Từ năm 1868 ông bị liệt nửa người nhưng ông tiếp tục hoàn thành các công trình vĩ đại của mình: Tìm ra nguyên nhân gây ra các bệnh truyền nhiễm ở xúc vật.Năm 1873 Paxtơ được bầu vào Viện Hàn lâm Y học Pháp. Năm 1881 được tặng thưởng Huân chương Bắc đẩu Bội tinh và được bầu vào Viện Hàn lâm Pháp Quốc. Và một phát minh to lớn của thời gian này là tìm ra Vắcxin phòng bệnh chó dại. Phát minh này được đánh giá là đã mở đầu cho Y học hiện đại.Ông mất ngày 28-9-1895. Chính phủ Pháp đã tổ chức quốc tang để tưởng nhớ 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686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srcRect/>
          <a:stretch>
            <a:fillRect/>
          </a:stretch>
        </p:blipFill>
        <p:spPr bwMode="auto">
          <a:xfrm>
            <a:off x="838200" y="304800"/>
            <a:ext cx="7543800" cy="5257800"/>
          </a:xfrm>
          <a:prstGeom prst="rect">
            <a:avLst/>
          </a:prstGeom>
          <a:noFill/>
          <a:ln w="9525">
            <a:noFill/>
            <a:miter lim="800000"/>
            <a:headEnd/>
            <a:tailEnd/>
          </a:ln>
        </p:spPr>
      </p:pic>
      <p:sp>
        <p:nvSpPr>
          <p:cNvPr id="11269" name="Text Box 5"/>
          <p:cNvSpPr txBox="1">
            <a:spLocks noChangeArrowheads="1"/>
          </p:cNvSpPr>
          <p:nvPr/>
        </p:nvSpPr>
        <p:spPr bwMode="auto">
          <a:xfrm>
            <a:off x="914400" y="5638800"/>
            <a:ext cx="73152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Chú bé Giô-dép bị chó cắn được mẹ đưa đến nhờ Lu-i Pa-xtơ cứu chữa.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269">
                                            <p:txEl>
                                              <p:pRg st="0" end="0"/>
                                            </p:txEl>
                                          </p:spTgt>
                                        </p:tgtEl>
                                        <p:attrNameLst>
                                          <p:attrName>style.visibility</p:attrName>
                                        </p:attrNameLst>
                                      </p:cBhvr>
                                      <p:to>
                                        <p:strVal val="visible"/>
                                      </p:to>
                                    </p:set>
                                    <p:anim calcmode="discrete" valueType="clr">
                                      <p:cBhvr override="childStyle">
                                        <p:cTn id="12" dur="80"/>
                                        <p:tgtEl>
                                          <p:spTgt spid="1126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6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26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srcRect/>
          <a:stretch>
            <a:fillRect/>
          </a:stretch>
        </p:blipFill>
        <p:spPr bwMode="auto">
          <a:xfrm>
            <a:off x="685800" y="457200"/>
            <a:ext cx="7924800" cy="4953000"/>
          </a:xfrm>
          <a:prstGeom prst="rect">
            <a:avLst/>
          </a:prstGeom>
          <a:noFill/>
          <a:ln w="9525">
            <a:noFill/>
            <a:miter lim="800000"/>
            <a:headEnd/>
            <a:tailEnd/>
          </a:ln>
        </p:spPr>
      </p:pic>
      <p:sp>
        <p:nvSpPr>
          <p:cNvPr id="12294" name="Text Box 6"/>
          <p:cNvSpPr txBox="1">
            <a:spLocks noChangeArrowheads="1"/>
          </p:cNvSpPr>
          <p:nvPr/>
        </p:nvSpPr>
        <p:spPr bwMode="auto">
          <a:xfrm>
            <a:off x="685800" y="5638800"/>
            <a:ext cx="75438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Pa- xtơ trăn trở , suy nghĩ về phương cách chữa trị cho em bé.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ircle(in)">
                                      <p:cBhvr>
                                        <p:cTn id="7" dur="20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2294">
                                            <p:txEl>
                                              <p:pRg st="0" end="0"/>
                                            </p:txEl>
                                          </p:spTgt>
                                        </p:tgtEl>
                                        <p:attrNameLst>
                                          <p:attrName>style.visibility</p:attrName>
                                        </p:attrNameLst>
                                      </p:cBhvr>
                                      <p:to>
                                        <p:strVal val="visible"/>
                                      </p:to>
                                    </p:set>
                                    <p:anim calcmode="discrete" valueType="clr">
                                      <p:cBhvr override="childStyle">
                                        <p:cTn id="12" dur="80"/>
                                        <p:tgtEl>
                                          <p:spTgt spid="122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9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229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srcRect/>
          <a:stretch>
            <a:fillRect/>
          </a:stretch>
        </p:blipFill>
        <p:spPr bwMode="auto">
          <a:xfrm>
            <a:off x="304800" y="457200"/>
            <a:ext cx="8077200" cy="5105400"/>
          </a:xfrm>
          <a:prstGeom prst="rect">
            <a:avLst/>
          </a:prstGeom>
          <a:noFill/>
          <a:ln w="9525">
            <a:noFill/>
            <a:miter lim="800000"/>
            <a:headEnd/>
            <a:tailEnd/>
          </a:ln>
        </p:spPr>
      </p:pic>
      <p:sp>
        <p:nvSpPr>
          <p:cNvPr id="13317" name="Text Box 5"/>
          <p:cNvSpPr txBox="1">
            <a:spLocks noChangeArrowheads="1"/>
          </p:cNvSpPr>
          <p:nvPr/>
        </p:nvSpPr>
        <p:spPr bwMode="auto">
          <a:xfrm>
            <a:off x="-76200" y="5867400"/>
            <a:ext cx="9067800" cy="523875"/>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Pa-xtơ quyết định phải tiêm vắc- xin cho Giô-dép.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3317">
                                            <p:txEl>
                                              <p:pRg st="0" end="0"/>
                                            </p:txEl>
                                          </p:spTgt>
                                        </p:tgtEl>
                                        <p:attrNameLst>
                                          <p:attrName>style.visibility</p:attrName>
                                        </p:attrNameLst>
                                      </p:cBhvr>
                                      <p:to>
                                        <p:strVal val="visible"/>
                                      </p:to>
                                    </p:set>
                                    <p:anim calcmode="discrete" valueType="clr">
                                      <p:cBhvr override="childStyle">
                                        <p:cTn id="12" dur="80"/>
                                        <p:tgtEl>
                                          <p:spTgt spid="133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31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331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513</TotalTime>
  <Words>650</Words>
  <Application>Microsoft Office PowerPoint</Application>
  <PresentationFormat>On-screen Show (4:3)</PresentationFormat>
  <Paragraphs>40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Times New Roman</vt:lpstr>
      <vt:lpstr>Wingdings</vt: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 tam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vuong</dc:creator>
  <cp:lastModifiedBy>Thanh Tuyen</cp:lastModifiedBy>
  <cp:revision>55</cp:revision>
  <dcterms:created xsi:type="dcterms:W3CDTF">2008-11-25T16:47:45Z</dcterms:created>
  <dcterms:modified xsi:type="dcterms:W3CDTF">2021-10-18T14:22:35Z</dcterms:modified>
</cp:coreProperties>
</file>