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notesMasterIdLst>
    <p:notesMasterId r:id="rId14"/>
  </p:notesMasterIdLst>
  <p:sldIdLst>
    <p:sldId id="311" r:id="rId2"/>
    <p:sldId id="312" r:id="rId3"/>
    <p:sldId id="313" r:id="rId4"/>
    <p:sldId id="323" r:id="rId5"/>
    <p:sldId id="329" r:id="rId6"/>
    <p:sldId id="320" r:id="rId7"/>
    <p:sldId id="321" r:id="rId8"/>
    <p:sldId id="322" r:id="rId9"/>
    <p:sldId id="327" r:id="rId10"/>
    <p:sldId id="328" r:id="rId11"/>
    <p:sldId id="325" r:id="rId12"/>
    <p:sldId id="324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6600"/>
    <a:srgbClr val="CC00FF"/>
    <a:srgbClr val="FFCC66"/>
    <a:srgbClr val="0066FF"/>
    <a:srgbClr val="339933"/>
    <a:srgbClr val="FF99CC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621" autoAdjust="0"/>
    <p:restoredTop sz="97094" autoAdjust="0"/>
  </p:normalViewPr>
  <p:slideViewPr>
    <p:cSldViewPr>
      <p:cViewPr varScale="1">
        <p:scale>
          <a:sx n="74" d="100"/>
          <a:sy n="74" d="100"/>
        </p:scale>
        <p:origin x="138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E9391EE8-AF40-4B24-8745-52504ED021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7358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307103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3FDF41-C252-49ED-BFFD-F3873873019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1251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4D2162-1D83-400B-8360-6A5F9212183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909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E99536-7E68-4285-B086-3E3B327BAA7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297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A0E25A-F7C9-4C38-B538-C888C83D02D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692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3EAFCE-5CF1-4E01-B68D-9936FD60F6D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7473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631B02-0EDD-44D4-BD10-E13494DD80F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143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7A2A29-9CB0-4F6F-AEF3-125C534A1F6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533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9EAE6B-905A-4DA3-BC29-DEE01A9D83A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638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857E84-5164-43EC-820B-1ACB61B8D17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85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AD0F002-638F-4535-87F5-799266E7A9E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708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0B7059-5DD8-43CA-9796-B95B6CABE29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693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2607398-E706-460E-8CD2-F034E23D292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8"/>
          <p:cNvSpPr>
            <a:spLocks noChangeArrowheads="1"/>
          </p:cNvSpPr>
          <p:nvPr userDrawn="1"/>
        </p:nvSpPr>
        <p:spPr bwMode="auto">
          <a:xfrm>
            <a:off x="0" y="0"/>
            <a:ext cx="9153525" cy="6865938"/>
          </a:xfrm>
          <a:prstGeom prst="rect">
            <a:avLst/>
          </a:prstGeom>
          <a:solidFill>
            <a:srgbClr val="60A712"/>
          </a:solidFill>
          <a:ln w="0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Freeform 9"/>
          <p:cNvSpPr>
            <a:spLocks/>
          </p:cNvSpPr>
          <p:nvPr userDrawn="1"/>
        </p:nvSpPr>
        <p:spPr bwMode="auto">
          <a:xfrm>
            <a:off x="171450" y="476250"/>
            <a:ext cx="8793163" cy="6042025"/>
          </a:xfrm>
          <a:custGeom>
            <a:avLst/>
            <a:gdLst>
              <a:gd name="T0" fmla="*/ 1078 w 1078"/>
              <a:gd name="T1" fmla="*/ 34 h 698"/>
              <a:gd name="T2" fmla="*/ 1078 w 1078"/>
              <a:gd name="T3" fmla="*/ 34 h 698"/>
              <a:gd name="T4" fmla="*/ 1078 w 1078"/>
              <a:gd name="T5" fmla="*/ 26 h 698"/>
              <a:gd name="T6" fmla="*/ 1057 w 1078"/>
              <a:gd name="T7" fmla="*/ 0 h 698"/>
              <a:gd name="T8" fmla="*/ 793 w 1078"/>
              <a:gd name="T9" fmla="*/ 0 h 698"/>
              <a:gd name="T10" fmla="*/ 772 w 1078"/>
              <a:gd name="T11" fmla="*/ 26 h 698"/>
              <a:gd name="T12" fmla="*/ 772 w 1078"/>
              <a:gd name="T13" fmla="*/ 34 h 698"/>
              <a:gd name="T14" fmla="*/ 772 w 1078"/>
              <a:gd name="T15" fmla="*/ 41 h 698"/>
              <a:gd name="T16" fmla="*/ 20 w 1078"/>
              <a:gd name="T17" fmla="*/ 41 h 698"/>
              <a:gd name="T18" fmla="*/ 0 w 1078"/>
              <a:gd name="T19" fmla="*/ 61 h 698"/>
              <a:gd name="T20" fmla="*/ 0 w 1078"/>
              <a:gd name="T21" fmla="*/ 678 h 698"/>
              <a:gd name="T22" fmla="*/ 20 w 1078"/>
              <a:gd name="T23" fmla="*/ 698 h 698"/>
              <a:gd name="T24" fmla="*/ 1057 w 1078"/>
              <a:gd name="T25" fmla="*/ 698 h 698"/>
              <a:gd name="T26" fmla="*/ 1078 w 1078"/>
              <a:gd name="T27" fmla="*/ 678 h 698"/>
              <a:gd name="T28" fmla="*/ 1078 w 1078"/>
              <a:gd name="T29" fmla="*/ 77 h 698"/>
              <a:gd name="T30" fmla="*/ 1078 w 1078"/>
              <a:gd name="T31" fmla="*/ 77 h 698"/>
              <a:gd name="T32" fmla="*/ 1078 w 1078"/>
              <a:gd name="T33" fmla="*/ 34 h 698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078" h="698">
                <a:moveTo>
                  <a:pt x="1078" y="34"/>
                </a:moveTo>
                <a:lnTo>
                  <a:pt x="1078" y="34"/>
                </a:lnTo>
                <a:lnTo>
                  <a:pt x="1078" y="26"/>
                </a:lnTo>
                <a:cubicBezTo>
                  <a:pt x="1078" y="12"/>
                  <a:pt x="1069" y="0"/>
                  <a:pt x="1057" y="0"/>
                </a:cubicBezTo>
                <a:lnTo>
                  <a:pt x="793" y="0"/>
                </a:lnTo>
                <a:cubicBezTo>
                  <a:pt x="781" y="0"/>
                  <a:pt x="772" y="12"/>
                  <a:pt x="772" y="26"/>
                </a:cubicBezTo>
                <a:lnTo>
                  <a:pt x="772" y="34"/>
                </a:lnTo>
                <a:cubicBezTo>
                  <a:pt x="772" y="36"/>
                  <a:pt x="772" y="39"/>
                  <a:pt x="772" y="41"/>
                </a:cubicBezTo>
                <a:lnTo>
                  <a:pt x="20" y="41"/>
                </a:lnTo>
                <a:cubicBezTo>
                  <a:pt x="9" y="41"/>
                  <a:pt x="0" y="50"/>
                  <a:pt x="0" y="61"/>
                </a:cubicBezTo>
                <a:lnTo>
                  <a:pt x="0" y="678"/>
                </a:lnTo>
                <a:cubicBezTo>
                  <a:pt x="0" y="689"/>
                  <a:pt x="9" y="698"/>
                  <a:pt x="20" y="698"/>
                </a:cubicBezTo>
                <a:lnTo>
                  <a:pt x="1057" y="698"/>
                </a:lnTo>
                <a:cubicBezTo>
                  <a:pt x="1069" y="698"/>
                  <a:pt x="1078" y="689"/>
                  <a:pt x="1078" y="678"/>
                </a:cubicBezTo>
                <a:lnTo>
                  <a:pt x="1078" y="77"/>
                </a:lnTo>
                <a:lnTo>
                  <a:pt x="1078" y="34"/>
                </a:lnTo>
                <a:close/>
              </a:path>
            </a:pathLst>
          </a:custGeom>
          <a:solidFill>
            <a:srgbClr val="FFFFFF"/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3" name="Picture 15" descr="slide12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304800" y="5676900"/>
            <a:ext cx="774700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7" descr="numsensk2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7391400" y="533400"/>
            <a:ext cx="714375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18" descr="fraction"/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8229600" y="533400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19" descr="cong"/>
          <p:cNvPicPr>
            <a:picLocks noChangeAspect="1" noChangeArrowheads="1"/>
          </p:cNvPicPr>
          <p:nvPr userDrawn="1"/>
        </p:nvPicPr>
        <p:blipFill>
          <a:blip r:embed="rId16"/>
          <a:srcRect/>
          <a:stretch>
            <a:fillRect/>
          </a:stretch>
        </p:blipFill>
        <p:spPr bwMode="auto">
          <a:xfrm>
            <a:off x="6629400" y="533400"/>
            <a:ext cx="619125" cy="598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03401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10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WordArt 185"/>
          <p:cNvSpPr>
            <a:spLocks noChangeArrowheads="1" noChangeShapeType="1" noTextEdit="1"/>
          </p:cNvSpPr>
          <p:nvPr/>
        </p:nvSpPr>
        <p:spPr bwMode="auto">
          <a:xfrm>
            <a:off x="2000251" y="152400"/>
            <a:ext cx="5150644" cy="39290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2700" b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cs typeface="Times New Roman" panose="02020603050405020304" pitchFamily="18" charset="0"/>
              </a:rPr>
              <a:t>TRƯỜNG TIỂU HỌC </a:t>
            </a:r>
            <a:r>
              <a:rPr lang="en-US" sz="2700" b="1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cs typeface="Times New Roman" panose="02020603050405020304" pitchFamily="18" charset="0"/>
              </a:rPr>
              <a:t>NGUYỄN CÔNG SÁU</a:t>
            </a:r>
            <a:endParaRPr lang="en-US" sz="2700" b="1" kern="10" dirty="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  <p:sp>
        <p:nvSpPr>
          <p:cNvPr id="3075" name="WordArt 186"/>
          <p:cNvSpPr>
            <a:spLocks noChangeArrowheads="1" noChangeShapeType="1" noTextEdit="1"/>
          </p:cNvSpPr>
          <p:nvPr/>
        </p:nvSpPr>
        <p:spPr bwMode="auto">
          <a:xfrm>
            <a:off x="4382691" y="990600"/>
            <a:ext cx="3028950" cy="1028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700" b="1" kern="10" dirty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cs typeface="Times New Roman" panose="02020603050405020304" pitchFamily="18" charset="0"/>
              </a:rPr>
              <a:t>LUYỆN TỪ VÀ CÂU</a:t>
            </a:r>
          </a:p>
        </p:txBody>
      </p:sp>
      <p:sp>
        <p:nvSpPr>
          <p:cNvPr id="3076" name="WordArt 187"/>
          <p:cNvSpPr>
            <a:spLocks noChangeArrowheads="1" noChangeShapeType="1" noTextEdit="1"/>
          </p:cNvSpPr>
          <p:nvPr/>
        </p:nvSpPr>
        <p:spPr bwMode="auto">
          <a:xfrm>
            <a:off x="428626" y="2819400"/>
            <a:ext cx="8229599" cy="140612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7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cs typeface="Times New Roman" panose="02020603050405020304" pitchFamily="18" charset="0"/>
              </a:rPr>
              <a:t>NỐI CÁC VẾ CÂU GHÉP BẰNG QUAN HỆ TỪ </a:t>
            </a:r>
          </a:p>
        </p:txBody>
      </p:sp>
      <p:grpSp>
        <p:nvGrpSpPr>
          <p:cNvPr id="3077" name="Group 18"/>
          <p:cNvGrpSpPr>
            <a:grpSpLocks/>
          </p:cNvGrpSpPr>
          <p:nvPr/>
        </p:nvGrpSpPr>
        <p:grpSpPr bwMode="auto">
          <a:xfrm>
            <a:off x="1752600" y="762000"/>
            <a:ext cx="2171700" cy="1714500"/>
            <a:chOff x="5225" y="9335"/>
            <a:chExt cx="2520" cy="1750"/>
          </a:xfrm>
        </p:grpSpPr>
        <p:sp>
          <p:nvSpPr>
            <p:cNvPr id="22" name="AutoShape 27" descr="2"/>
            <p:cNvSpPr>
              <a:spLocks noChangeArrowheads="1"/>
            </p:cNvSpPr>
            <p:nvPr/>
          </p:nvSpPr>
          <p:spPr bwMode="auto">
            <a:xfrm>
              <a:off x="5225" y="10186"/>
              <a:ext cx="2520" cy="899"/>
            </a:xfrm>
            <a:prstGeom prst="wave">
              <a:avLst>
                <a:gd name="adj1" fmla="val 20644"/>
                <a:gd name="adj2" fmla="val 0"/>
              </a:avLst>
            </a:prstGeom>
            <a:blipFill dpi="0" rotWithShape="0">
              <a:blip r:embed="rId3"/>
              <a:srcRect/>
              <a:stretch>
                <a:fillRect/>
              </a:stretch>
            </a:blipFill>
            <a:ln>
              <a:noFill/>
            </a:ln>
            <a:effectLst>
              <a:outerShdw dist="107763" dir="2700000" algn="ctr" rotWithShape="0">
                <a:srgbClr val="C0C0C0"/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68576" tIns="34289" rIns="68576" bIns="34289"/>
            <a:lstStyle/>
            <a:p>
              <a:pPr>
                <a:defRPr/>
              </a:pPr>
              <a:endParaRPr lang="en-US" sz="1800">
                <a:cs typeface="Arial" charset="0"/>
              </a:endParaRPr>
            </a:p>
          </p:txBody>
        </p:sp>
        <p:pic>
          <p:nvPicPr>
            <p:cNvPr id="3079" name="Picture 26" descr="cosmoS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02" y="9335"/>
              <a:ext cx="1080" cy="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0" name="Picture 25" descr="BOOK2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14" y="10122"/>
              <a:ext cx="1260" cy="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1" name="Picture 24" descr="BOOK1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42" y="9848"/>
              <a:ext cx="1635" cy="7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2" name="Picture 23" descr="QUILLPEN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15" y="9336"/>
              <a:ext cx="702" cy="13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083" name="Text Box 22"/>
            <p:cNvSpPr txBox="1">
              <a:spLocks noChangeArrowheads="1"/>
            </p:cNvSpPr>
            <p:nvPr/>
          </p:nvSpPr>
          <p:spPr bwMode="auto">
            <a:xfrm>
              <a:off x="5867" y="9897"/>
              <a:ext cx="90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8576" tIns="34289" rIns="68576" bIns="34289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/>
              <a:r>
                <a:rPr lang="en-US" altLang="en-US" sz="600" b="1">
                  <a:latin typeface="VnBangkok"/>
                  <a:cs typeface="Times New Roman" panose="02020603050405020304" pitchFamily="18" charset="0"/>
                </a:rPr>
                <a:t> </a:t>
              </a:r>
              <a:endParaRPr lang="en-US" altLang="en-US" sz="3600">
                <a:latin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084" name="Text Box 21"/>
            <p:cNvSpPr txBox="1">
              <a:spLocks noChangeArrowheads="1"/>
            </p:cNvSpPr>
            <p:nvPr/>
          </p:nvSpPr>
          <p:spPr bwMode="auto">
            <a:xfrm>
              <a:off x="6665" y="9863"/>
              <a:ext cx="577" cy="3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8576" tIns="34289" rIns="68576" bIns="34289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3600">
                <a:latin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085" name="WordArt 20"/>
            <p:cNvSpPr>
              <a:spLocks noChangeArrowheads="1" noChangeShapeType="1" noTextEdit="1"/>
            </p:cNvSpPr>
            <p:nvPr/>
          </p:nvSpPr>
          <p:spPr bwMode="auto">
            <a:xfrm rot="1334491">
              <a:off x="6130" y="10696"/>
              <a:ext cx="600" cy="125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9282"/>
                </a:avLst>
              </a:prstTxWarp>
            </a:bodyPr>
            <a:lstStyle/>
            <a:p>
              <a:pPr algn="ctr"/>
              <a:r>
                <a:rPr lang="en-US" sz="1800" b="1" kern="10">
                  <a:solidFill>
                    <a:srgbClr val="FFFFFF"/>
                  </a:solidFill>
                  <a:latin typeface="VNbritannic"/>
                </a:rPr>
                <a:t>NÀM </a:t>
              </a:r>
            </a:p>
          </p:txBody>
        </p:sp>
        <p:sp>
          <p:nvSpPr>
            <p:cNvPr id="3086" name="Text Box 19"/>
            <p:cNvSpPr txBox="1">
              <a:spLocks noChangeArrowheads="1"/>
            </p:cNvSpPr>
            <p:nvPr/>
          </p:nvSpPr>
          <p:spPr bwMode="auto">
            <a:xfrm>
              <a:off x="6623" y="10049"/>
              <a:ext cx="72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8576" tIns="34289" rIns="68576" bIns="34289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3600">
                <a:latin typeface="Calibri" panose="020F050202020403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86048569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3"/>
          <p:cNvSpPr txBox="1">
            <a:spLocks noChangeArrowheads="1"/>
          </p:cNvSpPr>
          <p:nvPr/>
        </p:nvSpPr>
        <p:spPr bwMode="auto">
          <a:xfrm>
            <a:off x="3061097" y="552020"/>
            <a:ext cx="2628900" cy="4385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6" tIns="34289" rIns="68576" b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GB" alt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en-US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GB" alt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en-US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GB" alt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en-US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endParaRPr lang="en-GB" altLang="en-US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 Box 12"/>
          <p:cNvSpPr txBox="1">
            <a:spLocks noChangeArrowheads="1"/>
          </p:cNvSpPr>
          <p:nvPr/>
        </p:nvSpPr>
        <p:spPr bwMode="auto">
          <a:xfrm>
            <a:off x="1066800" y="0"/>
            <a:ext cx="661630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vi-V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Thứ </a:t>
            </a:r>
            <a:r>
              <a:rPr lang="en-US" alt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US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  </a:t>
            </a:r>
            <a:r>
              <a:rPr lang="vi-V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tháng 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vi-V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năm 202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vi-VN" alt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Box 12"/>
          <p:cNvSpPr txBox="1">
            <a:spLocks noChangeArrowheads="1"/>
          </p:cNvSpPr>
          <p:nvPr/>
        </p:nvSpPr>
        <p:spPr bwMode="auto">
          <a:xfrm>
            <a:off x="609600" y="939225"/>
            <a:ext cx="74676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vi-VN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Nối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vế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ghép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endParaRPr lang="vi-VN" alt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1195182"/>
              </p:ext>
            </p:extLst>
          </p:nvPr>
        </p:nvGraphicFramePr>
        <p:xfrm>
          <a:off x="228600" y="1676400"/>
          <a:ext cx="8686800" cy="158686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8686800">
                  <a:extLst>
                    <a:ext uri="{9D8B030D-6E8A-4147-A177-3AD203B41FA5}">
                      <a16:colId xmlns:a16="http://schemas.microsoft.com/office/drawing/2014/main" xmlns="" val="2558091967"/>
                    </a:ext>
                  </a:extLst>
                </a:gridCol>
              </a:tblGrid>
              <a:tr h="158686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a-DK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Viết đoạn </a:t>
                      </a:r>
                      <a:r>
                        <a:rPr lang="da-DK" sz="3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văn</a:t>
                      </a:r>
                      <a:r>
                        <a:rPr lang="da-DK" sz="32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từ 3 đến 5 câu</a:t>
                      </a:r>
                      <a:r>
                        <a:rPr lang="da-DK" sz="3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a-DK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có sử dụng cặp quan hệ từ biểu thị mối quan hệ tương </a:t>
                      </a:r>
                      <a:r>
                        <a:rPr lang="da-DK" sz="3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phản.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9779413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6116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Box 13"/>
          <p:cNvSpPr txBox="1">
            <a:spLocks noChangeArrowheads="1"/>
          </p:cNvSpPr>
          <p:nvPr/>
        </p:nvSpPr>
        <p:spPr bwMode="auto">
          <a:xfrm>
            <a:off x="3061097" y="552020"/>
            <a:ext cx="2628900" cy="4385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6" tIns="34289" rIns="68576" b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GB" alt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en-US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GB" alt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en-US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GB" alt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en-US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endParaRPr lang="en-GB" altLang="en-US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1066800" y="0"/>
            <a:ext cx="661630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vi-V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Thứ </a:t>
            </a:r>
            <a:r>
              <a:rPr lang="en-US" alt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US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  </a:t>
            </a:r>
            <a:r>
              <a:rPr lang="vi-V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tháng 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vi-V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năm 202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vi-VN" alt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609600" y="939225"/>
            <a:ext cx="74676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vi-VN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Nối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vế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ghép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endParaRPr lang="vi-VN" alt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895600" y="1524000"/>
            <a:ext cx="4254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rgbClr val="FF0000"/>
                </a:solidFill>
              </a:rPr>
              <a:t>Xem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sách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trang</a:t>
            </a:r>
            <a:r>
              <a:rPr lang="en-US" sz="3600" b="1" dirty="0" smtClean="0">
                <a:solidFill>
                  <a:srgbClr val="FF0000"/>
                </a:solidFill>
              </a:rPr>
              <a:t> 44</a:t>
            </a:r>
            <a:endParaRPr lang="en-US" sz="3600" b="1" dirty="0">
              <a:solidFill>
                <a:srgbClr val="FF0000"/>
              </a:solidFill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1752600" y="2362200"/>
            <a:ext cx="5930504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9753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8834" name="Picture 2" descr="XM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8835" name="WordArt 3"/>
          <p:cNvSpPr>
            <a:spLocks noChangeArrowheads="1" noChangeShapeType="1" noTextEdit="1"/>
          </p:cNvSpPr>
          <p:nvPr/>
        </p:nvSpPr>
        <p:spPr bwMode="auto">
          <a:xfrm>
            <a:off x="533400" y="1447800"/>
            <a:ext cx="7924800" cy="17526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vi-VN" sz="1400" kern="10" spc="-140">
                <a:ln w="1270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cs typeface="Arial" panose="020B0604020202020204" pitchFamily="34" charset="0"/>
              </a:rPr>
              <a:t>Chân thành cảm ơn quý thầy cô và các em học sinh </a:t>
            </a:r>
            <a:endParaRPr lang="en-US" sz="1400" kern="10" spc="-140">
              <a:ln w="12700">
                <a:solidFill>
                  <a:srgbClr val="FFFF00"/>
                </a:solidFill>
                <a:round/>
                <a:headEnd/>
                <a:tailEnd/>
              </a:ln>
              <a:solidFill>
                <a:srgbClr val="33CCFF"/>
              </a:solidFill>
              <a:effectLst>
                <a:outerShdw dist="125724" dir="18900000" algn="ctr" rotWithShape="0">
                  <a:srgbClr val="000099"/>
                </a:outerShdw>
              </a:effectLst>
              <a:cs typeface="Arial" panose="020B0604020202020204" pitchFamily="34" charset="0"/>
            </a:endParaRPr>
          </a:p>
        </p:txBody>
      </p:sp>
      <p:sp>
        <p:nvSpPr>
          <p:cNvPr id="248836" name="WordArt 4"/>
          <p:cNvSpPr>
            <a:spLocks noChangeArrowheads="1" noChangeShapeType="1" noTextEdit="1"/>
          </p:cNvSpPr>
          <p:nvPr/>
        </p:nvSpPr>
        <p:spPr bwMode="auto">
          <a:xfrm>
            <a:off x="2362200" y="4191000"/>
            <a:ext cx="4572000" cy="18288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nUp">
              <a:avLst>
                <a:gd name="adj" fmla="val 85713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Arial" panose="020B0604020202020204" pitchFamily="34" charset="0"/>
              </a:rPr>
              <a:t>Chào tạm biệt </a:t>
            </a:r>
          </a:p>
        </p:txBody>
      </p:sp>
    </p:spTree>
    <p:extLst>
      <p:ext uri="{BB962C8B-B14F-4D97-AF65-F5344CB8AC3E}">
        <p14:creationId xmlns:p14="http://schemas.microsoft.com/office/powerpoint/2010/main" val="1555870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48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0" fill="hold"/>
                                        <p:tgtEl>
                                          <p:spTgt spid="2488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2488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13"/>
          <p:cNvSpPr txBox="1">
            <a:spLocks noChangeArrowheads="1"/>
          </p:cNvSpPr>
          <p:nvPr/>
        </p:nvSpPr>
        <p:spPr bwMode="auto">
          <a:xfrm>
            <a:off x="2524125" y="1752600"/>
            <a:ext cx="3648075" cy="5616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6" tIns="34289" rIns="68576" b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32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GB" altLang="en-US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en-US" sz="32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GB" altLang="en-US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en-US" sz="32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GB" altLang="en-US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en-US" sz="32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endParaRPr lang="en-GB" altLang="en-US" sz="32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917" name="WordArt 5"/>
          <p:cNvSpPr>
            <a:spLocks noChangeArrowheads="1" noChangeShapeType="1" noTextEdit="1"/>
          </p:cNvSpPr>
          <p:nvPr/>
        </p:nvSpPr>
        <p:spPr bwMode="auto">
          <a:xfrm>
            <a:off x="1600200" y="2978944"/>
            <a:ext cx="6019800" cy="189785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7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cs typeface="Times New Roman" panose="02020603050405020304" pitchFamily="18" charset="0"/>
              </a:rPr>
              <a:t>KHỞI ĐỘNG.</a:t>
            </a:r>
          </a:p>
        </p:txBody>
      </p:sp>
      <p:sp>
        <p:nvSpPr>
          <p:cNvPr id="5126" name="Text Box 12"/>
          <p:cNvSpPr txBox="1">
            <a:spLocks noChangeArrowheads="1"/>
          </p:cNvSpPr>
          <p:nvPr/>
        </p:nvSpPr>
        <p:spPr bwMode="auto">
          <a:xfrm>
            <a:off x="914400" y="1229380"/>
            <a:ext cx="7010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vi-V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Thứ </a:t>
            </a:r>
            <a:r>
              <a:rPr lang="en-US" alt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US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  </a:t>
            </a:r>
            <a:r>
              <a:rPr lang="vi-V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tháng 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vi-V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năm 202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vi-VN" alt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24365704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13"/>
          <p:cNvSpPr txBox="1">
            <a:spLocks noChangeArrowheads="1"/>
          </p:cNvSpPr>
          <p:nvPr/>
        </p:nvSpPr>
        <p:spPr bwMode="auto">
          <a:xfrm>
            <a:off x="3061097" y="1085420"/>
            <a:ext cx="2628900" cy="4385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6" tIns="34289" rIns="68576" b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GB" alt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en-US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GB" alt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en-US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GB" alt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en-US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endParaRPr lang="en-GB" altLang="en-US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4" name="Picture 7" descr="sun14[1]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0" y="857250"/>
            <a:ext cx="971550" cy="97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11" descr="sun14[1]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857250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Box 12"/>
          <p:cNvSpPr txBox="1">
            <a:spLocks noChangeArrowheads="1"/>
          </p:cNvSpPr>
          <p:nvPr/>
        </p:nvSpPr>
        <p:spPr bwMode="auto">
          <a:xfrm>
            <a:off x="1066800" y="533400"/>
            <a:ext cx="661630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vi-V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Thứ </a:t>
            </a:r>
            <a:r>
              <a:rPr lang="en-US" alt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US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  </a:t>
            </a:r>
            <a:r>
              <a:rPr lang="vi-V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tháng 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vi-V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năm 202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vi-VN" alt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 Box 12"/>
          <p:cNvSpPr txBox="1">
            <a:spLocks noChangeArrowheads="1"/>
          </p:cNvSpPr>
          <p:nvPr/>
        </p:nvSpPr>
        <p:spPr bwMode="auto">
          <a:xfrm>
            <a:off x="609600" y="1625296"/>
            <a:ext cx="74676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vi-VN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Nối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vế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ghép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endParaRPr lang="vi-VN" alt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03117598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3" name="Text Box 14"/>
          <p:cNvSpPr txBox="1">
            <a:spLocks noChangeArrowheads="1"/>
          </p:cNvSpPr>
          <p:nvPr/>
        </p:nvSpPr>
        <p:spPr bwMode="auto">
          <a:xfrm>
            <a:off x="2667000" y="5410200"/>
            <a:ext cx="18288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1600"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334000" y="1905000"/>
            <a:ext cx="6096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76200" y="457200"/>
            <a:ext cx="9067800" cy="6400800"/>
            <a:chOff x="76200" y="457200"/>
            <a:chExt cx="9067800" cy="6400800"/>
          </a:xfrm>
        </p:grpSpPr>
        <p:sp>
          <p:nvSpPr>
            <p:cNvPr id="109571" name="Text Box 3"/>
            <p:cNvSpPr txBox="1">
              <a:spLocks noChangeArrowheads="1"/>
            </p:cNvSpPr>
            <p:nvPr/>
          </p:nvSpPr>
          <p:spPr bwMode="auto">
            <a:xfrm>
              <a:off x="228600" y="457200"/>
              <a:ext cx="8839200" cy="59093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800" dirty="0">
                  <a:cs typeface="Times New Roman" pitchFamily="18" charset="0"/>
                </a:rPr>
                <a:t>   </a:t>
              </a:r>
              <a:r>
                <a:rPr lang="en-US" sz="2800" b="1" u="sng" dirty="0" err="1">
                  <a:cs typeface="Times New Roman" pitchFamily="18" charset="0"/>
                </a:rPr>
                <a:t>Bài</a:t>
              </a:r>
              <a:r>
                <a:rPr lang="en-US" sz="2800" b="1" u="sng" dirty="0">
                  <a:cs typeface="Times New Roman" pitchFamily="18" charset="0"/>
                </a:rPr>
                <a:t> 1</a:t>
              </a:r>
              <a:r>
                <a:rPr lang="en-US" sz="2800" b="1" dirty="0">
                  <a:cs typeface="Times New Roman" pitchFamily="18" charset="0"/>
                </a:rPr>
                <a:t>: </a:t>
              </a:r>
              <a:r>
                <a:rPr lang="en-US" sz="2800" b="1" dirty="0" err="1">
                  <a:cs typeface="Times New Roman" pitchFamily="18" charset="0"/>
                </a:rPr>
                <a:t>Phân</a:t>
              </a:r>
              <a:r>
                <a:rPr lang="en-US" sz="2800" b="1" dirty="0">
                  <a:cs typeface="Times New Roman" pitchFamily="18" charset="0"/>
                </a:rPr>
                <a:t> </a:t>
              </a:r>
              <a:r>
                <a:rPr lang="en-US" sz="2800" b="1" dirty="0" err="1">
                  <a:cs typeface="Times New Roman" pitchFamily="18" charset="0"/>
                </a:rPr>
                <a:t>tích</a:t>
              </a:r>
              <a:r>
                <a:rPr lang="en-US" sz="2800" b="1" dirty="0">
                  <a:cs typeface="Times New Roman" pitchFamily="18" charset="0"/>
                </a:rPr>
                <a:t> </a:t>
              </a:r>
              <a:r>
                <a:rPr lang="en-US" sz="2800" b="1" dirty="0" err="1">
                  <a:cs typeface="Times New Roman" pitchFamily="18" charset="0"/>
                </a:rPr>
                <a:t>cấu</a:t>
              </a:r>
              <a:r>
                <a:rPr lang="en-US" sz="2800" b="1" dirty="0">
                  <a:cs typeface="Times New Roman" pitchFamily="18" charset="0"/>
                </a:rPr>
                <a:t> </a:t>
              </a:r>
              <a:r>
                <a:rPr lang="en-US" sz="2800" b="1" dirty="0" err="1">
                  <a:cs typeface="Times New Roman" pitchFamily="18" charset="0"/>
                </a:rPr>
                <a:t>tạo</a:t>
              </a:r>
              <a:r>
                <a:rPr lang="en-US" sz="2800" b="1" dirty="0">
                  <a:cs typeface="Times New Roman" pitchFamily="18" charset="0"/>
                </a:rPr>
                <a:t> </a:t>
              </a:r>
              <a:r>
                <a:rPr lang="en-US" sz="2800" b="1" dirty="0" err="1">
                  <a:cs typeface="Times New Roman" pitchFamily="18" charset="0"/>
                </a:rPr>
                <a:t>của</a:t>
              </a:r>
              <a:r>
                <a:rPr lang="en-US" sz="2800" b="1" dirty="0"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cs typeface="Times New Roman" pitchFamily="18" charset="0"/>
                </a:rPr>
                <a:t>hai</a:t>
              </a:r>
              <a:r>
                <a:rPr lang="en-US" sz="2800" b="1" dirty="0" smtClean="0">
                  <a:cs typeface="Times New Roman" pitchFamily="18" charset="0"/>
                </a:rPr>
                <a:t> </a:t>
              </a:r>
              <a:r>
                <a:rPr lang="en-US" sz="2800" b="1" dirty="0" err="1">
                  <a:cs typeface="Times New Roman" pitchFamily="18" charset="0"/>
                </a:rPr>
                <a:t>câu</a:t>
              </a:r>
              <a:r>
                <a:rPr lang="en-US" sz="2800" b="1" dirty="0"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cs typeface="Times New Roman" pitchFamily="18" charset="0"/>
                </a:rPr>
                <a:t>ghép</a:t>
              </a:r>
              <a:r>
                <a:rPr lang="en-US" sz="2800" b="1" dirty="0" smtClean="0"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cs typeface="Times New Roman" pitchFamily="18" charset="0"/>
                </a:rPr>
                <a:t>sau</a:t>
              </a:r>
              <a:r>
                <a:rPr lang="en-US" sz="2800" b="1" dirty="0" smtClean="0"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cs typeface="Times New Roman" pitchFamily="18" charset="0"/>
                </a:rPr>
                <a:t>bằng</a:t>
              </a:r>
              <a:r>
                <a:rPr lang="en-US" sz="2800" b="1" dirty="0" smtClean="0"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cs typeface="Times New Roman" pitchFamily="18" charset="0"/>
                </a:rPr>
                <a:t>cách</a:t>
              </a:r>
              <a:r>
                <a:rPr lang="en-US" sz="2800" b="1" dirty="0" smtClean="0"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cs typeface="Times New Roman" pitchFamily="18" charset="0"/>
                </a:rPr>
                <a:t>thực</a:t>
              </a:r>
              <a:r>
                <a:rPr lang="en-US" sz="2800" b="1" dirty="0" smtClean="0"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cs typeface="Times New Roman" pitchFamily="18" charset="0"/>
                </a:rPr>
                <a:t>hiện</a:t>
              </a:r>
              <a:r>
                <a:rPr lang="en-US" sz="2800" b="1" dirty="0" smtClean="0"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cs typeface="Times New Roman" pitchFamily="18" charset="0"/>
                </a:rPr>
                <a:t>các</a:t>
              </a:r>
              <a:r>
                <a:rPr lang="en-US" sz="2800" b="1" dirty="0" smtClean="0"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cs typeface="Times New Roman" pitchFamily="18" charset="0"/>
                </a:rPr>
                <a:t>yêu</a:t>
              </a:r>
              <a:r>
                <a:rPr lang="en-US" sz="2800" b="1" dirty="0" smtClean="0"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cs typeface="Times New Roman" pitchFamily="18" charset="0"/>
                </a:rPr>
                <a:t>cầu</a:t>
              </a:r>
              <a:r>
                <a:rPr lang="en-US" sz="2800" b="1" dirty="0" smtClean="0">
                  <a:cs typeface="Times New Roman" pitchFamily="18" charset="0"/>
                </a:rPr>
                <a:t> ở </a:t>
              </a:r>
              <a:r>
                <a:rPr lang="en-US" sz="2800" b="1" dirty="0" err="1" smtClean="0">
                  <a:cs typeface="Times New Roman" pitchFamily="18" charset="0"/>
                </a:rPr>
                <a:t>dưới</a:t>
              </a:r>
              <a:r>
                <a:rPr lang="en-US" sz="2800" b="1" dirty="0" smtClean="0">
                  <a:cs typeface="Times New Roman" pitchFamily="18" charset="0"/>
                </a:rPr>
                <a:t>.</a:t>
              </a:r>
              <a:endParaRPr lang="en-US" sz="2800" b="1" dirty="0">
                <a:cs typeface="Times New Roman" pitchFamily="18" charset="0"/>
              </a:endParaRPr>
            </a:p>
            <a:p>
              <a:pPr eaLnBrk="0" hangingPunct="0">
                <a:spcBef>
                  <a:spcPct val="50000"/>
                </a:spcBef>
              </a:pPr>
              <a:r>
                <a:rPr lang="en-US" sz="2800" b="1" dirty="0">
                  <a:cs typeface="Times New Roman" pitchFamily="18" charset="0"/>
                </a:rPr>
                <a:t> </a:t>
              </a:r>
              <a:r>
                <a:rPr lang="en-US" sz="2800" b="1" dirty="0" smtClean="0">
                  <a:cs typeface="Times New Roman" pitchFamily="18" charset="0"/>
                </a:rPr>
                <a:t>a) </a:t>
              </a:r>
              <a:r>
                <a:rPr lang="en-US" sz="2800" b="1" dirty="0" err="1" smtClean="0">
                  <a:cs typeface="Times New Roman" pitchFamily="18" charset="0"/>
                </a:rPr>
                <a:t>Mặc</a:t>
              </a:r>
              <a:r>
                <a:rPr lang="en-US" sz="2800" b="1" dirty="0" smtClean="0"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cs typeface="Times New Roman" pitchFamily="18" charset="0"/>
                </a:rPr>
                <a:t>dù</a:t>
              </a:r>
              <a:r>
                <a:rPr lang="en-US" sz="2800" b="1" dirty="0" smtClean="0"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cs typeface="Times New Roman" pitchFamily="18" charset="0"/>
                </a:rPr>
                <a:t>giặc</a:t>
              </a:r>
              <a:r>
                <a:rPr lang="en-US" sz="2800" b="1" dirty="0" smtClean="0"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cs typeface="Times New Roman" pitchFamily="18" charset="0"/>
                </a:rPr>
                <a:t>Tây</a:t>
              </a:r>
              <a:r>
                <a:rPr lang="en-US" sz="2800" b="1" dirty="0" smtClean="0">
                  <a:cs typeface="Times New Roman" pitchFamily="18" charset="0"/>
                </a:rPr>
                <a:t> hung </a:t>
              </a:r>
              <a:r>
                <a:rPr lang="en-US" sz="2800" b="1" dirty="0" err="1" smtClean="0">
                  <a:cs typeface="Times New Roman" pitchFamily="18" charset="0"/>
                </a:rPr>
                <a:t>tàn</a:t>
              </a:r>
              <a:r>
                <a:rPr lang="en-US" sz="2800" b="1" dirty="0" smtClean="0"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cs typeface="Times New Roman" pitchFamily="18" charset="0"/>
                </a:rPr>
                <a:t>nhưng</a:t>
              </a:r>
              <a:r>
                <a:rPr lang="en-US" sz="2800" b="1" dirty="0" smtClean="0"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cs typeface="Times New Roman" pitchFamily="18" charset="0"/>
                </a:rPr>
                <a:t>chúng</a:t>
              </a:r>
              <a:r>
                <a:rPr lang="en-US" sz="2800" b="1" dirty="0" smtClean="0"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cs typeface="Times New Roman" pitchFamily="18" charset="0"/>
                </a:rPr>
                <a:t>không</a:t>
              </a:r>
              <a:r>
                <a:rPr lang="en-US" sz="2800" b="1" dirty="0" smtClean="0"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cs typeface="Times New Roman" pitchFamily="18" charset="0"/>
                </a:rPr>
                <a:t>thể</a:t>
              </a:r>
              <a:endParaRPr lang="en-US" sz="2800" b="1" dirty="0" smtClean="0">
                <a:cs typeface="Times New Roman" pitchFamily="18" charset="0"/>
              </a:endParaRPr>
            </a:p>
            <a:p>
              <a:pPr eaLnBrk="0" hangingPunct="0">
                <a:spcBef>
                  <a:spcPct val="50000"/>
                </a:spcBef>
              </a:pPr>
              <a:r>
                <a:rPr lang="en-US" sz="2800" b="1" dirty="0" smtClean="0">
                  <a:cs typeface="Times New Roman" pitchFamily="18" charset="0"/>
                </a:rPr>
                <a:t> </a:t>
              </a:r>
              <a:r>
                <a:rPr lang="en-US" sz="2800" b="1" dirty="0" err="1">
                  <a:cs typeface="Times New Roman" pitchFamily="18" charset="0"/>
                </a:rPr>
                <a:t>ngăn</a:t>
              </a:r>
              <a:r>
                <a:rPr lang="en-US" sz="2800" b="1" dirty="0"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cs typeface="Times New Roman" pitchFamily="18" charset="0"/>
                </a:rPr>
                <a:t>cản</a:t>
              </a:r>
              <a:r>
                <a:rPr lang="en-US" sz="2800" b="1" dirty="0"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cs typeface="Times New Roman" pitchFamily="18" charset="0"/>
                </a:rPr>
                <a:t>các</a:t>
              </a:r>
              <a:r>
                <a:rPr lang="en-US" sz="2800" b="1" dirty="0" smtClean="0">
                  <a:cs typeface="Times New Roman" pitchFamily="18" charset="0"/>
                </a:rPr>
                <a:t> </a:t>
              </a:r>
              <a:r>
                <a:rPr lang="en-US" sz="2800" b="1" dirty="0" err="1">
                  <a:cs typeface="Times New Roman" pitchFamily="18" charset="0"/>
                </a:rPr>
                <a:t>cháu</a:t>
              </a:r>
              <a:r>
                <a:rPr lang="en-US" sz="2800" b="1" dirty="0">
                  <a:cs typeface="Times New Roman" pitchFamily="18" charset="0"/>
                </a:rPr>
                <a:t> </a:t>
              </a:r>
              <a:r>
                <a:rPr lang="en-US" sz="2800" b="1" dirty="0" err="1">
                  <a:cs typeface="Times New Roman" pitchFamily="18" charset="0"/>
                </a:rPr>
                <a:t>học</a:t>
              </a:r>
              <a:r>
                <a:rPr lang="en-US" sz="2800" b="1" dirty="0">
                  <a:cs typeface="Times New Roman" pitchFamily="18" charset="0"/>
                </a:rPr>
                <a:t> </a:t>
              </a:r>
              <a:r>
                <a:rPr lang="en-US" sz="2800" b="1" dirty="0" err="1">
                  <a:cs typeface="Times New Roman" pitchFamily="18" charset="0"/>
                </a:rPr>
                <a:t>tập</a:t>
              </a:r>
              <a:r>
                <a:rPr lang="en-US" sz="2800" b="1" dirty="0">
                  <a:cs typeface="Times New Roman" pitchFamily="18" charset="0"/>
                </a:rPr>
                <a:t>, </a:t>
              </a:r>
              <a:r>
                <a:rPr lang="en-US" sz="2800" b="1" dirty="0" err="1">
                  <a:cs typeface="Times New Roman" pitchFamily="18" charset="0"/>
                </a:rPr>
                <a:t>vui</a:t>
              </a:r>
              <a:r>
                <a:rPr lang="en-US" sz="2800" b="1" dirty="0"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cs typeface="Times New Roman" pitchFamily="18" charset="0"/>
                </a:rPr>
                <a:t>tươi</a:t>
              </a:r>
              <a:r>
                <a:rPr lang="en-US" sz="2800" b="1" dirty="0" smtClean="0">
                  <a:cs typeface="Times New Roman" pitchFamily="18" charset="0"/>
                </a:rPr>
                <a:t>, </a:t>
              </a:r>
              <a:r>
                <a:rPr lang="en-US" sz="2800" b="1" dirty="0" err="1">
                  <a:cs typeface="Times New Roman" pitchFamily="18" charset="0"/>
                </a:rPr>
                <a:t>đoàn</a:t>
              </a:r>
              <a:r>
                <a:rPr lang="en-US" sz="2800" b="1" dirty="0">
                  <a:cs typeface="Times New Roman" pitchFamily="18" charset="0"/>
                </a:rPr>
                <a:t> </a:t>
              </a:r>
              <a:r>
                <a:rPr lang="en-US" sz="2800" b="1" dirty="0" err="1">
                  <a:cs typeface="Times New Roman" pitchFamily="18" charset="0"/>
                </a:rPr>
                <a:t>kết</a:t>
              </a:r>
              <a:r>
                <a:rPr lang="en-US" sz="2800" b="1" dirty="0">
                  <a:cs typeface="Times New Roman" pitchFamily="18" charset="0"/>
                </a:rPr>
                <a:t>, </a:t>
              </a:r>
              <a:r>
                <a:rPr lang="en-US" sz="2800" b="1" dirty="0" err="1">
                  <a:cs typeface="Times New Roman" pitchFamily="18" charset="0"/>
                </a:rPr>
                <a:t>tiến</a:t>
              </a:r>
              <a:r>
                <a:rPr lang="en-US" sz="2800" b="1" dirty="0"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cs typeface="Times New Roman" pitchFamily="18" charset="0"/>
                </a:rPr>
                <a:t>bộ</a:t>
              </a:r>
              <a:endParaRPr lang="en-US" sz="2800" b="1" dirty="0" smtClean="0">
                <a:cs typeface="Times New Roman" pitchFamily="18" charset="0"/>
              </a:endParaRPr>
            </a:p>
            <a:p>
              <a:pPr algn="r" eaLnBrk="0" hangingPunct="0">
                <a:spcBef>
                  <a:spcPct val="50000"/>
                </a:spcBef>
              </a:pPr>
              <a:r>
                <a:rPr lang="en-US" sz="2800" b="1" dirty="0" smtClean="0">
                  <a:cs typeface="Times New Roman" pitchFamily="18" charset="0"/>
                </a:rPr>
                <a:t>  </a:t>
              </a:r>
              <a:r>
                <a:rPr lang="en-US" sz="2800" b="1" dirty="0" err="1" smtClean="0">
                  <a:cs typeface="Times New Roman" pitchFamily="18" charset="0"/>
                </a:rPr>
                <a:t>Hồ</a:t>
              </a:r>
              <a:r>
                <a:rPr lang="en-US" sz="2800" b="1" dirty="0" smtClean="0"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cs typeface="Times New Roman" pitchFamily="18" charset="0"/>
                </a:rPr>
                <a:t>Chí</a:t>
              </a:r>
              <a:r>
                <a:rPr lang="en-US" sz="2800" b="1" dirty="0" smtClean="0">
                  <a:cs typeface="Times New Roman" pitchFamily="18" charset="0"/>
                </a:rPr>
                <a:t> Minh </a:t>
              </a:r>
              <a:endParaRPr lang="en-US" sz="2800" b="1" dirty="0">
                <a:cs typeface="Times New Roman" pitchFamily="18" charset="0"/>
              </a:endParaRPr>
            </a:p>
            <a:p>
              <a:pPr eaLnBrk="0" hangingPunct="0">
                <a:spcBef>
                  <a:spcPct val="50000"/>
                </a:spcBef>
              </a:pPr>
              <a:r>
                <a:rPr lang="en-US" sz="2800" b="1" dirty="0" smtClean="0">
                  <a:cs typeface="Times New Roman" pitchFamily="18" charset="0"/>
                </a:rPr>
                <a:t>b</a:t>
              </a:r>
              <a:r>
                <a:rPr lang="en-US" sz="2800" b="1" dirty="0">
                  <a:cs typeface="Times New Roman" pitchFamily="18" charset="0"/>
                </a:rPr>
                <a:t>) </a:t>
              </a:r>
              <a:r>
                <a:rPr lang="en-US" sz="2800" b="1" dirty="0" err="1">
                  <a:cs typeface="Times New Roman" pitchFamily="18" charset="0"/>
                </a:rPr>
                <a:t>Tuy</a:t>
              </a:r>
              <a:r>
                <a:rPr lang="en-US" sz="2800" b="1" dirty="0">
                  <a:cs typeface="Times New Roman" pitchFamily="18" charset="0"/>
                </a:rPr>
                <a:t> </a:t>
              </a:r>
              <a:r>
                <a:rPr lang="en-US" sz="2800" b="1" dirty="0" err="1">
                  <a:cs typeface="Times New Roman" pitchFamily="18" charset="0"/>
                </a:rPr>
                <a:t>rét</a:t>
              </a:r>
              <a:r>
                <a:rPr lang="en-US" sz="2800" b="1" dirty="0">
                  <a:cs typeface="Times New Roman" pitchFamily="18" charset="0"/>
                </a:rPr>
                <a:t> </a:t>
              </a:r>
              <a:r>
                <a:rPr lang="en-US" sz="2800" b="1" dirty="0" err="1">
                  <a:cs typeface="Times New Roman" pitchFamily="18" charset="0"/>
                </a:rPr>
                <a:t>vẫn</a:t>
              </a:r>
              <a:r>
                <a:rPr lang="en-US" sz="2800" b="1" dirty="0">
                  <a:cs typeface="Times New Roman" pitchFamily="18" charset="0"/>
                </a:rPr>
                <a:t> </a:t>
              </a:r>
              <a:r>
                <a:rPr lang="en-US" sz="2800" b="1" dirty="0" err="1">
                  <a:cs typeface="Times New Roman" pitchFamily="18" charset="0"/>
                </a:rPr>
                <a:t>kéo</a:t>
              </a:r>
              <a:r>
                <a:rPr lang="en-US" sz="2800" b="1" dirty="0">
                  <a:cs typeface="Times New Roman" pitchFamily="18" charset="0"/>
                </a:rPr>
                <a:t> </a:t>
              </a:r>
              <a:r>
                <a:rPr lang="en-US" sz="2800" b="1" dirty="0" err="1">
                  <a:cs typeface="Times New Roman" pitchFamily="18" charset="0"/>
                </a:rPr>
                <a:t>dài</a:t>
              </a:r>
              <a:r>
                <a:rPr lang="en-US" sz="2800" b="1" dirty="0">
                  <a:cs typeface="Times New Roman" pitchFamily="18" charset="0"/>
                </a:rPr>
                <a:t>, </a:t>
              </a:r>
              <a:r>
                <a:rPr lang="en-US" sz="2800" b="1" dirty="0" err="1" smtClean="0">
                  <a:cs typeface="Times New Roman" pitchFamily="18" charset="0"/>
                </a:rPr>
                <a:t>mùa</a:t>
              </a:r>
              <a:r>
                <a:rPr lang="en-US" sz="2800" b="1" dirty="0" smtClean="0">
                  <a:cs typeface="Times New Roman" pitchFamily="18" charset="0"/>
                </a:rPr>
                <a:t> </a:t>
              </a:r>
              <a:r>
                <a:rPr lang="en-US" sz="2800" b="1" dirty="0" err="1">
                  <a:cs typeface="Times New Roman" pitchFamily="18" charset="0"/>
                </a:rPr>
                <a:t>xuân</a:t>
              </a:r>
              <a:r>
                <a:rPr lang="en-US" sz="2800" b="1" dirty="0">
                  <a:cs typeface="Times New Roman" pitchFamily="18" charset="0"/>
                </a:rPr>
                <a:t> </a:t>
              </a:r>
              <a:r>
                <a:rPr lang="en-US" sz="2800" b="1" dirty="0" err="1">
                  <a:cs typeface="Times New Roman" pitchFamily="18" charset="0"/>
                </a:rPr>
                <a:t>đã</a:t>
              </a:r>
              <a:r>
                <a:rPr lang="en-US" sz="2800" b="1" dirty="0">
                  <a:cs typeface="Times New Roman" pitchFamily="18" charset="0"/>
                </a:rPr>
                <a:t> </a:t>
              </a:r>
              <a:r>
                <a:rPr lang="en-US" sz="2800" b="1" dirty="0" err="1">
                  <a:cs typeface="Times New Roman" pitchFamily="18" charset="0"/>
                </a:rPr>
                <a:t>đến</a:t>
              </a:r>
              <a:r>
                <a:rPr lang="en-US" sz="2800" b="1" dirty="0">
                  <a:cs typeface="Times New Roman" pitchFamily="18" charset="0"/>
                </a:rPr>
                <a:t> </a:t>
              </a:r>
              <a:r>
                <a:rPr lang="en-US" sz="2800" b="1" dirty="0" err="1">
                  <a:cs typeface="Times New Roman" pitchFamily="18" charset="0"/>
                </a:rPr>
                <a:t>bên</a:t>
              </a:r>
              <a:r>
                <a:rPr lang="en-US" sz="2800" b="1" dirty="0">
                  <a:cs typeface="Times New Roman" pitchFamily="18" charset="0"/>
                </a:rPr>
                <a:t> </a:t>
              </a:r>
              <a:r>
                <a:rPr lang="en-US" sz="2800" b="1" dirty="0" err="1">
                  <a:cs typeface="Times New Roman" pitchFamily="18" charset="0"/>
                </a:rPr>
                <a:t>bờ</a:t>
              </a:r>
              <a:r>
                <a:rPr lang="en-US" sz="2800" b="1" dirty="0">
                  <a:cs typeface="Times New Roman" pitchFamily="18" charset="0"/>
                </a:rPr>
                <a:t> </a:t>
              </a:r>
              <a:r>
                <a:rPr lang="en-US" sz="2800" b="1" dirty="0" err="1">
                  <a:cs typeface="Times New Roman" pitchFamily="18" charset="0"/>
                </a:rPr>
                <a:t>sông</a:t>
              </a:r>
              <a:r>
                <a:rPr lang="en-US" sz="2800" b="1" dirty="0">
                  <a:cs typeface="Times New Roman" pitchFamily="18" charset="0"/>
                </a:rPr>
                <a:t> </a:t>
              </a:r>
              <a:r>
                <a:rPr lang="en-US" sz="2800" b="1" dirty="0" err="1">
                  <a:cs typeface="Times New Roman" pitchFamily="18" charset="0"/>
                </a:rPr>
                <a:t>Lương</a:t>
              </a:r>
              <a:r>
                <a:rPr lang="en-US" sz="2800" b="1" dirty="0">
                  <a:cs typeface="Times New Roman" pitchFamily="18" charset="0"/>
                </a:rPr>
                <a:t>.</a:t>
              </a:r>
            </a:p>
            <a:p>
              <a:pPr algn="r" eaLnBrk="0" hangingPunct="0">
                <a:spcBef>
                  <a:spcPct val="50000"/>
                </a:spcBef>
              </a:pPr>
              <a:r>
                <a:rPr lang="en-US" sz="2800" b="1" dirty="0" err="1" smtClean="0">
                  <a:cs typeface="Times New Roman" pitchFamily="18" charset="0"/>
                </a:rPr>
                <a:t>Nguyễn</a:t>
              </a:r>
              <a:r>
                <a:rPr lang="en-US" sz="2800" b="1" dirty="0" smtClean="0"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cs typeface="Times New Roman" pitchFamily="18" charset="0"/>
                </a:rPr>
                <a:t>Đình</a:t>
              </a:r>
              <a:r>
                <a:rPr lang="en-US" sz="2800" b="1" dirty="0" smtClean="0"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cs typeface="Times New Roman" pitchFamily="18" charset="0"/>
                </a:rPr>
                <a:t>Thi</a:t>
              </a:r>
              <a:endParaRPr lang="en-US" sz="2800" b="1" dirty="0">
                <a:cs typeface="Times New Roman" pitchFamily="18" charset="0"/>
              </a:endParaRPr>
            </a:p>
            <a:p>
              <a:pPr eaLnBrk="0" hangingPunct="0">
                <a:spcBef>
                  <a:spcPct val="50000"/>
                </a:spcBef>
              </a:pPr>
              <a:r>
                <a:rPr lang="en-US" sz="2800" b="1" dirty="0">
                  <a:cs typeface="Times New Roman" pitchFamily="18" charset="0"/>
                </a:rPr>
                <a:t>                                                       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2800" b="1" dirty="0">
                  <a:cs typeface="Times New Roman" pitchFamily="18" charset="0"/>
                </a:rPr>
                <a:t>                                                                                                                  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76200" y="5042118"/>
              <a:ext cx="9067800" cy="18158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-</a:t>
              </a:r>
              <a:r>
                <a:rPr lang="en-US" sz="2800" dirty="0" err="1" smtClean="0"/>
                <a:t>Dùng</a:t>
              </a:r>
              <a:r>
                <a:rPr lang="en-US" sz="2800" dirty="0" smtClean="0"/>
                <a:t> </a:t>
              </a:r>
              <a:r>
                <a:rPr lang="en-US" sz="2800" dirty="0" err="1" smtClean="0"/>
                <a:t>dấu</a:t>
              </a:r>
              <a:r>
                <a:rPr lang="en-US" sz="2800" dirty="0" smtClean="0"/>
                <a:t> </a:t>
              </a:r>
              <a:r>
                <a:rPr lang="en-US" sz="2800" dirty="0" err="1" smtClean="0"/>
                <a:t>gạch</a:t>
              </a:r>
              <a:r>
                <a:rPr lang="en-US" sz="2800" dirty="0" smtClean="0"/>
                <a:t> / </a:t>
              </a:r>
              <a:r>
                <a:rPr lang="en-US" sz="2800" dirty="0" err="1" smtClean="0"/>
                <a:t>ngăn</a:t>
              </a:r>
              <a:r>
                <a:rPr lang="en-US" sz="2800" dirty="0" smtClean="0"/>
                <a:t> </a:t>
              </a:r>
              <a:r>
                <a:rPr lang="en-US" sz="2800" dirty="0" err="1" smtClean="0"/>
                <a:t>cách</a:t>
              </a:r>
              <a:r>
                <a:rPr lang="en-US" sz="2800" dirty="0" smtClean="0"/>
                <a:t> </a:t>
              </a:r>
              <a:r>
                <a:rPr lang="en-US" sz="2800" dirty="0" err="1" smtClean="0"/>
                <a:t>các</a:t>
              </a:r>
              <a:r>
                <a:rPr lang="en-US" sz="2800" dirty="0" smtClean="0"/>
                <a:t> </a:t>
              </a:r>
              <a:r>
                <a:rPr lang="en-US" sz="2800" dirty="0" err="1" smtClean="0"/>
                <a:t>vế</a:t>
              </a:r>
              <a:r>
                <a:rPr lang="en-US" sz="2800" dirty="0" smtClean="0"/>
                <a:t> </a:t>
              </a:r>
              <a:r>
                <a:rPr lang="en-US" sz="2800" dirty="0" err="1" smtClean="0"/>
                <a:t>câu</a:t>
              </a:r>
              <a:r>
                <a:rPr lang="en-US" sz="2800" dirty="0" smtClean="0"/>
                <a:t> </a:t>
              </a:r>
              <a:r>
                <a:rPr lang="en-US" sz="2800" dirty="0" err="1" smtClean="0"/>
                <a:t>trong</a:t>
              </a:r>
              <a:r>
                <a:rPr lang="en-US" sz="2800" dirty="0" smtClean="0"/>
                <a:t> </a:t>
              </a:r>
              <a:r>
                <a:rPr lang="en-US" sz="2800" dirty="0" err="1" smtClean="0"/>
                <a:t>từng</a:t>
              </a:r>
              <a:r>
                <a:rPr lang="en-US" sz="2800" dirty="0" smtClean="0"/>
                <a:t> </a:t>
              </a:r>
              <a:r>
                <a:rPr lang="en-US" sz="2800" dirty="0" err="1" smtClean="0"/>
                <a:t>câu</a:t>
              </a:r>
              <a:r>
                <a:rPr lang="en-US" sz="2800" dirty="0" smtClean="0"/>
                <a:t> </a:t>
              </a:r>
              <a:r>
                <a:rPr lang="en-US" sz="2800" dirty="0" err="1" smtClean="0"/>
                <a:t>ghép</a:t>
              </a:r>
              <a:r>
                <a:rPr lang="en-US" sz="2800" dirty="0" smtClean="0"/>
                <a:t>.</a:t>
              </a:r>
            </a:p>
            <a:p>
              <a:r>
                <a:rPr lang="en-US" sz="2800" dirty="0" smtClean="0"/>
                <a:t>-</a:t>
              </a:r>
              <a:r>
                <a:rPr lang="en-US" sz="2800" dirty="0" err="1" smtClean="0"/>
                <a:t>Khoanh</a:t>
              </a:r>
              <a:r>
                <a:rPr lang="en-US" sz="2800" dirty="0" smtClean="0"/>
                <a:t> </a:t>
              </a:r>
              <a:r>
                <a:rPr lang="en-US" sz="2800" dirty="0" err="1" smtClean="0"/>
                <a:t>tròn</a:t>
              </a:r>
              <a:r>
                <a:rPr lang="en-US" sz="2800" dirty="0" smtClean="0"/>
                <a:t> </a:t>
              </a:r>
              <a:r>
                <a:rPr lang="en-US" sz="2800" dirty="0" err="1" smtClean="0"/>
                <a:t>quan</a:t>
              </a:r>
              <a:r>
                <a:rPr lang="en-US" sz="2800" dirty="0" smtClean="0"/>
                <a:t> </a:t>
              </a:r>
              <a:r>
                <a:rPr lang="en-US" sz="2800" dirty="0" err="1" smtClean="0"/>
                <a:t>hệ</a:t>
              </a:r>
              <a:r>
                <a:rPr lang="en-US" sz="2800" dirty="0" smtClean="0"/>
                <a:t> </a:t>
              </a:r>
              <a:r>
                <a:rPr lang="en-US" sz="2800" dirty="0" err="1" smtClean="0"/>
                <a:t>từ</a:t>
              </a:r>
              <a:r>
                <a:rPr lang="en-US" sz="2800" dirty="0" smtClean="0"/>
                <a:t> </a:t>
              </a:r>
              <a:r>
                <a:rPr lang="en-US" sz="2800" dirty="0" err="1" smtClean="0"/>
                <a:t>hoặc</a:t>
              </a:r>
              <a:r>
                <a:rPr lang="en-US" sz="2800" dirty="0" smtClean="0"/>
                <a:t> </a:t>
              </a:r>
              <a:r>
                <a:rPr lang="en-US" sz="2800" dirty="0" err="1" smtClean="0"/>
                <a:t>cặp</a:t>
              </a:r>
              <a:r>
                <a:rPr lang="en-US" sz="2800" dirty="0" smtClean="0"/>
                <a:t> </a:t>
              </a:r>
              <a:r>
                <a:rPr lang="en-US" sz="2800" dirty="0" err="1" smtClean="0"/>
                <a:t>quan</a:t>
              </a:r>
              <a:r>
                <a:rPr lang="en-US" sz="2800" dirty="0" smtClean="0"/>
                <a:t> </a:t>
              </a:r>
              <a:r>
                <a:rPr lang="en-US" sz="2800" dirty="0" err="1" smtClean="0"/>
                <a:t>hệ</a:t>
              </a:r>
              <a:r>
                <a:rPr lang="en-US" sz="2800" dirty="0" smtClean="0"/>
                <a:t> </a:t>
              </a:r>
              <a:r>
                <a:rPr lang="en-US" sz="2800" dirty="0" err="1" smtClean="0"/>
                <a:t>từ</a:t>
              </a:r>
              <a:r>
                <a:rPr lang="en-US" sz="2800" dirty="0" smtClean="0"/>
                <a:t> </a:t>
              </a:r>
              <a:r>
                <a:rPr lang="en-US" sz="2800" dirty="0" err="1" smtClean="0"/>
                <a:t>nối</a:t>
              </a:r>
              <a:r>
                <a:rPr lang="en-US" sz="2800" dirty="0" smtClean="0"/>
                <a:t> </a:t>
              </a:r>
              <a:r>
                <a:rPr lang="en-US" sz="2800" dirty="0" err="1" smtClean="0"/>
                <a:t>các</a:t>
              </a:r>
              <a:r>
                <a:rPr lang="en-US" sz="2800" dirty="0" smtClean="0"/>
                <a:t> </a:t>
              </a:r>
              <a:r>
                <a:rPr lang="en-US" sz="2800" dirty="0" err="1" smtClean="0"/>
                <a:t>vế</a:t>
              </a:r>
              <a:r>
                <a:rPr lang="en-US" sz="2800" dirty="0" smtClean="0"/>
                <a:t> </a:t>
              </a:r>
              <a:r>
                <a:rPr lang="en-US" sz="2800" dirty="0" err="1" smtClean="0"/>
                <a:t>câu</a:t>
              </a:r>
              <a:r>
                <a:rPr lang="en-US" sz="2800" dirty="0" smtClean="0"/>
                <a:t>.</a:t>
              </a:r>
            </a:p>
            <a:p>
              <a:r>
                <a:rPr lang="en-US" sz="2800" dirty="0" smtClean="0"/>
                <a:t>- </a:t>
              </a:r>
              <a:r>
                <a:rPr lang="en-US" sz="2800" dirty="0" err="1" smtClean="0"/>
                <a:t>Gạch</a:t>
              </a:r>
              <a:r>
                <a:rPr lang="en-US" sz="2800" dirty="0" smtClean="0"/>
                <a:t> </a:t>
              </a:r>
              <a:r>
                <a:rPr lang="en-US" sz="2800" dirty="0" err="1" smtClean="0"/>
                <a:t>một</a:t>
              </a:r>
              <a:r>
                <a:rPr lang="en-US" sz="2800" dirty="0" smtClean="0"/>
                <a:t> </a:t>
              </a:r>
              <a:r>
                <a:rPr lang="en-US" sz="2800" dirty="0" err="1" smtClean="0"/>
                <a:t>gạch</a:t>
              </a:r>
              <a:r>
                <a:rPr lang="en-US" sz="2800" dirty="0" smtClean="0"/>
                <a:t> </a:t>
              </a:r>
              <a:r>
                <a:rPr lang="en-US" sz="2800" dirty="0" err="1" smtClean="0"/>
                <a:t>dưới</a:t>
              </a:r>
              <a:r>
                <a:rPr lang="en-US" sz="2800" dirty="0" smtClean="0"/>
                <a:t> </a:t>
              </a:r>
              <a:r>
                <a:rPr lang="en-US" sz="2800" dirty="0" err="1" smtClean="0"/>
                <a:t>bộ</a:t>
              </a:r>
              <a:r>
                <a:rPr lang="en-US" sz="2800" dirty="0" smtClean="0"/>
                <a:t> </a:t>
              </a:r>
              <a:r>
                <a:rPr lang="en-US" sz="2800" dirty="0" err="1" smtClean="0"/>
                <a:t>phận</a:t>
              </a:r>
              <a:r>
                <a:rPr lang="en-US" sz="2800" dirty="0" smtClean="0"/>
                <a:t> </a:t>
              </a:r>
              <a:r>
                <a:rPr lang="en-US" sz="2800" dirty="0" err="1" smtClean="0"/>
                <a:t>chủ</a:t>
              </a:r>
              <a:r>
                <a:rPr lang="en-US" sz="2800" dirty="0" smtClean="0"/>
                <a:t> </a:t>
              </a:r>
              <a:r>
                <a:rPr lang="en-US" sz="2800" dirty="0" err="1" smtClean="0"/>
                <a:t>ngữ</a:t>
              </a:r>
              <a:r>
                <a:rPr lang="en-US" sz="2800" dirty="0" smtClean="0"/>
                <a:t>, </a:t>
              </a:r>
              <a:r>
                <a:rPr lang="en-US" sz="2800" dirty="0" err="1" smtClean="0"/>
                <a:t>hai</a:t>
              </a:r>
              <a:r>
                <a:rPr lang="en-US" sz="2800" dirty="0" smtClean="0"/>
                <a:t> </a:t>
              </a:r>
              <a:r>
                <a:rPr lang="en-US" sz="2800" dirty="0" err="1" smtClean="0"/>
                <a:t>gạch</a:t>
              </a:r>
              <a:r>
                <a:rPr lang="en-US" sz="2800" dirty="0" smtClean="0"/>
                <a:t> </a:t>
              </a:r>
              <a:r>
                <a:rPr lang="en-US" sz="2800" dirty="0" err="1" smtClean="0"/>
                <a:t>dưới</a:t>
              </a:r>
              <a:r>
                <a:rPr lang="en-US" sz="2800" dirty="0" smtClean="0"/>
                <a:t> </a:t>
              </a:r>
              <a:r>
                <a:rPr lang="en-US" sz="2800" dirty="0" err="1" smtClean="0"/>
                <a:t>bộ</a:t>
              </a:r>
              <a:r>
                <a:rPr lang="en-US" sz="2800" dirty="0" smtClean="0"/>
                <a:t> </a:t>
              </a:r>
              <a:r>
                <a:rPr lang="en-US" sz="2800" dirty="0" err="1" smtClean="0"/>
                <a:t>phận</a:t>
              </a:r>
              <a:r>
                <a:rPr lang="en-US" sz="2800" dirty="0" smtClean="0"/>
                <a:t> </a:t>
              </a:r>
              <a:r>
                <a:rPr lang="en-US" sz="2800" dirty="0" err="1" smtClean="0"/>
                <a:t>vị</a:t>
              </a:r>
              <a:r>
                <a:rPr lang="en-US" sz="2800" dirty="0" smtClean="0"/>
                <a:t> </a:t>
              </a:r>
              <a:r>
                <a:rPr lang="en-US" sz="2800" dirty="0" err="1" smtClean="0"/>
                <a:t>ngữ</a:t>
              </a:r>
              <a:r>
                <a:rPr lang="en-US" sz="2800" dirty="0" smtClean="0"/>
                <a:t> </a:t>
              </a:r>
              <a:r>
                <a:rPr lang="en-US" sz="2800" dirty="0" err="1" smtClean="0"/>
                <a:t>trong</a:t>
              </a:r>
              <a:r>
                <a:rPr lang="en-US" sz="2800" dirty="0" smtClean="0"/>
                <a:t> </a:t>
              </a:r>
              <a:r>
                <a:rPr lang="en-US" sz="2800" dirty="0" err="1" smtClean="0"/>
                <a:t>từng</a:t>
              </a:r>
              <a:r>
                <a:rPr lang="en-US" sz="2800" dirty="0" smtClean="0"/>
                <a:t> </a:t>
              </a:r>
              <a:r>
                <a:rPr lang="en-US" sz="2800" dirty="0" err="1" smtClean="0"/>
                <a:t>vế</a:t>
              </a:r>
              <a:r>
                <a:rPr lang="en-US" sz="2800" dirty="0" smtClean="0"/>
                <a:t> </a:t>
              </a:r>
              <a:r>
                <a:rPr lang="en-US" sz="2800" dirty="0" err="1" smtClean="0"/>
                <a:t>câu</a:t>
              </a:r>
              <a:r>
                <a:rPr lang="en-US" sz="2800" dirty="0" smtClean="0"/>
                <a:t>.</a:t>
              </a:r>
              <a:endParaRPr lang="en-US" sz="2800" dirty="0"/>
            </a:p>
          </p:txBody>
        </p:sp>
      </p:grpSp>
      <p:cxnSp>
        <p:nvCxnSpPr>
          <p:cNvPr id="9" name="Straight Connector 8"/>
          <p:cNvCxnSpPr/>
          <p:nvPr/>
        </p:nvCxnSpPr>
        <p:spPr>
          <a:xfrm>
            <a:off x="1676400" y="914400"/>
            <a:ext cx="5730240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381000" y="5460274"/>
            <a:ext cx="53340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81000" y="5943600"/>
            <a:ext cx="58674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Group 15"/>
          <p:cNvGrpSpPr/>
          <p:nvPr/>
        </p:nvGrpSpPr>
        <p:grpSpPr>
          <a:xfrm>
            <a:off x="228600" y="6366510"/>
            <a:ext cx="8001000" cy="378279"/>
            <a:chOff x="228600" y="6366510"/>
            <a:chExt cx="8001000" cy="378279"/>
          </a:xfrm>
        </p:grpSpPr>
        <p:cxnSp>
          <p:nvCxnSpPr>
            <p:cNvPr id="13" name="Straight Connector 12"/>
            <p:cNvCxnSpPr/>
            <p:nvPr/>
          </p:nvCxnSpPr>
          <p:spPr>
            <a:xfrm>
              <a:off x="381000" y="6366510"/>
              <a:ext cx="7848600" cy="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228600" y="6744789"/>
              <a:ext cx="1524000" cy="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59282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3" name="Text Box 14"/>
          <p:cNvSpPr txBox="1">
            <a:spLocks noChangeArrowheads="1"/>
          </p:cNvSpPr>
          <p:nvPr/>
        </p:nvSpPr>
        <p:spPr bwMode="auto">
          <a:xfrm>
            <a:off x="2667000" y="5410200"/>
            <a:ext cx="18288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1600"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334000" y="1905000"/>
            <a:ext cx="6096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76200" y="457200"/>
            <a:ext cx="9067800" cy="6400800"/>
            <a:chOff x="76200" y="457200"/>
            <a:chExt cx="9067800" cy="6400800"/>
          </a:xfrm>
        </p:grpSpPr>
        <p:sp>
          <p:nvSpPr>
            <p:cNvPr id="109571" name="Text Box 3"/>
            <p:cNvSpPr txBox="1">
              <a:spLocks noChangeArrowheads="1"/>
            </p:cNvSpPr>
            <p:nvPr/>
          </p:nvSpPr>
          <p:spPr bwMode="auto">
            <a:xfrm>
              <a:off x="228600" y="457200"/>
              <a:ext cx="8839200" cy="59093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800" dirty="0">
                  <a:cs typeface="Times New Roman" pitchFamily="18" charset="0"/>
                </a:rPr>
                <a:t>   </a:t>
              </a:r>
              <a:r>
                <a:rPr lang="en-US" sz="2800" b="1" u="sng" dirty="0" err="1">
                  <a:cs typeface="Times New Roman" pitchFamily="18" charset="0"/>
                </a:rPr>
                <a:t>Bài</a:t>
              </a:r>
              <a:r>
                <a:rPr lang="en-US" sz="2800" b="1" u="sng" dirty="0">
                  <a:cs typeface="Times New Roman" pitchFamily="18" charset="0"/>
                </a:rPr>
                <a:t> 1</a:t>
              </a:r>
              <a:r>
                <a:rPr lang="en-US" sz="2800" b="1" dirty="0">
                  <a:cs typeface="Times New Roman" pitchFamily="18" charset="0"/>
                </a:rPr>
                <a:t>: </a:t>
              </a:r>
              <a:r>
                <a:rPr lang="en-US" sz="2800" b="1" dirty="0" err="1">
                  <a:cs typeface="Times New Roman" pitchFamily="18" charset="0"/>
                </a:rPr>
                <a:t>Phân</a:t>
              </a:r>
              <a:r>
                <a:rPr lang="en-US" sz="2800" b="1" dirty="0">
                  <a:cs typeface="Times New Roman" pitchFamily="18" charset="0"/>
                </a:rPr>
                <a:t> </a:t>
              </a:r>
              <a:r>
                <a:rPr lang="en-US" sz="2800" b="1" dirty="0" err="1">
                  <a:cs typeface="Times New Roman" pitchFamily="18" charset="0"/>
                </a:rPr>
                <a:t>tích</a:t>
              </a:r>
              <a:r>
                <a:rPr lang="en-US" sz="2800" b="1" dirty="0">
                  <a:cs typeface="Times New Roman" pitchFamily="18" charset="0"/>
                </a:rPr>
                <a:t> </a:t>
              </a:r>
              <a:r>
                <a:rPr lang="en-US" sz="2800" b="1" dirty="0" err="1">
                  <a:cs typeface="Times New Roman" pitchFamily="18" charset="0"/>
                </a:rPr>
                <a:t>cấu</a:t>
              </a:r>
              <a:r>
                <a:rPr lang="en-US" sz="2800" b="1" dirty="0">
                  <a:cs typeface="Times New Roman" pitchFamily="18" charset="0"/>
                </a:rPr>
                <a:t> </a:t>
              </a:r>
              <a:r>
                <a:rPr lang="en-US" sz="2800" b="1" dirty="0" err="1">
                  <a:cs typeface="Times New Roman" pitchFamily="18" charset="0"/>
                </a:rPr>
                <a:t>tạo</a:t>
              </a:r>
              <a:r>
                <a:rPr lang="en-US" sz="2800" b="1" dirty="0">
                  <a:cs typeface="Times New Roman" pitchFamily="18" charset="0"/>
                </a:rPr>
                <a:t> </a:t>
              </a:r>
              <a:r>
                <a:rPr lang="en-US" sz="2800" b="1" dirty="0" err="1">
                  <a:cs typeface="Times New Roman" pitchFamily="18" charset="0"/>
                </a:rPr>
                <a:t>của</a:t>
              </a:r>
              <a:r>
                <a:rPr lang="en-US" sz="2800" b="1" dirty="0"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cs typeface="Times New Roman" pitchFamily="18" charset="0"/>
                </a:rPr>
                <a:t>hai</a:t>
              </a:r>
              <a:r>
                <a:rPr lang="en-US" sz="2800" b="1" dirty="0" smtClean="0">
                  <a:cs typeface="Times New Roman" pitchFamily="18" charset="0"/>
                </a:rPr>
                <a:t> </a:t>
              </a:r>
              <a:r>
                <a:rPr lang="en-US" sz="2800" b="1" dirty="0" err="1">
                  <a:cs typeface="Times New Roman" pitchFamily="18" charset="0"/>
                </a:rPr>
                <a:t>câu</a:t>
              </a:r>
              <a:r>
                <a:rPr lang="en-US" sz="2800" b="1" dirty="0"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cs typeface="Times New Roman" pitchFamily="18" charset="0"/>
                </a:rPr>
                <a:t>ghép</a:t>
              </a:r>
              <a:r>
                <a:rPr lang="en-US" sz="2800" b="1" dirty="0" smtClean="0"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cs typeface="Times New Roman" pitchFamily="18" charset="0"/>
                </a:rPr>
                <a:t>sau</a:t>
              </a:r>
              <a:r>
                <a:rPr lang="en-US" sz="2800" b="1" dirty="0" smtClean="0"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cs typeface="Times New Roman" pitchFamily="18" charset="0"/>
                </a:rPr>
                <a:t>bằng</a:t>
              </a:r>
              <a:r>
                <a:rPr lang="en-US" sz="2800" b="1" dirty="0" smtClean="0"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cs typeface="Times New Roman" pitchFamily="18" charset="0"/>
                </a:rPr>
                <a:t>cách</a:t>
              </a:r>
              <a:r>
                <a:rPr lang="en-US" sz="2800" b="1" dirty="0" smtClean="0"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cs typeface="Times New Roman" pitchFamily="18" charset="0"/>
                </a:rPr>
                <a:t>thực</a:t>
              </a:r>
              <a:r>
                <a:rPr lang="en-US" sz="2800" b="1" dirty="0" smtClean="0"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cs typeface="Times New Roman" pitchFamily="18" charset="0"/>
                </a:rPr>
                <a:t>hiện</a:t>
              </a:r>
              <a:r>
                <a:rPr lang="en-US" sz="2800" b="1" dirty="0" smtClean="0"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cs typeface="Times New Roman" pitchFamily="18" charset="0"/>
                </a:rPr>
                <a:t>các</a:t>
              </a:r>
              <a:r>
                <a:rPr lang="en-US" sz="2800" b="1" dirty="0" smtClean="0"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cs typeface="Times New Roman" pitchFamily="18" charset="0"/>
                </a:rPr>
                <a:t>yêu</a:t>
              </a:r>
              <a:r>
                <a:rPr lang="en-US" sz="2800" b="1" dirty="0" smtClean="0"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cs typeface="Times New Roman" pitchFamily="18" charset="0"/>
                </a:rPr>
                <a:t>cầu</a:t>
              </a:r>
              <a:r>
                <a:rPr lang="en-US" sz="2800" b="1" dirty="0" smtClean="0">
                  <a:cs typeface="Times New Roman" pitchFamily="18" charset="0"/>
                </a:rPr>
                <a:t> ở </a:t>
              </a:r>
              <a:r>
                <a:rPr lang="en-US" sz="2800" b="1" dirty="0" err="1" smtClean="0">
                  <a:cs typeface="Times New Roman" pitchFamily="18" charset="0"/>
                </a:rPr>
                <a:t>dưới</a:t>
              </a:r>
              <a:r>
                <a:rPr lang="en-US" sz="2800" b="1" dirty="0" smtClean="0">
                  <a:cs typeface="Times New Roman" pitchFamily="18" charset="0"/>
                </a:rPr>
                <a:t>.</a:t>
              </a:r>
              <a:endParaRPr lang="en-US" sz="2800" b="1" dirty="0">
                <a:cs typeface="Times New Roman" pitchFamily="18" charset="0"/>
              </a:endParaRPr>
            </a:p>
            <a:p>
              <a:pPr eaLnBrk="0" hangingPunct="0">
                <a:spcBef>
                  <a:spcPct val="50000"/>
                </a:spcBef>
              </a:pPr>
              <a:r>
                <a:rPr lang="en-US" sz="2800" b="1" dirty="0">
                  <a:cs typeface="Times New Roman" pitchFamily="18" charset="0"/>
                </a:rPr>
                <a:t>  </a:t>
              </a:r>
              <a:r>
                <a:rPr lang="en-US" sz="2800" b="1" dirty="0" smtClean="0">
                  <a:cs typeface="Times New Roman" pitchFamily="18" charset="0"/>
                </a:rPr>
                <a:t> a) </a:t>
              </a:r>
              <a:r>
                <a:rPr lang="en-US" sz="2800" b="1" dirty="0" err="1" smtClean="0">
                  <a:cs typeface="Times New Roman" pitchFamily="18" charset="0"/>
                </a:rPr>
                <a:t>Mặc</a:t>
              </a:r>
              <a:r>
                <a:rPr lang="en-US" sz="2800" b="1" dirty="0" smtClean="0"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cs typeface="Times New Roman" pitchFamily="18" charset="0"/>
                </a:rPr>
                <a:t>dù</a:t>
              </a:r>
              <a:r>
                <a:rPr lang="en-US" sz="2800" b="1" dirty="0" smtClean="0"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cs typeface="Times New Roman" pitchFamily="18" charset="0"/>
                </a:rPr>
                <a:t>giặc</a:t>
              </a:r>
              <a:r>
                <a:rPr lang="en-US" sz="2800" b="1" dirty="0" smtClean="0"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cs typeface="Times New Roman" pitchFamily="18" charset="0"/>
                </a:rPr>
                <a:t>Tây</a:t>
              </a:r>
              <a:r>
                <a:rPr lang="en-US" sz="2800" b="1" dirty="0" smtClean="0">
                  <a:cs typeface="Times New Roman" pitchFamily="18" charset="0"/>
                </a:rPr>
                <a:t> hung </a:t>
              </a:r>
              <a:r>
                <a:rPr lang="en-US" sz="2800" b="1" dirty="0" err="1" smtClean="0">
                  <a:cs typeface="Times New Roman" pitchFamily="18" charset="0"/>
                </a:rPr>
                <a:t>tàn</a:t>
              </a:r>
              <a:r>
                <a:rPr lang="en-US" sz="2800" b="1" dirty="0" smtClean="0">
                  <a:cs typeface="Times New Roman" pitchFamily="18" charset="0"/>
                </a:rPr>
                <a:t>   </a:t>
              </a:r>
              <a:r>
                <a:rPr lang="en-US" sz="2800" b="1" dirty="0" err="1" smtClean="0">
                  <a:cs typeface="Times New Roman" pitchFamily="18" charset="0"/>
                </a:rPr>
                <a:t>nhưng</a:t>
              </a:r>
              <a:r>
                <a:rPr lang="en-US" sz="2800" b="1" dirty="0" smtClean="0"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cs typeface="Times New Roman" pitchFamily="18" charset="0"/>
                </a:rPr>
                <a:t>chúng</a:t>
              </a:r>
              <a:r>
                <a:rPr lang="en-US" sz="2800" b="1" dirty="0" smtClean="0"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cs typeface="Times New Roman" pitchFamily="18" charset="0"/>
                </a:rPr>
                <a:t>không</a:t>
              </a:r>
              <a:r>
                <a:rPr lang="en-US" sz="2800" b="1" dirty="0" smtClean="0"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cs typeface="Times New Roman" pitchFamily="18" charset="0"/>
                </a:rPr>
                <a:t>thể</a:t>
              </a:r>
              <a:endParaRPr lang="en-US" sz="2800" b="1" dirty="0" smtClean="0">
                <a:cs typeface="Times New Roman" pitchFamily="18" charset="0"/>
              </a:endParaRPr>
            </a:p>
            <a:p>
              <a:pPr eaLnBrk="0" hangingPunct="0">
                <a:spcBef>
                  <a:spcPct val="50000"/>
                </a:spcBef>
              </a:pPr>
              <a:r>
                <a:rPr lang="en-US" sz="2800" b="1" dirty="0" smtClean="0">
                  <a:cs typeface="Times New Roman" pitchFamily="18" charset="0"/>
                </a:rPr>
                <a:t> </a:t>
              </a:r>
              <a:r>
                <a:rPr lang="en-US" sz="2800" b="1" dirty="0" err="1">
                  <a:cs typeface="Times New Roman" pitchFamily="18" charset="0"/>
                </a:rPr>
                <a:t>ngăn</a:t>
              </a:r>
              <a:r>
                <a:rPr lang="en-US" sz="2800" b="1" dirty="0"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cs typeface="Times New Roman" pitchFamily="18" charset="0"/>
                </a:rPr>
                <a:t>cản</a:t>
              </a:r>
              <a:r>
                <a:rPr lang="en-US" sz="2800" b="1" dirty="0"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cs typeface="Times New Roman" pitchFamily="18" charset="0"/>
                </a:rPr>
                <a:t>các</a:t>
              </a:r>
              <a:r>
                <a:rPr lang="en-US" sz="2800" b="1" dirty="0" smtClean="0">
                  <a:cs typeface="Times New Roman" pitchFamily="18" charset="0"/>
                </a:rPr>
                <a:t> </a:t>
              </a:r>
              <a:r>
                <a:rPr lang="en-US" sz="2800" b="1" dirty="0" err="1">
                  <a:cs typeface="Times New Roman" pitchFamily="18" charset="0"/>
                </a:rPr>
                <a:t>cháu</a:t>
              </a:r>
              <a:r>
                <a:rPr lang="en-US" sz="2800" b="1" dirty="0">
                  <a:cs typeface="Times New Roman" pitchFamily="18" charset="0"/>
                </a:rPr>
                <a:t> </a:t>
              </a:r>
              <a:r>
                <a:rPr lang="en-US" sz="2800" b="1" dirty="0" err="1">
                  <a:cs typeface="Times New Roman" pitchFamily="18" charset="0"/>
                </a:rPr>
                <a:t>học</a:t>
              </a:r>
              <a:r>
                <a:rPr lang="en-US" sz="2800" b="1" dirty="0">
                  <a:cs typeface="Times New Roman" pitchFamily="18" charset="0"/>
                </a:rPr>
                <a:t> </a:t>
              </a:r>
              <a:r>
                <a:rPr lang="en-US" sz="2800" b="1" dirty="0" err="1">
                  <a:cs typeface="Times New Roman" pitchFamily="18" charset="0"/>
                </a:rPr>
                <a:t>tập</a:t>
              </a:r>
              <a:r>
                <a:rPr lang="en-US" sz="2800" b="1" dirty="0">
                  <a:cs typeface="Times New Roman" pitchFamily="18" charset="0"/>
                </a:rPr>
                <a:t>, </a:t>
              </a:r>
              <a:r>
                <a:rPr lang="en-US" sz="2800" b="1" dirty="0" err="1">
                  <a:cs typeface="Times New Roman" pitchFamily="18" charset="0"/>
                </a:rPr>
                <a:t>vui</a:t>
              </a:r>
              <a:r>
                <a:rPr lang="en-US" sz="2800" b="1" dirty="0"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cs typeface="Times New Roman" pitchFamily="18" charset="0"/>
                </a:rPr>
                <a:t>tươi</a:t>
              </a:r>
              <a:r>
                <a:rPr lang="en-US" sz="2800" b="1" dirty="0" smtClean="0">
                  <a:cs typeface="Times New Roman" pitchFamily="18" charset="0"/>
                </a:rPr>
                <a:t>, </a:t>
              </a:r>
              <a:r>
                <a:rPr lang="en-US" sz="2800" b="1" dirty="0" err="1">
                  <a:cs typeface="Times New Roman" pitchFamily="18" charset="0"/>
                </a:rPr>
                <a:t>đoàn</a:t>
              </a:r>
              <a:r>
                <a:rPr lang="en-US" sz="2800" b="1" dirty="0">
                  <a:cs typeface="Times New Roman" pitchFamily="18" charset="0"/>
                </a:rPr>
                <a:t> </a:t>
              </a:r>
              <a:r>
                <a:rPr lang="en-US" sz="2800" b="1" dirty="0" err="1">
                  <a:cs typeface="Times New Roman" pitchFamily="18" charset="0"/>
                </a:rPr>
                <a:t>kết</a:t>
              </a:r>
              <a:r>
                <a:rPr lang="en-US" sz="2800" b="1" dirty="0">
                  <a:cs typeface="Times New Roman" pitchFamily="18" charset="0"/>
                </a:rPr>
                <a:t>, </a:t>
              </a:r>
              <a:r>
                <a:rPr lang="en-US" sz="2800" b="1" dirty="0" err="1">
                  <a:cs typeface="Times New Roman" pitchFamily="18" charset="0"/>
                </a:rPr>
                <a:t>tiến</a:t>
              </a:r>
              <a:r>
                <a:rPr lang="en-US" sz="2800" b="1" dirty="0"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cs typeface="Times New Roman" pitchFamily="18" charset="0"/>
                </a:rPr>
                <a:t>bộ</a:t>
              </a:r>
              <a:endParaRPr lang="en-US" sz="2800" b="1" dirty="0" smtClean="0">
                <a:cs typeface="Times New Roman" pitchFamily="18" charset="0"/>
              </a:endParaRPr>
            </a:p>
            <a:p>
              <a:pPr algn="r" eaLnBrk="0" hangingPunct="0">
                <a:spcBef>
                  <a:spcPct val="50000"/>
                </a:spcBef>
              </a:pPr>
              <a:r>
                <a:rPr lang="en-US" sz="2800" b="1" dirty="0" smtClean="0">
                  <a:cs typeface="Times New Roman" pitchFamily="18" charset="0"/>
                </a:rPr>
                <a:t>  </a:t>
              </a:r>
              <a:r>
                <a:rPr lang="en-US" sz="2800" b="1" dirty="0" err="1" smtClean="0">
                  <a:cs typeface="Times New Roman" pitchFamily="18" charset="0"/>
                </a:rPr>
                <a:t>Hồ</a:t>
              </a:r>
              <a:r>
                <a:rPr lang="en-US" sz="2800" b="1" dirty="0" smtClean="0"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cs typeface="Times New Roman" pitchFamily="18" charset="0"/>
                </a:rPr>
                <a:t>Chí</a:t>
              </a:r>
              <a:r>
                <a:rPr lang="en-US" sz="2800" b="1" dirty="0" smtClean="0">
                  <a:cs typeface="Times New Roman" pitchFamily="18" charset="0"/>
                </a:rPr>
                <a:t> Minh </a:t>
              </a:r>
              <a:endParaRPr lang="en-US" sz="2800" b="1" dirty="0">
                <a:cs typeface="Times New Roman" pitchFamily="18" charset="0"/>
              </a:endParaRPr>
            </a:p>
            <a:p>
              <a:pPr eaLnBrk="0" hangingPunct="0">
                <a:spcBef>
                  <a:spcPct val="50000"/>
                </a:spcBef>
              </a:pPr>
              <a:r>
                <a:rPr lang="en-US" sz="2800" b="1" dirty="0" smtClean="0">
                  <a:cs typeface="Times New Roman" pitchFamily="18" charset="0"/>
                </a:rPr>
                <a:t>b</a:t>
              </a:r>
              <a:r>
                <a:rPr lang="en-US" sz="2800" b="1" dirty="0">
                  <a:cs typeface="Times New Roman" pitchFamily="18" charset="0"/>
                </a:rPr>
                <a:t>) </a:t>
              </a:r>
              <a:r>
                <a:rPr lang="en-US" sz="2800" b="1" dirty="0" err="1">
                  <a:cs typeface="Times New Roman" pitchFamily="18" charset="0"/>
                </a:rPr>
                <a:t>Tuy</a:t>
              </a:r>
              <a:r>
                <a:rPr lang="en-US" sz="2800" b="1" dirty="0">
                  <a:cs typeface="Times New Roman" pitchFamily="18" charset="0"/>
                </a:rPr>
                <a:t> </a:t>
              </a:r>
              <a:r>
                <a:rPr lang="en-US" sz="2800" b="1" dirty="0" err="1">
                  <a:cs typeface="Times New Roman" pitchFamily="18" charset="0"/>
                </a:rPr>
                <a:t>rét</a:t>
              </a:r>
              <a:r>
                <a:rPr lang="en-US" sz="2800" b="1" dirty="0">
                  <a:cs typeface="Times New Roman" pitchFamily="18" charset="0"/>
                </a:rPr>
                <a:t> </a:t>
              </a:r>
              <a:r>
                <a:rPr lang="en-US" sz="2800" b="1" dirty="0" err="1">
                  <a:cs typeface="Times New Roman" pitchFamily="18" charset="0"/>
                </a:rPr>
                <a:t>vẫn</a:t>
              </a:r>
              <a:r>
                <a:rPr lang="en-US" sz="2800" b="1" dirty="0">
                  <a:cs typeface="Times New Roman" pitchFamily="18" charset="0"/>
                </a:rPr>
                <a:t> </a:t>
              </a:r>
              <a:r>
                <a:rPr lang="en-US" sz="2800" b="1" dirty="0" err="1">
                  <a:cs typeface="Times New Roman" pitchFamily="18" charset="0"/>
                </a:rPr>
                <a:t>kéo</a:t>
              </a:r>
              <a:r>
                <a:rPr lang="en-US" sz="2800" b="1" dirty="0">
                  <a:cs typeface="Times New Roman" pitchFamily="18" charset="0"/>
                </a:rPr>
                <a:t> </a:t>
              </a:r>
              <a:r>
                <a:rPr lang="en-US" sz="2800" b="1" dirty="0" err="1">
                  <a:cs typeface="Times New Roman" pitchFamily="18" charset="0"/>
                </a:rPr>
                <a:t>dài</a:t>
              </a:r>
              <a:r>
                <a:rPr lang="en-US" sz="2800" b="1" dirty="0">
                  <a:cs typeface="Times New Roman" pitchFamily="18" charset="0"/>
                </a:rPr>
                <a:t>,   </a:t>
              </a:r>
              <a:r>
                <a:rPr lang="en-US" sz="2800" b="1" dirty="0" err="1">
                  <a:cs typeface="Times New Roman" pitchFamily="18" charset="0"/>
                </a:rPr>
                <a:t>mùa</a:t>
              </a:r>
              <a:r>
                <a:rPr lang="en-US" sz="2800" b="1" dirty="0">
                  <a:cs typeface="Times New Roman" pitchFamily="18" charset="0"/>
                </a:rPr>
                <a:t> </a:t>
              </a:r>
              <a:r>
                <a:rPr lang="en-US" sz="2800" b="1" dirty="0" err="1">
                  <a:cs typeface="Times New Roman" pitchFamily="18" charset="0"/>
                </a:rPr>
                <a:t>xuân</a:t>
              </a:r>
              <a:r>
                <a:rPr lang="en-US" sz="2800" b="1" dirty="0">
                  <a:cs typeface="Times New Roman" pitchFamily="18" charset="0"/>
                </a:rPr>
                <a:t> </a:t>
              </a:r>
              <a:r>
                <a:rPr lang="en-US" sz="2800" b="1" dirty="0" err="1">
                  <a:cs typeface="Times New Roman" pitchFamily="18" charset="0"/>
                </a:rPr>
                <a:t>đã</a:t>
              </a:r>
              <a:r>
                <a:rPr lang="en-US" sz="2800" b="1" dirty="0">
                  <a:cs typeface="Times New Roman" pitchFamily="18" charset="0"/>
                </a:rPr>
                <a:t> </a:t>
              </a:r>
              <a:r>
                <a:rPr lang="en-US" sz="2800" b="1" dirty="0" err="1">
                  <a:cs typeface="Times New Roman" pitchFamily="18" charset="0"/>
                </a:rPr>
                <a:t>đến</a:t>
              </a:r>
              <a:r>
                <a:rPr lang="en-US" sz="2800" b="1" dirty="0">
                  <a:cs typeface="Times New Roman" pitchFamily="18" charset="0"/>
                </a:rPr>
                <a:t> </a:t>
              </a:r>
              <a:r>
                <a:rPr lang="en-US" sz="2800" b="1" dirty="0" err="1">
                  <a:cs typeface="Times New Roman" pitchFamily="18" charset="0"/>
                </a:rPr>
                <a:t>bên</a:t>
              </a:r>
              <a:r>
                <a:rPr lang="en-US" sz="2800" b="1" dirty="0">
                  <a:cs typeface="Times New Roman" pitchFamily="18" charset="0"/>
                </a:rPr>
                <a:t> </a:t>
              </a:r>
              <a:r>
                <a:rPr lang="en-US" sz="2800" b="1" dirty="0" err="1">
                  <a:cs typeface="Times New Roman" pitchFamily="18" charset="0"/>
                </a:rPr>
                <a:t>bờ</a:t>
              </a:r>
              <a:r>
                <a:rPr lang="en-US" sz="2800" b="1" dirty="0">
                  <a:cs typeface="Times New Roman" pitchFamily="18" charset="0"/>
                </a:rPr>
                <a:t> </a:t>
              </a:r>
              <a:r>
                <a:rPr lang="en-US" sz="2800" b="1" dirty="0" err="1">
                  <a:cs typeface="Times New Roman" pitchFamily="18" charset="0"/>
                </a:rPr>
                <a:t>sông</a:t>
              </a:r>
              <a:r>
                <a:rPr lang="en-US" sz="2800" b="1" dirty="0">
                  <a:cs typeface="Times New Roman" pitchFamily="18" charset="0"/>
                </a:rPr>
                <a:t> </a:t>
              </a:r>
              <a:r>
                <a:rPr lang="en-US" sz="2800" b="1" dirty="0" err="1">
                  <a:cs typeface="Times New Roman" pitchFamily="18" charset="0"/>
                </a:rPr>
                <a:t>Lương</a:t>
              </a:r>
              <a:r>
                <a:rPr lang="en-US" sz="2800" b="1" dirty="0">
                  <a:cs typeface="Times New Roman" pitchFamily="18" charset="0"/>
                </a:rPr>
                <a:t>.</a:t>
              </a:r>
            </a:p>
            <a:p>
              <a:pPr algn="r" eaLnBrk="0" hangingPunct="0">
                <a:spcBef>
                  <a:spcPct val="50000"/>
                </a:spcBef>
              </a:pPr>
              <a:r>
                <a:rPr lang="en-US" sz="2800" b="1" dirty="0" err="1" smtClean="0">
                  <a:cs typeface="Times New Roman" pitchFamily="18" charset="0"/>
                </a:rPr>
                <a:t>Nguyễn</a:t>
              </a:r>
              <a:r>
                <a:rPr lang="en-US" sz="2800" b="1" dirty="0" smtClean="0"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cs typeface="Times New Roman" pitchFamily="18" charset="0"/>
                </a:rPr>
                <a:t>Đình</a:t>
              </a:r>
              <a:r>
                <a:rPr lang="en-US" sz="2800" b="1" dirty="0" smtClean="0"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cs typeface="Times New Roman" pitchFamily="18" charset="0"/>
                </a:rPr>
                <a:t>Thi</a:t>
              </a:r>
              <a:endParaRPr lang="en-US" sz="2800" b="1" dirty="0">
                <a:cs typeface="Times New Roman" pitchFamily="18" charset="0"/>
              </a:endParaRPr>
            </a:p>
            <a:p>
              <a:pPr eaLnBrk="0" hangingPunct="0">
                <a:spcBef>
                  <a:spcPct val="50000"/>
                </a:spcBef>
              </a:pPr>
              <a:r>
                <a:rPr lang="en-US" sz="2800" b="1" dirty="0">
                  <a:cs typeface="Times New Roman" pitchFamily="18" charset="0"/>
                </a:rPr>
                <a:t>                                                       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2800" b="1" dirty="0">
                  <a:cs typeface="Times New Roman" pitchFamily="18" charset="0"/>
                </a:rPr>
                <a:t>                                                                                                                  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76200" y="5042118"/>
              <a:ext cx="9067800" cy="18158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-</a:t>
              </a:r>
              <a:r>
                <a:rPr lang="en-US" sz="2800" dirty="0" err="1" smtClean="0"/>
                <a:t>Dùng</a:t>
              </a:r>
              <a:r>
                <a:rPr lang="en-US" sz="2800" dirty="0" smtClean="0"/>
                <a:t> </a:t>
              </a:r>
              <a:r>
                <a:rPr lang="en-US" sz="2800" dirty="0" err="1" smtClean="0"/>
                <a:t>dấu</a:t>
              </a:r>
              <a:r>
                <a:rPr lang="en-US" sz="2800" dirty="0" smtClean="0"/>
                <a:t> </a:t>
              </a:r>
              <a:r>
                <a:rPr lang="en-US" sz="2800" dirty="0" err="1" smtClean="0"/>
                <a:t>gạch</a:t>
              </a:r>
              <a:r>
                <a:rPr lang="en-US" sz="2800" dirty="0" smtClean="0"/>
                <a:t> / </a:t>
              </a:r>
              <a:r>
                <a:rPr lang="en-US" sz="2800" dirty="0" err="1" smtClean="0"/>
                <a:t>ngăn</a:t>
              </a:r>
              <a:r>
                <a:rPr lang="en-US" sz="2800" dirty="0" smtClean="0"/>
                <a:t> </a:t>
              </a:r>
              <a:r>
                <a:rPr lang="en-US" sz="2800" dirty="0" err="1" smtClean="0"/>
                <a:t>cách</a:t>
              </a:r>
              <a:r>
                <a:rPr lang="en-US" sz="2800" dirty="0" smtClean="0"/>
                <a:t> </a:t>
              </a:r>
              <a:r>
                <a:rPr lang="en-US" sz="2800" dirty="0" err="1" smtClean="0"/>
                <a:t>các</a:t>
              </a:r>
              <a:r>
                <a:rPr lang="en-US" sz="2800" dirty="0" smtClean="0"/>
                <a:t> </a:t>
              </a:r>
              <a:r>
                <a:rPr lang="en-US" sz="2800" dirty="0" err="1" smtClean="0"/>
                <a:t>vế</a:t>
              </a:r>
              <a:r>
                <a:rPr lang="en-US" sz="2800" dirty="0" smtClean="0"/>
                <a:t> </a:t>
              </a:r>
              <a:r>
                <a:rPr lang="en-US" sz="2800" dirty="0" err="1" smtClean="0"/>
                <a:t>câu</a:t>
              </a:r>
              <a:r>
                <a:rPr lang="en-US" sz="2800" dirty="0" smtClean="0"/>
                <a:t> </a:t>
              </a:r>
              <a:r>
                <a:rPr lang="en-US" sz="2800" dirty="0" err="1" smtClean="0"/>
                <a:t>trong</a:t>
              </a:r>
              <a:r>
                <a:rPr lang="en-US" sz="2800" dirty="0" smtClean="0"/>
                <a:t> </a:t>
              </a:r>
              <a:r>
                <a:rPr lang="en-US" sz="2800" dirty="0" err="1" smtClean="0"/>
                <a:t>từng</a:t>
              </a:r>
              <a:r>
                <a:rPr lang="en-US" sz="2800" dirty="0" smtClean="0"/>
                <a:t> </a:t>
              </a:r>
              <a:r>
                <a:rPr lang="en-US" sz="2800" dirty="0" err="1" smtClean="0"/>
                <a:t>câu</a:t>
              </a:r>
              <a:r>
                <a:rPr lang="en-US" sz="2800" dirty="0" smtClean="0"/>
                <a:t> </a:t>
              </a:r>
              <a:r>
                <a:rPr lang="en-US" sz="2800" dirty="0" err="1" smtClean="0"/>
                <a:t>ghép</a:t>
              </a:r>
              <a:r>
                <a:rPr lang="en-US" sz="2800" dirty="0" smtClean="0"/>
                <a:t>.</a:t>
              </a:r>
            </a:p>
            <a:p>
              <a:r>
                <a:rPr lang="en-US" sz="2800" dirty="0" smtClean="0"/>
                <a:t>-</a:t>
              </a:r>
              <a:r>
                <a:rPr lang="en-US" sz="2800" dirty="0" err="1" smtClean="0"/>
                <a:t>Khoanh</a:t>
              </a:r>
              <a:r>
                <a:rPr lang="en-US" sz="2800" dirty="0" smtClean="0"/>
                <a:t> </a:t>
              </a:r>
              <a:r>
                <a:rPr lang="en-US" sz="2800" dirty="0" err="1" smtClean="0"/>
                <a:t>tròn</a:t>
              </a:r>
              <a:r>
                <a:rPr lang="en-US" sz="2800" dirty="0" smtClean="0"/>
                <a:t> </a:t>
              </a:r>
              <a:r>
                <a:rPr lang="en-US" sz="2800" dirty="0" err="1" smtClean="0"/>
                <a:t>quan</a:t>
              </a:r>
              <a:r>
                <a:rPr lang="en-US" sz="2800" dirty="0" smtClean="0"/>
                <a:t> </a:t>
              </a:r>
              <a:r>
                <a:rPr lang="en-US" sz="2800" dirty="0" err="1" smtClean="0"/>
                <a:t>hệ</a:t>
              </a:r>
              <a:r>
                <a:rPr lang="en-US" sz="2800" dirty="0" smtClean="0"/>
                <a:t> </a:t>
              </a:r>
              <a:r>
                <a:rPr lang="en-US" sz="2800" dirty="0" err="1" smtClean="0"/>
                <a:t>từ</a:t>
              </a:r>
              <a:r>
                <a:rPr lang="en-US" sz="2800" dirty="0" smtClean="0"/>
                <a:t> </a:t>
              </a:r>
              <a:r>
                <a:rPr lang="en-US" sz="2800" dirty="0" err="1" smtClean="0"/>
                <a:t>hoặc</a:t>
              </a:r>
              <a:r>
                <a:rPr lang="en-US" sz="2800" dirty="0" smtClean="0"/>
                <a:t> </a:t>
              </a:r>
              <a:r>
                <a:rPr lang="en-US" sz="2800" dirty="0" err="1" smtClean="0"/>
                <a:t>cặp</a:t>
              </a:r>
              <a:r>
                <a:rPr lang="en-US" sz="2800" dirty="0" smtClean="0"/>
                <a:t> </a:t>
              </a:r>
              <a:r>
                <a:rPr lang="en-US" sz="2800" dirty="0" err="1" smtClean="0"/>
                <a:t>quan</a:t>
              </a:r>
              <a:r>
                <a:rPr lang="en-US" sz="2800" dirty="0" smtClean="0"/>
                <a:t> </a:t>
              </a:r>
              <a:r>
                <a:rPr lang="en-US" sz="2800" dirty="0" err="1" smtClean="0"/>
                <a:t>hệ</a:t>
              </a:r>
              <a:r>
                <a:rPr lang="en-US" sz="2800" dirty="0" smtClean="0"/>
                <a:t> </a:t>
              </a:r>
              <a:r>
                <a:rPr lang="en-US" sz="2800" dirty="0" err="1" smtClean="0"/>
                <a:t>từ</a:t>
              </a:r>
              <a:r>
                <a:rPr lang="en-US" sz="2800" dirty="0" smtClean="0"/>
                <a:t> </a:t>
              </a:r>
              <a:r>
                <a:rPr lang="en-US" sz="2800" dirty="0" err="1" smtClean="0"/>
                <a:t>nối</a:t>
              </a:r>
              <a:r>
                <a:rPr lang="en-US" sz="2800" dirty="0" smtClean="0"/>
                <a:t> </a:t>
              </a:r>
              <a:r>
                <a:rPr lang="en-US" sz="2800" dirty="0" err="1" smtClean="0"/>
                <a:t>các</a:t>
              </a:r>
              <a:r>
                <a:rPr lang="en-US" sz="2800" dirty="0" smtClean="0"/>
                <a:t> </a:t>
              </a:r>
              <a:r>
                <a:rPr lang="en-US" sz="2800" dirty="0" err="1" smtClean="0"/>
                <a:t>vế</a:t>
              </a:r>
              <a:r>
                <a:rPr lang="en-US" sz="2800" dirty="0" smtClean="0"/>
                <a:t> </a:t>
              </a:r>
              <a:r>
                <a:rPr lang="en-US" sz="2800" dirty="0" err="1" smtClean="0"/>
                <a:t>câu</a:t>
              </a:r>
              <a:r>
                <a:rPr lang="en-US" sz="2800" dirty="0" smtClean="0"/>
                <a:t>.</a:t>
              </a:r>
            </a:p>
            <a:p>
              <a:r>
                <a:rPr lang="en-US" sz="2800" dirty="0" smtClean="0"/>
                <a:t>- </a:t>
              </a:r>
              <a:r>
                <a:rPr lang="en-US" sz="2800" dirty="0" err="1" smtClean="0"/>
                <a:t>Gạch</a:t>
              </a:r>
              <a:r>
                <a:rPr lang="en-US" sz="2800" dirty="0" smtClean="0"/>
                <a:t> </a:t>
              </a:r>
              <a:r>
                <a:rPr lang="en-US" sz="2800" dirty="0" err="1" smtClean="0"/>
                <a:t>một</a:t>
              </a:r>
              <a:r>
                <a:rPr lang="en-US" sz="2800" dirty="0" smtClean="0"/>
                <a:t> </a:t>
              </a:r>
              <a:r>
                <a:rPr lang="en-US" sz="2800" dirty="0" err="1" smtClean="0"/>
                <a:t>gạch</a:t>
              </a:r>
              <a:r>
                <a:rPr lang="en-US" sz="2800" dirty="0" smtClean="0"/>
                <a:t> </a:t>
              </a:r>
              <a:r>
                <a:rPr lang="en-US" sz="2800" dirty="0" err="1" smtClean="0"/>
                <a:t>dưới</a:t>
              </a:r>
              <a:r>
                <a:rPr lang="en-US" sz="2800" dirty="0" smtClean="0"/>
                <a:t> </a:t>
              </a:r>
              <a:r>
                <a:rPr lang="en-US" sz="2800" dirty="0" err="1" smtClean="0"/>
                <a:t>bộ</a:t>
              </a:r>
              <a:r>
                <a:rPr lang="en-US" sz="2800" dirty="0" smtClean="0"/>
                <a:t> </a:t>
              </a:r>
              <a:r>
                <a:rPr lang="en-US" sz="2800" dirty="0" err="1" smtClean="0"/>
                <a:t>phận</a:t>
              </a:r>
              <a:r>
                <a:rPr lang="en-US" sz="2800" dirty="0" smtClean="0"/>
                <a:t> </a:t>
              </a:r>
              <a:r>
                <a:rPr lang="en-US" sz="2800" dirty="0" err="1" smtClean="0"/>
                <a:t>chủ</a:t>
              </a:r>
              <a:r>
                <a:rPr lang="en-US" sz="2800" dirty="0" smtClean="0"/>
                <a:t> </a:t>
              </a:r>
              <a:r>
                <a:rPr lang="en-US" sz="2800" dirty="0" err="1" smtClean="0"/>
                <a:t>ngữ</a:t>
              </a:r>
              <a:r>
                <a:rPr lang="en-US" sz="2800" dirty="0" smtClean="0"/>
                <a:t>, </a:t>
              </a:r>
              <a:r>
                <a:rPr lang="en-US" sz="2800" dirty="0" err="1" smtClean="0"/>
                <a:t>hai</a:t>
              </a:r>
              <a:r>
                <a:rPr lang="en-US" sz="2800" dirty="0" smtClean="0"/>
                <a:t> </a:t>
              </a:r>
              <a:r>
                <a:rPr lang="en-US" sz="2800" dirty="0" err="1" smtClean="0"/>
                <a:t>gạch</a:t>
              </a:r>
              <a:r>
                <a:rPr lang="en-US" sz="2800" dirty="0" smtClean="0"/>
                <a:t> </a:t>
              </a:r>
              <a:r>
                <a:rPr lang="en-US" sz="2800" dirty="0" err="1" smtClean="0"/>
                <a:t>dưới</a:t>
              </a:r>
              <a:r>
                <a:rPr lang="en-US" sz="2800" dirty="0" smtClean="0"/>
                <a:t> </a:t>
              </a:r>
              <a:r>
                <a:rPr lang="en-US" sz="2800" dirty="0" err="1" smtClean="0"/>
                <a:t>bộ</a:t>
              </a:r>
              <a:r>
                <a:rPr lang="en-US" sz="2800" dirty="0" smtClean="0"/>
                <a:t> </a:t>
              </a:r>
              <a:r>
                <a:rPr lang="en-US" sz="2800" dirty="0" err="1" smtClean="0"/>
                <a:t>phận</a:t>
              </a:r>
              <a:r>
                <a:rPr lang="en-US" sz="2800" dirty="0" smtClean="0"/>
                <a:t> </a:t>
              </a:r>
              <a:r>
                <a:rPr lang="en-US" sz="2800" dirty="0" err="1" smtClean="0"/>
                <a:t>vị</a:t>
              </a:r>
              <a:r>
                <a:rPr lang="en-US" sz="2800" dirty="0" smtClean="0"/>
                <a:t> </a:t>
              </a:r>
              <a:r>
                <a:rPr lang="en-US" sz="2800" dirty="0" err="1" smtClean="0"/>
                <a:t>ngữ</a:t>
              </a:r>
              <a:r>
                <a:rPr lang="en-US" sz="2800" dirty="0" smtClean="0"/>
                <a:t> </a:t>
              </a:r>
              <a:r>
                <a:rPr lang="en-US" sz="2800" dirty="0" err="1" smtClean="0"/>
                <a:t>trong</a:t>
              </a:r>
              <a:r>
                <a:rPr lang="en-US" sz="2800" dirty="0" smtClean="0"/>
                <a:t> </a:t>
              </a:r>
              <a:r>
                <a:rPr lang="en-US" sz="2800" dirty="0" err="1" smtClean="0"/>
                <a:t>từng</a:t>
              </a:r>
              <a:r>
                <a:rPr lang="en-US" sz="2800" dirty="0" smtClean="0"/>
                <a:t> </a:t>
              </a:r>
              <a:r>
                <a:rPr lang="en-US" sz="2800" dirty="0" err="1" smtClean="0"/>
                <a:t>vế</a:t>
              </a:r>
              <a:r>
                <a:rPr lang="en-US" sz="2800" dirty="0" smtClean="0"/>
                <a:t> </a:t>
              </a:r>
              <a:r>
                <a:rPr lang="en-US" sz="2800" dirty="0" err="1" smtClean="0"/>
                <a:t>câu</a:t>
              </a:r>
              <a:r>
                <a:rPr lang="en-US" sz="2800" dirty="0" smtClean="0"/>
                <a:t>.</a:t>
              </a:r>
              <a:endParaRPr lang="en-US" sz="2800" dirty="0"/>
            </a:p>
          </p:txBody>
        </p:sp>
      </p:grpSp>
      <p:cxnSp>
        <p:nvCxnSpPr>
          <p:cNvPr id="3" name="Straight Connector 2"/>
          <p:cNvCxnSpPr/>
          <p:nvPr/>
        </p:nvCxnSpPr>
        <p:spPr>
          <a:xfrm flipH="1">
            <a:off x="5029200" y="1676400"/>
            <a:ext cx="152400" cy="3048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val 3"/>
          <p:cNvSpPr/>
          <p:nvPr/>
        </p:nvSpPr>
        <p:spPr>
          <a:xfrm>
            <a:off x="838200" y="1447800"/>
            <a:ext cx="1371600" cy="6096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5181600" y="1524000"/>
            <a:ext cx="1066800" cy="6096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2286000" y="1981200"/>
            <a:ext cx="1143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3596640" y="1981200"/>
            <a:ext cx="1356360" cy="15240"/>
          </a:xfrm>
          <a:prstGeom prst="line">
            <a:avLst/>
          </a:prstGeom>
          <a:ln w="76200" cmpd="dbl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6400800" y="1981200"/>
            <a:ext cx="762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V="1">
            <a:off x="7406640" y="1965960"/>
            <a:ext cx="1356360" cy="15240"/>
          </a:xfrm>
          <a:prstGeom prst="line">
            <a:avLst/>
          </a:prstGeom>
          <a:ln w="76200" cmpd="dbl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381000" y="2667000"/>
            <a:ext cx="8077200" cy="0"/>
          </a:xfrm>
          <a:prstGeom prst="line">
            <a:avLst/>
          </a:prstGeom>
          <a:ln w="76200" cmpd="dbl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>
            <a:off x="3810000" y="3581400"/>
            <a:ext cx="152400" cy="3048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Oval 38"/>
          <p:cNvSpPr/>
          <p:nvPr/>
        </p:nvSpPr>
        <p:spPr>
          <a:xfrm>
            <a:off x="609600" y="3429000"/>
            <a:ext cx="762000" cy="6096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Straight Connector 39"/>
          <p:cNvCxnSpPr/>
          <p:nvPr/>
        </p:nvCxnSpPr>
        <p:spPr>
          <a:xfrm>
            <a:off x="1447800" y="3962400"/>
            <a:ext cx="3048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V="1">
            <a:off x="1981200" y="3962400"/>
            <a:ext cx="1615440" cy="15240"/>
          </a:xfrm>
          <a:prstGeom prst="line">
            <a:avLst/>
          </a:prstGeom>
          <a:ln w="76200" cmpd="dbl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4038600" y="3962400"/>
            <a:ext cx="14478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5715000" y="3962400"/>
            <a:ext cx="2743200" cy="0"/>
          </a:xfrm>
          <a:prstGeom prst="line">
            <a:avLst/>
          </a:prstGeom>
          <a:ln w="76200" cmpd="dbl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304800" y="4343400"/>
            <a:ext cx="914400" cy="0"/>
          </a:xfrm>
          <a:prstGeom prst="line">
            <a:avLst/>
          </a:prstGeom>
          <a:ln w="76200" cmpd="dbl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676400" y="914400"/>
            <a:ext cx="5730240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381000" y="5460274"/>
            <a:ext cx="53340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81000" y="5943600"/>
            <a:ext cx="58674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Group 15"/>
          <p:cNvGrpSpPr/>
          <p:nvPr/>
        </p:nvGrpSpPr>
        <p:grpSpPr>
          <a:xfrm>
            <a:off x="228600" y="6366510"/>
            <a:ext cx="8001000" cy="378279"/>
            <a:chOff x="228600" y="6366510"/>
            <a:chExt cx="8001000" cy="378279"/>
          </a:xfrm>
        </p:grpSpPr>
        <p:cxnSp>
          <p:nvCxnSpPr>
            <p:cNvPr id="13" name="Straight Connector 12"/>
            <p:cNvCxnSpPr/>
            <p:nvPr/>
          </p:nvCxnSpPr>
          <p:spPr>
            <a:xfrm>
              <a:off x="381000" y="6366510"/>
              <a:ext cx="7848600" cy="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228600" y="6744789"/>
              <a:ext cx="1524000" cy="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3337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3"/>
          <p:cNvSpPr txBox="1">
            <a:spLocks noChangeArrowheads="1"/>
          </p:cNvSpPr>
          <p:nvPr/>
        </p:nvSpPr>
        <p:spPr bwMode="auto">
          <a:xfrm>
            <a:off x="228600" y="2012950"/>
            <a:ext cx="87630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en-US" sz="1600">
              <a:cs typeface="Times New Roman" pitchFamily="18" charset="0"/>
            </a:endParaRPr>
          </a:p>
        </p:txBody>
      </p:sp>
      <p:sp>
        <p:nvSpPr>
          <p:cNvPr id="110596" name="Text Box 4"/>
          <p:cNvSpPr txBox="1">
            <a:spLocks noChangeArrowheads="1"/>
          </p:cNvSpPr>
          <p:nvPr/>
        </p:nvSpPr>
        <p:spPr bwMode="auto">
          <a:xfrm>
            <a:off x="26377" y="1692057"/>
            <a:ext cx="8991600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 eaLnBrk="0" hangingPunct="0"/>
            <a:r>
              <a:rPr lang="en-US" sz="2800" b="1" u="sng" dirty="0" err="1" smtClean="0">
                <a:cs typeface="Times New Roman" pitchFamily="18" charset="0"/>
              </a:rPr>
              <a:t>Bài</a:t>
            </a:r>
            <a:r>
              <a:rPr lang="en-US" sz="2800" b="1" u="sng" dirty="0" smtClean="0">
                <a:cs typeface="Times New Roman" pitchFamily="18" charset="0"/>
              </a:rPr>
              <a:t> </a:t>
            </a:r>
            <a:r>
              <a:rPr lang="en-US" sz="2800" b="1" u="sng" dirty="0">
                <a:cs typeface="Times New Roman" pitchFamily="18" charset="0"/>
              </a:rPr>
              <a:t>2</a:t>
            </a:r>
            <a:r>
              <a:rPr lang="en-US" sz="2800" b="1" dirty="0">
                <a:cs typeface="Times New Roman" pitchFamily="18" charset="0"/>
              </a:rPr>
              <a:t>: </a:t>
            </a:r>
            <a:r>
              <a:rPr lang="en-US" sz="2800" b="1" dirty="0" err="1">
                <a:cs typeface="Times New Roman" pitchFamily="18" charset="0"/>
              </a:rPr>
              <a:t>Thêm</a:t>
            </a:r>
            <a:r>
              <a:rPr lang="en-US" sz="2800" b="1" dirty="0">
                <a:cs typeface="Times New Roman" pitchFamily="18" charset="0"/>
              </a:rPr>
              <a:t> </a:t>
            </a:r>
            <a:r>
              <a:rPr lang="en-US" sz="2800" b="1" dirty="0" err="1">
                <a:cs typeface="Times New Roman" pitchFamily="18" charset="0"/>
              </a:rPr>
              <a:t>một</a:t>
            </a:r>
            <a:r>
              <a:rPr lang="en-US" sz="2800" b="1" dirty="0">
                <a:cs typeface="Times New Roman" pitchFamily="18" charset="0"/>
              </a:rPr>
              <a:t> </a:t>
            </a:r>
            <a:r>
              <a:rPr lang="en-US" sz="2800" b="1" dirty="0" err="1">
                <a:cs typeface="Times New Roman" pitchFamily="18" charset="0"/>
              </a:rPr>
              <a:t>vế</a:t>
            </a:r>
            <a:r>
              <a:rPr lang="en-US" sz="2800" b="1" dirty="0">
                <a:cs typeface="Times New Roman" pitchFamily="18" charset="0"/>
              </a:rPr>
              <a:t> </a:t>
            </a:r>
            <a:r>
              <a:rPr lang="en-US" sz="2800" b="1" dirty="0" err="1">
                <a:cs typeface="Times New Roman" pitchFamily="18" charset="0"/>
              </a:rPr>
              <a:t>câu</a:t>
            </a:r>
            <a:r>
              <a:rPr lang="en-US" sz="2800" b="1" dirty="0">
                <a:cs typeface="Times New Roman" pitchFamily="18" charset="0"/>
              </a:rPr>
              <a:t> </a:t>
            </a:r>
            <a:r>
              <a:rPr lang="en-US" sz="2800" b="1" dirty="0" err="1">
                <a:cs typeface="Times New Roman" pitchFamily="18" charset="0"/>
              </a:rPr>
              <a:t>vào</a:t>
            </a:r>
            <a:r>
              <a:rPr lang="en-US" sz="2800" b="1" dirty="0">
                <a:cs typeface="Times New Roman" pitchFamily="18" charset="0"/>
              </a:rPr>
              <a:t> </a:t>
            </a:r>
            <a:r>
              <a:rPr lang="en-US" sz="2800" b="1" dirty="0" err="1">
                <a:cs typeface="Times New Roman" pitchFamily="18" charset="0"/>
              </a:rPr>
              <a:t>chỗ</a:t>
            </a:r>
            <a:r>
              <a:rPr lang="en-US" sz="2800" b="1" dirty="0">
                <a:cs typeface="Times New Roman" pitchFamily="18" charset="0"/>
              </a:rPr>
              <a:t> </a:t>
            </a:r>
            <a:r>
              <a:rPr lang="en-US" sz="2800" b="1" dirty="0" err="1">
                <a:cs typeface="Times New Roman" pitchFamily="18" charset="0"/>
              </a:rPr>
              <a:t>trống</a:t>
            </a:r>
            <a:r>
              <a:rPr lang="en-US" sz="2800" b="1" dirty="0">
                <a:cs typeface="Times New Roman" pitchFamily="18" charset="0"/>
              </a:rPr>
              <a:t> </a:t>
            </a:r>
            <a:r>
              <a:rPr lang="en-US" sz="2800" b="1" dirty="0" err="1">
                <a:cs typeface="Times New Roman" pitchFamily="18" charset="0"/>
              </a:rPr>
              <a:t>để</a:t>
            </a:r>
            <a:r>
              <a:rPr lang="en-US" sz="2800" b="1" dirty="0">
                <a:cs typeface="Times New Roman" pitchFamily="18" charset="0"/>
              </a:rPr>
              <a:t> </a:t>
            </a:r>
            <a:r>
              <a:rPr lang="en-US" sz="2800" b="1" dirty="0" err="1">
                <a:cs typeface="Times New Roman" pitchFamily="18" charset="0"/>
              </a:rPr>
              <a:t>tạo</a:t>
            </a:r>
            <a:r>
              <a:rPr lang="en-US" sz="2800" b="1" dirty="0">
                <a:cs typeface="Times New Roman" pitchFamily="18" charset="0"/>
              </a:rPr>
              <a:t> </a:t>
            </a:r>
            <a:r>
              <a:rPr lang="en-US" sz="2800" b="1" dirty="0" err="1">
                <a:cs typeface="Times New Roman" pitchFamily="18" charset="0"/>
              </a:rPr>
              <a:t>thành</a:t>
            </a:r>
            <a:r>
              <a:rPr lang="en-US" sz="2800" b="1" dirty="0">
                <a:cs typeface="Times New Roman" pitchFamily="18" charset="0"/>
              </a:rPr>
              <a:t> </a:t>
            </a:r>
            <a:r>
              <a:rPr lang="en-US" sz="2800" b="1" dirty="0" err="1">
                <a:cs typeface="Times New Roman" pitchFamily="18" charset="0"/>
              </a:rPr>
              <a:t>câu</a:t>
            </a:r>
            <a:endParaRPr lang="en-US" sz="2800" b="1" dirty="0">
              <a:cs typeface="Times New Roman" pitchFamily="18" charset="0"/>
            </a:endParaRPr>
          </a:p>
          <a:p>
            <a:pPr marL="342900" indent="-342900" algn="just" eaLnBrk="0" hangingPunct="0"/>
            <a:r>
              <a:rPr lang="en-US" sz="2800" b="1" dirty="0" err="1">
                <a:cs typeface="Times New Roman" pitchFamily="18" charset="0"/>
              </a:rPr>
              <a:t>ghép</a:t>
            </a:r>
            <a:r>
              <a:rPr lang="en-US" sz="2800" b="1" dirty="0">
                <a:cs typeface="Times New Roman" pitchFamily="18" charset="0"/>
              </a:rPr>
              <a:t> </a:t>
            </a:r>
            <a:r>
              <a:rPr lang="en-US" sz="2800" b="1" dirty="0" err="1">
                <a:cs typeface="Times New Roman" pitchFamily="18" charset="0"/>
              </a:rPr>
              <a:t>chỉ</a:t>
            </a:r>
            <a:r>
              <a:rPr lang="en-US" sz="2800" b="1" dirty="0">
                <a:cs typeface="Times New Roman" pitchFamily="18" charset="0"/>
              </a:rPr>
              <a:t> </a:t>
            </a:r>
            <a:r>
              <a:rPr lang="en-US" sz="2800" b="1" dirty="0" err="1">
                <a:cs typeface="Times New Roman" pitchFamily="18" charset="0"/>
              </a:rPr>
              <a:t>quan</a:t>
            </a:r>
            <a:r>
              <a:rPr lang="en-US" sz="2800" b="1" dirty="0">
                <a:cs typeface="Times New Roman" pitchFamily="18" charset="0"/>
              </a:rPr>
              <a:t> </a:t>
            </a:r>
            <a:r>
              <a:rPr lang="en-US" sz="2800" b="1" dirty="0" err="1">
                <a:cs typeface="Times New Roman" pitchFamily="18" charset="0"/>
              </a:rPr>
              <a:t>hệ</a:t>
            </a:r>
            <a:r>
              <a:rPr lang="en-US" sz="2800" b="1" dirty="0">
                <a:cs typeface="Times New Roman" pitchFamily="18" charset="0"/>
              </a:rPr>
              <a:t> </a:t>
            </a:r>
            <a:r>
              <a:rPr lang="en-US" sz="2800" b="1" dirty="0" err="1">
                <a:cs typeface="Times New Roman" pitchFamily="18" charset="0"/>
              </a:rPr>
              <a:t>tương</a:t>
            </a:r>
            <a:r>
              <a:rPr lang="en-US" sz="2800" b="1" dirty="0">
                <a:cs typeface="Times New Roman" pitchFamily="18" charset="0"/>
              </a:rPr>
              <a:t> </a:t>
            </a:r>
            <a:r>
              <a:rPr lang="en-US" sz="2800" b="1" dirty="0" err="1" smtClean="0">
                <a:cs typeface="Times New Roman" pitchFamily="18" charset="0"/>
              </a:rPr>
              <a:t>phản</a:t>
            </a:r>
            <a:endParaRPr lang="en-US" sz="2800" b="1" dirty="0" smtClean="0">
              <a:cs typeface="Times New Roman" pitchFamily="18" charset="0"/>
            </a:endParaRPr>
          </a:p>
          <a:p>
            <a:pPr marL="342900" indent="-342900" algn="just" eaLnBrk="0" hangingPunct="0"/>
            <a:endParaRPr lang="en-US" sz="2800" b="1" dirty="0">
              <a:cs typeface="Times New Roman" pitchFamily="18" charset="0"/>
            </a:endParaRPr>
          </a:p>
          <a:p>
            <a:pPr marL="342900" indent="-342900" algn="just" eaLnBrk="0" hangingPunct="0"/>
            <a:r>
              <a:rPr lang="en-US" sz="2800" b="1" dirty="0">
                <a:cs typeface="Times New Roman" pitchFamily="18" charset="0"/>
              </a:rPr>
              <a:t> </a:t>
            </a:r>
            <a:r>
              <a:rPr lang="en-US" sz="2800" b="1" dirty="0" smtClean="0">
                <a:cs typeface="Times New Roman" pitchFamily="18" charset="0"/>
              </a:rPr>
              <a:t>a) </a:t>
            </a:r>
            <a:r>
              <a:rPr lang="en-US" sz="2800" b="1" dirty="0" err="1" smtClean="0">
                <a:cs typeface="Times New Roman" pitchFamily="18" charset="0"/>
              </a:rPr>
              <a:t>Tuy</a:t>
            </a:r>
            <a:r>
              <a:rPr lang="en-US" sz="2800" b="1" dirty="0" smtClean="0">
                <a:cs typeface="Times New Roman" pitchFamily="18" charset="0"/>
              </a:rPr>
              <a:t> </a:t>
            </a:r>
            <a:r>
              <a:rPr lang="en-US" sz="2800" b="1" dirty="0" err="1" smtClean="0">
                <a:cs typeface="Times New Roman" pitchFamily="18" charset="0"/>
              </a:rPr>
              <a:t>hạn</a:t>
            </a:r>
            <a:r>
              <a:rPr lang="en-US" sz="2800" b="1" dirty="0" smtClean="0">
                <a:cs typeface="Times New Roman" pitchFamily="18" charset="0"/>
              </a:rPr>
              <a:t> </a:t>
            </a:r>
            <a:r>
              <a:rPr lang="en-US" sz="2800" b="1" dirty="0" err="1" smtClean="0">
                <a:cs typeface="Times New Roman" pitchFamily="18" charset="0"/>
              </a:rPr>
              <a:t>hán</a:t>
            </a:r>
            <a:r>
              <a:rPr lang="en-US" sz="2800" b="1" dirty="0" smtClean="0">
                <a:cs typeface="Times New Roman" pitchFamily="18" charset="0"/>
              </a:rPr>
              <a:t> </a:t>
            </a:r>
            <a:r>
              <a:rPr lang="en-US" sz="2800" b="1" dirty="0" err="1" smtClean="0">
                <a:cs typeface="Times New Roman" pitchFamily="18" charset="0"/>
              </a:rPr>
              <a:t>kéo</a:t>
            </a:r>
            <a:r>
              <a:rPr lang="en-US" sz="2800" b="1" dirty="0" smtClean="0">
                <a:cs typeface="Times New Roman" pitchFamily="18" charset="0"/>
              </a:rPr>
              <a:t> </a:t>
            </a:r>
            <a:r>
              <a:rPr lang="en-US" sz="2800" b="1" dirty="0" err="1" smtClean="0">
                <a:cs typeface="Times New Roman" pitchFamily="18" charset="0"/>
              </a:rPr>
              <a:t>dài</a:t>
            </a:r>
            <a:r>
              <a:rPr lang="en-US" sz="2800" b="1" dirty="0" smtClean="0">
                <a:cs typeface="Times New Roman" pitchFamily="18" charset="0"/>
              </a:rPr>
              <a:t>…………………………………..</a:t>
            </a:r>
          </a:p>
          <a:p>
            <a:pPr marL="342900" indent="-342900" algn="just" eaLnBrk="0" hangingPunct="0"/>
            <a:endParaRPr lang="en-US" sz="2800" b="1" i="1" dirty="0">
              <a:cs typeface="Times New Roman" pitchFamily="18" charset="0"/>
            </a:endParaRPr>
          </a:p>
          <a:p>
            <a:pPr marL="342900" indent="-342900" algn="just" eaLnBrk="0" hangingPunct="0"/>
            <a:r>
              <a:rPr lang="en-US" sz="2800" b="1" i="1" dirty="0" smtClean="0">
                <a:cs typeface="Times New Roman" pitchFamily="18" charset="0"/>
              </a:rPr>
              <a:t> </a:t>
            </a:r>
            <a:r>
              <a:rPr lang="en-US" sz="2800" b="1" dirty="0" smtClean="0">
                <a:cs typeface="Times New Roman" pitchFamily="18" charset="0"/>
              </a:rPr>
              <a:t>b)…………………….... </a:t>
            </a:r>
            <a:r>
              <a:rPr lang="en-US" sz="2800" b="1" dirty="0" err="1">
                <a:cs typeface="Times New Roman" pitchFamily="18" charset="0"/>
              </a:rPr>
              <a:t>n</a:t>
            </a:r>
            <a:r>
              <a:rPr lang="en-US" sz="2800" b="1" dirty="0" err="1" smtClean="0">
                <a:cs typeface="Times New Roman" pitchFamily="18" charset="0"/>
              </a:rPr>
              <a:t>hưng</a:t>
            </a:r>
            <a:r>
              <a:rPr lang="en-US" sz="2800" b="1" dirty="0" smtClean="0">
                <a:cs typeface="Times New Roman" pitchFamily="18" charset="0"/>
              </a:rPr>
              <a:t> </a:t>
            </a:r>
            <a:r>
              <a:rPr lang="en-US" sz="2800" b="1" dirty="0" err="1" smtClean="0">
                <a:cs typeface="Times New Roman" pitchFamily="18" charset="0"/>
              </a:rPr>
              <a:t>các</a:t>
            </a:r>
            <a:r>
              <a:rPr lang="en-US" sz="2800" b="1" dirty="0" smtClean="0">
                <a:cs typeface="Times New Roman" pitchFamily="18" charset="0"/>
              </a:rPr>
              <a:t> </a:t>
            </a:r>
            <a:r>
              <a:rPr lang="en-US" sz="2800" b="1" dirty="0" err="1" smtClean="0">
                <a:cs typeface="Times New Roman" pitchFamily="18" charset="0"/>
              </a:rPr>
              <a:t>cô</a:t>
            </a:r>
            <a:r>
              <a:rPr lang="en-US" sz="2800" b="1" dirty="0" smtClean="0">
                <a:cs typeface="Times New Roman" pitchFamily="18" charset="0"/>
              </a:rPr>
              <a:t> </a:t>
            </a:r>
            <a:r>
              <a:rPr lang="en-US" sz="2800" b="1" dirty="0" err="1" smtClean="0">
                <a:cs typeface="Times New Roman" pitchFamily="18" charset="0"/>
              </a:rPr>
              <a:t>vẫn</a:t>
            </a:r>
            <a:r>
              <a:rPr lang="en-US" sz="2800" b="1" dirty="0" smtClean="0">
                <a:cs typeface="Times New Roman" pitchFamily="18" charset="0"/>
              </a:rPr>
              <a:t> </a:t>
            </a:r>
            <a:r>
              <a:rPr lang="en-US" sz="2800" b="1" dirty="0" err="1" smtClean="0">
                <a:cs typeface="Times New Roman" pitchFamily="18" charset="0"/>
              </a:rPr>
              <a:t>miệt</a:t>
            </a:r>
            <a:r>
              <a:rPr lang="en-US" sz="2800" b="1" dirty="0" smtClean="0">
                <a:cs typeface="Times New Roman" pitchFamily="18" charset="0"/>
              </a:rPr>
              <a:t> </a:t>
            </a:r>
            <a:r>
              <a:rPr lang="en-US" sz="2800" b="1" dirty="0" err="1" smtClean="0">
                <a:cs typeface="Times New Roman" pitchFamily="18" charset="0"/>
              </a:rPr>
              <a:t>mài</a:t>
            </a:r>
            <a:r>
              <a:rPr lang="en-US" sz="2800" b="1" dirty="0" smtClean="0">
                <a:cs typeface="Times New Roman" pitchFamily="18" charset="0"/>
              </a:rPr>
              <a:t> </a:t>
            </a:r>
            <a:r>
              <a:rPr lang="en-US" sz="2800" b="1" dirty="0" err="1" smtClean="0">
                <a:cs typeface="Times New Roman" pitchFamily="18" charset="0"/>
              </a:rPr>
              <a:t>trên</a:t>
            </a:r>
            <a:r>
              <a:rPr lang="en-US" sz="2800" b="1" dirty="0" smtClean="0">
                <a:cs typeface="Times New Roman" pitchFamily="18" charset="0"/>
              </a:rPr>
              <a:t> </a:t>
            </a:r>
            <a:r>
              <a:rPr lang="en-US" sz="2800" b="1" dirty="0" err="1" smtClean="0">
                <a:cs typeface="Times New Roman" pitchFamily="18" charset="0"/>
              </a:rPr>
              <a:t>đồng</a:t>
            </a:r>
            <a:r>
              <a:rPr lang="en-US" sz="2800" b="1" dirty="0" smtClean="0">
                <a:cs typeface="Times New Roman" pitchFamily="18" charset="0"/>
              </a:rPr>
              <a:t> </a:t>
            </a:r>
            <a:r>
              <a:rPr lang="en-US" sz="2800" b="1" dirty="0" err="1" smtClean="0">
                <a:cs typeface="Times New Roman" pitchFamily="18" charset="0"/>
              </a:rPr>
              <a:t>ruộng</a:t>
            </a:r>
            <a:endParaRPr lang="en-US" sz="2800" b="1" dirty="0">
              <a:cs typeface="Times New Roman" pitchFamily="18" charset="0"/>
            </a:endParaRPr>
          </a:p>
        </p:txBody>
      </p:sp>
      <p:sp>
        <p:nvSpPr>
          <p:cNvPr id="6156" name="Text Box 13"/>
          <p:cNvSpPr txBox="1">
            <a:spLocks noChangeArrowheads="1"/>
          </p:cNvSpPr>
          <p:nvPr/>
        </p:nvSpPr>
        <p:spPr bwMode="auto">
          <a:xfrm>
            <a:off x="5029200" y="2057400"/>
            <a:ext cx="20574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1600"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657600" y="2937325"/>
            <a:ext cx="5867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err="1">
                <a:solidFill>
                  <a:srgbClr val="FF0000"/>
                </a:solidFill>
              </a:rPr>
              <a:t>n</a:t>
            </a:r>
            <a:r>
              <a:rPr lang="en-US" sz="2600" b="1" dirty="0" err="1" smtClean="0">
                <a:solidFill>
                  <a:srgbClr val="FF0000"/>
                </a:solidFill>
              </a:rPr>
              <a:t>hưng</a:t>
            </a:r>
            <a:r>
              <a:rPr lang="en-US" sz="2600" b="1" dirty="0" smtClean="0">
                <a:solidFill>
                  <a:srgbClr val="FF0000"/>
                </a:solidFill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</a:rPr>
              <a:t>vườn</a:t>
            </a:r>
            <a:r>
              <a:rPr lang="en-US" sz="2600" b="1" dirty="0" smtClean="0">
                <a:solidFill>
                  <a:srgbClr val="FF0000"/>
                </a:solidFill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</a:rPr>
              <a:t>rau</a:t>
            </a:r>
            <a:r>
              <a:rPr lang="en-US" sz="2600" b="1" dirty="0" smtClean="0">
                <a:solidFill>
                  <a:srgbClr val="FF0000"/>
                </a:solidFill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</a:rPr>
              <a:t>nhà</a:t>
            </a:r>
            <a:r>
              <a:rPr lang="en-US" sz="2600" b="1" dirty="0" smtClean="0">
                <a:solidFill>
                  <a:srgbClr val="FF0000"/>
                </a:solidFill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</a:rPr>
              <a:t>em</a:t>
            </a:r>
            <a:r>
              <a:rPr lang="en-US" sz="2600" b="1" dirty="0" smtClean="0">
                <a:solidFill>
                  <a:srgbClr val="FF0000"/>
                </a:solidFill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</a:rPr>
              <a:t>vẫn</a:t>
            </a:r>
            <a:r>
              <a:rPr lang="en-US" sz="2600" b="1" dirty="0" smtClean="0">
                <a:solidFill>
                  <a:srgbClr val="FF0000"/>
                </a:solidFill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</a:rPr>
              <a:t>xanh</a:t>
            </a:r>
            <a:r>
              <a:rPr lang="en-US" sz="2600" b="1" dirty="0" smtClean="0">
                <a:solidFill>
                  <a:srgbClr val="FF0000"/>
                </a:solidFill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</a:rPr>
              <a:t>tốt</a:t>
            </a:r>
            <a:r>
              <a:rPr lang="en-US" sz="2600" b="1" dirty="0" smtClean="0">
                <a:solidFill>
                  <a:srgbClr val="FF0000"/>
                </a:solidFill>
              </a:rPr>
              <a:t>.</a:t>
            </a:r>
            <a:endParaRPr lang="en-US" sz="2600" b="1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09600" y="3775525"/>
            <a:ext cx="586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</a:rPr>
              <a:t>Mặc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dù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trời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sắp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tối</a:t>
            </a:r>
            <a:endParaRPr lang="en-US" sz="2800" b="1" dirty="0">
              <a:solidFill>
                <a:srgbClr val="FF0000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28600" y="2175325"/>
            <a:ext cx="8153400" cy="381000"/>
            <a:chOff x="228600" y="914400"/>
            <a:chExt cx="8153400" cy="381000"/>
          </a:xfrm>
        </p:grpSpPr>
        <p:cxnSp>
          <p:nvCxnSpPr>
            <p:cNvPr id="4" name="Straight Connector 3"/>
            <p:cNvCxnSpPr/>
            <p:nvPr/>
          </p:nvCxnSpPr>
          <p:spPr>
            <a:xfrm>
              <a:off x="1219200" y="953588"/>
              <a:ext cx="2438400" cy="0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6096000" y="914400"/>
              <a:ext cx="2286000" cy="0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228600" y="1295400"/>
              <a:ext cx="4267200" cy="0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3061097" y="552020"/>
            <a:ext cx="2628900" cy="5001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6" tIns="34289" rIns="68576" b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28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GB" altLang="en-US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en-US" sz="28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GB" altLang="en-US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en-US" sz="28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GB" altLang="en-US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en-US" sz="28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endParaRPr lang="en-GB" altLang="en-US" sz="28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1066800" y="0"/>
            <a:ext cx="661630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vi-V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Thứ </a:t>
            </a:r>
            <a:r>
              <a:rPr lang="en-US" alt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US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  </a:t>
            </a:r>
            <a:r>
              <a:rPr lang="vi-V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tháng 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vi-V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năm 202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vi-VN" alt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609600" y="1091896"/>
            <a:ext cx="74676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vi-VN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Nối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vế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ghép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endParaRPr lang="vi-VN" alt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6551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0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6" grpId="0"/>
      <p:bldP spid="2" grpId="0"/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3"/>
          <p:cNvSpPr txBox="1">
            <a:spLocks noChangeArrowheads="1"/>
          </p:cNvSpPr>
          <p:nvPr/>
        </p:nvSpPr>
        <p:spPr bwMode="auto">
          <a:xfrm>
            <a:off x="228600" y="838200"/>
            <a:ext cx="8763000" cy="5878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 smtClean="0"/>
              <a:t>			</a:t>
            </a:r>
            <a:r>
              <a:rPr lang="vi-VN" b="1" dirty="0" smtClean="0"/>
              <a:t>Chủ </a:t>
            </a:r>
            <a:r>
              <a:rPr lang="vi-VN" b="1" dirty="0"/>
              <a:t>ngữ ở đâu ?</a:t>
            </a:r>
            <a:endParaRPr lang="vi-VN" dirty="0"/>
          </a:p>
          <a:p>
            <a:r>
              <a:rPr lang="vi-VN" b="1" dirty="0"/>
              <a:t>Cô giáo viết lên bảng một câu ghép :</a:t>
            </a:r>
          </a:p>
          <a:p>
            <a:r>
              <a:rPr lang="vi-VN" b="1" dirty="0"/>
              <a:t>"Mặc dù tên cướp rất hung hăng, gian xảo nhưng cuối cùng hắn vẫn phải đưa hai tay vào còng số 8."</a:t>
            </a:r>
          </a:p>
          <a:p>
            <a:r>
              <a:rPr lang="vi-VN" b="1" dirty="0"/>
              <a:t>Rồi cô hỏi :</a:t>
            </a:r>
          </a:p>
          <a:p>
            <a:r>
              <a:rPr lang="vi-VN" b="1" dirty="0"/>
              <a:t>- Em nào cho cô biết chủ ngữ của câu trên ở đâu ?</a:t>
            </a:r>
          </a:p>
          <a:p>
            <a:r>
              <a:rPr lang="vi-VN" b="1" dirty="0"/>
              <a:t>Hùng nhanh nhảu :</a:t>
            </a:r>
          </a:p>
          <a:p>
            <a:r>
              <a:rPr lang="vi-VN" b="1" dirty="0"/>
              <a:t>- Thưa cô, chủ ngữ đang ở trong nhà giam ạ</a:t>
            </a:r>
            <a:r>
              <a:rPr lang="vi-VN" dirty="0"/>
              <a:t>.</a:t>
            </a:r>
          </a:p>
          <a:p>
            <a:r>
              <a:rPr lang="vi-VN" dirty="0"/>
              <a:t>a) Dùng gạch xiên ( / ) ngăn cách các vế câu của câu ghép trong mẩu chuyện trên.</a:t>
            </a:r>
          </a:p>
          <a:p>
            <a:r>
              <a:rPr lang="vi-VN" dirty="0"/>
              <a:t>b) Khoanh tròn cặp quan hệ từ nối các vế câu.</a:t>
            </a:r>
          </a:p>
          <a:p>
            <a:r>
              <a:rPr lang="vi-VN" dirty="0"/>
              <a:t>c) Gạch một gạch dưới bộ phận chủ ngữ, gạch hai gạch dưới bộ phận vị ngữ trong từng vế câu.</a:t>
            </a:r>
          </a:p>
          <a:p>
            <a:r>
              <a:rPr lang="vi-VN" dirty="0"/>
              <a:t/>
            </a:r>
            <a:br>
              <a:rPr lang="vi-VN" dirty="0"/>
            </a:br>
            <a:r>
              <a:rPr lang="vi-VN" dirty="0"/>
              <a:t/>
            </a:r>
            <a:br>
              <a:rPr lang="vi-VN" dirty="0"/>
            </a:br>
            <a:endParaRPr lang="en-US" sz="1600" dirty="0">
              <a:cs typeface="Times New Roman" pitchFamily="18" charset="0"/>
            </a:endParaRPr>
          </a:p>
        </p:txBody>
      </p:sp>
      <p:sp>
        <p:nvSpPr>
          <p:cNvPr id="110600" name="Text Box 8"/>
          <p:cNvSpPr txBox="1">
            <a:spLocks noChangeArrowheads="1"/>
          </p:cNvSpPr>
          <p:nvPr/>
        </p:nvSpPr>
        <p:spPr bwMode="auto">
          <a:xfrm>
            <a:off x="0" y="0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n-US" sz="2800" b="1" u="sng" dirty="0" err="1" smtClean="0">
                <a:cs typeface="Times New Roman" pitchFamily="18" charset="0"/>
              </a:rPr>
              <a:t>Bài</a:t>
            </a:r>
            <a:r>
              <a:rPr lang="en-US" sz="2800" b="1" u="sng" dirty="0" smtClean="0">
                <a:cs typeface="Times New Roman" pitchFamily="18" charset="0"/>
              </a:rPr>
              <a:t> </a:t>
            </a:r>
            <a:r>
              <a:rPr lang="en-US" sz="2800" b="1" u="sng" dirty="0">
                <a:cs typeface="Times New Roman" pitchFamily="18" charset="0"/>
              </a:rPr>
              <a:t>3</a:t>
            </a:r>
            <a:r>
              <a:rPr lang="en-US" sz="2800" b="1" dirty="0">
                <a:cs typeface="Times New Roman" pitchFamily="18" charset="0"/>
              </a:rPr>
              <a:t>: </a:t>
            </a:r>
            <a:r>
              <a:rPr lang="en-US" sz="2800" b="1" dirty="0" err="1">
                <a:cs typeface="Times New Roman" pitchFamily="18" charset="0"/>
              </a:rPr>
              <a:t>Tìm</a:t>
            </a:r>
            <a:r>
              <a:rPr lang="en-US" sz="2800" b="1" dirty="0">
                <a:cs typeface="Times New Roman" pitchFamily="18" charset="0"/>
              </a:rPr>
              <a:t> </a:t>
            </a:r>
            <a:r>
              <a:rPr lang="en-US" sz="2800" b="1" dirty="0" err="1">
                <a:cs typeface="Times New Roman" pitchFamily="18" charset="0"/>
              </a:rPr>
              <a:t>chủ</a:t>
            </a:r>
            <a:r>
              <a:rPr lang="en-US" sz="2800" b="1" dirty="0">
                <a:cs typeface="Times New Roman" pitchFamily="18" charset="0"/>
              </a:rPr>
              <a:t> </a:t>
            </a:r>
            <a:r>
              <a:rPr lang="en-US" sz="2800" b="1" dirty="0" err="1">
                <a:cs typeface="Times New Roman" pitchFamily="18" charset="0"/>
              </a:rPr>
              <a:t>ngữ</a:t>
            </a:r>
            <a:r>
              <a:rPr lang="en-US" sz="2800" b="1" dirty="0">
                <a:cs typeface="Times New Roman" pitchFamily="18" charset="0"/>
              </a:rPr>
              <a:t>, </a:t>
            </a:r>
            <a:r>
              <a:rPr lang="en-US" sz="2800" b="1" dirty="0" err="1">
                <a:cs typeface="Times New Roman" pitchFamily="18" charset="0"/>
              </a:rPr>
              <a:t>vị</a:t>
            </a:r>
            <a:r>
              <a:rPr lang="en-US" sz="2800" b="1" dirty="0">
                <a:cs typeface="Times New Roman" pitchFamily="18" charset="0"/>
              </a:rPr>
              <a:t> </a:t>
            </a:r>
            <a:r>
              <a:rPr lang="en-US" sz="2800" b="1" dirty="0" err="1">
                <a:cs typeface="Times New Roman" pitchFamily="18" charset="0"/>
              </a:rPr>
              <a:t>ngữ</a:t>
            </a:r>
            <a:r>
              <a:rPr lang="en-US" sz="2800" b="1" dirty="0">
                <a:cs typeface="Times New Roman" pitchFamily="18" charset="0"/>
              </a:rPr>
              <a:t> </a:t>
            </a:r>
            <a:r>
              <a:rPr lang="en-US" sz="2800" b="1" dirty="0" err="1">
                <a:cs typeface="Times New Roman" pitchFamily="18" charset="0"/>
              </a:rPr>
              <a:t>của</a:t>
            </a:r>
            <a:r>
              <a:rPr lang="en-US" sz="2800" b="1" dirty="0">
                <a:cs typeface="Times New Roman" pitchFamily="18" charset="0"/>
              </a:rPr>
              <a:t> </a:t>
            </a:r>
            <a:r>
              <a:rPr lang="en-US" sz="2800" b="1" dirty="0" err="1">
                <a:cs typeface="Times New Roman" pitchFamily="18" charset="0"/>
              </a:rPr>
              <a:t>mỗi</a:t>
            </a:r>
            <a:r>
              <a:rPr lang="en-US" sz="2800" b="1" dirty="0">
                <a:cs typeface="Times New Roman" pitchFamily="18" charset="0"/>
              </a:rPr>
              <a:t> </a:t>
            </a:r>
            <a:r>
              <a:rPr lang="en-US" sz="2800" b="1" dirty="0" err="1">
                <a:cs typeface="Times New Roman" pitchFamily="18" charset="0"/>
              </a:rPr>
              <a:t>vế</a:t>
            </a:r>
            <a:r>
              <a:rPr lang="en-US" sz="2800" b="1" dirty="0">
                <a:cs typeface="Times New Roman" pitchFamily="18" charset="0"/>
              </a:rPr>
              <a:t> </a:t>
            </a:r>
            <a:r>
              <a:rPr lang="en-US" sz="2800" b="1" dirty="0" err="1">
                <a:cs typeface="Times New Roman" pitchFamily="18" charset="0"/>
              </a:rPr>
              <a:t>câu</a:t>
            </a:r>
            <a:r>
              <a:rPr lang="en-US" sz="2800" b="1" dirty="0">
                <a:cs typeface="Times New Roman" pitchFamily="18" charset="0"/>
              </a:rPr>
              <a:t> </a:t>
            </a:r>
            <a:r>
              <a:rPr lang="en-US" sz="2800" b="1" dirty="0" err="1">
                <a:cs typeface="Times New Roman" pitchFamily="18" charset="0"/>
              </a:rPr>
              <a:t>ghép</a:t>
            </a:r>
            <a:r>
              <a:rPr lang="en-US" sz="2800" b="1" dirty="0">
                <a:cs typeface="Times New Roman" pitchFamily="18" charset="0"/>
              </a:rPr>
              <a:t> </a:t>
            </a:r>
            <a:r>
              <a:rPr lang="en-US" sz="2800" b="1" dirty="0" err="1">
                <a:cs typeface="Times New Roman" pitchFamily="18" charset="0"/>
              </a:rPr>
              <a:t>trong</a:t>
            </a:r>
            <a:r>
              <a:rPr lang="en-US" sz="2800" b="1" dirty="0">
                <a:cs typeface="Times New Roman" pitchFamily="18" charset="0"/>
              </a:rPr>
              <a:t> </a:t>
            </a:r>
            <a:r>
              <a:rPr lang="en-US" sz="2800" b="1" dirty="0" err="1">
                <a:cs typeface="Times New Roman" pitchFamily="18" charset="0"/>
              </a:rPr>
              <a:t>mẩu</a:t>
            </a:r>
            <a:r>
              <a:rPr lang="en-US" sz="2800" b="1" dirty="0">
                <a:cs typeface="Times New Roman" pitchFamily="18" charset="0"/>
              </a:rPr>
              <a:t> </a:t>
            </a:r>
            <a:r>
              <a:rPr lang="en-US" sz="2800" b="1" dirty="0" err="1">
                <a:cs typeface="Times New Roman" pitchFamily="18" charset="0"/>
              </a:rPr>
              <a:t>chuyện</a:t>
            </a:r>
            <a:r>
              <a:rPr lang="en-US" sz="2800" b="1" dirty="0">
                <a:cs typeface="Times New Roman" pitchFamily="18" charset="0"/>
              </a:rPr>
              <a:t> </a:t>
            </a:r>
            <a:r>
              <a:rPr lang="en-US" sz="2800" b="1" dirty="0" err="1">
                <a:cs typeface="Times New Roman" pitchFamily="18" charset="0"/>
              </a:rPr>
              <a:t>vui</a:t>
            </a:r>
            <a:r>
              <a:rPr lang="en-US" sz="2800" b="1" dirty="0">
                <a:cs typeface="Times New Roman" pitchFamily="18" charset="0"/>
              </a:rPr>
              <a:t>.</a:t>
            </a:r>
          </a:p>
        </p:txBody>
      </p:sp>
      <p:sp>
        <p:nvSpPr>
          <p:cNvPr id="6156" name="Text Box 13"/>
          <p:cNvSpPr txBox="1">
            <a:spLocks noChangeArrowheads="1"/>
          </p:cNvSpPr>
          <p:nvPr/>
        </p:nvSpPr>
        <p:spPr bwMode="auto">
          <a:xfrm>
            <a:off x="5029200" y="2057400"/>
            <a:ext cx="20574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1600">
              <a:cs typeface="Times New Roman" pitchFamily="18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1219200" y="457200"/>
            <a:ext cx="6019800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685800" y="4153989"/>
            <a:ext cx="50292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685800" y="4876800"/>
            <a:ext cx="29718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12" name="Group 11"/>
          <p:cNvGrpSpPr/>
          <p:nvPr/>
        </p:nvGrpSpPr>
        <p:grpSpPr>
          <a:xfrm>
            <a:off x="381000" y="5257800"/>
            <a:ext cx="8153400" cy="367937"/>
            <a:chOff x="381000" y="5486400"/>
            <a:chExt cx="8153400" cy="367937"/>
          </a:xfrm>
        </p:grpSpPr>
        <p:cxnSp>
          <p:nvCxnSpPr>
            <p:cNvPr id="9" name="Straight Connector 8"/>
            <p:cNvCxnSpPr/>
            <p:nvPr/>
          </p:nvCxnSpPr>
          <p:spPr>
            <a:xfrm>
              <a:off x="685800" y="5486400"/>
              <a:ext cx="7848600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381000" y="5854337"/>
              <a:ext cx="685800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88176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0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11060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9"/>
          <p:cNvSpPr txBox="1">
            <a:spLocks noChangeArrowheads="1"/>
          </p:cNvSpPr>
          <p:nvPr/>
        </p:nvSpPr>
        <p:spPr bwMode="auto">
          <a:xfrm>
            <a:off x="152400" y="1560493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 i="1" dirty="0">
                <a:cs typeface="Times New Roman" pitchFamily="18" charset="0"/>
              </a:rPr>
              <a:t>    </a:t>
            </a:r>
            <a:r>
              <a:rPr lang="en-US" sz="2800" b="1" i="1" dirty="0" err="1">
                <a:cs typeface="Times New Roman" pitchFamily="18" charset="0"/>
              </a:rPr>
              <a:t>Mặc</a:t>
            </a:r>
            <a:r>
              <a:rPr lang="en-US" sz="2800" b="1" i="1" dirty="0">
                <a:cs typeface="Times New Roman" pitchFamily="18" charset="0"/>
              </a:rPr>
              <a:t> </a:t>
            </a:r>
            <a:r>
              <a:rPr lang="en-US" sz="2800" b="1" i="1" dirty="0" err="1">
                <a:cs typeface="Times New Roman" pitchFamily="18" charset="0"/>
              </a:rPr>
              <a:t>dù</a:t>
            </a:r>
            <a:r>
              <a:rPr lang="en-US" sz="2800" b="1" i="1" dirty="0">
                <a:cs typeface="Times New Roman" pitchFamily="18" charset="0"/>
              </a:rPr>
              <a:t> </a:t>
            </a:r>
            <a:r>
              <a:rPr lang="en-US" sz="2800" b="1" i="1" dirty="0" err="1">
                <a:cs typeface="Times New Roman" pitchFamily="18" charset="0"/>
              </a:rPr>
              <a:t>tên</a:t>
            </a:r>
            <a:r>
              <a:rPr lang="en-US" sz="2800" b="1" i="1" dirty="0">
                <a:cs typeface="Times New Roman" pitchFamily="18" charset="0"/>
              </a:rPr>
              <a:t> </a:t>
            </a:r>
            <a:r>
              <a:rPr lang="en-US" sz="2800" b="1" i="1" dirty="0" err="1">
                <a:cs typeface="Times New Roman" pitchFamily="18" charset="0"/>
              </a:rPr>
              <a:t>cướp</a:t>
            </a:r>
            <a:r>
              <a:rPr lang="en-US" sz="2800" b="1" i="1" dirty="0">
                <a:cs typeface="Times New Roman" pitchFamily="18" charset="0"/>
              </a:rPr>
              <a:t> </a:t>
            </a:r>
            <a:r>
              <a:rPr lang="en-US" sz="2800" b="1" i="1" dirty="0" err="1">
                <a:cs typeface="Times New Roman" pitchFamily="18" charset="0"/>
              </a:rPr>
              <a:t>rất</a:t>
            </a:r>
            <a:r>
              <a:rPr lang="en-US" sz="2800" b="1" i="1" dirty="0">
                <a:cs typeface="Times New Roman" pitchFamily="18" charset="0"/>
              </a:rPr>
              <a:t> hung </a:t>
            </a:r>
            <a:r>
              <a:rPr lang="en-US" sz="2800" b="1" i="1" dirty="0" err="1">
                <a:cs typeface="Times New Roman" pitchFamily="18" charset="0"/>
              </a:rPr>
              <a:t>hăng</a:t>
            </a:r>
            <a:r>
              <a:rPr lang="en-US" sz="2800" b="1" i="1" dirty="0">
                <a:cs typeface="Times New Roman" pitchFamily="18" charset="0"/>
              </a:rPr>
              <a:t>, </a:t>
            </a:r>
            <a:r>
              <a:rPr lang="en-US" sz="2800" b="1" i="1" dirty="0" err="1">
                <a:cs typeface="Times New Roman" pitchFamily="18" charset="0"/>
              </a:rPr>
              <a:t>gian</a:t>
            </a:r>
            <a:r>
              <a:rPr lang="en-US" sz="2800" b="1" i="1" dirty="0">
                <a:cs typeface="Times New Roman" pitchFamily="18" charset="0"/>
              </a:rPr>
              <a:t> </a:t>
            </a:r>
            <a:r>
              <a:rPr lang="en-US" sz="2800" b="1" i="1" dirty="0" err="1">
                <a:cs typeface="Times New Roman" pitchFamily="18" charset="0"/>
              </a:rPr>
              <a:t>xảo</a:t>
            </a:r>
            <a:r>
              <a:rPr lang="en-US" sz="2800" b="1" i="1" dirty="0">
                <a:cs typeface="Times New Roman" pitchFamily="18" charset="0"/>
              </a:rPr>
              <a:t> </a:t>
            </a:r>
            <a:r>
              <a:rPr lang="en-US" sz="2800" b="1" i="1" dirty="0" err="1" smtClean="0">
                <a:cs typeface="Times New Roman" pitchFamily="18" charset="0"/>
              </a:rPr>
              <a:t>nhưng</a:t>
            </a:r>
            <a:r>
              <a:rPr lang="en-US" sz="2800" b="1" i="1" dirty="0" smtClean="0">
                <a:cs typeface="Times New Roman" pitchFamily="18" charset="0"/>
              </a:rPr>
              <a:t> </a:t>
            </a:r>
            <a:r>
              <a:rPr lang="en-US" sz="2800" b="1" i="1" dirty="0" err="1">
                <a:cs typeface="Times New Roman" pitchFamily="18" charset="0"/>
              </a:rPr>
              <a:t>cuối</a:t>
            </a:r>
            <a:r>
              <a:rPr lang="en-US" sz="2800" b="1" i="1" dirty="0">
                <a:cs typeface="Times New Roman" pitchFamily="18" charset="0"/>
              </a:rPr>
              <a:t> </a:t>
            </a:r>
            <a:r>
              <a:rPr lang="en-US" sz="2800" b="1" i="1" dirty="0" err="1">
                <a:cs typeface="Times New Roman" pitchFamily="18" charset="0"/>
              </a:rPr>
              <a:t>cùng</a:t>
            </a:r>
            <a:r>
              <a:rPr lang="en-US" sz="2800" b="1" i="1" dirty="0">
                <a:cs typeface="Times New Roman" pitchFamily="18" charset="0"/>
              </a:rPr>
              <a:t> </a:t>
            </a:r>
            <a:r>
              <a:rPr lang="en-US" sz="2800" b="1" i="1" dirty="0" err="1">
                <a:cs typeface="Times New Roman" pitchFamily="18" charset="0"/>
              </a:rPr>
              <a:t>hắn</a:t>
            </a:r>
            <a:r>
              <a:rPr lang="en-US" sz="2800" b="1" i="1" dirty="0">
                <a:cs typeface="Times New Roman" pitchFamily="18" charset="0"/>
              </a:rPr>
              <a:t> </a:t>
            </a:r>
            <a:r>
              <a:rPr lang="en-US" sz="2800" b="1" i="1" dirty="0" err="1">
                <a:cs typeface="Times New Roman" pitchFamily="18" charset="0"/>
              </a:rPr>
              <a:t>vẫn</a:t>
            </a:r>
            <a:r>
              <a:rPr lang="en-US" sz="2800" b="1" i="1" dirty="0">
                <a:cs typeface="Times New Roman" pitchFamily="18" charset="0"/>
              </a:rPr>
              <a:t> </a:t>
            </a:r>
            <a:r>
              <a:rPr lang="en-US" sz="2800" b="1" i="1" dirty="0" err="1">
                <a:cs typeface="Times New Roman" pitchFamily="18" charset="0"/>
              </a:rPr>
              <a:t>phải</a:t>
            </a:r>
            <a:r>
              <a:rPr lang="en-US" sz="2800" b="1" i="1" dirty="0">
                <a:cs typeface="Times New Roman" pitchFamily="18" charset="0"/>
              </a:rPr>
              <a:t> </a:t>
            </a:r>
            <a:r>
              <a:rPr lang="en-US" sz="2800" b="1" i="1" dirty="0" err="1">
                <a:cs typeface="Times New Roman" pitchFamily="18" charset="0"/>
              </a:rPr>
              <a:t>đưa</a:t>
            </a:r>
            <a:r>
              <a:rPr lang="en-US" sz="2800" b="1" i="1" dirty="0">
                <a:cs typeface="Times New Roman" pitchFamily="18" charset="0"/>
              </a:rPr>
              <a:t> </a:t>
            </a:r>
            <a:r>
              <a:rPr lang="en-US" sz="2800" b="1" i="1" dirty="0" err="1">
                <a:cs typeface="Times New Roman" pitchFamily="18" charset="0"/>
              </a:rPr>
              <a:t>tay</a:t>
            </a:r>
            <a:r>
              <a:rPr lang="en-US" sz="2800" b="1" i="1" dirty="0">
                <a:cs typeface="Times New Roman" pitchFamily="18" charset="0"/>
              </a:rPr>
              <a:t> </a:t>
            </a:r>
            <a:r>
              <a:rPr lang="en-US" sz="2800" b="1" i="1" dirty="0" err="1">
                <a:cs typeface="Times New Roman" pitchFamily="18" charset="0"/>
              </a:rPr>
              <a:t>vào</a:t>
            </a:r>
            <a:r>
              <a:rPr lang="en-US" sz="2800" b="1" i="1" dirty="0">
                <a:cs typeface="Times New Roman" pitchFamily="18" charset="0"/>
              </a:rPr>
              <a:t> </a:t>
            </a:r>
            <a:r>
              <a:rPr lang="en-US" sz="2800" b="1" i="1" dirty="0" err="1">
                <a:cs typeface="Times New Roman" pitchFamily="18" charset="0"/>
              </a:rPr>
              <a:t>còng</a:t>
            </a:r>
            <a:r>
              <a:rPr lang="en-US" sz="2800" b="1" i="1" dirty="0">
                <a:cs typeface="Times New Roman" pitchFamily="18" charset="0"/>
              </a:rPr>
              <a:t> </a:t>
            </a:r>
            <a:r>
              <a:rPr lang="en-US" sz="2800" b="1" i="1" dirty="0" err="1">
                <a:cs typeface="Times New Roman" pitchFamily="18" charset="0"/>
              </a:rPr>
              <a:t>số</a:t>
            </a:r>
            <a:r>
              <a:rPr lang="en-US" sz="2800" b="1" i="1" dirty="0">
                <a:cs typeface="Times New Roman" pitchFamily="18" charset="0"/>
              </a:rPr>
              <a:t> 8.</a:t>
            </a: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228600" y="2819400"/>
            <a:ext cx="8763000" cy="3354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vi-VN" sz="2800" dirty="0" smtClean="0"/>
              <a:t>a</a:t>
            </a:r>
            <a:r>
              <a:rPr lang="vi-VN" sz="2800" dirty="0"/>
              <a:t>) </a:t>
            </a:r>
            <a:r>
              <a:rPr lang="vi-VN" sz="2800" u="sng" dirty="0"/>
              <a:t>Dùng gạch xiên ( / ) ngăn cách các vế câu </a:t>
            </a:r>
            <a:r>
              <a:rPr lang="vi-VN" sz="2800" dirty="0"/>
              <a:t>của câu ghép trong mẩu chuyện trên.</a:t>
            </a:r>
          </a:p>
          <a:p>
            <a:r>
              <a:rPr lang="vi-VN" sz="2800" dirty="0"/>
              <a:t>b) </a:t>
            </a:r>
            <a:r>
              <a:rPr lang="vi-VN" sz="2800" u="sng" dirty="0"/>
              <a:t>Khoanh tròn cặp quan hệ từ </a:t>
            </a:r>
            <a:r>
              <a:rPr lang="vi-VN" sz="2800" dirty="0"/>
              <a:t>nối các vế câu.</a:t>
            </a:r>
          </a:p>
          <a:p>
            <a:r>
              <a:rPr lang="vi-VN" sz="2800" dirty="0"/>
              <a:t>c) </a:t>
            </a:r>
            <a:r>
              <a:rPr lang="vi-VN" sz="2800" u="sng" dirty="0"/>
              <a:t>Gạch một gạch dưới bộ phận chủ ngữ, gạch hai gạch dưới bộ phận vị ngữ </a:t>
            </a:r>
            <a:r>
              <a:rPr lang="vi-VN" sz="2800" dirty="0"/>
              <a:t>trong từng vế câu.</a:t>
            </a:r>
          </a:p>
          <a:p>
            <a:r>
              <a:rPr lang="vi-VN" sz="2800" dirty="0"/>
              <a:t/>
            </a:r>
            <a:br>
              <a:rPr lang="vi-VN" sz="2800" dirty="0"/>
            </a:br>
            <a:r>
              <a:rPr lang="vi-VN" sz="2800" dirty="0"/>
              <a:t/>
            </a:r>
            <a:br>
              <a:rPr lang="vi-VN" sz="2800" dirty="0"/>
            </a:br>
            <a:endParaRPr lang="en-US" sz="1800" dirty="0">
              <a:cs typeface="Times New Roman" pitchFamily="18" charset="0"/>
            </a:endParaRPr>
          </a:p>
        </p:txBody>
      </p:sp>
      <p:sp>
        <p:nvSpPr>
          <p:cNvPr id="11" name="Text Box 13"/>
          <p:cNvSpPr txBox="1">
            <a:spLocks noChangeArrowheads="1"/>
          </p:cNvSpPr>
          <p:nvPr/>
        </p:nvSpPr>
        <p:spPr bwMode="auto">
          <a:xfrm>
            <a:off x="3061097" y="552020"/>
            <a:ext cx="2628900" cy="4385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6" tIns="34289" rIns="68576" b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GB" alt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en-US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GB" alt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en-US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GB" alt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en-US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endParaRPr lang="en-GB" altLang="en-US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1066800" y="0"/>
            <a:ext cx="661630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vi-V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Thứ </a:t>
            </a:r>
            <a:r>
              <a:rPr lang="en-US" alt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US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  </a:t>
            </a:r>
            <a:r>
              <a:rPr lang="vi-V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tháng 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vi-V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năm 202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vi-VN" alt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609600" y="939225"/>
            <a:ext cx="74676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vi-VN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Nối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vế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ghép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endParaRPr lang="vi-VN" alt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4893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9"/>
          <p:cNvSpPr txBox="1">
            <a:spLocks noChangeArrowheads="1"/>
          </p:cNvSpPr>
          <p:nvPr/>
        </p:nvSpPr>
        <p:spPr bwMode="auto">
          <a:xfrm>
            <a:off x="152400" y="1560493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 i="1" dirty="0">
                <a:cs typeface="Times New Roman" pitchFamily="18" charset="0"/>
              </a:rPr>
              <a:t>    </a:t>
            </a:r>
            <a:r>
              <a:rPr lang="en-US" sz="2800" b="1" i="1" dirty="0" err="1">
                <a:cs typeface="Times New Roman" pitchFamily="18" charset="0"/>
              </a:rPr>
              <a:t>Mặc</a:t>
            </a:r>
            <a:r>
              <a:rPr lang="en-US" sz="2800" b="1" i="1" dirty="0">
                <a:cs typeface="Times New Roman" pitchFamily="18" charset="0"/>
              </a:rPr>
              <a:t> </a:t>
            </a:r>
            <a:r>
              <a:rPr lang="en-US" sz="2800" b="1" i="1" dirty="0" err="1">
                <a:cs typeface="Times New Roman" pitchFamily="18" charset="0"/>
              </a:rPr>
              <a:t>dù</a:t>
            </a:r>
            <a:r>
              <a:rPr lang="en-US" sz="2800" b="1" i="1" dirty="0">
                <a:cs typeface="Times New Roman" pitchFamily="18" charset="0"/>
              </a:rPr>
              <a:t> </a:t>
            </a:r>
            <a:r>
              <a:rPr lang="en-US" sz="2800" b="1" i="1" dirty="0" err="1">
                <a:cs typeface="Times New Roman" pitchFamily="18" charset="0"/>
              </a:rPr>
              <a:t>tên</a:t>
            </a:r>
            <a:r>
              <a:rPr lang="en-US" sz="2800" b="1" i="1" dirty="0">
                <a:cs typeface="Times New Roman" pitchFamily="18" charset="0"/>
              </a:rPr>
              <a:t> </a:t>
            </a:r>
            <a:r>
              <a:rPr lang="en-US" sz="2800" b="1" i="1" dirty="0" err="1">
                <a:cs typeface="Times New Roman" pitchFamily="18" charset="0"/>
              </a:rPr>
              <a:t>cướp</a:t>
            </a:r>
            <a:r>
              <a:rPr lang="en-US" sz="2800" b="1" i="1" dirty="0">
                <a:cs typeface="Times New Roman" pitchFamily="18" charset="0"/>
              </a:rPr>
              <a:t> </a:t>
            </a:r>
            <a:r>
              <a:rPr lang="en-US" sz="2800" b="1" i="1" dirty="0" err="1">
                <a:cs typeface="Times New Roman" pitchFamily="18" charset="0"/>
              </a:rPr>
              <a:t>rất</a:t>
            </a:r>
            <a:r>
              <a:rPr lang="en-US" sz="2800" b="1" i="1" dirty="0">
                <a:cs typeface="Times New Roman" pitchFamily="18" charset="0"/>
              </a:rPr>
              <a:t> hung </a:t>
            </a:r>
            <a:r>
              <a:rPr lang="en-US" sz="2800" b="1" i="1" dirty="0" err="1">
                <a:cs typeface="Times New Roman" pitchFamily="18" charset="0"/>
              </a:rPr>
              <a:t>hăng</a:t>
            </a:r>
            <a:r>
              <a:rPr lang="en-US" sz="2800" b="1" i="1" dirty="0">
                <a:cs typeface="Times New Roman" pitchFamily="18" charset="0"/>
              </a:rPr>
              <a:t>, </a:t>
            </a:r>
            <a:r>
              <a:rPr lang="en-US" sz="2800" b="1" i="1" dirty="0" err="1">
                <a:cs typeface="Times New Roman" pitchFamily="18" charset="0"/>
              </a:rPr>
              <a:t>gian</a:t>
            </a:r>
            <a:r>
              <a:rPr lang="en-US" sz="2800" b="1" i="1" dirty="0">
                <a:cs typeface="Times New Roman" pitchFamily="18" charset="0"/>
              </a:rPr>
              <a:t> </a:t>
            </a:r>
            <a:r>
              <a:rPr lang="en-US" sz="2800" b="1" i="1" dirty="0" err="1">
                <a:cs typeface="Times New Roman" pitchFamily="18" charset="0"/>
              </a:rPr>
              <a:t>xảo</a:t>
            </a:r>
            <a:r>
              <a:rPr lang="en-US" sz="2800" b="1" i="1" dirty="0">
                <a:cs typeface="Times New Roman" pitchFamily="18" charset="0"/>
              </a:rPr>
              <a:t>   </a:t>
            </a:r>
            <a:r>
              <a:rPr lang="en-US" sz="2800" b="1" i="1" dirty="0" err="1">
                <a:cs typeface="Times New Roman" pitchFamily="18" charset="0"/>
              </a:rPr>
              <a:t>nhưng</a:t>
            </a:r>
            <a:r>
              <a:rPr lang="en-US" sz="2800" b="1" i="1" dirty="0">
                <a:cs typeface="Times New Roman" pitchFamily="18" charset="0"/>
              </a:rPr>
              <a:t> </a:t>
            </a:r>
            <a:r>
              <a:rPr lang="en-US" sz="2800" b="1" i="1" dirty="0" err="1">
                <a:cs typeface="Times New Roman" pitchFamily="18" charset="0"/>
              </a:rPr>
              <a:t>cuối</a:t>
            </a:r>
            <a:r>
              <a:rPr lang="en-US" sz="2800" b="1" i="1" dirty="0">
                <a:cs typeface="Times New Roman" pitchFamily="18" charset="0"/>
              </a:rPr>
              <a:t> </a:t>
            </a:r>
            <a:r>
              <a:rPr lang="en-US" sz="2800" b="1" i="1" dirty="0" err="1">
                <a:cs typeface="Times New Roman" pitchFamily="18" charset="0"/>
              </a:rPr>
              <a:t>cùng</a:t>
            </a:r>
            <a:r>
              <a:rPr lang="en-US" sz="2800" b="1" i="1" dirty="0">
                <a:cs typeface="Times New Roman" pitchFamily="18" charset="0"/>
              </a:rPr>
              <a:t> </a:t>
            </a:r>
            <a:r>
              <a:rPr lang="en-US" sz="2800" b="1" i="1" dirty="0" err="1">
                <a:cs typeface="Times New Roman" pitchFamily="18" charset="0"/>
              </a:rPr>
              <a:t>hắn</a:t>
            </a:r>
            <a:r>
              <a:rPr lang="en-US" sz="2800" b="1" i="1" dirty="0">
                <a:cs typeface="Times New Roman" pitchFamily="18" charset="0"/>
              </a:rPr>
              <a:t> </a:t>
            </a:r>
            <a:r>
              <a:rPr lang="en-US" sz="2800" b="1" i="1" dirty="0" err="1">
                <a:cs typeface="Times New Roman" pitchFamily="18" charset="0"/>
              </a:rPr>
              <a:t>vẫn</a:t>
            </a:r>
            <a:r>
              <a:rPr lang="en-US" sz="2800" b="1" i="1" dirty="0">
                <a:cs typeface="Times New Roman" pitchFamily="18" charset="0"/>
              </a:rPr>
              <a:t> </a:t>
            </a:r>
            <a:r>
              <a:rPr lang="en-US" sz="2800" b="1" i="1" dirty="0" err="1">
                <a:cs typeface="Times New Roman" pitchFamily="18" charset="0"/>
              </a:rPr>
              <a:t>phải</a:t>
            </a:r>
            <a:r>
              <a:rPr lang="en-US" sz="2800" b="1" i="1" dirty="0">
                <a:cs typeface="Times New Roman" pitchFamily="18" charset="0"/>
              </a:rPr>
              <a:t> </a:t>
            </a:r>
            <a:r>
              <a:rPr lang="en-US" sz="2800" b="1" i="1" dirty="0" err="1">
                <a:cs typeface="Times New Roman" pitchFamily="18" charset="0"/>
              </a:rPr>
              <a:t>đưa</a:t>
            </a:r>
            <a:r>
              <a:rPr lang="en-US" sz="2800" b="1" i="1" dirty="0">
                <a:cs typeface="Times New Roman" pitchFamily="18" charset="0"/>
              </a:rPr>
              <a:t> </a:t>
            </a:r>
            <a:r>
              <a:rPr lang="en-US" sz="2800" b="1" i="1" dirty="0" err="1">
                <a:cs typeface="Times New Roman" pitchFamily="18" charset="0"/>
              </a:rPr>
              <a:t>tay</a:t>
            </a:r>
            <a:r>
              <a:rPr lang="en-US" sz="2800" b="1" i="1" dirty="0">
                <a:cs typeface="Times New Roman" pitchFamily="18" charset="0"/>
              </a:rPr>
              <a:t> </a:t>
            </a:r>
            <a:r>
              <a:rPr lang="en-US" sz="2800" b="1" i="1" dirty="0" err="1">
                <a:cs typeface="Times New Roman" pitchFamily="18" charset="0"/>
              </a:rPr>
              <a:t>vào</a:t>
            </a:r>
            <a:r>
              <a:rPr lang="en-US" sz="2800" b="1" i="1" dirty="0">
                <a:cs typeface="Times New Roman" pitchFamily="18" charset="0"/>
              </a:rPr>
              <a:t> </a:t>
            </a:r>
            <a:r>
              <a:rPr lang="en-US" sz="2800" b="1" i="1" dirty="0" err="1">
                <a:cs typeface="Times New Roman" pitchFamily="18" charset="0"/>
              </a:rPr>
              <a:t>còng</a:t>
            </a:r>
            <a:r>
              <a:rPr lang="en-US" sz="2800" b="1" i="1" dirty="0">
                <a:cs typeface="Times New Roman" pitchFamily="18" charset="0"/>
              </a:rPr>
              <a:t> </a:t>
            </a:r>
            <a:r>
              <a:rPr lang="en-US" sz="2800" b="1" i="1" dirty="0" err="1">
                <a:cs typeface="Times New Roman" pitchFamily="18" charset="0"/>
              </a:rPr>
              <a:t>số</a:t>
            </a:r>
            <a:r>
              <a:rPr lang="en-US" sz="2800" b="1" i="1" dirty="0">
                <a:cs typeface="Times New Roman" pitchFamily="18" charset="0"/>
              </a:rPr>
              <a:t> 8.</a:t>
            </a: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228600" y="2819400"/>
            <a:ext cx="8763000" cy="3354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vi-VN" sz="2800" dirty="0" smtClean="0"/>
              <a:t>a</a:t>
            </a:r>
            <a:r>
              <a:rPr lang="vi-VN" sz="2800" dirty="0"/>
              <a:t>) </a:t>
            </a:r>
            <a:r>
              <a:rPr lang="vi-VN" sz="2800" u="sng" dirty="0"/>
              <a:t>Dùng gạch xiên ( / ) ngăn cách các vế câu </a:t>
            </a:r>
            <a:r>
              <a:rPr lang="vi-VN" sz="2800" dirty="0"/>
              <a:t>của câu ghép trong mẩu chuyện trên.</a:t>
            </a:r>
          </a:p>
          <a:p>
            <a:r>
              <a:rPr lang="vi-VN" sz="2800" dirty="0"/>
              <a:t>b) </a:t>
            </a:r>
            <a:r>
              <a:rPr lang="vi-VN" sz="2800" u="sng" dirty="0"/>
              <a:t>Khoanh tròn cặp quan hệ từ </a:t>
            </a:r>
            <a:r>
              <a:rPr lang="vi-VN" sz="2800" dirty="0"/>
              <a:t>nối các vế câu.</a:t>
            </a:r>
          </a:p>
          <a:p>
            <a:r>
              <a:rPr lang="vi-VN" sz="2800" dirty="0"/>
              <a:t>c) </a:t>
            </a:r>
            <a:r>
              <a:rPr lang="vi-VN" sz="2800" u="sng" dirty="0"/>
              <a:t>Gạch một gạch dưới bộ phận chủ ngữ, gạch hai gạch dưới bộ phận vị ngữ </a:t>
            </a:r>
            <a:r>
              <a:rPr lang="vi-VN" sz="2800" dirty="0"/>
              <a:t>trong từng vế câu.</a:t>
            </a:r>
          </a:p>
          <a:p>
            <a:r>
              <a:rPr lang="vi-VN" sz="2800" dirty="0"/>
              <a:t/>
            </a:r>
            <a:br>
              <a:rPr lang="vi-VN" sz="2800" dirty="0"/>
            </a:br>
            <a:r>
              <a:rPr lang="vi-VN" sz="2800" dirty="0"/>
              <a:t/>
            </a:r>
            <a:br>
              <a:rPr lang="vi-VN" sz="2800" dirty="0"/>
            </a:br>
            <a:endParaRPr lang="en-US" sz="1800" dirty="0">
              <a:cs typeface="Times New Roman" pitchFamily="18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6781800" y="1752600"/>
            <a:ext cx="152400" cy="3048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/>
          <p:cNvSpPr/>
          <p:nvPr/>
        </p:nvSpPr>
        <p:spPr>
          <a:xfrm>
            <a:off x="457200" y="1560493"/>
            <a:ext cx="1371600" cy="5334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7010400" y="1636693"/>
            <a:ext cx="990600" cy="5334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828800" y="2017693"/>
            <a:ext cx="1143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3200400" y="2017693"/>
            <a:ext cx="3505200" cy="15240"/>
          </a:xfrm>
          <a:prstGeom prst="line">
            <a:avLst/>
          </a:prstGeom>
          <a:ln w="76200" cmpd="dbl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066800" y="2474893"/>
            <a:ext cx="5334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752600" y="2474893"/>
            <a:ext cx="4495800" cy="0"/>
          </a:xfrm>
          <a:prstGeom prst="line">
            <a:avLst/>
          </a:prstGeom>
          <a:ln w="76200" cmpd="dbl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Box 13"/>
          <p:cNvSpPr txBox="1">
            <a:spLocks noChangeArrowheads="1"/>
          </p:cNvSpPr>
          <p:nvPr/>
        </p:nvSpPr>
        <p:spPr bwMode="auto">
          <a:xfrm>
            <a:off x="3061097" y="552020"/>
            <a:ext cx="2628900" cy="4385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6" tIns="34289" rIns="68576" b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GB" alt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en-US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GB" alt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en-US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GB" alt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en-US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endParaRPr lang="en-GB" altLang="en-US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1066800" y="0"/>
            <a:ext cx="661630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vi-V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Thứ </a:t>
            </a:r>
            <a:r>
              <a:rPr lang="en-US" alt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US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  </a:t>
            </a:r>
            <a:r>
              <a:rPr lang="vi-V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tháng 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vi-V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năm 202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vi-VN" alt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609600" y="939225"/>
            <a:ext cx="74676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vi-VN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Nối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vế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ghép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endParaRPr lang="vi-VN" alt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3301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"/>
</p:tagLst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1902</TotalTime>
  <Words>725</Words>
  <Application>Microsoft Office PowerPoint</Application>
  <PresentationFormat>On-screen Show (4:3)</PresentationFormat>
  <Paragraphs>82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VnBangkok</vt:lpstr>
      <vt:lpstr>VNbritannic</vt:lpstr>
      <vt:lpstr>Retrospect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Chu Thanh Thao</dc:creator>
  <cp:lastModifiedBy>Thanh Tuyen</cp:lastModifiedBy>
  <cp:revision>256</cp:revision>
  <dcterms:created xsi:type="dcterms:W3CDTF">2007-05-02T06:00:07Z</dcterms:created>
  <dcterms:modified xsi:type="dcterms:W3CDTF">2023-02-15T05:00:44Z</dcterms:modified>
</cp:coreProperties>
</file>