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4"/>
  </p:notesMasterIdLst>
  <p:sldIdLst>
    <p:sldId id="311" r:id="rId2"/>
    <p:sldId id="312" r:id="rId3"/>
    <p:sldId id="313" r:id="rId4"/>
    <p:sldId id="323" r:id="rId5"/>
    <p:sldId id="329" r:id="rId6"/>
    <p:sldId id="320" r:id="rId7"/>
    <p:sldId id="321" r:id="rId8"/>
    <p:sldId id="322" r:id="rId9"/>
    <p:sldId id="327" r:id="rId10"/>
    <p:sldId id="328" r:id="rId11"/>
    <p:sldId id="325" r:id="rId12"/>
    <p:sldId id="32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00FF"/>
    <a:srgbClr val="FFCC66"/>
    <a:srgbClr val="0066FF"/>
    <a:srgbClr val="339933"/>
    <a:srgbClr val="FF99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21" autoAdjust="0"/>
    <p:restoredTop sz="97094" autoAdjust="0"/>
  </p:normalViewPr>
  <p:slideViewPr>
    <p:cSldViewPr>
      <p:cViewPr varScale="1">
        <p:scale>
          <a:sx n="74" d="100"/>
          <a:sy n="74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9391EE8-AF40-4B24-8745-52504ED02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35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0710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FDF41-C252-49ED-BFFD-F387387301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25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D2162-1D83-400B-8360-6A5F921218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0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99536-7E68-4285-B086-3E3B327BAA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0E25A-F7C9-4C38-B538-C888C83D0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9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EAFCE-5CF1-4E01-B68D-9936FD60F6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47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31B02-0EDD-44D4-BD10-E13494DD80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4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A2A29-9CB0-4F6F-AEF3-125C534A1F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3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EAE6B-905A-4DA3-BC29-DEE01A9D83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3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57E84-5164-43EC-820B-1ACB61B8D1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D0F002-638F-4535-87F5-799266E7A9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B7059-5DD8-43CA-9796-B95B6CABE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9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607398-E706-460E-8CD2-F034E23D29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0"/>
            <a:ext cx="9153525" cy="6865938"/>
          </a:xfrm>
          <a:prstGeom prst="rect">
            <a:avLst/>
          </a:prstGeom>
          <a:solidFill>
            <a:srgbClr val="60A712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>
            <a:off x="171450" y="476250"/>
            <a:ext cx="8793163" cy="6042025"/>
          </a:xfrm>
          <a:custGeom>
            <a:avLst/>
            <a:gdLst>
              <a:gd name="T0" fmla="*/ 1078 w 1078"/>
              <a:gd name="T1" fmla="*/ 34 h 698"/>
              <a:gd name="T2" fmla="*/ 1078 w 1078"/>
              <a:gd name="T3" fmla="*/ 34 h 698"/>
              <a:gd name="T4" fmla="*/ 1078 w 1078"/>
              <a:gd name="T5" fmla="*/ 26 h 698"/>
              <a:gd name="T6" fmla="*/ 1057 w 1078"/>
              <a:gd name="T7" fmla="*/ 0 h 698"/>
              <a:gd name="T8" fmla="*/ 793 w 1078"/>
              <a:gd name="T9" fmla="*/ 0 h 698"/>
              <a:gd name="T10" fmla="*/ 772 w 1078"/>
              <a:gd name="T11" fmla="*/ 26 h 698"/>
              <a:gd name="T12" fmla="*/ 772 w 1078"/>
              <a:gd name="T13" fmla="*/ 34 h 698"/>
              <a:gd name="T14" fmla="*/ 772 w 1078"/>
              <a:gd name="T15" fmla="*/ 41 h 698"/>
              <a:gd name="T16" fmla="*/ 20 w 1078"/>
              <a:gd name="T17" fmla="*/ 41 h 698"/>
              <a:gd name="T18" fmla="*/ 0 w 1078"/>
              <a:gd name="T19" fmla="*/ 61 h 698"/>
              <a:gd name="T20" fmla="*/ 0 w 1078"/>
              <a:gd name="T21" fmla="*/ 678 h 698"/>
              <a:gd name="T22" fmla="*/ 20 w 1078"/>
              <a:gd name="T23" fmla="*/ 698 h 698"/>
              <a:gd name="T24" fmla="*/ 1057 w 1078"/>
              <a:gd name="T25" fmla="*/ 698 h 698"/>
              <a:gd name="T26" fmla="*/ 1078 w 1078"/>
              <a:gd name="T27" fmla="*/ 678 h 698"/>
              <a:gd name="T28" fmla="*/ 1078 w 1078"/>
              <a:gd name="T29" fmla="*/ 77 h 698"/>
              <a:gd name="T30" fmla="*/ 1078 w 1078"/>
              <a:gd name="T31" fmla="*/ 77 h 698"/>
              <a:gd name="T32" fmla="*/ 1078 w 1078"/>
              <a:gd name="T33" fmla="*/ 34 h 6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8" h="698">
                <a:moveTo>
                  <a:pt x="1078" y="34"/>
                </a:moveTo>
                <a:lnTo>
                  <a:pt x="1078" y="34"/>
                </a:lnTo>
                <a:lnTo>
                  <a:pt x="1078" y="26"/>
                </a:lnTo>
                <a:cubicBezTo>
                  <a:pt x="1078" y="12"/>
                  <a:pt x="1069" y="0"/>
                  <a:pt x="1057" y="0"/>
                </a:cubicBezTo>
                <a:lnTo>
                  <a:pt x="793" y="0"/>
                </a:lnTo>
                <a:cubicBezTo>
                  <a:pt x="781" y="0"/>
                  <a:pt x="772" y="12"/>
                  <a:pt x="772" y="26"/>
                </a:cubicBezTo>
                <a:lnTo>
                  <a:pt x="772" y="34"/>
                </a:lnTo>
                <a:cubicBezTo>
                  <a:pt x="772" y="36"/>
                  <a:pt x="772" y="39"/>
                  <a:pt x="772" y="41"/>
                </a:cubicBezTo>
                <a:lnTo>
                  <a:pt x="20" y="41"/>
                </a:lnTo>
                <a:cubicBezTo>
                  <a:pt x="9" y="41"/>
                  <a:pt x="0" y="50"/>
                  <a:pt x="0" y="61"/>
                </a:cubicBezTo>
                <a:lnTo>
                  <a:pt x="0" y="678"/>
                </a:lnTo>
                <a:cubicBezTo>
                  <a:pt x="0" y="689"/>
                  <a:pt x="9" y="698"/>
                  <a:pt x="20" y="698"/>
                </a:cubicBezTo>
                <a:lnTo>
                  <a:pt x="1057" y="698"/>
                </a:lnTo>
                <a:cubicBezTo>
                  <a:pt x="1069" y="698"/>
                  <a:pt x="1078" y="689"/>
                  <a:pt x="1078" y="678"/>
                </a:cubicBezTo>
                <a:lnTo>
                  <a:pt x="1078" y="77"/>
                </a:lnTo>
                <a:lnTo>
                  <a:pt x="1078" y="34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3" name="Picture 15" descr="slide1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04800" y="5676900"/>
            <a:ext cx="774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7" descr="numsensk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391400" y="533400"/>
            <a:ext cx="714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8" descr="fraction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229600" y="533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9" descr="co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6629400" y="533400"/>
            <a:ext cx="61912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40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85"/>
          <p:cNvSpPr>
            <a:spLocks noChangeArrowheads="1" noChangeShapeType="1" noTextEdit="1"/>
          </p:cNvSpPr>
          <p:nvPr/>
        </p:nvSpPr>
        <p:spPr bwMode="auto">
          <a:xfrm>
            <a:off x="2000251" y="152400"/>
            <a:ext cx="5150644" cy="3929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TRƯỜNG TIỂU HỌC </a:t>
            </a:r>
            <a:r>
              <a:rPr lang="en-US" sz="27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NGUYỄN CÔNG SÁU</a:t>
            </a:r>
            <a:endParaRPr lang="en-US" sz="27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75" name="WordArt 186"/>
          <p:cNvSpPr>
            <a:spLocks noChangeArrowheads="1" noChangeShapeType="1" noTextEdit="1"/>
          </p:cNvSpPr>
          <p:nvPr/>
        </p:nvSpPr>
        <p:spPr bwMode="auto">
          <a:xfrm>
            <a:off x="4382691" y="990600"/>
            <a:ext cx="302895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LUYỆN TỪ VÀ CÂU</a:t>
            </a:r>
          </a:p>
        </p:txBody>
      </p:sp>
      <p:sp>
        <p:nvSpPr>
          <p:cNvPr id="3076" name="WordArt 187"/>
          <p:cNvSpPr>
            <a:spLocks noChangeArrowheads="1" noChangeShapeType="1" noTextEdit="1"/>
          </p:cNvSpPr>
          <p:nvPr/>
        </p:nvSpPr>
        <p:spPr bwMode="auto">
          <a:xfrm>
            <a:off x="428626" y="2819400"/>
            <a:ext cx="8229599" cy="14061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NỐI CÁC VẾ CÂU GHÉP BẰNG QUAN HỆ TỪ </a:t>
            </a:r>
          </a:p>
        </p:txBody>
      </p:sp>
      <p:grpSp>
        <p:nvGrpSpPr>
          <p:cNvPr id="3077" name="Group 18"/>
          <p:cNvGrpSpPr>
            <a:grpSpLocks/>
          </p:cNvGrpSpPr>
          <p:nvPr/>
        </p:nvGrpSpPr>
        <p:grpSpPr bwMode="auto">
          <a:xfrm>
            <a:off x="1752600" y="762000"/>
            <a:ext cx="2171700" cy="17145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/>
            <a:p>
              <a:pPr>
                <a:defRPr/>
              </a:pPr>
              <a:endParaRPr lang="en-US" sz="1800">
                <a:cs typeface="Arial" charset="0"/>
              </a:endParaRPr>
            </a:p>
          </p:txBody>
        </p:sp>
        <p:pic>
          <p:nvPicPr>
            <p:cNvPr id="3079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en-US" sz="600" b="1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36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6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sz="1800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8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6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0485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3061097" y="552020"/>
            <a:ext cx="26289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066800" y="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09600" y="939225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95182"/>
              </p:ext>
            </p:extLst>
          </p:nvPr>
        </p:nvGraphicFramePr>
        <p:xfrm>
          <a:off x="228600" y="1676400"/>
          <a:ext cx="8686800" cy="15868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xmlns="" val="2558091967"/>
                    </a:ext>
                  </a:extLst>
                </a:gridCol>
              </a:tblGrid>
              <a:tr h="15868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Viết đoạn </a:t>
                      </a:r>
                      <a:r>
                        <a:rPr lang="da-DK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da-DK" sz="3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từ 3 đến 5 câu</a:t>
                      </a:r>
                      <a:r>
                        <a:rPr lang="da-DK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a-DK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sử dụng cặp quan hệ từ biểu thị mối quan hệ tương </a:t>
                      </a:r>
                      <a:r>
                        <a:rPr lang="da-DK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7794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1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61097" y="552020"/>
            <a:ext cx="26289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66800" y="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09600" y="939225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1524000"/>
            <a:ext cx="4254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Xem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sách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trang</a:t>
            </a:r>
            <a:r>
              <a:rPr lang="en-US" sz="3600" b="1" dirty="0" smtClean="0">
                <a:solidFill>
                  <a:srgbClr val="FF0000"/>
                </a:solidFill>
              </a:rPr>
              <a:t> 44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2600" y="2362200"/>
            <a:ext cx="593050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7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4" name="Picture 2" descr="XM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35" name="WordArt 3"/>
          <p:cNvSpPr>
            <a:spLocks noChangeArrowheads="1" noChangeShapeType="1" noTextEdit="1"/>
          </p:cNvSpPr>
          <p:nvPr/>
        </p:nvSpPr>
        <p:spPr bwMode="auto">
          <a:xfrm>
            <a:off x="533400" y="1447800"/>
            <a:ext cx="79248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1400" kern="10" spc="-14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cs typeface="Arial" panose="020B0604020202020204" pitchFamily="34" charset="0"/>
              </a:rPr>
              <a:t>Chân thành cảm ơn quý thầy cô và các em học sinh </a:t>
            </a:r>
            <a:endParaRPr lang="en-US" sz="1400" kern="10" spc="-14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48836" name="WordArt 4"/>
          <p:cNvSpPr>
            <a:spLocks noChangeArrowheads="1" noChangeShapeType="1" noTextEdit="1"/>
          </p:cNvSpPr>
          <p:nvPr/>
        </p:nvSpPr>
        <p:spPr bwMode="auto">
          <a:xfrm>
            <a:off x="2362200" y="4191000"/>
            <a:ext cx="4572000" cy="1828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Chào tạm biệt </a:t>
            </a:r>
          </a:p>
        </p:txBody>
      </p:sp>
    </p:spTree>
    <p:extLst>
      <p:ext uri="{BB962C8B-B14F-4D97-AF65-F5344CB8AC3E}">
        <p14:creationId xmlns:p14="http://schemas.microsoft.com/office/powerpoint/2010/main" val="155587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4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2524125" y="1752600"/>
            <a:ext cx="3648075" cy="56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1600200" y="2978944"/>
            <a:ext cx="6019800" cy="18978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 ĐỘNG.</a:t>
            </a: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914400" y="1229380"/>
            <a:ext cx="701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436570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3061097" y="1085420"/>
            <a:ext cx="26289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7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857250"/>
            <a:ext cx="9715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572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066800" y="53340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09600" y="1625296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11759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182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0" y="19050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" y="457200"/>
            <a:ext cx="9067800" cy="6400800"/>
            <a:chOff x="76200" y="457200"/>
            <a:chExt cx="9067800" cy="6400800"/>
          </a:xfrm>
        </p:grpSpPr>
        <p:sp>
          <p:nvSpPr>
            <p:cNvPr id="109571" name="Text Box 3"/>
            <p:cNvSpPr txBox="1">
              <a:spLocks noChangeArrowheads="1"/>
            </p:cNvSpPr>
            <p:nvPr/>
          </p:nvSpPr>
          <p:spPr bwMode="auto">
            <a:xfrm>
              <a:off x="228600" y="457200"/>
              <a:ext cx="8839200" cy="5909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dirty="0">
                  <a:cs typeface="Times New Roman" pitchFamily="18" charset="0"/>
                </a:rPr>
                <a:t>   </a:t>
              </a:r>
              <a:r>
                <a:rPr lang="en-US" sz="2800" b="1" u="sng" dirty="0" err="1">
                  <a:cs typeface="Times New Roman" pitchFamily="18" charset="0"/>
                </a:rPr>
                <a:t>Bài</a:t>
              </a:r>
              <a:r>
                <a:rPr lang="en-US" sz="2800" b="1" u="sng" dirty="0">
                  <a:cs typeface="Times New Roman" pitchFamily="18" charset="0"/>
                </a:rPr>
                <a:t> 1</a:t>
              </a:r>
              <a:r>
                <a:rPr lang="en-US" sz="2800" b="1" dirty="0">
                  <a:cs typeface="Times New Roman" pitchFamily="18" charset="0"/>
                </a:rPr>
                <a:t>: </a:t>
              </a:r>
              <a:r>
                <a:rPr lang="en-US" sz="2800" b="1" dirty="0" err="1">
                  <a:cs typeface="Times New Roman" pitchFamily="18" charset="0"/>
                </a:rPr>
                <a:t>Phân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tích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cấu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tạo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của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hai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câu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ghép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sau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bằng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cách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thực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hiện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yêu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cầu</a:t>
              </a:r>
              <a:r>
                <a:rPr lang="en-US" sz="2800" b="1" dirty="0" smtClean="0">
                  <a:cs typeface="Times New Roman" pitchFamily="18" charset="0"/>
                </a:rPr>
                <a:t> ở </a:t>
              </a:r>
              <a:r>
                <a:rPr lang="en-US" sz="2800" b="1" dirty="0" err="1" smtClean="0">
                  <a:cs typeface="Times New Roman" pitchFamily="18" charset="0"/>
                </a:rPr>
                <a:t>dưới</a:t>
              </a:r>
              <a:r>
                <a:rPr lang="en-US" sz="2800" b="1" dirty="0" smtClean="0">
                  <a:cs typeface="Times New Roman" pitchFamily="18" charset="0"/>
                </a:rPr>
                <a:t>.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smtClean="0">
                  <a:cs typeface="Times New Roman" pitchFamily="18" charset="0"/>
                </a:rPr>
                <a:t>a) </a:t>
              </a:r>
              <a:r>
                <a:rPr lang="en-US" sz="2800" b="1" dirty="0" err="1" smtClean="0">
                  <a:cs typeface="Times New Roman" pitchFamily="18" charset="0"/>
                </a:rPr>
                <a:t>Mặc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dù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giặc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Tây</a:t>
              </a:r>
              <a:r>
                <a:rPr lang="en-US" sz="2800" b="1" dirty="0" smtClean="0">
                  <a:cs typeface="Times New Roman" pitchFamily="18" charset="0"/>
                </a:rPr>
                <a:t> hung </a:t>
              </a:r>
              <a:r>
                <a:rPr lang="en-US" sz="2800" b="1" dirty="0" err="1" smtClean="0">
                  <a:cs typeface="Times New Roman" pitchFamily="18" charset="0"/>
                </a:rPr>
                <a:t>tàn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nhưng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chúng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không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thể</a:t>
              </a:r>
              <a:endParaRPr lang="en-US" sz="2800" b="1" dirty="0" smtClean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ngăn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cản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cháu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học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tập</a:t>
              </a:r>
              <a:r>
                <a:rPr lang="en-US" sz="2800" b="1" dirty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vui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tươi</a:t>
              </a:r>
              <a:r>
                <a:rPr lang="en-US" sz="2800" b="1" dirty="0" smtClean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đoàn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kết</a:t>
              </a:r>
              <a:r>
                <a:rPr lang="en-US" sz="2800" b="1" dirty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tiến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bộ</a:t>
              </a:r>
              <a:endParaRPr lang="en-US" sz="2800" b="1" dirty="0" smtClean="0">
                <a:cs typeface="Times New Roman" pitchFamily="18" charset="0"/>
              </a:endParaRPr>
            </a:p>
            <a:p>
              <a:pPr algn="r"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  </a:t>
              </a:r>
              <a:r>
                <a:rPr lang="en-US" sz="2800" b="1" dirty="0" err="1" smtClean="0">
                  <a:cs typeface="Times New Roman" pitchFamily="18" charset="0"/>
                </a:rPr>
                <a:t>Hồ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Chí</a:t>
              </a:r>
              <a:r>
                <a:rPr lang="en-US" sz="2800" b="1" dirty="0" smtClean="0">
                  <a:cs typeface="Times New Roman" pitchFamily="18" charset="0"/>
                </a:rPr>
                <a:t> Minh 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b</a:t>
              </a:r>
              <a:r>
                <a:rPr lang="en-US" sz="2800" b="1" dirty="0">
                  <a:cs typeface="Times New Roman" pitchFamily="18" charset="0"/>
                </a:rPr>
                <a:t>) </a:t>
              </a:r>
              <a:r>
                <a:rPr lang="en-US" sz="2800" b="1" dirty="0" err="1">
                  <a:cs typeface="Times New Roman" pitchFamily="18" charset="0"/>
                </a:rPr>
                <a:t>Tuy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rét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vẫn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kéo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dài</a:t>
              </a:r>
              <a:r>
                <a:rPr lang="en-US" sz="2800" b="1" dirty="0">
                  <a:cs typeface="Times New Roman" pitchFamily="18" charset="0"/>
                </a:rPr>
                <a:t>, </a:t>
              </a:r>
              <a:r>
                <a:rPr lang="en-US" sz="2800" b="1" dirty="0" err="1" smtClean="0">
                  <a:cs typeface="Times New Roman" pitchFamily="18" charset="0"/>
                </a:rPr>
                <a:t>mùa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xuân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đã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đến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bên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bờ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sông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Lương</a:t>
              </a:r>
              <a:r>
                <a:rPr lang="en-US" sz="2800" b="1" dirty="0">
                  <a:cs typeface="Times New Roman" pitchFamily="18" charset="0"/>
                </a:rPr>
                <a:t>.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en-US" sz="2800" b="1" dirty="0" err="1" smtClean="0">
                  <a:cs typeface="Times New Roman" pitchFamily="18" charset="0"/>
                </a:rPr>
                <a:t>Nguyễn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Đình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Thi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                                                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                                                                                                               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200" y="5042118"/>
              <a:ext cx="90678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-</a:t>
              </a:r>
              <a:r>
                <a:rPr lang="en-US" sz="2800" dirty="0" err="1" smtClean="0"/>
                <a:t>Dùng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dấu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/ </a:t>
              </a:r>
              <a:r>
                <a:rPr lang="en-US" sz="2800" dirty="0" err="1" smtClean="0"/>
                <a:t>ngăn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trong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ghép</a:t>
              </a:r>
              <a:r>
                <a:rPr lang="en-US" sz="2800" dirty="0" smtClean="0"/>
                <a:t>.</a:t>
              </a:r>
            </a:p>
            <a:p>
              <a:r>
                <a:rPr lang="en-US" sz="2800" dirty="0" smtClean="0"/>
                <a:t>-</a:t>
              </a:r>
              <a:r>
                <a:rPr lang="en-US" sz="2800" dirty="0" err="1" smtClean="0"/>
                <a:t>Khoanh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tròn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quan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hệ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hoặc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cặp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quan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hệ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nối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.</a:t>
              </a:r>
            </a:p>
            <a:p>
              <a:r>
                <a:rPr lang="en-US" sz="2800" dirty="0" smtClean="0"/>
                <a:t>-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một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dưới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phận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chủ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ngữ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hai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dưới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phận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vị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ngữ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trong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.</a:t>
              </a:r>
              <a:endParaRPr lang="en-US" sz="28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1676400" y="914400"/>
            <a:ext cx="573024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81000" y="5460274"/>
            <a:ext cx="533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1000" y="5943600"/>
            <a:ext cx="5867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28600" y="6366510"/>
            <a:ext cx="8001000" cy="378279"/>
            <a:chOff x="228600" y="6366510"/>
            <a:chExt cx="8001000" cy="37827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81000" y="6366510"/>
              <a:ext cx="78486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8600" y="6744789"/>
              <a:ext cx="15240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2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182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4000" y="19050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" y="457200"/>
            <a:ext cx="9067800" cy="6400800"/>
            <a:chOff x="76200" y="457200"/>
            <a:chExt cx="9067800" cy="6400800"/>
          </a:xfrm>
        </p:grpSpPr>
        <p:sp>
          <p:nvSpPr>
            <p:cNvPr id="109571" name="Text Box 3"/>
            <p:cNvSpPr txBox="1">
              <a:spLocks noChangeArrowheads="1"/>
            </p:cNvSpPr>
            <p:nvPr/>
          </p:nvSpPr>
          <p:spPr bwMode="auto">
            <a:xfrm>
              <a:off x="228600" y="457200"/>
              <a:ext cx="8839200" cy="5909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dirty="0">
                  <a:cs typeface="Times New Roman" pitchFamily="18" charset="0"/>
                </a:rPr>
                <a:t>   </a:t>
              </a:r>
              <a:r>
                <a:rPr lang="en-US" sz="2800" b="1" u="sng" dirty="0" err="1">
                  <a:cs typeface="Times New Roman" pitchFamily="18" charset="0"/>
                </a:rPr>
                <a:t>Bài</a:t>
              </a:r>
              <a:r>
                <a:rPr lang="en-US" sz="2800" b="1" u="sng" dirty="0">
                  <a:cs typeface="Times New Roman" pitchFamily="18" charset="0"/>
                </a:rPr>
                <a:t> 1</a:t>
              </a:r>
              <a:r>
                <a:rPr lang="en-US" sz="2800" b="1" dirty="0">
                  <a:cs typeface="Times New Roman" pitchFamily="18" charset="0"/>
                </a:rPr>
                <a:t>: </a:t>
              </a:r>
              <a:r>
                <a:rPr lang="en-US" sz="2800" b="1" dirty="0" err="1">
                  <a:cs typeface="Times New Roman" pitchFamily="18" charset="0"/>
                </a:rPr>
                <a:t>Phân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tích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cấu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tạo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của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hai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câu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ghép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sau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bằng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cách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thực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hiện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yêu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cầu</a:t>
              </a:r>
              <a:r>
                <a:rPr lang="en-US" sz="2800" b="1" dirty="0" smtClean="0">
                  <a:cs typeface="Times New Roman" pitchFamily="18" charset="0"/>
                </a:rPr>
                <a:t> ở </a:t>
              </a:r>
              <a:r>
                <a:rPr lang="en-US" sz="2800" b="1" dirty="0" err="1" smtClean="0">
                  <a:cs typeface="Times New Roman" pitchFamily="18" charset="0"/>
                </a:rPr>
                <a:t>dưới</a:t>
              </a:r>
              <a:r>
                <a:rPr lang="en-US" sz="2800" b="1" dirty="0" smtClean="0">
                  <a:cs typeface="Times New Roman" pitchFamily="18" charset="0"/>
                </a:rPr>
                <a:t>.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 </a:t>
              </a:r>
              <a:r>
                <a:rPr lang="en-US" sz="2800" b="1" dirty="0" smtClean="0">
                  <a:cs typeface="Times New Roman" pitchFamily="18" charset="0"/>
                </a:rPr>
                <a:t> a) </a:t>
              </a:r>
              <a:r>
                <a:rPr lang="en-US" sz="2800" b="1" dirty="0" err="1" smtClean="0">
                  <a:cs typeface="Times New Roman" pitchFamily="18" charset="0"/>
                </a:rPr>
                <a:t>Mặc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dù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giặc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Tây</a:t>
              </a:r>
              <a:r>
                <a:rPr lang="en-US" sz="2800" b="1" dirty="0" smtClean="0">
                  <a:cs typeface="Times New Roman" pitchFamily="18" charset="0"/>
                </a:rPr>
                <a:t> hung </a:t>
              </a:r>
              <a:r>
                <a:rPr lang="en-US" sz="2800" b="1" dirty="0" err="1" smtClean="0">
                  <a:cs typeface="Times New Roman" pitchFamily="18" charset="0"/>
                </a:rPr>
                <a:t>tàn</a:t>
              </a:r>
              <a:r>
                <a:rPr lang="en-US" sz="2800" b="1" dirty="0" smtClean="0"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cs typeface="Times New Roman" pitchFamily="18" charset="0"/>
                </a:rPr>
                <a:t>nhưng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chúng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không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thể</a:t>
              </a:r>
              <a:endParaRPr lang="en-US" sz="2800" b="1" dirty="0" smtClean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ngăn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cản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các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cháu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học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tập</a:t>
              </a:r>
              <a:r>
                <a:rPr lang="en-US" sz="2800" b="1" dirty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vui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tươi</a:t>
              </a:r>
              <a:r>
                <a:rPr lang="en-US" sz="2800" b="1" dirty="0" smtClean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đoàn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kết</a:t>
              </a:r>
              <a:r>
                <a:rPr lang="en-US" sz="2800" b="1" dirty="0">
                  <a:cs typeface="Times New Roman" pitchFamily="18" charset="0"/>
                </a:rPr>
                <a:t>, </a:t>
              </a:r>
              <a:r>
                <a:rPr lang="en-US" sz="2800" b="1" dirty="0" err="1">
                  <a:cs typeface="Times New Roman" pitchFamily="18" charset="0"/>
                </a:rPr>
                <a:t>tiến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bộ</a:t>
              </a:r>
              <a:endParaRPr lang="en-US" sz="2800" b="1" dirty="0" smtClean="0">
                <a:cs typeface="Times New Roman" pitchFamily="18" charset="0"/>
              </a:endParaRPr>
            </a:p>
            <a:p>
              <a:pPr algn="r"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  </a:t>
              </a:r>
              <a:r>
                <a:rPr lang="en-US" sz="2800" b="1" dirty="0" err="1" smtClean="0">
                  <a:cs typeface="Times New Roman" pitchFamily="18" charset="0"/>
                </a:rPr>
                <a:t>Hồ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Chí</a:t>
              </a:r>
              <a:r>
                <a:rPr lang="en-US" sz="2800" b="1" dirty="0" smtClean="0">
                  <a:cs typeface="Times New Roman" pitchFamily="18" charset="0"/>
                </a:rPr>
                <a:t> Minh 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 smtClean="0">
                  <a:cs typeface="Times New Roman" pitchFamily="18" charset="0"/>
                </a:rPr>
                <a:t>b</a:t>
              </a:r>
              <a:r>
                <a:rPr lang="en-US" sz="2800" b="1" dirty="0">
                  <a:cs typeface="Times New Roman" pitchFamily="18" charset="0"/>
                </a:rPr>
                <a:t>) </a:t>
              </a:r>
              <a:r>
                <a:rPr lang="en-US" sz="2800" b="1" dirty="0" err="1">
                  <a:cs typeface="Times New Roman" pitchFamily="18" charset="0"/>
                </a:rPr>
                <a:t>Tuy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rét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vẫn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kéo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dài</a:t>
              </a:r>
              <a:r>
                <a:rPr lang="en-US" sz="2800" b="1" dirty="0">
                  <a:cs typeface="Times New Roman" pitchFamily="18" charset="0"/>
                </a:rPr>
                <a:t>,   </a:t>
              </a:r>
              <a:r>
                <a:rPr lang="en-US" sz="2800" b="1" dirty="0" err="1">
                  <a:cs typeface="Times New Roman" pitchFamily="18" charset="0"/>
                </a:rPr>
                <a:t>mùa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xuân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đã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đến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bên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bờ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sông</a:t>
              </a:r>
              <a:r>
                <a:rPr lang="en-US" sz="2800" b="1" dirty="0">
                  <a:cs typeface="Times New Roman" pitchFamily="18" charset="0"/>
                </a:rPr>
                <a:t> </a:t>
              </a:r>
              <a:r>
                <a:rPr lang="en-US" sz="2800" b="1" dirty="0" err="1">
                  <a:cs typeface="Times New Roman" pitchFamily="18" charset="0"/>
                </a:rPr>
                <a:t>Lương</a:t>
              </a:r>
              <a:r>
                <a:rPr lang="en-US" sz="2800" b="1" dirty="0">
                  <a:cs typeface="Times New Roman" pitchFamily="18" charset="0"/>
                </a:rPr>
                <a:t>.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en-US" sz="2800" b="1" dirty="0" err="1" smtClean="0">
                  <a:cs typeface="Times New Roman" pitchFamily="18" charset="0"/>
                </a:rPr>
                <a:t>Nguyễn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Đình</a:t>
              </a:r>
              <a:r>
                <a:rPr lang="en-US" sz="2800" b="1" dirty="0" smtClean="0"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cs typeface="Times New Roman" pitchFamily="18" charset="0"/>
                </a:rPr>
                <a:t>Thi</a:t>
              </a:r>
              <a:endParaRPr lang="en-US" sz="2800" b="1" dirty="0">
                <a:cs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                                                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800" b="1" dirty="0">
                  <a:cs typeface="Times New Roman" pitchFamily="18" charset="0"/>
                </a:rPr>
                <a:t>                                                                                                                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200" y="5042118"/>
              <a:ext cx="90678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-</a:t>
              </a:r>
              <a:r>
                <a:rPr lang="en-US" sz="2800" dirty="0" err="1" smtClean="0"/>
                <a:t>Dùng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dấu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/ </a:t>
              </a:r>
              <a:r>
                <a:rPr lang="en-US" sz="2800" dirty="0" err="1" smtClean="0"/>
                <a:t>ngăn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trong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ghép</a:t>
              </a:r>
              <a:r>
                <a:rPr lang="en-US" sz="2800" dirty="0" smtClean="0"/>
                <a:t>.</a:t>
              </a:r>
            </a:p>
            <a:p>
              <a:r>
                <a:rPr lang="en-US" sz="2800" dirty="0" smtClean="0"/>
                <a:t>-</a:t>
              </a:r>
              <a:r>
                <a:rPr lang="en-US" sz="2800" dirty="0" err="1" smtClean="0"/>
                <a:t>Khoanh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tròn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quan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hệ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hoặc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cặp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quan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hệ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nối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.</a:t>
              </a:r>
            </a:p>
            <a:p>
              <a:r>
                <a:rPr lang="en-US" sz="2800" dirty="0" smtClean="0"/>
                <a:t>-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một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dưới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phận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chủ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ngữ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hai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gạch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dưới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phận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vị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ngữ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trong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từng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vế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câu</a:t>
              </a:r>
              <a:r>
                <a:rPr lang="en-US" sz="2800" dirty="0" smtClean="0"/>
                <a:t>.</a:t>
              </a:r>
              <a:endParaRPr lang="en-US" sz="2800" dirty="0"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5029200" y="1676400"/>
            <a:ext cx="1524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838200" y="1447800"/>
            <a:ext cx="13716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181600" y="1524000"/>
            <a:ext cx="10668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19812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596640" y="1981200"/>
            <a:ext cx="1356360" cy="1524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00800" y="1981200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406640" y="1965960"/>
            <a:ext cx="1356360" cy="1524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1000" y="2667000"/>
            <a:ext cx="8077200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810000" y="3581400"/>
            <a:ext cx="1524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09600" y="3429000"/>
            <a:ext cx="762000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1447800" y="3962400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981200" y="3962400"/>
            <a:ext cx="1615440" cy="1524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38600" y="39624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3962400"/>
            <a:ext cx="2743200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04800" y="4343400"/>
            <a:ext cx="914400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76400" y="914400"/>
            <a:ext cx="573024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81000" y="5460274"/>
            <a:ext cx="533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1000" y="5943600"/>
            <a:ext cx="5867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28600" y="6366510"/>
            <a:ext cx="8001000" cy="378279"/>
            <a:chOff x="228600" y="6366510"/>
            <a:chExt cx="8001000" cy="37827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81000" y="6366510"/>
              <a:ext cx="78486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8600" y="6744789"/>
              <a:ext cx="15240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3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28600" y="2012950"/>
            <a:ext cx="876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600">
              <a:cs typeface="Times New Roman" pitchFamily="18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26377" y="1692057"/>
            <a:ext cx="8991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/>
            <a:r>
              <a:rPr lang="en-US" sz="2800" b="1" u="sng" dirty="0" err="1" smtClean="0">
                <a:cs typeface="Times New Roman" pitchFamily="18" charset="0"/>
              </a:rPr>
              <a:t>Bài</a:t>
            </a:r>
            <a:r>
              <a:rPr lang="en-US" sz="2800" b="1" u="sng" dirty="0" smtClean="0">
                <a:cs typeface="Times New Roman" pitchFamily="18" charset="0"/>
              </a:rPr>
              <a:t> </a:t>
            </a:r>
            <a:r>
              <a:rPr lang="en-US" sz="2800" b="1" u="sng" dirty="0">
                <a:cs typeface="Times New Roman" pitchFamily="18" charset="0"/>
              </a:rPr>
              <a:t>2</a:t>
            </a:r>
            <a:r>
              <a:rPr lang="en-US" sz="2800" b="1" dirty="0">
                <a:cs typeface="Times New Roman" pitchFamily="18" charset="0"/>
              </a:rPr>
              <a:t>: </a:t>
            </a:r>
            <a:r>
              <a:rPr lang="en-US" sz="2800" b="1" dirty="0" err="1">
                <a:cs typeface="Times New Roman" pitchFamily="18" charset="0"/>
              </a:rPr>
              <a:t>Thêm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một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vế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câu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vào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chỗ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trống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để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tạo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thành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câu</a:t>
            </a:r>
            <a:endParaRPr lang="en-US" sz="2800" b="1" dirty="0">
              <a:cs typeface="Times New Roman" pitchFamily="18" charset="0"/>
            </a:endParaRPr>
          </a:p>
          <a:p>
            <a:pPr marL="342900" indent="-342900" algn="just" eaLnBrk="0" hangingPunct="0"/>
            <a:r>
              <a:rPr lang="en-US" sz="2800" b="1" dirty="0" err="1">
                <a:cs typeface="Times New Roman" pitchFamily="18" charset="0"/>
              </a:rPr>
              <a:t>ghép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chỉ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quan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hệ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tương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phản</a:t>
            </a:r>
            <a:endParaRPr lang="en-US" sz="2800" b="1" dirty="0" smtClean="0">
              <a:cs typeface="Times New Roman" pitchFamily="18" charset="0"/>
            </a:endParaRPr>
          </a:p>
          <a:p>
            <a:pPr marL="342900" indent="-342900" algn="just" eaLnBrk="0" hangingPunct="0"/>
            <a:endParaRPr lang="en-US" sz="2800" b="1" dirty="0">
              <a:cs typeface="Times New Roman" pitchFamily="18" charset="0"/>
            </a:endParaRPr>
          </a:p>
          <a:p>
            <a:pPr marL="342900" indent="-342900" algn="just" eaLnBrk="0" hangingPunct="0"/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a) </a:t>
            </a:r>
            <a:r>
              <a:rPr lang="en-US" sz="2800" b="1" dirty="0" err="1" smtClean="0">
                <a:cs typeface="Times New Roman" pitchFamily="18" charset="0"/>
              </a:rPr>
              <a:t>Tuy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hạn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hán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kéo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dài</a:t>
            </a:r>
            <a:r>
              <a:rPr lang="en-US" sz="2800" b="1" dirty="0" smtClean="0">
                <a:cs typeface="Times New Roman" pitchFamily="18" charset="0"/>
              </a:rPr>
              <a:t>…………………………………..</a:t>
            </a:r>
          </a:p>
          <a:p>
            <a:pPr marL="342900" indent="-342900" algn="just" eaLnBrk="0" hangingPunct="0"/>
            <a:endParaRPr lang="en-US" sz="2800" b="1" i="1" dirty="0">
              <a:cs typeface="Times New Roman" pitchFamily="18" charset="0"/>
            </a:endParaRPr>
          </a:p>
          <a:p>
            <a:pPr marL="342900" indent="-342900" algn="just" eaLnBrk="0" hangingPunct="0"/>
            <a:r>
              <a:rPr lang="en-US" sz="2800" b="1" i="1" dirty="0" smtClean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b)…………………….... </a:t>
            </a:r>
            <a:r>
              <a:rPr lang="en-US" sz="2800" b="1" dirty="0" err="1">
                <a:cs typeface="Times New Roman" pitchFamily="18" charset="0"/>
              </a:rPr>
              <a:t>n</a:t>
            </a:r>
            <a:r>
              <a:rPr lang="en-US" sz="2800" b="1" dirty="0" err="1" smtClean="0">
                <a:cs typeface="Times New Roman" pitchFamily="18" charset="0"/>
              </a:rPr>
              <a:t>hưng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các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cô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vẫn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miệt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mài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trên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đồng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ruộng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5029200" y="20574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7600" y="2937325"/>
            <a:ext cx="586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solidFill>
                  <a:srgbClr val="FF0000"/>
                </a:solidFill>
              </a:rPr>
              <a:t>n</a:t>
            </a:r>
            <a:r>
              <a:rPr lang="en-US" sz="2600" b="1" dirty="0" err="1" smtClean="0">
                <a:solidFill>
                  <a:srgbClr val="FF0000"/>
                </a:solidFill>
              </a:rPr>
              <a:t>hưng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vườn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rau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nhà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em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vẫn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xanh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tốt</a:t>
            </a:r>
            <a:r>
              <a:rPr lang="en-US" sz="2600" b="1" dirty="0" smtClean="0">
                <a:solidFill>
                  <a:srgbClr val="FF0000"/>
                </a:solidFill>
              </a:rPr>
              <a:t>.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377552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Mặc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dù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trời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sắp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tối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8600" y="2175325"/>
            <a:ext cx="8153400" cy="381000"/>
            <a:chOff x="228600" y="914400"/>
            <a:chExt cx="8153400" cy="3810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219200" y="953588"/>
              <a:ext cx="2438400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096000" y="914400"/>
              <a:ext cx="2286000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1295400"/>
              <a:ext cx="4267200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61097" y="552020"/>
            <a:ext cx="2628900" cy="500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066800" y="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09600" y="1091896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5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2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763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/>
              <a:t>			</a:t>
            </a:r>
            <a:r>
              <a:rPr lang="vi-VN" b="1" dirty="0" smtClean="0"/>
              <a:t>Chủ </a:t>
            </a:r>
            <a:r>
              <a:rPr lang="vi-VN" b="1" dirty="0"/>
              <a:t>ngữ ở đâu ?</a:t>
            </a:r>
            <a:endParaRPr lang="vi-VN" dirty="0"/>
          </a:p>
          <a:p>
            <a:r>
              <a:rPr lang="vi-VN" b="1" dirty="0"/>
              <a:t>Cô giáo viết lên bảng một câu ghép :</a:t>
            </a:r>
          </a:p>
          <a:p>
            <a:r>
              <a:rPr lang="vi-VN" b="1" dirty="0"/>
              <a:t>"Mặc dù tên cướp rất hung hăng, gian xảo nhưng cuối cùng hắn vẫn phải đưa hai tay vào còng số 8."</a:t>
            </a:r>
          </a:p>
          <a:p>
            <a:r>
              <a:rPr lang="vi-VN" b="1" dirty="0"/>
              <a:t>Rồi cô hỏi :</a:t>
            </a:r>
          </a:p>
          <a:p>
            <a:r>
              <a:rPr lang="vi-VN" b="1" dirty="0"/>
              <a:t>- Em nào cho cô biết chủ ngữ của câu trên ở đâu ?</a:t>
            </a:r>
          </a:p>
          <a:p>
            <a:r>
              <a:rPr lang="vi-VN" b="1" dirty="0"/>
              <a:t>Hùng nhanh nhảu :</a:t>
            </a:r>
          </a:p>
          <a:p>
            <a:r>
              <a:rPr lang="vi-VN" b="1" dirty="0"/>
              <a:t>- Thưa cô, chủ ngữ đang ở trong nhà giam ạ</a:t>
            </a:r>
            <a:r>
              <a:rPr lang="vi-VN" dirty="0"/>
              <a:t>.</a:t>
            </a:r>
          </a:p>
          <a:p>
            <a:r>
              <a:rPr lang="vi-VN" dirty="0"/>
              <a:t>a) Dùng gạch xiên ( / ) ngăn cách các vế câu của câu ghép trong mẩu chuyện trên.</a:t>
            </a:r>
          </a:p>
          <a:p>
            <a:r>
              <a:rPr lang="vi-VN" dirty="0"/>
              <a:t>b) Khoanh tròn cặp quan hệ từ nối các vế câu.</a:t>
            </a:r>
          </a:p>
          <a:p>
            <a:r>
              <a:rPr lang="vi-VN" dirty="0"/>
              <a:t>c) Gạch một gạch dưới bộ phận chủ ngữ, gạch hai gạch dưới bộ phận vị ngữ trong từng vế câu.</a:t>
            </a:r>
          </a:p>
          <a:p>
            <a:r>
              <a:rPr lang="vi-VN" dirty="0"/>
              <a:t/>
            </a:r>
            <a:br>
              <a:rPr lang="vi-VN" dirty="0"/>
            </a:br>
            <a:r>
              <a:rPr lang="vi-VN" dirty="0"/>
              <a:t/>
            </a:r>
            <a:br>
              <a:rPr lang="vi-VN" dirty="0"/>
            </a:br>
            <a:endParaRPr lang="en-US" sz="1600" dirty="0">
              <a:cs typeface="Times New Roman" pitchFamily="18" charset="0"/>
            </a:endParaRP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800" b="1" u="sng" dirty="0" err="1" smtClean="0">
                <a:cs typeface="Times New Roman" pitchFamily="18" charset="0"/>
              </a:rPr>
              <a:t>Bài</a:t>
            </a:r>
            <a:r>
              <a:rPr lang="en-US" sz="2800" b="1" u="sng" dirty="0" smtClean="0">
                <a:cs typeface="Times New Roman" pitchFamily="18" charset="0"/>
              </a:rPr>
              <a:t> </a:t>
            </a:r>
            <a:r>
              <a:rPr lang="en-US" sz="2800" b="1" u="sng" dirty="0">
                <a:cs typeface="Times New Roman" pitchFamily="18" charset="0"/>
              </a:rPr>
              <a:t>3</a:t>
            </a:r>
            <a:r>
              <a:rPr lang="en-US" sz="2800" b="1" dirty="0">
                <a:cs typeface="Times New Roman" pitchFamily="18" charset="0"/>
              </a:rPr>
              <a:t>: </a:t>
            </a:r>
            <a:r>
              <a:rPr lang="en-US" sz="2800" b="1" dirty="0" err="1">
                <a:cs typeface="Times New Roman" pitchFamily="18" charset="0"/>
              </a:rPr>
              <a:t>Tìm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chủ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ngữ</a:t>
            </a:r>
            <a:r>
              <a:rPr lang="en-US" sz="2800" b="1" dirty="0">
                <a:cs typeface="Times New Roman" pitchFamily="18" charset="0"/>
              </a:rPr>
              <a:t>, </a:t>
            </a:r>
            <a:r>
              <a:rPr lang="en-US" sz="2800" b="1" dirty="0" err="1">
                <a:cs typeface="Times New Roman" pitchFamily="18" charset="0"/>
              </a:rPr>
              <a:t>vị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ngữ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của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mỗi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vế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câu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ghép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trong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mẩu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chuyện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vui</a:t>
            </a:r>
            <a:r>
              <a:rPr lang="en-US" sz="2800" b="1" dirty="0">
                <a:cs typeface="Times New Roman" pitchFamily="18" charset="0"/>
              </a:rPr>
              <a:t>.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5029200" y="20574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219200" y="457200"/>
            <a:ext cx="6019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85800" y="4153989"/>
            <a:ext cx="502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4876800"/>
            <a:ext cx="2971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81000" y="5257800"/>
            <a:ext cx="8153400" cy="367937"/>
            <a:chOff x="381000" y="5486400"/>
            <a:chExt cx="8153400" cy="367937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85800" y="5486400"/>
              <a:ext cx="78486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81000" y="5854337"/>
              <a:ext cx="6858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817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1106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52400" y="156049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dirty="0">
                <a:cs typeface="Times New Roman" pitchFamily="18" charset="0"/>
              </a:rPr>
              <a:t>    </a:t>
            </a:r>
            <a:r>
              <a:rPr lang="en-US" sz="2800" b="1" i="1" dirty="0" err="1">
                <a:cs typeface="Times New Roman" pitchFamily="18" charset="0"/>
              </a:rPr>
              <a:t>Mặc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dù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tên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cướp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rất</a:t>
            </a:r>
            <a:r>
              <a:rPr lang="en-US" sz="2800" b="1" i="1" dirty="0">
                <a:cs typeface="Times New Roman" pitchFamily="18" charset="0"/>
              </a:rPr>
              <a:t> hung </a:t>
            </a:r>
            <a:r>
              <a:rPr lang="en-US" sz="2800" b="1" i="1" dirty="0" err="1">
                <a:cs typeface="Times New Roman" pitchFamily="18" charset="0"/>
              </a:rPr>
              <a:t>hăng</a:t>
            </a:r>
            <a:r>
              <a:rPr lang="en-US" sz="2800" b="1" i="1" dirty="0">
                <a:cs typeface="Times New Roman" pitchFamily="18" charset="0"/>
              </a:rPr>
              <a:t>, </a:t>
            </a:r>
            <a:r>
              <a:rPr lang="en-US" sz="2800" b="1" i="1" dirty="0" err="1">
                <a:cs typeface="Times New Roman" pitchFamily="18" charset="0"/>
              </a:rPr>
              <a:t>gian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xảo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 smtClean="0">
                <a:cs typeface="Times New Roman" pitchFamily="18" charset="0"/>
              </a:rPr>
              <a:t>nhưng</a:t>
            </a:r>
            <a:r>
              <a:rPr lang="en-US" sz="2800" b="1" i="1" dirty="0" smtClean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cuối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cùng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hắn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vẫn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phải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đưa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tay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vào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còng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số</a:t>
            </a:r>
            <a:r>
              <a:rPr lang="en-US" sz="2800" b="1" i="1" dirty="0">
                <a:cs typeface="Times New Roman" pitchFamily="18" charset="0"/>
              </a:rPr>
              <a:t> 8.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2819400"/>
            <a:ext cx="8763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dirty="0" smtClean="0"/>
              <a:t>a</a:t>
            </a:r>
            <a:r>
              <a:rPr lang="vi-VN" sz="2800" dirty="0"/>
              <a:t>) </a:t>
            </a:r>
            <a:r>
              <a:rPr lang="vi-VN" sz="2800" u="sng" dirty="0"/>
              <a:t>Dùng gạch xiên ( / ) ngăn cách các vế câu </a:t>
            </a:r>
            <a:r>
              <a:rPr lang="vi-VN" sz="2800" dirty="0"/>
              <a:t>của câu ghép trong mẩu chuyện trên.</a:t>
            </a:r>
          </a:p>
          <a:p>
            <a:r>
              <a:rPr lang="vi-VN" sz="2800" dirty="0"/>
              <a:t>b) </a:t>
            </a:r>
            <a:r>
              <a:rPr lang="vi-VN" sz="2800" u="sng" dirty="0"/>
              <a:t>Khoanh tròn cặp quan hệ từ </a:t>
            </a:r>
            <a:r>
              <a:rPr lang="vi-VN" sz="2800" dirty="0"/>
              <a:t>nối các vế câu.</a:t>
            </a:r>
          </a:p>
          <a:p>
            <a:r>
              <a:rPr lang="vi-VN" sz="2800" dirty="0"/>
              <a:t>c) </a:t>
            </a:r>
            <a:r>
              <a:rPr lang="vi-VN" sz="2800" u="sng" dirty="0"/>
              <a:t>Gạch một gạch dưới bộ phận chủ ngữ, gạch hai gạch dưới bộ phận vị ngữ </a:t>
            </a:r>
            <a:r>
              <a:rPr lang="vi-VN" sz="2800" dirty="0"/>
              <a:t>trong từng vế câu.</a:t>
            </a:r>
          </a:p>
          <a:p>
            <a:r>
              <a:rPr lang="vi-VN" sz="2800" dirty="0"/>
              <a:t/>
            </a:r>
            <a:br>
              <a:rPr lang="vi-VN" sz="2800" dirty="0"/>
            </a:br>
            <a:r>
              <a:rPr lang="vi-VN" sz="2800" dirty="0"/>
              <a:t/>
            </a:r>
            <a:br>
              <a:rPr lang="vi-VN" sz="2800" dirty="0"/>
            </a:br>
            <a:endParaRPr lang="en-US" sz="1800" dirty="0">
              <a:cs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61097" y="552020"/>
            <a:ext cx="26289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66800" y="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09600" y="939225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89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52400" y="156049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dirty="0">
                <a:cs typeface="Times New Roman" pitchFamily="18" charset="0"/>
              </a:rPr>
              <a:t>    </a:t>
            </a:r>
            <a:r>
              <a:rPr lang="en-US" sz="2800" b="1" i="1" dirty="0" err="1">
                <a:cs typeface="Times New Roman" pitchFamily="18" charset="0"/>
              </a:rPr>
              <a:t>Mặc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dù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tên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cướp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rất</a:t>
            </a:r>
            <a:r>
              <a:rPr lang="en-US" sz="2800" b="1" i="1" dirty="0">
                <a:cs typeface="Times New Roman" pitchFamily="18" charset="0"/>
              </a:rPr>
              <a:t> hung </a:t>
            </a:r>
            <a:r>
              <a:rPr lang="en-US" sz="2800" b="1" i="1" dirty="0" err="1">
                <a:cs typeface="Times New Roman" pitchFamily="18" charset="0"/>
              </a:rPr>
              <a:t>hăng</a:t>
            </a:r>
            <a:r>
              <a:rPr lang="en-US" sz="2800" b="1" i="1" dirty="0">
                <a:cs typeface="Times New Roman" pitchFamily="18" charset="0"/>
              </a:rPr>
              <a:t>, </a:t>
            </a:r>
            <a:r>
              <a:rPr lang="en-US" sz="2800" b="1" i="1" dirty="0" err="1">
                <a:cs typeface="Times New Roman" pitchFamily="18" charset="0"/>
              </a:rPr>
              <a:t>gian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xảo</a:t>
            </a:r>
            <a:r>
              <a:rPr lang="en-US" sz="2800" b="1" i="1" dirty="0">
                <a:cs typeface="Times New Roman" pitchFamily="18" charset="0"/>
              </a:rPr>
              <a:t>   </a:t>
            </a:r>
            <a:r>
              <a:rPr lang="en-US" sz="2800" b="1" i="1" dirty="0" err="1">
                <a:cs typeface="Times New Roman" pitchFamily="18" charset="0"/>
              </a:rPr>
              <a:t>nhưng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cuối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cùng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hắn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vẫn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phải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đưa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tay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vào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còng</a:t>
            </a:r>
            <a:r>
              <a:rPr lang="en-US" sz="2800" b="1" i="1" dirty="0">
                <a:cs typeface="Times New Roman" pitchFamily="18" charset="0"/>
              </a:rPr>
              <a:t> </a:t>
            </a:r>
            <a:r>
              <a:rPr lang="en-US" sz="2800" b="1" i="1" dirty="0" err="1">
                <a:cs typeface="Times New Roman" pitchFamily="18" charset="0"/>
              </a:rPr>
              <a:t>số</a:t>
            </a:r>
            <a:r>
              <a:rPr lang="en-US" sz="2800" b="1" i="1" dirty="0">
                <a:cs typeface="Times New Roman" pitchFamily="18" charset="0"/>
              </a:rPr>
              <a:t> 8.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2819400"/>
            <a:ext cx="8763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dirty="0" smtClean="0"/>
              <a:t>a</a:t>
            </a:r>
            <a:r>
              <a:rPr lang="vi-VN" sz="2800" dirty="0"/>
              <a:t>) </a:t>
            </a:r>
            <a:r>
              <a:rPr lang="vi-VN" sz="2800" u="sng" dirty="0"/>
              <a:t>Dùng gạch xiên ( / ) ngăn cách các vế câu </a:t>
            </a:r>
            <a:r>
              <a:rPr lang="vi-VN" sz="2800" dirty="0"/>
              <a:t>của câu ghép trong mẩu chuyện trên.</a:t>
            </a:r>
          </a:p>
          <a:p>
            <a:r>
              <a:rPr lang="vi-VN" sz="2800" dirty="0"/>
              <a:t>b) </a:t>
            </a:r>
            <a:r>
              <a:rPr lang="vi-VN" sz="2800" u="sng" dirty="0"/>
              <a:t>Khoanh tròn cặp quan hệ từ </a:t>
            </a:r>
            <a:r>
              <a:rPr lang="vi-VN" sz="2800" dirty="0"/>
              <a:t>nối các vế câu.</a:t>
            </a:r>
          </a:p>
          <a:p>
            <a:r>
              <a:rPr lang="vi-VN" sz="2800" dirty="0"/>
              <a:t>c) </a:t>
            </a:r>
            <a:r>
              <a:rPr lang="vi-VN" sz="2800" u="sng" dirty="0"/>
              <a:t>Gạch một gạch dưới bộ phận chủ ngữ, gạch hai gạch dưới bộ phận vị ngữ </a:t>
            </a:r>
            <a:r>
              <a:rPr lang="vi-VN" sz="2800" dirty="0"/>
              <a:t>trong từng vế câu.</a:t>
            </a:r>
          </a:p>
          <a:p>
            <a:r>
              <a:rPr lang="vi-VN" sz="2800" dirty="0"/>
              <a:t/>
            </a:r>
            <a:br>
              <a:rPr lang="vi-VN" sz="2800" dirty="0"/>
            </a:br>
            <a:r>
              <a:rPr lang="vi-VN" sz="2800" dirty="0"/>
              <a:t/>
            </a:r>
            <a:br>
              <a:rPr lang="vi-VN" sz="2800" dirty="0"/>
            </a:br>
            <a:endParaRPr lang="en-US" sz="1800" dirty="0"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781800" y="1752600"/>
            <a:ext cx="1524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57200" y="1560493"/>
            <a:ext cx="13716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1636693"/>
            <a:ext cx="9906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2017693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00400" y="2017693"/>
            <a:ext cx="3505200" cy="1524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2474893"/>
            <a:ext cx="533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2600" y="2474893"/>
            <a:ext cx="4495800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61097" y="552020"/>
            <a:ext cx="26289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GB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66800" y="0"/>
            <a:ext cx="661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Thứ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202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09600" y="939225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vi-V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1902</TotalTime>
  <Words>725</Words>
  <Application>Microsoft Office PowerPoint</Application>
  <PresentationFormat>On-screen Show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VnBangkok</vt:lpstr>
      <vt:lpstr>VNbritannic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 Thanh Thao</dc:creator>
  <cp:lastModifiedBy>Thanh Tuyen</cp:lastModifiedBy>
  <cp:revision>256</cp:revision>
  <dcterms:created xsi:type="dcterms:W3CDTF">2007-05-02T06:00:07Z</dcterms:created>
  <dcterms:modified xsi:type="dcterms:W3CDTF">2023-02-15T05:00:44Z</dcterms:modified>
</cp:coreProperties>
</file>