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3" r:id="rId3"/>
    <p:sldId id="264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66"/>
    <a:srgbClr val="000099"/>
    <a:srgbClr val="CC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C699CC-8701-4FD8-973D-1D13D8AF0BE1}" v="1" dt="2023-05-17T09:58:47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1B0B05B-4405-950A-A85E-79252014A1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8DA1BA6-8FC1-E3BD-676D-E01F69C638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D49248B6-C7E1-B17F-574E-810A3CE37F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2452DE3-B8DB-92C5-D94E-9594A3928E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BDC56F7-CCE4-863F-7AF4-C404EBFD9D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81EBFB8-0B50-15B3-70F7-EE74A5143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93A89DE-70F8-40FF-9DAE-BCE48B48FC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E99649A-B1A9-EE2D-8CEE-95E74F41F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2CFE13-3173-4CC0-98B3-C89A8AF44B8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2119986-5F98-872F-75B0-0A3D18A2C6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B058AE3-88D9-AF81-5F0E-F16D05E35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538A204-8A90-3C5D-2147-0D73282F1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358A9DD5-189C-C323-2B66-E9D0BA088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CE13983-65F4-7DD8-6EB1-B4C0607A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9E49A2B-9041-F6D8-E0E8-64496A9AA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F580BC55-1094-6F31-4CEE-10B52342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D9E8D-5E53-4C0F-8DBB-1F2A7361D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63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BE585D5-AF99-3241-402E-073412CF3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A29CDF3-EBBB-7ED9-C3E6-87B95DBFA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A8605639-0B7C-B485-5816-C16E39E7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3420186-8301-75B3-E14F-C0C2371E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C831F19-E102-4C6C-8B6C-2CA52F058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1424F-CB00-4BAE-B4FA-5EFBB3576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25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246D4FF2-CE28-4A5E-F751-2FA1B5891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257561EF-C74B-A88F-6E00-EB77A7173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495C8E4-807B-9288-00A0-F8E5ADA2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4919260-B58A-DEC9-6BEE-F396EFDE5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85DEFC2-1A17-2F61-4F73-51A2BB4D3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4AED6-31AC-47A3-B7AF-4184B191B2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84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A2B7053-4235-84C8-D813-E53988E5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4F93606-464E-EA24-92BC-BC291CFBE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1526394-1304-7B40-1738-82E0F557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4577424-D96F-2BAD-6D65-B1A12BA3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D42CFFA-C354-E73D-F74D-68E2D46C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63A95-5F54-4E8C-9197-C919BA8279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53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9EA12EB-7F33-2603-6727-957873853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0F632FA-4D5F-3DC0-5E12-1D54DEB5E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F7FDDEA-C374-430E-757E-E5580330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5B32D82-08C0-E05F-D90A-28E9001F2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F402640-FC2C-562A-E2D0-FD9C93258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6129E-6AFB-4B7A-B6CF-343486036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48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5512E32-16D0-1C81-1AB5-69722C53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40E3BB4-AE7F-8BDC-3AC8-FFC6F4BBB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761A9531-7B52-2EBF-FFC7-8A0703A3A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474414C6-E51B-0ABD-BBEE-78D34CDE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BC1A257-8539-153D-ECA0-06DD486B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835B8DF-8FB6-AE9C-EB9A-8EEEA53F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E5A26-4A00-428F-BEBD-42A7C2ACE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762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BAE440B-EBAA-9F56-C967-78FAF41F6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F891EC6-6538-A217-BE3B-ABD5E72D3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DB17A2E0-FEE8-F4E3-9BF5-B84AC7EB6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761DEB30-7C91-3806-689F-855FAF350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F321E7A9-3D6D-CD5A-85FF-08D257481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98179B10-5497-ECFE-A64F-CF396098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8900E37D-ECBD-A2BF-A4CF-DEC13F83E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1E9B8742-5CC3-53E8-1D7C-86C72B96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C27C1-EA5D-4A45-B913-5432E3995E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84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8D53DA1-C0B3-04B0-140A-BEAC5DEBF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26D804C7-BACA-3DD4-E764-66145AFB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0328D8E8-1E7B-13A6-074F-45435DAA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5A881EE1-4527-2254-2951-FFE7EABE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80C3B-0E73-4CC9-A799-D19C33557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70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4E0AFC32-E15D-0641-37CB-2336443B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665996FD-B481-D509-BE29-275FEAF7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A95D52D-F909-A4A7-48C4-C081734D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200EE-FFBC-4955-A23C-5228D4706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38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D59B385-A6F0-D797-7EBB-B531DE8A7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3CDB691-E3E5-0412-F002-25995BC51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4207D861-56DC-62A4-5F3F-A432B4560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327DBFB-197E-A2C0-006E-8DBC0319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9DAD752-8895-B38C-345A-6A01B45CB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AB7ADC7-2B0A-A207-E5FD-6963010E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736D1-B967-4BFA-AB0E-44C1C3C2EE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72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74E5C55-BECD-E6EE-6C41-131F98765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0243AA98-DF90-E566-1DB0-049315401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7DA81902-D684-0D27-3573-84620A260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3FB6D05-93FD-AFD2-044F-FC586E6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1254FABC-696A-DABD-1581-C72B1B8C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307DCAA-9B54-8D9B-8A6A-62567D325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BAA60-5207-4420-93C6-CC140DBB40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95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FF"/>
            </a:gs>
            <a:gs pos="50000">
              <a:schemeClr val="bg1"/>
            </a:gs>
            <a:gs pos="100000">
              <a:srgbClr val="FF00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D091EFE-07AE-0E68-D12F-4E80A9EE7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4470A4-0E9E-6F80-4CF6-E43164D96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3B935C-72EF-5B7E-2801-8D937DFEA42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01D50D2-24FF-4E75-957D-9BDB0F71EA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D2B7586-BC5C-08B8-B259-F795781C76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05E2CE1-EDB2-486D-BE1F-4C5EFB502A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B2B34334-F6AA-04FD-90F8-75BE7EF5E1E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752600" y="228600"/>
            <a:ext cx="6248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  <a:r>
              <a:rPr lang="en-US" altLang="en-US" sz="4800" b="1">
                <a:solidFill>
                  <a:srgbClr val="0000CC"/>
                </a:solidFill>
                <a:latin typeface="Times New Roman" panose="02020603050405020304" pitchFamily="18" charset="0"/>
              </a:rPr>
              <a:t>LỚP 5 Tiết 76</a:t>
            </a:r>
            <a:endParaRPr lang="en-US" altLang="en-US" sz="4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A1CB29F5-A5B3-C522-BE60-45416A62A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838200"/>
            <a:ext cx="31242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altLang="en-US" sz="66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E8661CF-41C8-D1D6-A195-35D33CA56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5105400"/>
            <a:ext cx="8839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3077" name="WordArt 5">
            <a:extLst>
              <a:ext uri="{FF2B5EF4-FFF2-40B4-BE49-F238E27FC236}">
                <a16:creationId xmlns:a16="http://schemas.microsoft.com/office/drawing/2014/main" id="{08852161-4EC3-0C1F-460F-5250D902F5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758113" cy="3581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4400" kern="10" spc="-44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Luyện tập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>
            <a:extLst>
              <a:ext uri="{FF2B5EF4-FFF2-40B4-BE49-F238E27FC236}">
                <a16:creationId xmlns:a16="http://schemas.microsoft.com/office/drawing/2014/main" id="{3317B7E6-FDEA-561D-70AC-64FDA4550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rgbClr val="800000"/>
                </a:solidFill>
              </a:rPr>
              <a:t>Khởi động</a:t>
            </a:r>
            <a:r>
              <a:rPr lang="en-US" altLang="en-US" b="1">
                <a:solidFill>
                  <a:srgbClr val="800000"/>
                </a:solidFill>
              </a:rPr>
              <a:t>:</a:t>
            </a: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555530C5-D95C-2D58-9FF3-E44B7B7D6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rgbClr val="000099"/>
                </a:solidFill>
              </a:rPr>
              <a:t>Toán</a:t>
            </a:r>
            <a:endParaRPr lang="en-US" altLang="en-US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>
            <a:extLst>
              <a:ext uri="{FF2B5EF4-FFF2-40B4-BE49-F238E27FC236}">
                <a16:creationId xmlns:a16="http://schemas.microsoft.com/office/drawing/2014/main" id="{8EF74C96-83A1-F27F-9EE2-EAE682C31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914400"/>
            <a:ext cx="3048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CC0000"/>
                </a:solidFill>
              </a:rPr>
              <a:t>Luyện tập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6FE413DF-6A20-FDCC-696D-8851AFFD1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526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chemeClr val="tx2"/>
                </a:solidFill>
              </a:rPr>
              <a:t>Bài 1</a:t>
            </a:r>
            <a:r>
              <a:rPr lang="en-US" altLang="en-US" b="1">
                <a:solidFill>
                  <a:schemeClr val="tx2"/>
                </a:solidFill>
              </a:rPr>
              <a:t>: Tính ( theo mẫu )</a:t>
            </a:r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6DC7DD1B-EAB6-C684-D5D2-E57713892B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14500" y="2209800"/>
            <a:ext cx="685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C4957EF6-86F7-A0ED-6845-428F97863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52688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</a:rPr>
              <a:t>a) 27,5% + 38%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694670FA-54C2-995D-C85E-154B36DF2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452688"/>
            <a:ext cx="2438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</a:rPr>
              <a:t>b) 30% - 16%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0F2EAE2F-30A2-A7D9-1A97-59DC3BCD7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</a:rPr>
              <a:t>c) 14,2% x 4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0FFD0B73-FAF0-669A-AF1E-875A7488C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214688"/>
            <a:ext cx="2438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99"/>
                </a:solidFill>
              </a:rPr>
              <a:t>d) 216%  :  8</a:t>
            </a:r>
          </a:p>
        </p:txBody>
      </p:sp>
      <p:grpSp>
        <p:nvGrpSpPr>
          <p:cNvPr id="12306" name="Group 18">
            <a:extLst>
              <a:ext uri="{FF2B5EF4-FFF2-40B4-BE49-F238E27FC236}">
                <a16:creationId xmlns:a16="http://schemas.microsoft.com/office/drawing/2014/main" id="{D0FCBB40-677A-1767-07FD-F2AC2D4C991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29088"/>
            <a:ext cx="8001000" cy="1814512"/>
            <a:chOff x="384" y="2601"/>
            <a:chExt cx="5040" cy="1143"/>
          </a:xfrm>
        </p:grpSpPr>
        <p:sp>
          <p:nvSpPr>
            <p:cNvPr id="12301" name="Text Box 13">
              <a:extLst>
                <a:ext uri="{FF2B5EF4-FFF2-40B4-BE49-F238E27FC236}">
                  <a16:creationId xmlns:a16="http://schemas.microsoft.com/office/drawing/2014/main" id="{0A8CF5AF-51C6-1E5D-2237-D7C391BA66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601"/>
              <a:ext cx="7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006600"/>
                  </a:solidFill>
                </a:rPr>
                <a:t>Mẫu :</a:t>
              </a:r>
            </a:p>
          </p:txBody>
        </p:sp>
        <p:sp>
          <p:nvSpPr>
            <p:cNvPr id="12302" name="Text Box 14">
              <a:extLst>
                <a:ext uri="{FF2B5EF4-FFF2-40B4-BE49-F238E27FC236}">
                  <a16:creationId xmlns:a16="http://schemas.microsoft.com/office/drawing/2014/main" id="{14F79731-1FFE-7822-AB27-9481C39AE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408"/>
              <a:ext cx="235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006600"/>
                  </a:solidFill>
                </a:rPr>
                <a:t>14,2%  x  3  = 42,6%</a:t>
              </a:r>
            </a:p>
          </p:txBody>
        </p:sp>
        <p:sp>
          <p:nvSpPr>
            <p:cNvPr id="12303" name="Text Box 15">
              <a:extLst>
                <a:ext uri="{FF2B5EF4-FFF2-40B4-BE49-F238E27FC236}">
                  <a16:creationId xmlns:a16="http://schemas.microsoft.com/office/drawing/2014/main" id="{A78CE3DB-4239-D2FE-4228-17B6E1601E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976"/>
              <a:ext cx="20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006600"/>
                  </a:solidFill>
                </a:rPr>
                <a:t>6% + 15% = 21%</a:t>
              </a:r>
            </a:p>
          </p:txBody>
        </p:sp>
        <p:sp>
          <p:nvSpPr>
            <p:cNvPr id="12304" name="Text Box 16">
              <a:extLst>
                <a:ext uri="{FF2B5EF4-FFF2-40B4-BE49-F238E27FC236}">
                  <a16:creationId xmlns:a16="http://schemas.microsoft.com/office/drawing/2014/main" id="{20BDB781-E302-3CB7-C55B-ACD4E68656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985"/>
              <a:ext cx="259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006600"/>
                  </a:solidFill>
                </a:rPr>
                <a:t>112,5%  -  13%  =  99,5%</a:t>
              </a:r>
            </a:p>
          </p:txBody>
        </p:sp>
        <p:sp>
          <p:nvSpPr>
            <p:cNvPr id="12305" name="Text Box 17">
              <a:extLst>
                <a:ext uri="{FF2B5EF4-FFF2-40B4-BE49-F238E27FC236}">
                  <a16:creationId xmlns:a16="http://schemas.microsoft.com/office/drawing/2014/main" id="{3281FBB0-703F-3A09-230A-41229189DA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3417"/>
              <a:ext cx="19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006600"/>
                  </a:solidFill>
                </a:rPr>
                <a:t>60%  :  5  = 12%</a:t>
              </a:r>
            </a:p>
          </p:txBody>
        </p:sp>
      </p:grpSp>
      <p:sp>
        <p:nvSpPr>
          <p:cNvPr id="12307" name="Text Box 19">
            <a:extLst>
              <a:ext uri="{FF2B5EF4-FFF2-40B4-BE49-F238E27FC236}">
                <a16:creationId xmlns:a16="http://schemas.microsoft.com/office/drawing/2014/main" id="{BB5C022D-003C-F1E2-8535-6BB6D21A4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452688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C0000"/>
                </a:solidFill>
              </a:rPr>
              <a:t>= 65,5%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42C2678D-22A6-1C5E-C647-A6BFB5C23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3600" y="2438400"/>
            <a:ext cx="149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C0000"/>
                </a:solidFill>
              </a:rPr>
              <a:t>= 14%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229E70D1-A25F-05D1-B0BF-DCB1E15E1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3214688"/>
            <a:ext cx="149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C0000"/>
                </a:solidFill>
              </a:rPr>
              <a:t>= 56,8%</a:t>
            </a: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9AEB058D-824B-6826-EBB0-CB25B13DA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400" y="3200400"/>
            <a:ext cx="149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C0000"/>
                </a:solidFill>
              </a:rPr>
              <a:t>= 27%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479DC636-B591-D0D4-C0E7-B8B3A54E6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rgbClr val="000099"/>
                </a:solidFill>
              </a:rPr>
              <a:t>Toán</a:t>
            </a:r>
            <a:endParaRPr lang="en-US" altLang="en-US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5" grpId="0"/>
      <p:bldP spid="12297" grpId="0"/>
      <p:bldP spid="12298" grpId="0"/>
      <p:bldP spid="12299" grpId="0"/>
      <p:bldP spid="12300" grpId="0"/>
      <p:bldP spid="12307" grpId="0"/>
      <p:bldP spid="12308" grpId="0"/>
      <p:bldP spid="12309" grpId="0"/>
      <p:bldP spid="123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72" name="Group 12">
            <a:extLst>
              <a:ext uri="{FF2B5EF4-FFF2-40B4-BE49-F238E27FC236}">
                <a16:creationId xmlns:a16="http://schemas.microsoft.com/office/drawing/2014/main" id="{8DAD0284-F06D-4664-A5BA-C285E326A4D1}"/>
              </a:ext>
            </a:extLst>
          </p:cNvPr>
          <p:cNvGrpSpPr>
            <a:grpSpLocks/>
          </p:cNvGrpSpPr>
          <p:nvPr/>
        </p:nvGrpSpPr>
        <p:grpSpPr bwMode="auto">
          <a:xfrm>
            <a:off x="723900" y="5651500"/>
            <a:ext cx="4203700" cy="177800"/>
            <a:chOff x="480" y="3456"/>
            <a:chExt cx="2648" cy="112"/>
          </a:xfrm>
        </p:grpSpPr>
        <p:sp>
          <p:nvSpPr>
            <p:cNvPr id="15365" name="Line 5">
              <a:extLst>
                <a:ext uri="{FF2B5EF4-FFF2-40B4-BE49-F238E27FC236}">
                  <a16:creationId xmlns:a16="http://schemas.microsoft.com/office/drawing/2014/main" id="{F97FDBD4-F245-C149-2C5E-57D83CDEC5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456"/>
              <a:ext cx="0" cy="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68" name="Group 8">
              <a:extLst>
                <a:ext uri="{FF2B5EF4-FFF2-40B4-BE49-F238E27FC236}">
                  <a16:creationId xmlns:a16="http://schemas.microsoft.com/office/drawing/2014/main" id="{8823F102-2523-CC6A-B3D9-1D75979BA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3472"/>
              <a:ext cx="2648" cy="96"/>
              <a:chOff x="480" y="3472"/>
              <a:chExt cx="2648" cy="96"/>
            </a:xfrm>
          </p:grpSpPr>
          <p:sp>
            <p:nvSpPr>
              <p:cNvPr id="15364" name="Line 4">
                <a:extLst>
                  <a:ext uri="{FF2B5EF4-FFF2-40B4-BE49-F238E27FC236}">
                    <a16:creationId xmlns:a16="http://schemas.microsoft.com/office/drawing/2014/main" id="{1D4102DA-4E63-0054-B661-1C20A1BA9E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2640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7" name="Line 7">
                <a:extLst>
                  <a:ext uri="{FF2B5EF4-FFF2-40B4-BE49-F238E27FC236}">
                    <a16:creationId xmlns:a16="http://schemas.microsoft.com/office/drawing/2014/main" id="{5107FAAB-2233-544D-9827-E3F3158FE4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8" y="3472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398" name="Group 38">
            <a:extLst>
              <a:ext uri="{FF2B5EF4-FFF2-40B4-BE49-F238E27FC236}">
                <a16:creationId xmlns:a16="http://schemas.microsoft.com/office/drawing/2014/main" id="{90A6CF6F-AB69-AEB7-A56F-78F5F15CAD85}"/>
              </a:ext>
            </a:extLst>
          </p:cNvPr>
          <p:cNvGrpSpPr>
            <a:grpSpLocks/>
          </p:cNvGrpSpPr>
          <p:nvPr/>
        </p:nvGrpSpPr>
        <p:grpSpPr bwMode="auto">
          <a:xfrm>
            <a:off x="723900" y="5181600"/>
            <a:ext cx="4191000" cy="533400"/>
            <a:chOff x="480" y="3168"/>
            <a:chExt cx="2592" cy="336"/>
          </a:xfrm>
        </p:grpSpPr>
        <p:sp>
          <p:nvSpPr>
            <p:cNvPr id="15380" name="AutoShape 20">
              <a:extLst>
                <a:ext uri="{FF2B5EF4-FFF2-40B4-BE49-F238E27FC236}">
                  <a16:creationId xmlns:a16="http://schemas.microsoft.com/office/drawing/2014/main" id="{3A6FA9E2-2FFF-CA8F-68DA-510ED97DBA73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1632" y="2016"/>
              <a:ext cx="288" cy="2592"/>
            </a:xfrm>
            <a:prstGeom prst="rightBrace">
              <a:avLst>
                <a:gd name="adj1" fmla="val 75000"/>
                <a:gd name="adj2" fmla="val 50833"/>
              </a:avLst>
            </a:prstGeom>
            <a:noFill/>
            <a:ln w="28575">
              <a:solidFill>
                <a:srgbClr val="000099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Text Box 21">
              <a:extLst>
                <a:ext uri="{FF2B5EF4-FFF2-40B4-BE49-F238E27FC236}">
                  <a16:creationId xmlns:a16="http://schemas.microsoft.com/office/drawing/2014/main" id="{CDA3A566-2375-81D0-FA7D-C32409390E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16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Kế hoạch  20ha</a:t>
              </a:r>
              <a:endParaRPr lang="en-US" altLang="en-US" sz="24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5396" name="Group 36">
            <a:extLst>
              <a:ext uri="{FF2B5EF4-FFF2-40B4-BE49-F238E27FC236}">
                <a16:creationId xmlns:a16="http://schemas.microsoft.com/office/drawing/2014/main" id="{E51BC51D-5F94-A188-7A25-45B444E1E214}"/>
              </a:ext>
            </a:extLst>
          </p:cNvPr>
          <p:cNvGrpSpPr>
            <a:grpSpLocks/>
          </p:cNvGrpSpPr>
          <p:nvPr/>
        </p:nvGrpSpPr>
        <p:grpSpPr bwMode="auto">
          <a:xfrm>
            <a:off x="571500" y="5638800"/>
            <a:ext cx="3657600" cy="762000"/>
            <a:chOff x="384" y="3456"/>
            <a:chExt cx="2304" cy="480"/>
          </a:xfrm>
        </p:grpSpPr>
        <p:grpSp>
          <p:nvGrpSpPr>
            <p:cNvPr id="15391" name="Group 31">
              <a:extLst>
                <a:ext uri="{FF2B5EF4-FFF2-40B4-BE49-F238E27FC236}">
                  <a16:creationId xmlns:a16="http://schemas.microsoft.com/office/drawing/2014/main" id="{90D86775-89EB-5634-F36D-B8FECB62A3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0" y="3456"/>
              <a:ext cx="2198" cy="192"/>
              <a:chOff x="490" y="3696"/>
              <a:chExt cx="2198" cy="192"/>
            </a:xfrm>
          </p:grpSpPr>
          <p:sp>
            <p:nvSpPr>
              <p:cNvPr id="15383" name="Line 23">
                <a:extLst>
                  <a:ext uri="{FF2B5EF4-FFF2-40B4-BE49-F238E27FC236}">
                    <a16:creationId xmlns:a16="http://schemas.microsoft.com/office/drawing/2014/main" id="{F3019D70-0626-EEEE-36D2-1B3D26918C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3696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9" name="AutoShape 29">
                <a:extLst>
                  <a:ext uri="{FF2B5EF4-FFF2-40B4-BE49-F238E27FC236}">
                    <a16:creationId xmlns:a16="http://schemas.microsoft.com/office/drawing/2014/main" id="{31419F11-8265-5284-D84B-E8F5F3D2659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517" y="2717"/>
                <a:ext cx="144" cy="2198"/>
              </a:xfrm>
              <a:prstGeom prst="rightBrace">
                <a:avLst>
                  <a:gd name="adj1" fmla="val 127199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90" name="Text Box 30">
              <a:extLst>
                <a:ext uri="{FF2B5EF4-FFF2-40B4-BE49-F238E27FC236}">
                  <a16:creationId xmlns:a16="http://schemas.microsoft.com/office/drawing/2014/main" id="{0FE4FD2D-F0F2-16BD-243E-F66E7BC80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48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6600"/>
                  </a:solidFill>
                </a:rPr>
                <a:t>Hết tháng 9 trồng 18ha</a:t>
              </a:r>
              <a:endParaRPr lang="en-US" altLang="en-US" sz="2400" b="1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15401" name="Group 41">
            <a:extLst>
              <a:ext uri="{FF2B5EF4-FFF2-40B4-BE49-F238E27FC236}">
                <a16:creationId xmlns:a16="http://schemas.microsoft.com/office/drawing/2014/main" id="{78A37442-C278-065F-B749-3BD7424EBDA4}"/>
              </a:ext>
            </a:extLst>
          </p:cNvPr>
          <p:cNvGrpSpPr>
            <a:grpSpLocks/>
          </p:cNvGrpSpPr>
          <p:nvPr/>
        </p:nvGrpSpPr>
        <p:grpSpPr bwMode="auto">
          <a:xfrm>
            <a:off x="723900" y="4495800"/>
            <a:ext cx="5334000" cy="1320800"/>
            <a:chOff x="480" y="2736"/>
            <a:chExt cx="3360" cy="832"/>
          </a:xfrm>
        </p:grpSpPr>
        <p:grpSp>
          <p:nvGrpSpPr>
            <p:cNvPr id="15373" name="Group 13">
              <a:extLst>
                <a:ext uri="{FF2B5EF4-FFF2-40B4-BE49-F238E27FC236}">
                  <a16:creationId xmlns:a16="http://schemas.microsoft.com/office/drawing/2014/main" id="{E783671A-2765-AD8D-5886-F5C1682C26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3456"/>
              <a:ext cx="392" cy="112"/>
              <a:chOff x="480" y="3456"/>
              <a:chExt cx="2648" cy="112"/>
            </a:xfrm>
          </p:grpSpPr>
          <p:sp>
            <p:nvSpPr>
              <p:cNvPr id="15374" name="Line 14">
                <a:extLst>
                  <a:ext uri="{FF2B5EF4-FFF2-40B4-BE49-F238E27FC236}">
                    <a16:creationId xmlns:a16="http://schemas.microsoft.com/office/drawing/2014/main" id="{62BA0B6E-91A4-53E9-B2D3-EB27E4485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456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375" name="Group 15">
                <a:extLst>
                  <a:ext uri="{FF2B5EF4-FFF2-40B4-BE49-F238E27FC236}">
                    <a16:creationId xmlns:a16="http://schemas.microsoft.com/office/drawing/2014/main" id="{F989489B-1003-B0FA-D042-9C3B3197B0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3472"/>
                <a:ext cx="2648" cy="96"/>
                <a:chOff x="480" y="3472"/>
                <a:chExt cx="2648" cy="96"/>
              </a:xfrm>
            </p:grpSpPr>
            <p:sp>
              <p:nvSpPr>
                <p:cNvPr id="15376" name="Line 16">
                  <a:extLst>
                    <a:ext uri="{FF2B5EF4-FFF2-40B4-BE49-F238E27FC236}">
                      <a16:creationId xmlns:a16="http://schemas.microsoft.com/office/drawing/2014/main" id="{19997534-C3B3-37C3-41D1-A61C072492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" y="3504"/>
                  <a:ext cx="2640" cy="0"/>
                </a:xfrm>
                <a:prstGeom prst="line">
                  <a:avLst/>
                </a:prstGeom>
                <a:noFill/>
                <a:ln w="28575">
                  <a:solidFill>
                    <a:srgbClr val="00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7" name="Line 17">
                  <a:extLst>
                    <a:ext uri="{FF2B5EF4-FFF2-40B4-BE49-F238E27FC236}">
                      <a16:creationId xmlns:a16="http://schemas.microsoft.com/office/drawing/2014/main" id="{92B35B6A-902D-33A6-BFF2-5070FABC67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28" y="347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00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93" name="AutoShape 33">
              <a:extLst>
                <a:ext uri="{FF2B5EF4-FFF2-40B4-BE49-F238E27FC236}">
                  <a16:creationId xmlns:a16="http://schemas.microsoft.com/office/drawing/2014/main" id="{4DF867D2-9BB0-FB45-A2E7-38869D73D4E0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1656" y="1608"/>
              <a:ext cx="672" cy="3024"/>
            </a:xfrm>
            <a:prstGeom prst="rightBrace">
              <a:avLst>
                <a:gd name="adj1" fmla="val 37500"/>
                <a:gd name="adj2" fmla="val 50829"/>
              </a:avLst>
            </a:prstGeom>
            <a:noFill/>
            <a:ln w="2857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Text Box 35">
              <a:extLst>
                <a:ext uri="{FF2B5EF4-FFF2-40B4-BE49-F238E27FC236}">
                  <a16:creationId xmlns:a16="http://schemas.microsoft.com/office/drawing/2014/main" id="{90BE0A69-5C02-CBD9-2417-1BD7B775C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2" y="2736"/>
              <a:ext cx="19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  Hết năm  23,5ha</a:t>
              </a:r>
              <a:endParaRPr lang="en-US" altLang="en-US" sz="2400" b="1" u="sng"/>
            </a:p>
          </p:txBody>
        </p:sp>
      </p:grpSp>
      <p:sp>
        <p:nvSpPr>
          <p:cNvPr id="15402" name="Text Box 42">
            <a:extLst>
              <a:ext uri="{FF2B5EF4-FFF2-40B4-BE49-F238E27FC236}">
                <a16:creationId xmlns:a16="http://schemas.microsoft.com/office/drawing/2014/main" id="{D8E26881-B890-631C-B6B1-BF4D69085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700" y="58674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?% kế hoạch</a:t>
            </a:r>
          </a:p>
        </p:txBody>
      </p:sp>
      <p:sp>
        <p:nvSpPr>
          <p:cNvPr id="15403" name="Text Box 43">
            <a:extLst>
              <a:ext uri="{FF2B5EF4-FFF2-40B4-BE49-F238E27FC236}">
                <a16:creationId xmlns:a16="http://schemas.microsoft.com/office/drawing/2014/main" id="{DEC6A329-A0F5-9F1C-88AA-DD9C59727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44196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 % kế hoạch</a:t>
            </a:r>
          </a:p>
        </p:txBody>
      </p:sp>
      <p:sp>
        <p:nvSpPr>
          <p:cNvPr id="15404" name="Text Box 44">
            <a:extLst>
              <a:ext uri="{FF2B5EF4-FFF2-40B4-BE49-F238E27FC236}">
                <a16:creationId xmlns:a16="http://schemas.microsoft.com/office/drawing/2014/main" id="{DC5CEB21-050D-1F6F-93EF-B2434D36E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48006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</a:rPr>
              <a:t>vượt mức</a:t>
            </a:r>
            <a:r>
              <a:rPr lang="en-US" altLang="en-US" b="1">
                <a:solidFill>
                  <a:srgbClr val="FF0066"/>
                </a:solidFill>
              </a:rPr>
              <a:t>?% kế hoạch</a:t>
            </a:r>
          </a:p>
        </p:txBody>
      </p:sp>
      <p:sp>
        <p:nvSpPr>
          <p:cNvPr id="15405" name="Text Box 45">
            <a:extLst>
              <a:ext uri="{FF2B5EF4-FFF2-40B4-BE49-F238E27FC236}">
                <a16:creationId xmlns:a16="http://schemas.microsoft.com/office/drawing/2014/main" id="{587AA114-E0EE-C963-131C-6D8E540A3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35125"/>
            <a:ext cx="8458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b="1" u="sng">
                <a:solidFill>
                  <a:schemeClr val="tx2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sz="2400" b="1">
                <a:solidFill>
                  <a:schemeClr val="tx2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 b="1">
                <a:latin typeface="Times New Roman" panose="02020603050405020304" pitchFamily="18" charset="0"/>
              </a:rPr>
              <a:t>Theo kế hoạch, năm vừa qua thôn Hòa An phải trồng 20ha ngô. Đến hết tháng 9 thôn Hòa An trồng được 18ha và hết năm  trồng được 23,5ha ngô. Hỏi :</a:t>
            </a:r>
          </a:p>
          <a:p>
            <a:pPr algn="just"/>
            <a:r>
              <a:rPr lang="en-US" altLang="en-US" sz="2400" b="1">
                <a:latin typeface="Times New Roman" panose="02020603050405020304" pitchFamily="18" charset="0"/>
              </a:rPr>
              <a:t>    a) Đến hết tháng 9 thôn Hòa An đã thực hiện được bao nhiêu phần trăm kế hoạch cả năm ?</a:t>
            </a:r>
          </a:p>
          <a:p>
            <a:pPr algn="just"/>
            <a:r>
              <a:rPr lang="en-US" altLang="en-US" sz="2400" b="1">
                <a:latin typeface="Times New Roman" panose="02020603050405020304" pitchFamily="18" charset="0"/>
              </a:rPr>
              <a:t>    b) Hết năm thôn Hòa An đã thực hiện được bao nhiêu phần trăm và vượt mức kế hoạch cả năm bao nhiêu phần trăm ?</a:t>
            </a:r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425" name="Group 65">
            <a:extLst>
              <a:ext uri="{FF2B5EF4-FFF2-40B4-BE49-F238E27FC236}">
                <a16:creationId xmlns:a16="http://schemas.microsoft.com/office/drawing/2014/main" id="{D5B3D844-30B3-308E-6D30-20147529CE01}"/>
              </a:ext>
            </a:extLst>
          </p:cNvPr>
          <p:cNvGrpSpPr>
            <a:grpSpLocks/>
          </p:cNvGrpSpPr>
          <p:nvPr/>
        </p:nvGrpSpPr>
        <p:grpSpPr bwMode="auto">
          <a:xfrm>
            <a:off x="673100" y="2032000"/>
            <a:ext cx="7937500" cy="774700"/>
            <a:chOff x="424" y="1248"/>
            <a:chExt cx="5000" cy="488"/>
          </a:xfrm>
        </p:grpSpPr>
        <p:sp>
          <p:nvSpPr>
            <p:cNvPr id="15407" name="Line 47">
              <a:extLst>
                <a:ext uri="{FF2B5EF4-FFF2-40B4-BE49-F238E27FC236}">
                  <a16:creationId xmlns:a16="http://schemas.microsoft.com/office/drawing/2014/main" id="{F9E79C46-F9CE-644A-D87A-BA186A0238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264"/>
              <a:ext cx="72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48">
              <a:extLst>
                <a:ext uri="{FF2B5EF4-FFF2-40B4-BE49-F238E27FC236}">
                  <a16:creationId xmlns:a16="http://schemas.microsoft.com/office/drawing/2014/main" id="{9913422A-B313-8FC0-609B-7234637B41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1248"/>
              <a:ext cx="48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49">
              <a:extLst>
                <a:ext uri="{FF2B5EF4-FFF2-40B4-BE49-F238E27FC236}">
                  <a16:creationId xmlns:a16="http://schemas.microsoft.com/office/drawing/2014/main" id="{AC89EAB0-F12B-2D9D-8ABE-CB50E5DD9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" y="1488"/>
              <a:ext cx="76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50">
              <a:extLst>
                <a:ext uri="{FF2B5EF4-FFF2-40B4-BE49-F238E27FC236}">
                  <a16:creationId xmlns:a16="http://schemas.microsoft.com/office/drawing/2014/main" id="{962820BB-D724-B96A-A51D-9201C6754D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6" y="1488"/>
              <a:ext cx="96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1" name="Line 51">
              <a:extLst>
                <a:ext uri="{FF2B5EF4-FFF2-40B4-BE49-F238E27FC236}">
                  <a16:creationId xmlns:a16="http://schemas.microsoft.com/office/drawing/2014/main" id="{DDAFF218-8A30-52F6-F6FB-B6567038D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6" y="1496"/>
              <a:ext cx="134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2" name="Line 52">
              <a:extLst>
                <a:ext uri="{FF2B5EF4-FFF2-40B4-BE49-F238E27FC236}">
                  <a16:creationId xmlns:a16="http://schemas.microsoft.com/office/drawing/2014/main" id="{AEC79B6C-C019-1309-C775-9C28FB760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" y="1728"/>
              <a:ext cx="2256" cy="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6" name="Group 66">
            <a:extLst>
              <a:ext uri="{FF2B5EF4-FFF2-40B4-BE49-F238E27FC236}">
                <a16:creationId xmlns:a16="http://schemas.microsoft.com/office/drawing/2014/main" id="{F77CEA14-C33F-C7D9-DEE8-DDE8A366172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149600"/>
            <a:ext cx="7924800" cy="381000"/>
            <a:chOff x="432" y="1952"/>
            <a:chExt cx="4992" cy="240"/>
          </a:xfrm>
        </p:grpSpPr>
        <p:sp>
          <p:nvSpPr>
            <p:cNvPr id="15414" name="Line 54">
              <a:extLst>
                <a:ext uri="{FF2B5EF4-FFF2-40B4-BE49-F238E27FC236}">
                  <a16:creationId xmlns:a16="http://schemas.microsoft.com/office/drawing/2014/main" id="{DC9F7224-F0A9-BC79-5C5B-953B7062E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961"/>
              <a:ext cx="960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5" name="Line 55">
              <a:extLst>
                <a:ext uri="{FF2B5EF4-FFF2-40B4-BE49-F238E27FC236}">
                  <a16:creationId xmlns:a16="http://schemas.microsoft.com/office/drawing/2014/main" id="{70ACE25C-BA4B-01B3-2C91-095C67B500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952"/>
              <a:ext cx="1728" cy="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6" name="Line 56">
              <a:extLst>
                <a:ext uri="{FF2B5EF4-FFF2-40B4-BE49-F238E27FC236}">
                  <a16:creationId xmlns:a16="http://schemas.microsoft.com/office/drawing/2014/main" id="{AE29C880-5896-4F47-A98D-3FB26A5174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" y="2192"/>
              <a:ext cx="2256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8" name="Group 68">
            <a:extLst>
              <a:ext uri="{FF2B5EF4-FFF2-40B4-BE49-F238E27FC236}">
                <a16:creationId xmlns:a16="http://schemas.microsoft.com/office/drawing/2014/main" id="{1EC4F15C-464B-A635-193F-CF36BA2F1890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3873500"/>
            <a:ext cx="7975600" cy="381000"/>
            <a:chOff x="408" y="2416"/>
            <a:chExt cx="5024" cy="240"/>
          </a:xfrm>
        </p:grpSpPr>
        <p:sp>
          <p:nvSpPr>
            <p:cNvPr id="15420" name="Line 60">
              <a:extLst>
                <a:ext uri="{FF2B5EF4-FFF2-40B4-BE49-F238E27FC236}">
                  <a16:creationId xmlns:a16="http://schemas.microsoft.com/office/drawing/2014/main" id="{4341BCB7-48FC-7998-0D74-4D83A29BF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" y="2416"/>
              <a:ext cx="72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58">
              <a:extLst>
                <a:ext uri="{FF2B5EF4-FFF2-40B4-BE49-F238E27FC236}">
                  <a16:creationId xmlns:a16="http://schemas.microsoft.com/office/drawing/2014/main" id="{BDD0E2D3-99B1-2E3B-63E0-774E635C6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2" y="2424"/>
              <a:ext cx="264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59">
              <a:extLst>
                <a:ext uri="{FF2B5EF4-FFF2-40B4-BE49-F238E27FC236}">
                  <a16:creationId xmlns:a16="http://schemas.microsoft.com/office/drawing/2014/main" id="{ED006982-0E45-3F33-A09F-413C799789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656"/>
              <a:ext cx="3936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61">
              <a:extLst>
                <a:ext uri="{FF2B5EF4-FFF2-40B4-BE49-F238E27FC236}">
                  <a16:creationId xmlns:a16="http://schemas.microsoft.com/office/drawing/2014/main" id="{46898DD7-F3FB-023E-E9F4-307D39CBD0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" y="2648"/>
              <a:ext cx="432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22" name="Text Box 62">
            <a:extLst>
              <a:ext uri="{FF2B5EF4-FFF2-40B4-BE49-F238E27FC236}">
                <a16:creationId xmlns:a16="http://schemas.microsoft.com/office/drawing/2014/main" id="{A4E860BE-9C9B-C399-C315-A9602E3D1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rgbClr val="000099"/>
                </a:solidFill>
              </a:rPr>
              <a:t>Toán</a:t>
            </a:r>
            <a:endParaRPr lang="en-US" altLang="en-US" b="1">
              <a:solidFill>
                <a:srgbClr val="000099"/>
              </a:solidFill>
            </a:endParaRPr>
          </a:p>
        </p:txBody>
      </p:sp>
      <p:sp>
        <p:nvSpPr>
          <p:cNvPr id="15424" name="Text Box 64">
            <a:extLst>
              <a:ext uri="{FF2B5EF4-FFF2-40B4-BE49-F238E27FC236}">
                <a16:creationId xmlns:a16="http://schemas.microsoft.com/office/drawing/2014/main" id="{C2D53600-CDC8-FD55-5B82-CD61F2231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914400"/>
            <a:ext cx="3048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CC0000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2" grpId="0"/>
      <p:bldP spid="15403" grpId="0"/>
      <p:bldP spid="15404" grpId="0"/>
      <p:bldP spid="154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>
            <a:extLst>
              <a:ext uri="{FF2B5EF4-FFF2-40B4-BE49-F238E27FC236}">
                <a16:creationId xmlns:a16="http://schemas.microsoft.com/office/drawing/2014/main" id="{8B2360BB-7827-34AA-F9DA-6B7BA267E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362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chemeClr val="tx2"/>
                </a:solidFill>
              </a:rPr>
              <a:t>Bài giải</a:t>
            </a:r>
            <a:endParaRPr lang="en-US" altLang="en-US" sz="2400" b="1">
              <a:solidFill>
                <a:schemeClr val="tx2"/>
              </a:solidFill>
            </a:endParaRPr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13A3CA67-0AA2-6184-261D-B66A3718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7495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a) Đến hết tháng 9, thôn Hòa An thực hiện được là :</a:t>
            </a:r>
          </a:p>
          <a:p>
            <a:r>
              <a:rPr lang="en-US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                                18 : 20 = 0,9   </a:t>
            </a:r>
          </a:p>
          <a:p>
            <a:r>
              <a:rPr lang="en-US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                                      0,9 = 90%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88AF309B-C84F-C61B-4F9A-3E13414A1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905250"/>
            <a:ext cx="8305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chemeClr val="accent2"/>
                </a:solidFill>
              </a:rPr>
              <a:t>b) Đến hết năm, thôn Hòa An đã thực hiện được kế hoạch là :</a:t>
            </a:r>
          </a:p>
          <a:p>
            <a:r>
              <a:rPr lang="en-US" altLang="en-US" sz="2400" b="1">
                <a:solidFill>
                  <a:srgbClr val="FF0066"/>
                </a:solidFill>
              </a:rPr>
              <a:t>                             23,5 : 20 = 1,175  </a:t>
            </a:r>
          </a:p>
          <a:p>
            <a:r>
              <a:rPr lang="en-US" altLang="en-US" sz="2400" b="1">
                <a:solidFill>
                  <a:srgbClr val="FF0066"/>
                </a:solidFill>
              </a:rPr>
              <a:t>                                  1,175  = 117,5 %</a:t>
            </a:r>
          </a:p>
          <a:p>
            <a:r>
              <a:rPr lang="en-US" altLang="en-US" sz="2400" b="1">
                <a:solidFill>
                  <a:schemeClr val="accent2"/>
                </a:solidFill>
              </a:rPr>
              <a:t>Thôn Hòa An đã thực hiện vượt mức kế hoạch là:</a:t>
            </a:r>
          </a:p>
          <a:p>
            <a:r>
              <a:rPr lang="en-US" altLang="en-US" sz="2400" b="1">
                <a:solidFill>
                  <a:srgbClr val="FF0066"/>
                </a:solidFill>
              </a:rPr>
              <a:t>                  117,5% - 100% = 17,5%</a:t>
            </a:r>
            <a:endParaRPr lang="en-US" altLang="en-US" sz="2400" b="1">
              <a:solidFill>
                <a:schemeClr val="accent2"/>
              </a:solidFill>
            </a:endParaRPr>
          </a:p>
          <a:p>
            <a:r>
              <a:rPr lang="en-US" altLang="en-US" sz="2400" b="1">
                <a:solidFill>
                  <a:schemeClr val="accent2"/>
                </a:solidFill>
              </a:rPr>
              <a:t>                                Đáp số : a) </a:t>
            </a:r>
            <a:r>
              <a:rPr lang="en-US" altLang="en-US" sz="2400" b="1">
                <a:solidFill>
                  <a:srgbClr val="FF0066"/>
                </a:solidFill>
              </a:rPr>
              <a:t>90%</a:t>
            </a:r>
          </a:p>
          <a:p>
            <a:r>
              <a:rPr lang="en-US" altLang="en-US" sz="2400" b="1">
                <a:solidFill>
                  <a:schemeClr val="accent2"/>
                </a:solidFill>
              </a:rPr>
              <a:t>                                               b) </a:t>
            </a:r>
            <a:r>
              <a:rPr lang="en-US" altLang="en-US" sz="2400" b="1">
                <a:solidFill>
                  <a:srgbClr val="FF0066"/>
                </a:solidFill>
              </a:rPr>
              <a:t>117,5% ;    17,5%</a:t>
            </a:r>
          </a:p>
        </p:txBody>
      </p:sp>
      <p:grpSp>
        <p:nvGrpSpPr>
          <p:cNvPr id="16395" name="Group 11">
            <a:extLst>
              <a:ext uri="{FF2B5EF4-FFF2-40B4-BE49-F238E27FC236}">
                <a16:creationId xmlns:a16="http://schemas.microsoft.com/office/drawing/2014/main" id="{E24FF43A-2B0B-4FB7-CC17-858ED7C8B65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143000"/>
            <a:ext cx="4191000" cy="533400"/>
            <a:chOff x="480" y="3168"/>
            <a:chExt cx="2592" cy="336"/>
          </a:xfrm>
        </p:grpSpPr>
        <p:sp>
          <p:nvSpPr>
            <p:cNvPr id="16396" name="AutoShape 12">
              <a:extLst>
                <a:ext uri="{FF2B5EF4-FFF2-40B4-BE49-F238E27FC236}">
                  <a16:creationId xmlns:a16="http://schemas.microsoft.com/office/drawing/2014/main" id="{FC24959A-9245-26C2-3425-1F124283E120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1632" y="2016"/>
              <a:ext cx="288" cy="2592"/>
            </a:xfrm>
            <a:prstGeom prst="rightBrace">
              <a:avLst>
                <a:gd name="adj1" fmla="val 75000"/>
                <a:gd name="adj2" fmla="val 50833"/>
              </a:avLst>
            </a:prstGeom>
            <a:noFill/>
            <a:ln w="28575">
              <a:solidFill>
                <a:srgbClr val="000099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Text Box 13">
              <a:extLst>
                <a:ext uri="{FF2B5EF4-FFF2-40B4-BE49-F238E27FC236}">
                  <a16:creationId xmlns:a16="http://schemas.microsoft.com/office/drawing/2014/main" id="{1C250C07-9BB2-F04B-8919-1DAE02A4C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216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Kế hoạch  20ha</a:t>
              </a:r>
              <a:endParaRPr lang="en-US" altLang="en-US" sz="24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6398" name="Group 14">
            <a:extLst>
              <a:ext uri="{FF2B5EF4-FFF2-40B4-BE49-F238E27FC236}">
                <a16:creationId xmlns:a16="http://schemas.microsoft.com/office/drawing/2014/main" id="{95E4DD29-6DBB-D825-08B0-FA486B49E7E4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00200"/>
            <a:ext cx="3657600" cy="762000"/>
            <a:chOff x="384" y="3456"/>
            <a:chExt cx="2304" cy="480"/>
          </a:xfrm>
        </p:grpSpPr>
        <p:grpSp>
          <p:nvGrpSpPr>
            <p:cNvPr id="16399" name="Group 15">
              <a:extLst>
                <a:ext uri="{FF2B5EF4-FFF2-40B4-BE49-F238E27FC236}">
                  <a16:creationId xmlns:a16="http://schemas.microsoft.com/office/drawing/2014/main" id="{E3A27526-2090-F0A5-FFE4-7CC99C767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0" y="3456"/>
              <a:ext cx="2198" cy="192"/>
              <a:chOff x="490" y="3696"/>
              <a:chExt cx="2198" cy="192"/>
            </a:xfrm>
          </p:grpSpPr>
          <p:sp>
            <p:nvSpPr>
              <p:cNvPr id="16400" name="Line 16">
                <a:extLst>
                  <a:ext uri="{FF2B5EF4-FFF2-40B4-BE49-F238E27FC236}">
                    <a16:creationId xmlns:a16="http://schemas.microsoft.com/office/drawing/2014/main" id="{E99DFC17-39F3-A5EC-EE74-92005CCE07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3696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AutoShape 17">
                <a:extLst>
                  <a:ext uri="{FF2B5EF4-FFF2-40B4-BE49-F238E27FC236}">
                    <a16:creationId xmlns:a16="http://schemas.microsoft.com/office/drawing/2014/main" id="{8B32E6EC-642F-970C-5F28-72B2EC0AAC76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1517" y="2717"/>
                <a:ext cx="144" cy="2198"/>
              </a:xfrm>
              <a:prstGeom prst="rightBrace">
                <a:avLst>
                  <a:gd name="adj1" fmla="val 127199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2" name="Text Box 18">
              <a:extLst>
                <a:ext uri="{FF2B5EF4-FFF2-40B4-BE49-F238E27FC236}">
                  <a16:creationId xmlns:a16="http://schemas.microsoft.com/office/drawing/2014/main" id="{0CA53690-85B6-15CE-8FBB-62323BB060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48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6600"/>
                  </a:solidFill>
                </a:rPr>
                <a:t>Hết tháng 9 trồng 18ha</a:t>
              </a:r>
              <a:endParaRPr lang="en-US" altLang="en-US" sz="2400" b="1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16403" name="Group 19">
            <a:extLst>
              <a:ext uri="{FF2B5EF4-FFF2-40B4-BE49-F238E27FC236}">
                <a16:creationId xmlns:a16="http://schemas.microsoft.com/office/drawing/2014/main" id="{CF8A6AA6-4BF3-4E4E-5C59-558206C0718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57200"/>
            <a:ext cx="5334000" cy="1320800"/>
            <a:chOff x="480" y="2736"/>
            <a:chExt cx="3360" cy="832"/>
          </a:xfrm>
        </p:grpSpPr>
        <p:grpSp>
          <p:nvGrpSpPr>
            <p:cNvPr id="16404" name="Group 20">
              <a:extLst>
                <a:ext uri="{FF2B5EF4-FFF2-40B4-BE49-F238E27FC236}">
                  <a16:creationId xmlns:a16="http://schemas.microsoft.com/office/drawing/2014/main" id="{9C7DAE45-2C69-7428-E3D3-16B3DA1885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3456"/>
              <a:ext cx="392" cy="112"/>
              <a:chOff x="480" y="3456"/>
              <a:chExt cx="2648" cy="112"/>
            </a:xfrm>
          </p:grpSpPr>
          <p:sp>
            <p:nvSpPr>
              <p:cNvPr id="16405" name="Line 21">
                <a:extLst>
                  <a:ext uri="{FF2B5EF4-FFF2-40B4-BE49-F238E27FC236}">
                    <a16:creationId xmlns:a16="http://schemas.microsoft.com/office/drawing/2014/main" id="{69BF86EC-8731-EB06-53BA-ECD916E7E2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456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406" name="Group 22">
                <a:extLst>
                  <a:ext uri="{FF2B5EF4-FFF2-40B4-BE49-F238E27FC236}">
                    <a16:creationId xmlns:a16="http://schemas.microsoft.com/office/drawing/2014/main" id="{7C51D126-F66D-774F-0034-308B0DB0EE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3472"/>
                <a:ext cx="2648" cy="96"/>
                <a:chOff x="480" y="3472"/>
                <a:chExt cx="2648" cy="96"/>
              </a:xfrm>
            </p:grpSpPr>
            <p:sp>
              <p:nvSpPr>
                <p:cNvPr id="16407" name="Line 23">
                  <a:extLst>
                    <a:ext uri="{FF2B5EF4-FFF2-40B4-BE49-F238E27FC236}">
                      <a16:creationId xmlns:a16="http://schemas.microsoft.com/office/drawing/2014/main" id="{6AD95913-CB26-85DB-D622-9FE0828495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" y="3504"/>
                  <a:ext cx="2640" cy="0"/>
                </a:xfrm>
                <a:prstGeom prst="line">
                  <a:avLst/>
                </a:prstGeom>
                <a:noFill/>
                <a:ln w="28575">
                  <a:solidFill>
                    <a:srgbClr val="00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08" name="Line 24">
                  <a:extLst>
                    <a:ext uri="{FF2B5EF4-FFF2-40B4-BE49-F238E27FC236}">
                      <a16:creationId xmlns:a16="http://schemas.microsoft.com/office/drawing/2014/main" id="{C7DF9B87-A1C3-96B4-5026-66C2E1E227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28" y="347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rgbClr val="000099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6409" name="AutoShape 25">
              <a:extLst>
                <a:ext uri="{FF2B5EF4-FFF2-40B4-BE49-F238E27FC236}">
                  <a16:creationId xmlns:a16="http://schemas.microsoft.com/office/drawing/2014/main" id="{B90A30E0-AD8F-BAAE-9513-A6C76AB41EBE}"/>
                </a:ext>
              </a:extLst>
            </p:cNvPr>
            <p:cNvSpPr>
              <a:spLocks/>
            </p:cNvSpPr>
            <p:nvPr/>
          </p:nvSpPr>
          <p:spPr bwMode="auto">
            <a:xfrm rot="5400000" flipH="1" flipV="1">
              <a:off x="1656" y="1608"/>
              <a:ext cx="672" cy="3024"/>
            </a:xfrm>
            <a:prstGeom prst="rightBrace">
              <a:avLst>
                <a:gd name="adj1" fmla="val 37500"/>
                <a:gd name="adj2" fmla="val 50829"/>
              </a:avLst>
            </a:prstGeom>
            <a:noFill/>
            <a:ln w="2857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0" name="Text Box 26">
              <a:extLst>
                <a:ext uri="{FF2B5EF4-FFF2-40B4-BE49-F238E27FC236}">
                  <a16:creationId xmlns:a16="http://schemas.microsoft.com/office/drawing/2014/main" id="{07F48AF9-46F0-D01E-E868-04DEE4810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2" y="2736"/>
              <a:ext cx="19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400" b="1"/>
                <a:t>  Hết năm : 23,5ha</a:t>
              </a:r>
              <a:endParaRPr lang="en-US" altLang="en-US" sz="2400" b="1" u="sng"/>
            </a:p>
          </p:txBody>
        </p:sp>
      </p:grpSp>
      <p:sp>
        <p:nvSpPr>
          <p:cNvPr id="16411" name="Text Box 27">
            <a:extLst>
              <a:ext uri="{FF2B5EF4-FFF2-40B4-BE49-F238E27FC236}">
                <a16:creationId xmlns:a16="http://schemas.microsoft.com/office/drawing/2014/main" id="{C9091731-9CE8-D53C-94A9-F11F54A41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28800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?% kế hoạch</a:t>
            </a:r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id="{C51D30BB-204F-2AE6-4B83-1804181E2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810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FF0066"/>
                </a:solidFill>
              </a:rPr>
              <a:t>? % kế hoạch</a:t>
            </a:r>
          </a:p>
        </p:txBody>
      </p:sp>
      <p:sp>
        <p:nvSpPr>
          <p:cNvPr id="16413" name="Text Box 29">
            <a:extLst>
              <a:ext uri="{FF2B5EF4-FFF2-40B4-BE49-F238E27FC236}">
                <a16:creationId xmlns:a16="http://schemas.microsoft.com/office/drawing/2014/main" id="{FDB966A0-56F6-3F01-39CB-1D753D393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762000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tx2"/>
                </a:solidFill>
              </a:rPr>
              <a:t>vượt mức</a:t>
            </a:r>
            <a:r>
              <a:rPr lang="en-US" altLang="en-US" b="1">
                <a:solidFill>
                  <a:srgbClr val="FF0066"/>
                </a:solidFill>
              </a:rPr>
              <a:t>?% kế hoạch</a:t>
            </a:r>
          </a:p>
        </p:txBody>
      </p:sp>
      <p:grpSp>
        <p:nvGrpSpPr>
          <p:cNvPr id="16414" name="Group 30">
            <a:extLst>
              <a:ext uri="{FF2B5EF4-FFF2-40B4-BE49-F238E27FC236}">
                <a16:creationId xmlns:a16="http://schemas.microsoft.com/office/drawing/2014/main" id="{95B0E7F4-C9D8-7645-B1CB-AF2F954AB5A8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00200"/>
            <a:ext cx="4203700" cy="177800"/>
            <a:chOff x="480" y="3456"/>
            <a:chExt cx="2648" cy="112"/>
          </a:xfrm>
        </p:grpSpPr>
        <p:sp>
          <p:nvSpPr>
            <p:cNvPr id="16415" name="Line 31">
              <a:extLst>
                <a:ext uri="{FF2B5EF4-FFF2-40B4-BE49-F238E27FC236}">
                  <a16:creationId xmlns:a16="http://schemas.microsoft.com/office/drawing/2014/main" id="{BFC056CE-500D-D1B0-E652-50D53EB8AB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456"/>
              <a:ext cx="0" cy="9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6" name="Group 32">
              <a:extLst>
                <a:ext uri="{FF2B5EF4-FFF2-40B4-BE49-F238E27FC236}">
                  <a16:creationId xmlns:a16="http://schemas.microsoft.com/office/drawing/2014/main" id="{957F8F24-1AF8-8074-BD4B-20CDD05DE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3472"/>
              <a:ext cx="2648" cy="96"/>
              <a:chOff x="480" y="3472"/>
              <a:chExt cx="2648" cy="96"/>
            </a:xfrm>
          </p:grpSpPr>
          <p:sp>
            <p:nvSpPr>
              <p:cNvPr id="16417" name="Line 33">
                <a:extLst>
                  <a:ext uri="{FF2B5EF4-FFF2-40B4-BE49-F238E27FC236}">
                    <a16:creationId xmlns:a16="http://schemas.microsoft.com/office/drawing/2014/main" id="{3439BE44-FC05-B8F6-0906-BF07DEBA6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2640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4">
                <a:extLst>
                  <a:ext uri="{FF2B5EF4-FFF2-40B4-BE49-F238E27FC236}">
                    <a16:creationId xmlns:a16="http://schemas.microsoft.com/office/drawing/2014/main" id="{3A7A7703-2299-ABE5-E4B8-68B800B1CE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8" y="3472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19" name="Text Box 35">
            <a:extLst>
              <a:ext uri="{FF2B5EF4-FFF2-40B4-BE49-F238E27FC236}">
                <a16:creationId xmlns:a16="http://schemas.microsoft.com/office/drawing/2014/main" id="{4E7F7160-5F81-BDFE-D9A3-93D4435C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chemeClr val="tx2"/>
                </a:solidFill>
              </a:rPr>
              <a:t>Tóm tắt</a:t>
            </a:r>
            <a:endParaRPr lang="en-US" altLang="en-US" sz="2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6">
            <a:extLst>
              <a:ext uri="{FF2B5EF4-FFF2-40B4-BE49-F238E27FC236}">
                <a16:creationId xmlns:a16="http://schemas.microsoft.com/office/drawing/2014/main" id="{02E047E9-2709-4CF2-F644-DD67CF2C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914400"/>
            <a:ext cx="3048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CC0000"/>
                </a:solidFill>
              </a:rPr>
              <a:t>Luyện tập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28877757-EDB0-8A50-C0DD-BACCEAF4A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u="sng">
                <a:solidFill>
                  <a:srgbClr val="000099"/>
                </a:solidFill>
              </a:rPr>
              <a:t>Toán</a:t>
            </a:r>
            <a:endParaRPr lang="en-US" altLang="en-US" b="1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F4DA6C1E-5373-8D65-DD09-EF23D9CDC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3713" y="10223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id="{20DAAF83-CDF5-D547-008D-CA77F761E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60515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5BF8A06F-9C28-CDA0-E78D-07F0567EC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86740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0B1A1AAE-FF89-3FE6-B0AB-14CB20476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5245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B2CFF8CB-A4F6-E865-1A1E-30BDC86B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85800"/>
            <a:ext cx="609600" cy="6731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00FF00"/>
              </a:gs>
            </a:gsLst>
            <a:lin ang="5400000" scaled="1"/>
          </a:gradFill>
          <a:ln w="9525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439" name="WordArt 7">
            <a:extLst>
              <a:ext uri="{FF2B5EF4-FFF2-40B4-BE49-F238E27FC236}">
                <a16:creationId xmlns:a16="http://schemas.microsoft.com/office/drawing/2014/main" id="{AD671B0B-B260-DB2B-5A83-B1036C13663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469900"/>
            <a:ext cx="8229600" cy="56261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471921"/>
                <a:gd name="adj2" fmla="val 5088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FF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BahamasBH"/>
              </a:rPr>
              <a:t>ch©n thµnh c¶m ¬n thÇy c« vµ c¸c em häc sinh</a:t>
            </a:r>
          </a:p>
        </p:txBody>
      </p:sp>
      <p:pic>
        <p:nvPicPr>
          <p:cNvPr id="18440" name="Picture 8">
            <a:extLst>
              <a:ext uri="{FF2B5EF4-FFF2-40B4-BE49-F238E27FC236}">
                <a16:creationId xmlns:a16="http://schemas.microsoft.com/office/drawing/2014/main" id="{A967519A-2742-90AC-BAEA-0A2A4706E06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057400"/>
            <a:ext cx="1851025" cy="185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1" name="WordArt 9">
            <a:extLst>
              <a:ext uri="{FF2B5EF4-FFF2-40B4-BE49-F238E27FC236}">
                <a16:creationId xmlns:a16="http://schemas.microsoft.com/office/drawing/2014/main" id="{53342829-D043-0841-D077-24C74DBCAB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4419600"/>
            <a:ext cx="8039100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cs typeface="Times New Roman" panose="02020603050405020304" pitchFamily="18" charset="0"/>
              </a:rPr>
              <a:t>kính chúc quý thầy cô cùng các em sức khoẻ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242</Words>
  <Application>Microsoft Office PowerPoint</Application>
  <PresentationFormat>Trình chiếu Trên màn hình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8" baseType="lpstr"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thuanh thuy</dc:creator>
  <cp:lastModifiedBy>Admin</cp:lastModifiedBy>
  <cp:revision>40</cp:revision>
  <dcterms:created xsi:type="dcterms:W3CDTF">2012-12-09T11:59:09Z</dcterms:created>
  <dcterms:modified xsi:type="dcterms:W3CDTF">2023-05-17T09:59:18Z</dcterms:modified>
</cp:coreProperties>
</file>