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4"/>
  </p:notesMasterIdLst>
  <p:sldIdLst>
    <p:sldId id="256" r:id="rId2"/>
    <p:sldId id="257" r:id="rId3"/>
    <p:sldId id="275" r:id="rId4"/>
    <p:sldId id="276" r:id="rId5"/>
    <p:sldId id="292" r:id="rId6"/>
    <p:sldId id="293" r:id="rId7"/>
    <p:sldId id="294" r:id="rId8"/>
    <p:sldId id="295" r:id="rId9"/>
    <p:sldId id="300" r:id="rId10"/>
    <p:sldId id="301" r:id="rId11"/>
    <p:sldId id="304" r:id="rId12"/>
    <p:sldId id="303" r:id="rId13"/>
    <p:sldId id="302" r:id="rId14"/>
    <p:sldId id="291" r:id="rId15"/>
    <p:sldId id="259" r:id="rId16"/>
    <p:sldId id="269" r:id="rId17"/>
    <p:sldId id="270" r:id="rId18"/>
    <p:sldId id="271" r:id="rId19"/>
    <p:sldId id="272" r:id="rId20"/>
    <p:sldId id="273" r:id="rId21"/>
    <p:sldId id="274" r:id="rId22"/>
    <p:sldId id="344" r:id="rId23"/>
  </p:sldIdLst>
  <p:sldSz cx="12192000" cy="6858000"/>
  <p:notesSz cx="6858000" cy="9144000"/>
  <p:embeddedFontLst>
    <p:embeddedFont>
      <p:font typeface="华文琥珀" panose="02010800040101010101" pitchFamily="2" charset="-122"/>
      <p:regular r:id="rId25"/>
    </p:embeddedFont>
    <p:embeddedFont>
      <p:font typeface="Arial Black" panose="020B0A04020102020204" pitchFamily="34" charset="0"/>
      <p:bold r:id="rId26"/>
    </p:embeddedFont>
    <p:embeddedFont>
      <p:font typeface="Berlin Sans FB Demi" panose="020E0802020502020306" pitchFamily="34" charset="0"/>
      <p:bold r:id="rId27"/>
    </p:embeddedFont>
    <p:embeddedFont>
      <p:font typeface="Bernard MT Condensed" panose="02050806060905020404" pitchFamily="18" charset="0"/>
      <p:regular r:id="rId28"/>
    </p:embeddedFont>
    <p:embeddedFont>
      <p:font typeface="Britannic Bold" panose="020B0903060703020204" pitchFamily="34" charset="0"/>
      <p:regular r:id="rId29"/>
    </p:embeddedFont>
    <p:embeddedFont>
      <p:font typeface="Calibri" panose="020F0502020204030204" pitchFamily="34" charset="0"/>
      <p:regular r:id="rId30"/>
      <p:bold r:id="rId31"/>
      <p:italic r:id="rId32"/>
      <p:boldItalic r:id="rId33"/>
    </p:embeddedFont>
    <p:embeddedFont>
      <p:font typeface="Calibri Light" panose="020F0302020204030204" pitchFamily="34" charset="0"/>
      <p:regular r:id="rId34"/>
      <p:italic r:id="rId35"/>
    </p:embeddedFont>
    <p:embeddedFont>
      <p:font typeface="Cooper Black" panose="0208090404030B020404" pitchFamily="18" charset="0"/>
      <p:regular r:id="rId36"/>
    </p:embeddedFont>
    <p:embeddedFont>
      <p:font typeface="Tahoma" panose="020B0604030504040204" pitchFamily="34" charset="0"/>
      <p:regular r:id="rId37"/>
      <p:bold r:id="rId3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FDE"/>
    <a:srgbClr val="00A4D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83" d="100"/>
          <a:sy n="83" d="100"/>
        </p:scale>
        <p:origin x="686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2.fntdata"/><Relationship Id="rId39" Type="http://schemas.openxmlformats.org/officeDocument/2006/relationships/presProps" Target="presProps.xml"/><Relationship Id="rId21" Type="http://schemas.openxmlformats.org/officeDocument/2006/relationships/slide" Target="slides/slide20.xml"/><Relationship Id="rId34" Type="http://schemas.openxmlformats.org/officeDocument/2006/relationships/font" Target="fonts/font10.fntdata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5.fntdata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notesMaster" Target="notesMasters/notesMaster1.xml"/><Relationship Id="rId32" Type="http://schemas.openxmlformats.org/officeDocument/2006/relationships/font" Target="fonts/font8.fntdata"/><Relationship Id="rId37" Type="http://schemas.openxmlformats.org/officeDocument/2006/relationships/font" Target="fonts/font13.fntdata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4.fntdata"/><Relationship Id="rId36" Type="http://schemas.openxmlformats.org/officeDocument/2006/relationships/font" Target="fonts/font1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7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3.fntdata"/><Relationship Id="rId30" Type="http://schemas.openxmlformats.org/officeDocument/2006/relationships/font" Target="fonts/font6.fntdata"/><Relationship Id="rId35" Type="http://schemas.openxmlformats.org/officeDocument/2006/relationships/font" Target="fonts/font11.fntdata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1.fntdata"/><Relationship Id="rId33" Type="http://schemas.openxmlformats.org/officeDocument/2006/relationships/font" Target="fonts/font9.fntdata"/><Relationship Id="rId38" Type="http://schemas.openxmlformats.org/officeDocument/2006/relationships/font" Target="fonts/font1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B36CD6F-E922-481F-9C24-F5813413F021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2EA0908-8799-4F11-9D46-4E948DDA8A2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387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996521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0323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47491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6078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666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1949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5532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44045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15685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47065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– YOUTUBE: MsPham.  Facebook: Dạy và học cùng công nghệ.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37E8B58-8A7E-4DC8-A6D2-A77CB97F858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11991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94884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8F0C6B7-2706-4815-B1B9-A8A92252602A}" type="datetimeFigureOut">
              <a:rPr lang="en-US" smtClean="0"/>
              <a:t>7/5/2021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B2A4A2E-1208-4CEC-854F-BD6FFBCD259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62919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05272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>
            <a:alpha val="81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-244918" y="-140815"/>
            <a:ext cx="12436918" cy="6998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9019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2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3.jpe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4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7" Type="http://schemas.openxmlformats.org/officeDocument/2006/relationships/image" Target="../media/image15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1.wav"/><Relationship Id="rId5" Type="http://schemas.openxmlformats.org/officeDocument/2006/relationships/audio" Target="../media/audio10.wav"/><Relationship Id="rId4" Type="http://schemas.openxmlformats.org/officeDocument/2006/relationships/audio" Target="../media/audio9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hyperlink" Target="https://www.facebook.com/msphampowerpoint" TargetMode="External"/><Relationship Id="rId4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audio" Target="../media/audio2.wav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10" Type="http://schemas.openxmlformats.org/officeDocument/2006/relationships/image" Target="../media/image11.jpe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11"/>
          <p:cNvSpPr/>
          <p:nvPr>
            <p:custDataLst>
              <p:tags r:id="rId1"/>
            </p:custDataLst>
          </p:nvPr>
        </p:nvSpPr>
        <p:spPr>
          <a:xfrm>
            <a:off x="2499880" y="1397819"/>
            <a:ext cx="7192241" cy="664797"/>
          </a:xfrm>
          <a:custGeom>
            <a:avLst/>
            <a:gdLst>
              <a:gd name="connsiteX0" fmla="*/ 0 w 2520280"/>
              <a:gd name="connsiteY0" fmla="*/ 1584176 h 1872208"/>
              <a:gd name="connsiteX1" fmla="*/ 2520280 w 2520280"/>
              <a:gd name="connsiteY1" fmla="*/ 1584176 h 1872208"/>
              <a:gd name="connsiteX2" fmla="*/ 2520280 w 2520280"/>
              <a:gd name="connsiteY2" fmla="*/ 1872208 h 1872208"/>
              <a:gd name="connsiteX3" fmla="*/ 0 w 2520280"/>
              <a:gd name="connsiteY3" fmla="*/ 1872208 h 1872208"/>
              <a:gd name="connsiteX4" fmla="*/ 0 w 2520280"/>
              <a:gd name="connsiteY4" fmla="*/ 1584176 h 1872208"/>
              <a:gd name="connsiteX5" fmla="*/ 0 w 2520280"/>
              <a:gd name="connsiteY5" fmla="*/ 0 h 1872208"/>
              <a:gd name="connsiteX6" fmla="*/ 2520280 w 2520280"/>
              <a:gd name="connsiteY6" fmla="*/ 0 h 1872208"/>
              <a:gd name="connsiteX7" fmla="*/ 2520280 w 2520280"/>
              <a:gd name="connsiteY7" fmla="*/ 288032 h 1872208"/>
              <a:gd name="connsiteX8" fmla="*/ 0 w 2520280"/>
              <a:gd name="connsiteY8" fmla="*/ 0 h 1872208"/>
              <a:gd name="connsiteX0-1" fmla="*/ 0 w 2520280"/>
              <a:gd name="connsiteY0-2" fmla="*/ 1584176 h 1872208"/>
              <a:gd name="connsiteX1-3" fmla="*/ 2520280 w 2520280"/>
              <a:gd name="connsiteY1-4" fmla="*/ 1584176 h 1872208"/>
              <a:gd name="connsiteX2-5" fmla="*/ 2520280 w 2520280"/>
              <a:gd name="connsiteY2-6" fmla="*/ 1872208 h 1872208"/>
              <a:gd name="connsiteX3-7" fmla="*/ 0 w 2520280"/>
              <a:gd name="connsiteY3-8" fmla="*/ 1872208 h 1872208"/>
              <a:gd name="connsiteX4-9" fmla="*/ 0 w 2520280"/>
              <a:gd name="connsiteY4-10" fmla="*/ 1584176 h 1872208"/>
              <a:gd name="connsiteX5-11" fmla="*/ 0 w 2520280"/>
              <a:gd name="connsiteY5-12" fmla="*/ 0 h 1872208"/>
              <a:gd name="connsiteX6-13" fmla="*/ 2520280 w 2520280"/>
              <a:gd name="connsiteY6-14" fmla="*/ 0 h 1872208"/>
              <a:gd name="connsiteX7-15" fmla="*/ 0 w 2520280"/>
              <a:gd name="connsiteY7-16" fmla="*/ 0 h 1872208"/>
              <a:gd name="connsiteX0-17" fmla="*/ 0 w 2520280"/>
              <a:gd name="connsiteY0-18" fmla="*/ 1872208 h 1872208"/>
              <a:gd name="connsiteX1-19" fmla="*/ 2520280 w 2520280"/>
              <a:gd name="connsiteY1-20" fmla="*/ 1584176 h 1872208"/>
              <a:gd name="connsiteX2-21" fmla="*/ 2520280 w 2520280"/>
              <a:gd name="connsiteY2-22" fmla="*/ 1872208 h 1872208"/>
              <a:gd name="connsiteX3-23" fmla="*/ 0 w 2520280"/>
              <a:gd name="connsiteY3-24" fmla="*/ 1872208 h 1872208"/>
              <a:gd name="connsiteX4-25" fmla="*/ 0 w 2520280"/>
              <a:gd name="connsiteY4-26" fmla="*/ 0 h 1872208"/>
              <a:gd name="connsiteX5-27" fmla="*/ 2520280 w 2520280"/>
              <a:gd name="connsiteY5-28" fmla="*/ 0 h 1872208"/>
              <a:gd name="connsiteX6-29" fmla="*/ 0 w 2520280"/>
              <a:gd name="connsiteY6-30" fmla="*/ 0 h 1872208"/>
              <a:gd name="connsiteX0-31" fmla="*/ 0 w 2520280"/>
              <a:gd name="connsiteY0-32" fmla="*/ 1872208 h 1872208"/>
              <a:gd name="connsiteX1-33" fmla="*/ 2520280 w 2520280"/>
              <a:gd name="connsiteY1-34" fmla="*/ 1872208 h 1872208"/>
              <a:gd name="connsiteX2-35" fmla="*/ 0 w 2520280"/>
              <a:gd name="connsiteY2-36" fmla="*/ 1872208 h 1872208"/>
              <a:gd name="connsiteX3-37" fmla="*/ 0 w 2520280"/>
              <a:gd name="connsiteY3-38" fmla="*/ 0 h 1872208"/>
              <a:gd name="connsiteX4-39" fmla="*/ 2520280 w 2520280"/>
              <a:gd name="connsiteY4-40" fmla="*/ 0 h 1872208"/>
              <a:gd name="connsiteX5-41" fmla="*/ 0 w 2520280"/>
              <a:gd name="connsiteY5-42" fmla="*/ 0 h 1872208"/>
              <a:gd name="connsiteX0-43" fmla="*/ 0 w 2520280"/>
              <a:gd name="connsiteY0-44" fmla="*/ 1872208 h 1872208"/>
              <a:gd name="connsiteX1-45" fmla="*/ 2520280 w 2520280"/>
              <a:gd name="connsiteY1-46" fmla="*/ 1872208 h 1872208"/>
              <a:gd name="connsiteX2-47" fmla="*/ 0 w 2520280"/>
              <a:gd name="connsiteY2-48" fmla="*/ 1872208 h 1872208"/>
              <a:gd name="connsiteX3-49" fmla="*/ 0 w 2520280"/>
              <a:gd name="connsiteY3-50" fmla="*/ 0 h 1872208"/>
              <a:gd name="connsiteX4-51" fmla="*/ 34255 w 2520280"/>
              <a:gd name="connsiteY4-52" fmla="*/ 0 h 1872208"/>
              <a:gd name="connsiteX5-53" fmla="*/ 0 w 2520280"/>
              <a:gd name="connsiteY5-54" fmla="*/ 0 h 1872208"/>
              <a:gd name="connsiteX0-55" fmla="*/ 0 w 2520280"/>
              <a:gd name="connsiteY0-56" fmla="*/ 1872208 h 1872208"/>
              <a:gd name="connsiteX1-57" fmla="*/ 2520280 w 2520280"/>
              <a:gd name="connsiteY1-58" fmla="*/ 1872208 h 1872208"/>
              <a:gd name="connsiteX2-59" fmla="*/ 0 w 2520280"/>
              <a:gd name="connsiteY2-60" fmla="*/ 1872208 h 1872208"/>
              <a:gd name="connsiteX3-61" fmla="*/ 0 w 2520280"/>
              <a:gd name="connsiteY3-62" fmla="*/ 0 h 1872208"/>
              <a:gd name="connsiteX4-63" fmla="*/ 917 w 2520280"/>
              <a:gd name="connsiteY4-64" fmla="*/ 6036 h 1872208"/>
              <a:gd name="connsiteX5-65" fmla="*/ 0 w 2520280"/>
              <a:gd name="connsiteY5-66" fmla="*/ 0 h 1872208"/>
              <a:gd name="connsiteX0-67" fmla="*/ 0 w 2520280"/>
              <a:gd name="connsiteY0-68" fmla="*/ 1890314 h 1890314"/>
              <a:gd name="connsiteX1-69" fmla="*/ 2520280 w 2520280"/>
              <a:gd name="connsiteY1-70" fmla="*/ 1890314 h 1890314"/>
              <a:gd name="connsiteX2-71" fmla="*/ 0 w 2520280"/>
              <a:gd name="connsiteY2-72" fmla="*/ 1890314 h 1890314"/>
              <a:gd name="connsiteX3-73" fmla="*/ 0 w 2520280"/>
              <a:gd name="connsiteY3-74" fmla="*/ 18106 h 1890314"/>
              <a:gd name="connsiteX4-75" fmla="*/ 53304 w 2520280"/>
              <a:gd name="connsiteY4-76" fmla="*/ 0 h 1890314"/>
              <a:gd name="connsiteX5-77" fmla="*/ 0 w 2520280"/>
              <a:gd name="connsiteY5-78" fmla="*/ 18106 h 1890314"/>
              <a:gd name="connsiteX0-79" fmla="*/ 0 w 2520280"/>
              <a:gd name="connsiteY0-80" fmla="*/ 1872208 h 1872208"/>
              <a:gd name="connsiteX1-81" fmla="*/ 2520280 w 2520280"/>
              <a:gd name="connsiteY1-82" fmla="*/ 1872208 h 1872208"/>
              <a:gd name="connsiteX2-83" fmla="*/ 0 w 2520280"/>
              <a:gd name="connsiteY2-84" fmla="*/ 1872208 h 1872208"/>
              <a:gd name="connsiteX3-85" fmla="*/ 0 w 2520280"/>
              <a:gd name="connsiteY3-86" fmla="*/ 0 h 1872208"/>
              <a:gd name="connsiteX4-87" fmla="*/ 916 w 2520280"/>
              <a:gd name="connsiteY4-88" fmla="*/ 0 h 1872208"/>
              <a:gd name="connsiteX5-89" fmla="*/ 0 w 2520280"/>
              <a:gd name="connsiteY5-90" fmla="*/ 0 h 187220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</a:cxnLst>
            <a:rect l="l" t="t" r="r" b="b"/>
            <a:pathLst>
              <a:path w="2520280" h="1872208">
                <a:moveTo>
                  <a:pt x="0" y="1872208"/>
                </a:moveTo>
                <a:lnTo>
                  <a:pt x="2520280" y="1872208"/>
                </a:lnTo>
                <a:lnTo>
                  <a:pt x="0" y="1872208"/>
                </a:lnTo>
                <a:close/>
                <a:moveTo>
                  <a:pt x="0" y="0"/>
                </a:moveTo>
                <a:lnTo>
                  <a:pt x="916" y="0"/>
                </a:lnTo>
                <a:lnTo>
                  <a:pt x="0" y="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  <a:ln w="3175" cap="sq">
            <a:noFill/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algn="ctr">
              <a:lnSpc>
                <a:spcPct val="90000"/>
              </a:lnSpc>
            </a:pPr>
            <a:r>
              <a:rPr lang="en-US" altLang="zh-CN" sz="4800" b="1" spc="3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555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Bernard MT Condensed" panose="02050806060905020404" pitchFamily="18" charset="0"/>
                <a:ea typeface="印品黑体" panose="00000500000000000000" pitchFamily="2" charset="-122"/>
                <a:cs typeface="Arial" panose="020B0604020202020204" pitchFamily="34" charset="0"/>
                <a:sym typeface="Arial" panose="020B0604020202020204" pitchFamily="34" charset="0"/>
              </a:rPr>
              <a:t>UNIT 20 – LESSON 3</a:t>
            </a:r>
            <a:endParaRPr lang="zh-CN" altLang="en-US" sz="4800" b="1" spc="300" dirty="0">
              <a:ln w="9525">
                <a:solidFill>
                  <a:schemeClr val="bg1"/>
                </a:solidFill>
                <a:prstDash val="solid"/>
              </a:ln>
              <a:solidFill>
                <a:srgbClr val="FF5555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Bernard MT Condensed" panose="02050806060905020404" pitchFamily="18" charset="0"/>
              <a:ea typeface="印品黑体" panose="00000500000000000000" pitchFamily="2" charset="-122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grpSp>
        <p:nvGrpSpPr>
          <p:cNvPr id="6" name="MsPham 11"/>
          <p:cNvGrpSpPr/>
          <p:nvPr/>
        </p:nvGrpSpPr>
        <p:grpSpPr>
          <a:xfrm>
            <a:off x="3581400" y="1183915"/>
            <a:ext cx="5029200" cy="76200"/>
            <a:chOff x="4955994" y="3809489"/>
            <a:chExt cx="2817495" cy="45720"/>
          </a:xfrm>
          <a:solidFill>
            <a:srgbClr val="FF0000"/>
          </a:solidFill>
        </p:grpSpPr>
        <p:cxnSp>
          <p:nvCxnSpPr>
            <p:cNvPr id="7" name="MsPham12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MsPham 13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9" name="MsPham 14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grpSp>
        <p:nvGrpSpPr>
          <p:cNvPr id="10" name="MsPham 15"/>
          <p:cNvGrpSpPr/>
          <p:nvPr/>
        </p:nvGrpSpPr>
        <p:grpSpPr>
          <a:xfrm>
            <a:off x="3581400" y="2149115"/>
            <a:ext cx="5029200" cy="76200"/>
            <a:chOff x="4955994" y="3809489"/>
            <a:chExt cx="2817495" cy="45720"/>
          </a:xfrm>
          <a:solidFill>
            <a:srgbClr val="FF0000"/>
          </a:solidFill>
        </p:grpSpPr>
        <p:cxnSp>
          <p:nvCxnSpPr>
            <p:cNvPr id="11" name="MsPham 17"/>
            <p:cNvCxnSpPr/>
            <p:nvPr/>
          </p:nvCxnSpPr>
          <p:spPr>
            <a:xfrm>
              <a:off x="4989215" y="3832349"/>
              <a:ext cx="2761414" cy="0"/>
            </a:xfrm>
            <a:prstGeom prst="lin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MsPham 18"/>
            <p:cNvSpPr/>
            <p:nvPr/>
          </p:nvSpPr>
          <p:spPr>
            <a:xfrm>
              <a:off x="7727769" y="3809489"/>
              <a:ext cx="45720" cy="4572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  <p:sp>
          <p:nvSpPr>
            <p:cNvPr id="13" name="MsPham19"/>
            <p:cNvSpPr/>
            <p:nvPr/>
          </p:nvSpPr>
          <p:spPr>
            <a:xfrm>
              <a:off x="4955994" y="3809489"/>
              <a:ext cx="45720" cy="45720"/>
            </a:xfrm>
            <a:prstGeom prst="ellipse">
              <a:avLst/>
            </a:prstGeom>
            <a:grpFill/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accent1"/>
                </a:solidFill>
                <a:latin typeface="Arial" panose="020B0604020202020204" pitchFamily="34" charset="0"/>
                <a:ea typeface="印品黑体" panose="00000500000000000000" pitchFamily="2" charset="-122"/>
                <a:cs typeface="Arial" panose="020B0604020202020204" pitchFamily="34" charset="0"/>
              </a:endParaRPr>
            </a:p>
          </p:txBody>
        </p:sp>
      </p:grpSp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3224" y="2488460"/>
            <a:ext cx="10705553" cy="27312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193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0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you going to do?</a:t>
            </a: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I’m/ we are going to swim in the sea.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785772" y="3018990"/>
            <a:ext cx="3964172" cy="2568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9032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r>
              <a:rPr lang="en-US" sz="28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your friends going this summer?</a:t>
            </a:r>
            <a:endParaRPr lang="en-US" sz="9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going to Ha Long Bay.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4" descr="https://s.sachmem.vn/public/images/TA4T2SHS/U20-L1-2-5-wyyhwyvbtztvupwr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8" t="10692" r="5831" b="10664"/>
          <a:stretch/>
        </p:blipFill>
        <p:spPr bwMode="auto">
          <a:xfrm>
            <a:off x="2858970" y="3484765"/>
            <a:ext cx="3375630" cy="20914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0240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going to do?</a:t>
            </a: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They’re going to eat seafood.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285326" y="3264136"/>
            <a:ext cx="2810673" cy="2090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7160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____ going next summer?</a:t>
            </a: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My brother is going to Ho Chi Minh city.</a:t>
            </a:r>
            <a:endParaRPr lang="en-US" sz="9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is your brother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0234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51064" y="-9442"/>
            <a:ext cx="12294128" cy="68768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1673" y="1731716"/>
            <a:ext cx="3616036" cy="31128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476685" y="3364340"/>
            <a:ext cx="2405242" cy="314828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454726" y="3406368"/>
            <a:ext cx="1747971" cy="3064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190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PRONUNCIATION  </a:t>
            </a:r>
          </a:p>
        </p:txBody>
      </p:sp>
    </p:spTree>
    <p:extLst>
      <p:ext uri="{BB962C8B-B14F-4D97-AF65-F5344CB8AC3E}">
        <p14:creationId xmlns:p14="http://schemas.microsoft.com/office/powerpoint/2010/main" val="38802469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3242560"/>
              </p:ext>
            </p:extLst>
          </p:nvPr>
        </p:nvGraphicFramePr>
        <p:xfrm>
          <a:off x="1191491" y="1321503"/>
          <a:ext cx="10127671" cy="4351339"/>
        </p:xfrm>
        <a:graphic>
          <a:graphicData uri="http://schemas.openxmlformats.org/drawingml/2006/table">
            <a:tbl>
              <a:tblPr/>
              <a:tblGrid>
                <a:gridCol w="295391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7173754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102109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</a:t>
                      </a:r>
                      <a:r>
                        <a:rPr lang="en-US" sz="3200" b="1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'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licious</a:t>
                      </a:r>
                    </a:p>
                  </a:txBody>
                  <a:tcPr marL="250286" marR="250286" marT="243574" marB="243574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 Seafood is de</a:t>
                      </a:r>
                      <a:r>
                        <a:rPr lang="en-US" sz="28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'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licious.</a:t>
                      </a:r>
                    </a:p>
                  </a:txBody>
                  <a:tcPr marL="166857" marR="166857" marT="162379" marB="162379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021092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</a:t>
                      </a:r>
                      <a:r>
                        <a:rPr lang="en-US" sz="32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'</a:t>
                      </a:r>
                      <a:r>
                        <a:rPr lang="en-US" sz="3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normous</a:t>
                      </a:r>
                    </a:p>
                  </a:txBody>
                  <a:tcPr marL="166857" marR="166857" marT="162379" marB="162379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The hotel by the sea is e</a:t>
                      </a:r>
                      <a:r>
                        <a:rPr lang="en-US" sz="2800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'</a:t>
                      </a:r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normous.</a:t>
                      </a:r>
                    </a:p>
                  </a:txBody>
                  <a:tcPr marL="250286" marR="250286" marT="243574" marB="243574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88063">
                <a:tc>
                  <a:txBody>
                    <a:bodyPr/>
                    <a:lstStyle/>
                    <a:p>
                      <a:pPr algn="ctr"/>
                      <a:r>
                        <a:rPr lang="en-US" sz="3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No</a:t>
                      </a:r>
                      <a:r>
                        <a:rPr lang="en-US" sz="3200" b="1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'</a:t>
                      </a:r>
                      <a:r>
                        <a:rPr lang="en-US" sz="3200" b="1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vember</a:t>
                      </a:r>
                    </a:p>
                  </a:txBody>
                  <a:tcPr marL="166857" marR="166857" marT="162379" marB="162379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He is going to visit Sa Pa in No</a:t>
                      </a:r>
                      <a:r>
                        <a:rPr lang="en-US" sz="280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'</a:t>
                      </a:r>
                      <a:r>
                        <a:rPr lang="en-US" sz="280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vember.</a:t>
                      </a:r>
                    </a:p>
                  </a:txBody>
                  <a:tcPr marL="250286" marR="250286" marT="243574" marB="243574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021092">
                <a:tc>
                  <a:txBody>
                    <a:bodyPr/>
                    <a:lstStyle/>
                    <a:p>
                      <a:pPr algn="ctr"/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De</a:t>
                      </a:r>
                      <a:r>
                        <a:rPr lang="en-US" sz="3200" b="1" dirty="0">
                          <a:solidFill>
                            <a:srgbClr val="D52631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'</a:t>
                      </a:r>
                      <a:r>
                        <a:rPr lang="en-US" sz="3200" b="1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cember</a:t>
                      </a:r>
                    </a:p>
                  </a:txBody>
                  <a:tcPr marL="166857" marR="166857" marT="162379" marB="162379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800" dirty="0"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Linda is going to London this</a:t>
                      </a:r>
                    </a:p>
                  </a:txBody>
                  <a:tcPr marL="250286" marR="250286" marT="243574" marB="243574" anchor="ctr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7" name="Rectangle 6"/>
          <p:cNvSpPr/>
          <p:nvPr/>
        </p:nvSpPr>
        <p:spPr>
          <a:xfrm>
            <a:off x="969818" y="390344"/>
            <a:ext cx="6096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fontAlgn="t"/>
            <a:r>
              <a:rPr lang="en-US" sz="2000" b="1" i="0" dirty="0">
                <a:effectLst/>
                <a:latin typeface="Helvetica Neue"/>
              </a:rPr>
              <a:t>1. Listen and repeat.</a:t>
            </a:r>
          </a:p>
        </p:txBody>
      </p:sp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24236" y="1646899"/>
            <a:ext cx="457199" cy="457200"/>
          </a:xfrm>
          <a:prstGeom prst="ellipse">
            <a:avLst/>
          </a:prstGeom>
        </p:spPr>
      </p:pic>
      <p:pic>
        <p:nvPicPr>
          <p:cNvPr id="18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24235" y="2625720"/>
            <a:ext cx="457199" cy="457200"/>
          </a:xfrm>
          <a:prstGeom prst="ellipse">
            <a:avLst/>
          </a:prstGeom>
        </p:spPr>
      </p:pic>
      <p:pic>
        <p:nvPicPr>
          <p:cNvPr id="19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52821" y="3670505"/>
            <a:ext cx="457199" cy="457200"/>
          </a:xfrm>
          <a:prstGeom prst="ellipse">
            <a:avLst/>
          </a:prstGeom>
        </p:spPr>
      </p:pic>
      <p:pic>
        <p:nvPicPr>
          <p:cNvPr id="20" name="soundMsPham"/>
          <p:cNvPicPr>
            <a:picLocks noChangeAspect="1"/>
          </p:cNvPicPr>
          <p:nvPr/>
        </p:nvPicPr>
        <p:blipFill rotWithShape="1">
          <a:blip r:embed="rId6"/>
          <a:srcRect l="14414" t="15022" r="14612" b="15187"/>
          <a:stretch/>
        </p:blipFill>
        <p:spPr>
          <a:xfrm>
            <a:off x="655649" y="4877926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1947590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iếng Anh 4 Tập 2 - Unit 20 What are you going to do this summer- - Lesson 3 - 1 Listen and repeat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iếng Anh 4 Tập 2 - Unit 20 What are you going to do this summer- - Lesson 3 - 1 Listen and repeat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ếng Anh 4 Tập 2 - Unit 20 What are you going to do this summer- - Lesson 3 - 1 Listen and repeat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5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iếng Anh 4 Tập 2 - Unit 20 What are you going to do this summer- - Lesson 3 - 1 Listen and repeat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87236" y="961952"/>
            <a:ext cx="10404764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1.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Seafood is ___________.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	a.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delicious		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b.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expensive 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2.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We stay in an ___________ hotel.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	a.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expensive		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b.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enormous 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3.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We are going to Ho Chi Minh City this ___________.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	a.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November 		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b.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December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4.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Is your holiday in ___________?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	a.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September 		</a:t>
            </a:r>
            <a:r>
              <a:rPr lang="en-US" sz="2800" b="1" i="0" dirty="0">
                <a:solidFill>
                  <a:srgbClr val="002060"/>
                </a:solidFill>
                <a:effectLst/>
                <a:latin typeface="Helvetica Neue"/>
              </a:rPr>
              <a:t>b. 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December</a:t>
            </a:r>
          </a:p>
        </p:txBody>
      </p:sp>
      <p:sp>
        <p:nvSpPr>
          <p:cNvPr id="3" name="Rectangle 2"/>
          <p:cNvSpPr/>
          <p:nvPr/>
        </p:nvSpPr>
        <p:spPr>
          <a:xfrm>
            <a:off x="954889" y="348734"/>
            <a:ext cx="329769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2. Listen, circle and write.</a:t>
            </a:r>
            <a:endParaRPr lang="en-US" sz="2000" dirty="0"/>
          </a:p>
        </p:txBody>
      </p:sp>
      <p:sp>
        <p:nvSpPr>
          <p:cNvPr id="4" name="Oval 3"/>
          <p:cNvSpPr/>
          <p:nvPr/>
        </p:nvSpPr>
        <p:spPr>
          <a:xfrm>
            <a:off x="6287349" y="1682255"/>
            <a:ext cx="640080" cy="64008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6287349" y="2953361"/>
            <a:ext cx="640080" cy="64008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2591113" y="4228370"/>
            <a:ext cx="640080" cy="64008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2591113" y="5542015"/>
            <a:ext cx="640080" cy="640080"/>
          </a:xfrm>
          <a:prstGeom prst="ellipse">
            <a:avLst/>
          </a:prstGeom>
          <a:solidFill>
            <a:schemeClr val="lt1">
              <a:alpha val="0"/>
            </a:schemeClr>
          </a:solidFill>
          <a:ln w="28575"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4267318" y="325150"/>
            <a:ext cx="457199" cy="457200"/>
          </a:xfrm>
          <a:prstGeom prst="ellipse">
            <a:avLst/>
          </a:prstGeom>
        </p:spPr>
      </p:pic>
      <p:pic>
        <p:nvPicPr>
          <p:cNvPr id="14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179333" y="1773695"/>
            <a:ext cx="457199" cy="457200"/>
          </a:xfrm>
          <a:prstGeom prst="ellipse">
            <a:avLst/>
          </a:prstGeom>
        </p:spPr>
      </p:pic>
      <p:pic>
        <p:nvPicPr>
          <p:cNvPr id="15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179333" y="3069613"/>
            <a:ext cx="457199" cy="457200"/>
          </a:xfrm>
          <a:prstGeom prst="ellipse">
            <a:avLst/>
          </a:prstGeom>
        </p:spPr>
      </p:pic>
      <p:pic>
        <p:nvPicPr>
          <p:cNvPr id="16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225052" y="4319810"/>
            <a:ext cx="457199" cy="457200"/>
          </a:xfrm>
          <a:prstGeom prst="ellipse">
            <a:avLst/>
          </a:prstGeom>
        </p:spPr>
      </p:pic>
      <p:pic>
        <p:nvPicPr>
          <p:cNvPr id="17" name="soundMsPham"/>
          <p:cNvPicPr>
            <a:picLocks noChangeAspect="1"/>
          </p:cNvPicPr>
          <p:nvPr/>
        </p:nvPicPr>
        <p:blipFill rotWithShape="1">
          <a:blip r:embed="rId7"/>
          <a:srcRect l="14414" t="15022" r="14612" b="15187"/>
          <a:stretch/>
        </p:blipFill>
        <p:spPr>
          <a:xfrm>
            <a:off x="1212760" y="5619558"/>
            <a:ext cx="457199" cy="457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779421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2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L3-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3-2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L3-2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iếng Anh 4 Tập 2 - Unit 20 What are you going to do this summer- - Lesson 3 - 2 Listen, circle and write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79203" y="293315"/>
            <a:ext cx="1882247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3. Let's chant.</a:t>
            </a:r>
            <a:endParaRPr lang="en-US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l="15642" t="15030" r="13522" b="15328"/>
          <a:stretch/>
        </p:blipFill>
        <p:spPr>
          <a:xfrm>
            <a:off x="1596571" y="1088571"/>
            <a:ext cx="9216572" cy="50945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77623" y="564500"/>
            <a:ext cx="635520" cy="652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8665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3-3chan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93485" y="508000"/>
            <a:ext cx="11146972" cy="3789581"/>
            <a:chOff x="493485" y="508000"/>
            <a:chExt cx="11146972" cy="3789581"/>
          </a:xfrm>
        </p:grpSpPr>
        <p:sp>
          <p:nvSpPr>
            <p:cNvPr id="3" name="Wave 2"/>
            <p:cNvSpPr/>
            <p:nvPr/>
          </p:nvSpPr>
          <p:spPr>
            <a:xfrm>
              <a:off x="3875314" y="508000"/>
              <a:ext cx="7765143" cy="3789581"/>
            </a:xfrm>
            <a:prstGeom prst="wave">
              <a:avLst>
                <a:gd name="adj1" fmla="val 3113"/>
                <a:gd name="adj2" fmla="val 0"/>
              </a:avLst>
            </a:prstGeom>
            <a:solidFill>
              <a:schemeClr val="accent4">
                <a:lumMod val="20000"/>
                <a:lumOff val="80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217" name="Picture 1" descr="https://s.sachmem.vn/public/images/TA4T2SHS/U20-L3-4-1-oivxotcpfufwhews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3485" y="1187470"/>
              <a:ext cx="3091543" cy="27513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ectangle 2"/>
            <p:cNvSpPr>
              <a:spLocks noChangeArrowheads="1"/>
            </p:cNvSpPr>
            <p:nvPr/>
          </p:nvSpPr>
          <p:spPr bwMode="auto">
            <a:xfrm>
              <a:off x="4078515" y="815538"/>
              <a:ext cx="7445828" cy="329061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vert="horz" wrap="square" lIns="91440" tIns="0" rIns="91440" bIns="88872" numCol="1" anchor="ctr" anchorCtr="0" compatLnSpc="1">
              <a:prstTxWarp prst="textNoShape">
                <a:avLst/>
              </a:prstTxWarp>
              <a:spAutoFit/>
            </a:bodyPr>
            <a:lstStyle/>
            <a:p>
              <a:pPr marL="0" marR="0" lvl="0" indent="0" algn="just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60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 Neue"/>
                </a:rPr>
                <a:t>My parents and I are going to have a holiday in Ha Long Bay next Saturday. We are going to stay in a nice hotel by the sea. In the morning, we are going to swim in the sea. In the afternoon, we are going to have a boat cruise around the bay. We are going to have delicious seafood in Tuan Chau in the evening. We are going to have a lot of fun there!</a:t>
              </a:r>
              <a:endParaRPr kumimoji="0" lang="en-US" altLang="en-US" sz="260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941237" y="307945"/>
            <a:ext cx="289053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4. Read and complete.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1197431" y="4413692"/>
            <a:ext cx="10834915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1.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 are going to have a holiday in ________________.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2.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They are going to stay in _________________.</a:t>
            </a:r>
          </a:p>
          <a:p>
            <a:pPr>
              <a:lnSpc>
                <a:spcPct val="150000"/>
              </a:lnSpc>
            </a:pPr>
            <a:r>
              <a:rPr lang="en-US" sz="2800" b="1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3. </a:t>
            </a:r>
            <a:r>
              <a:rPr lang="en-US" sz="2800" b="0" i="0" dirty="0">
                <a:solidFill>
                  <a:srgbClr val="00206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In the morning, they are going to _________________.</a:t>
            </a:r>
          </a:p>
        </p:txBody>
      </p:sp>
      <p:sp>
        <p:nvSpPr>
          <p:cNvPr id="7" name="Rectangle 6"/>
          <p:cNvSpPr/>
          <p:nvPr/>
        </p:nvSpPr>
        <p:spPr>
          <a:xfrm>
            <a:off x="7522411" y="4590140"/>
            <a:ext cx="223490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0" dirty="0">
                <a:solidFill>
                  <a:srgbClr val="C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Ha Long Bay  </a:t>
            </a:r>
            <a:endParaRPr lang="en-US" sz="2400" b="1" dirty="0">
              <a:solidFill>
                <a:srgbClr val="C00000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5932650" y="5244688"/>
            <a:ext cx="187583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nice hotel</a:t>
            </a:r>
          </a:p>
        </p:txBody>
      </p:sp>
      <p:sp>
        <p:nvSpPr>
          <p:cNvPr id="9" name="Rectangle 8"/>
          <p:cNvSpPr/>
          <p:nvPr/>
        </p:nvSpPr>
        <p:spPr>
          <a:xfrm>
            <a:off x="6914109" y="5877989"/>
            <a:ext cx="26276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 in the sea  </a:t>
            </a:r>
          </a:p>
        </p:txBody>
      </p:sp>
    </p:spTree>
    <p:extLst>
      <p:ext uri="{BB962C8B-B14F-4D97-AF65-F5344CB8AC3E}">
        <p14:creationId xmlns:p14="http://schemas.microsoft.com/office/powerpoint/2010/main" val="42138265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9782" y="2598342"/>
            <a:ext cx="8072437" cy="16613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20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erlin Sans FB Demi" panose="020E0802020502020306" pitchFamily="34" charset="0"/>
                <a:cs typeface="Arial" panose="020B0604020202020204" pitchFamily="34" charset="0"/>
              </a:rPr>
              <a:t>Warm-up</a:t>
            </a:r>
          </a:p>
        </p:txBody>
      </p:sp>
    </p:spTree>
    <p:extLst>
      <p:ext uri="{BB962C8B-B14F-4D97-AF65-F5344CB8AC3E}">
        <p14:creationId xmlns:p14="http://schemas.microsoft.com/office/powerpoint/2010/main" val="42884484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95233" y="341477"/>
            <a:ext cx="6213752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5. Write about the plan for your summer holidays.</a:t>
            </a:r>
            <a:endParaRPr lang="en-US" sz="2000" dirty="0"/>
          </a:p>
        </p:txBody>
      </p:sp>
      <p:sp>
        <p:nvSpPr>
          <p:cNvPr id="3" name="Rectangle 2"/>
          <p:cNvSpPr/>
          <p:nvPr/>
        </p:nvSpPr>
        <p:spPr>
          <a:xfrm>
            <a:off x="1622586" y="741587"/>
            <a:ext cx="8972844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Where are you going?</a:t>
            </a:r>
          </a:p>
          <a:p>
            <a:pPr>
              <a:lnSpc>
                <a:spcPct val="130000"/>
              </a:lnSpc>
            </a:pP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I'm going to __________________________.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When are you going?</a:t>
            </a:r>
          </a:p>
          <a:p>
            <a:pPr>
              <a:lnSpc>
                <a:spcPct val="130000"/>
              </a:lnSpc>
            </a:pP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___________________________________.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Who are you going with?</a:t>
            </a:r>
          </a:p>
          <a:p>
            <a:pPr>
              <a:lnSpc>
                <a:spcPct val="130000"/>
              </a:lnSpc>
            </a:pP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___________________________________.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Where are you going to stay?</a:t>
            </a:r>
          </a:p>
          <a:p>
            <a:pPr>
              <a:lnSpc>
                <a:spcPct val="130000"/>
              </a:lnSpc>
            </a:pP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___________________________________.</a:t>
            </a:r>
          </a:p>
          <a:p>
            <a:pPr marL="457200" indent="-457200">
              <a:lnSpc>
                <a:spcPct val="130000"/>
              </a:lnSpc>
              <a:buFont typeface="Wingdings" panose="05000000000000000000" pitchFamily="2" charset="2"/>
              <a:buChar char="Ø"/>
            </a:pPr>
            <a:r>
              <a:rPr lang="en-US" sz="2800" b="0" i="0" dirty="0">
                <a:solidFill>
                  <a:srgbClr val="002060"/>
                </a:solidFill>
                <a:effectLst/>
                <a:latin typeface="Helvetica Neue"/>
              </a:rPr>
              <a:t>What are you going to do?</a:t>
            </a:r>
            <a:endParaRPr lang="en-US" sz="2800" dirty="0">
              <a:solidFill>
                <a:srgbClr val="002060"/>
              </a:solidFill>
              <a:latin typeface="Helvetica Neue"/>
            </a:endParaRPr>
          </a:p>
          <a:p>
            <a:pPr>
              <a:lnSpc>
                <a:spcPct val="130000"/>
              </a:lnSpc>
            </a:pPr>
            <a:r>
              <a:rPr lang="en-US" sz="2800" b="0" i="0" dirty="0">
                <a:solidFill>
                  <a:srgbClr val="C00000"/>
                </a:solidFill>
                <a:effectLst/>
                <a:latin typeface="Helvetica Neue"/>
              </a:rPr>
              <a:t>___________________________________.</a:t>
            </a:r>
          </a:p>
        </p:txBody>
      </p:sp>
    </p:spTree>
    <p:extLst>
      <p:ext uri="{BB962C8B-B14F-4D97-AF65-F5344CB8AC3E}">
        <p14:creationId xmlns:p14="http://schemas.microsoft.com/office/powerpoint/2010/main" val="3507127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813726" y="297934"/>
            <a:ext cx="133722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i="0" dirty="0">
                <a:effectLst/>
                <a:latin typeface="Helvetica Neue"/>
              </a:rPr>
              <a:t>6. Project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8141815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spham-0936082789">
            <a:extLst>
              <a:ext uri="{FF2B5EF4-FFF2-40B4-BE49-F238E27FC236}">
                <a16:creationId xmlns:a16="http://schemas.microsoft.com/office/drawing/2014/main" id="{3FB791B1-CCFD-443F-8FEB-69945B8BBD7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0673" r="90181"/>
          <a:stretch/>
        </p:blipFill>
        <p:spPr>
          <a:xfrm>
            <a:off x="4954483" y="4065918"/>
            <a:ext cx="448538" cy="457200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7420F84C-8237-4F5C-A01A-486FADA7794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1106" y="4772534"/>
            <a:ext cx="615296" cy="659549"/>
          </a:xfrm>
          <a:prstGeom prst="rect">
            <a:avLst/>
          </a:prstGeom>
        </p:spPr>
      </p:pic>
      <p:pic>
        <p:nvPicPr>
          <p:cNvPr id="6" name="Mspham-0936082789">
            <a:extLst>
              <a:ext uri="{FF2B5EF4-FFF2-40B4-BE49-F238E27FC236}">
                <a16:creationId xmlns:a16="http://schemas.microsoft.com/office/drawing/2014/main" id="{F2ECB896-B6AE-424D-8004-89934B95FD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6274" y="3011333"/>
            <a:ext cx="2582230" cy="3360991"/>
          </a:xfrm>
          <a:prstGeom prst="rect">
            <a:avLst/>
          </a:prstGeom>
        </p:spPr>
      </p:pic>
      <p:sp>
        <p:nvSpPr>
          <p:cNvPr id="8" name="Mspham-0936082789"/>
          <p:cNvSpPr txBox="1"/>
          <p:nvPr/>
        </p:nvSpPr>
        <p:spPr>
          <a:xfrm>
            <a:off x="3480217" y="1341176"/>
            <a:ext cx="516199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rPr>
              <a:t>THANK YOU!</a:t>
            </a:r>
          </a:p>
        </p:txBody>
      </p:sp>
      <p:sp>
        <p:nvSpPr>
          <p:cNvPr id="9" name="Mspham-0936082789"/>
          <p:cNvSpPr txBox="1"/>
          <p:nvPr/>
        </p:nvSpPr>
        <p:spPr>
          <a:xfrm>
            <a:off x="3968331" y="2496396"/>
            <a:ext cx="418576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>
                <a:solidFill>
                  <a:srgbClr val="0070C0"/>
                </a:solidFill>
                <a:latin typeface="Britannic Bold" panose="020B0903060703020204" pitchFamily="34" charset="0"/>
              </a:rPr>
              <a:t>Welcome to join with me!</a:t>
            </a:r>
          </a:p>
        </p:txBody>
      </p:sp>
      <p:sp>
        <p:nvSpPr>
          <p:cNvPr id="10" name="Mspham-0936082789"/>
          <p:cNvSpPr txBox="1"/>
          <p:nvPr/>
        </p:nvSpPr>
        <p:spPr>
          <a:xfrm>
            <a:off x="5549302" y="4042628"/>
            <a:ext cx="32095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>
                <a:ln w="12700" cmpd="sng">
                  <a:solidFill>
                    <a:srgbClr val="002060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60007" dist="310007" dir="7680000" sy="30000" kx="1300200" algn="ctr" rotWithShape="0">
                    <a:prstClr val="black">
                      <a:alpha val="32000"/>
                    </a:prst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MsPham Powerpoint</a:t>
            </a:r>
          </a:p>
        </p:txBody>
      </p:sp>
      <p:sp>
        <p:nvSpPr>
          <p:cNvPr id="11" name="Mspham-0936082789"/>
          <p:cNvSpPr txBox="1"/>
          <p:nvPr/>
        </p:nvSpPr>
        <p:spPr>
          <a:xfrm>
            <a:off x="5609123" y="4840698"/>
            <a:ext cx="181812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>
              <a:defRPr sz="72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Britannic Bold" panose="020B0903060703020204" pitchFamily="34" charset="0"/>
              </a:defRPr>
            </a:lvl1pPr>
          </a:lstStyle>
          <a:p>
            <a:r>
              <a:rPr lang="en-US" sz="2800">
                <a:latin typeface="Arial Black" panose="020B0A04020102020204" pitchFamily="34" charset="0"/>
                <a:cs typeface="Arial" panose="020B0604020202020204" pitchFamily="34" charset="0"/>
              </a:rPr>
              <a:t>Mspham</a:t>
            </a:r>
          </a:p>
        </p:txBody>
      </p:sp>
      <p:sp>
        <p:nvSpPr>
          <p:cNvPr id="12" name="Rectangle 11">
            <a:hlinkClick r:id="rId5"/>
            <a:extLst>
              <a:ext uri="{FF2B5EF4-FFF2-40B4-BE49-F238E27FC236}">
                <a16:creationId xmlns:a16="http://schemas.microsoft.com/office/drawing/2014/main" id="{CAFF014C-0520-4087-816B-C445B923567A}"/>
              </a:ext>
            </a:extLst>
          </p:cNvPr>
          <p:cNvSpPr/>
          <p:nvPr/>
        </p:nvSpPr>
        <p:spPr>
          <a:xfrm>
            <a:off x="-57416700" y="-28841700"/>
            <a:ext cx="127025400" cy="64541400"/>
          </a:xfrm>
          <a:prstGeom prst="rect">
            <a:avLst/>
          </a:prstGeom>
          <a:solidFill>
            <a:schemeClr val="accent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3" name="Picture 12">
            <a:hlinkClick r:id="" action="ppaction://hlinkshowjump?jump=endshow"/>
            <a:extLst>
              <a:ext uri="{FF2B5EF4-FFF2-40B4-BE49-F238E27FC236}">
                <a16:creationId xmlns:a16="http://schemas.microsoft.com/office/drawing/2014/main" id="{BF2238EF-26C7-4BF3-AC90-9132AAA8AC2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74537" y="5533937"/>
            <a:ext cx="1319188" cy="700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33287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76200" y="-52120"/>
            <a:ext cx="12344400" cy="6962241"/>
          </a:xfrm>
          <a:prstGeom prst="rect">
            <a:avLst/>
          </a:prstGeom>
        </p:spPr>
      </p:pic>
      <p:sp>
        <p:nvSpPr>
          <p:cNvPr id="4" name="矩形 3"/>
          <p:cNvSpPr/>
          <p:nvPr/>
        </p:nvSpPr>
        <p:spPr>
          <a:xfrm rot="20674136">
            <a:off x="4586993" y="1640094"/>
            <a:ext cx="6512718" cy="1667590"/>
          </a:xfrm>
          <a:prstGeom prst="rect">
            <a:avLst/>
          </a:prstGeom>
        </p:spPr>
        <p:txBody>
          <a:bodyPr wrap="none">
            <a:prstTxWarp prst="textCurveUp">
              <a:avLst/>
            </a:prstTxWarp>
            <a:spAutoFit/>
          </a:bodyPr>
          <a:lstStyle/>
          <a:p>
            <a:r>
              <a:rPr lang="en-US" altLang="zh-CN" sz="8000" b="1" kern="100" dirty="0">
                <a:ln w="19050">
                  <a:solidFill>
                    <a:srgbClr val="FF0000"/>
                  </a:solidFill>
                  <a:prstDash val="solid"/>
                </a:ln>
                <a:solidFill>
                  <a:srgbClr val="FFFF00"/>
                </a:solidFill>
                <a:effectLst>
                  <a:glow rad="76200">
                    <a:srgbClr val="FF1D1D">
                      <a:alpha val="71000"/>
                    </a:srgb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华文琥珀" panose="02010800040101010101" pitchFamily="2" charset="-122"/>
                <a:ea typeface="华文琥珀" panose="02010800040101010101" pitchFamily="2" charset="-122"/>
              </a:rPr>
              <a:t>RING THE GOLDEN BELL</a:t>
            </a:r>
            <a:endParaRPr lang="zh-CN" altLang="en-US" sz="8000" b="1" kern="100" dirty="0">
              <a:ln w="19050">
                <a:solidFill>
                  <a:srgbClr val="FF0000"/>
                </a:solidFill>
                <a:prstDash val="solid"/>
              </a:ln>
              <a:solidFill>
                <a:srgbClr val="FFFF00"/>
              </a:solidFill>
              <a:effectLst>
                <a:glow rad="76200">
                  <a:srgbClr val="FF1D1D">
                    <a:alpha val="71000"/>
                  </a:srgbClr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华文琥珀" panose="02010800040101010101" pitchFamily="2" charset="-122"/>
              <a:ea typeface="华文琥珀" panose="02010800040101010101" pitchFamily="2" charset="-122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357" y="343854"/>
            <a:ext cx="4634480" cy="398960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558" t="212" r="-1519" b="55521"/>
          <a:stretch/>
        </p:blipFill>
        <p:spPr>
          <a:xfrm flipH="1">
            <a:off x="244443" y="3497866"/>
            <a:ext cx="1955417" cy="31435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83266" y="3223026"/>
            <a:ext cx="2481095" cy="32475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1507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Hand Bell Sound Effect_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STAY IN A</a:t>
            </a: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</a:t>
            </a:r>
          </a:p>
        </p:txBody>
      </p:sp>
    </p:spTree>
    <p:extLst>
      <p:ext uri="{BB962C8B-B14F-4D97-AF65-F5344CB8AC3E}">
        <p14:creationId xmlns:p14="http://schemas.microsoft.com/office/powerpoint/2010/main" val="106022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 IN THE SEA </a:t>
            </a: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SWIM</a:t>
            </a:r>
          </a:p>
        </p:txBody>
      </p:sp>
    </p:spTree>
    <p:extLst>
      <p:ext uri="{BB962C8B-B14F-4D97-AF65-F5344CB8AC3E}">
        <p14:creationId xmlns:p14="http://schemas.microsoft.com/office/powerpoint/2010/main" val="17367410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</a:t>
            </a: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SAND</a:t>
            </a:r>
          </a:p>
          <a:p>
            <a:pPr algn="ctr" font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CASTLES</a:t>
            </a:r>
          </a:p>
        </p:txBody>
      </p:sp>
    </p:spTree>
    <p:extLst>
      <p:ext uri="{BB962C8B-B14F-4D97-AF65-F5344CB8AC3E}">
        <p14:creationId xmlns:p14="http://schemas.microsoft.com/office/powerpoint/2010/main" val="2129086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ctr"/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SEAFOOD</a:t>
            </a: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u="sng" dirty="0">
                <a:solidFill>
                  <a:srgbClr val="FF0000"/>
                </a:solidFill>
              </a:rPr>
              <a:t>EAT</a:t>
            </a:r>
            <a:endParaRPr lang="en-US" sz="4000" u="sng" dirty="0">
              <a:solidFill>
                <a:srgbClr val="FF0000"/>
              </a:solidFill>
              <a:latin typeface="Corbel (Body)"/>
            </a:endParaRPr>
          </a:p>
        </p:txBody>
      </p:sp>
    </p:spTree>
    <p:extLst>
      <p:ext uri="{BB962C8B-B14F-4D97-AF65-F5344CB8AC3E}">
        <p14:creationId xmlns:p14="http://schemas.microsoft.com/office/powerpoint/2010/main" val="30291331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_____ A </a:t>
            </a:r>
          </a:p>
          <a:p>
            <a:pPr algn="ctr"/>
            <a:r>
              <a:rPr lang="en-US" sz="6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BOAT CRUISE</a:t>
            </a: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 ON</a:t>
            </a:r>
          </a:p>
        </p:txBody>
      </p:sp>
    </p:spTree>
    <p:extLst>
      <p:ext uri="{BB962C8B-B14F-4D97-AF65-F5344CB8AC3E}">
        <p14:creationId xmlns:p14="http://schemas.microsoft.com/office/powerpoint/2010/main" val="5582332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9" y="-9442"/>
            <a:ext cx="12193057" cy="6876884"/>
          </a:xfrm>
          <a:prstGeom prst="rect">
            <a:avLst/>
          </a:prstGeom>
        </p:spPr>
      </p:pic>
      <p:sp>
        <p:nvSpPr>
          <p:cNvPr id="32" name="ans"/>
          <p:cNvSpPr/>
          <p:nvPr/>
        </p:nvSpPr>
        <p:spPr>
          <a:xfrm>
            <a:off x="8625118" y="960872"/>
            <a:ext cx="1726094" cy="581048"/>
          </a:xfrm>
          <a:prstGeom prst="wedgeRoundRectCallout">
            <a:avLst>
              <a:gd name="adj1" fmla="val 69374"/>
              <a:gd name="adj2" fmla="val -8775"/>
              <a:gd name="adj3" fmla="val 16667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Answer</a:t>
            </a:r>
          </a:p>
        </p:txBody>
      </p:sp>
      <p:pic>
        <p:nvPicPr>
          <p:cNvPr id="37" name="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82"/>
          <a:stretch/>
        </p:blipFill>
        <p:spPr>
          <a:xfrm>
            <a:off x="8625118" y="2289915"/>
            <a:ext cx="2104215" cy="2591978"/>
          </a:xfrm>
          <a:prstGeom prst="rect">
            <a:avLst/>
          </a:prstGeom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60298768-B9DD-4BAA-AAAA-CC62CFDBFE5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7878" y="2661842"/>
            <a:ext cx="1231802" cy="1256473"/>
          </a:xfrm>
          <a:prstGeom prst="rect">
            <a:avLst/>
          </a:prstGeom>
        </p:spPr>
      </p:pic>
      <p:sp>
        <p:nvSpPr>
          <p:cNvPr id="13" name="Horizontal Scroll 12"/>
          <p:cNvSpPr/>
          <p:nvPr/>
        </p:nvSpPr>
        <p:spPr>
          <a:xfrm>
            <a:off x="644976" y="1243532"/>
            <a:ext cx="7420858" cy="4776887"/>
          </a:xfrm>
          <a:prstGeom prst="horizontalScroll">
            <a:avLst>
              <a:gd name="adj" fmla="val 6392"/>
            </a:avLst>
          </a:prstGeom>
          <a:gradFill flip="none" rotWithShape="1">
            <a:gsLst>
              <a:gs pos="0">
                <a:srgbClr val="FFFABF"/>
              </a:gs>
              <a:gs pos="50000">
                <a:srgbClr val="FFFEEF"/>
              </a:gs>
              <a:gs pos="100000">
                <a:srgbClr val="FFFFFF"/>
              </a:gs>
            </a:gsLst>
            <a:lin ang="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t"/>
          <a:lstStyle/>
          <a:p>
            <a:pPr algn="ctr"/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you going this summer?</a:t>
            </a:r>
            <a:endParaRPr lang="en-US" sz="96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Up Ribbon 13"/>
          <p:cNvSpPr/>
          <p:nvPr/>
        </p:nvSpPr>
        <p:spPr>
          <a:xfrm>
            <a:off x="3140416" y="942829"/>
            <a:ext cx="2723528" cy="527736"/>
          </a:xfrm>
          <a:prstGeom prst="ribbon2">
            <a:avLst>
              <a:gd name="adj1" fmla="val 11696"/>
              <a:gd name="adj2" fmla="val 71174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Question 1</a:t>
            </a:r>
          </a:p>
        </p:txBody>
      </p:sp>
      <p:sp>
        <p:nvSpPr>
          <p:cNvPr id="26" name="矩形 3"/>
          <p:cNvSpPr/>
          <p:nvPr/>
        </p:nvSpPr>
        <p:spPr>
          <a:xfrm>
            <a:off x="274320" y="219406"/>
            <a:ext cx="3336181" cy="741466"/>
          </a:xfrm>
          <a:prstGeom prst="rect">
            <a:avLst/>
          </a:prstGeom>
        </p:spPr>
        <p:txBody>
          <a:bodyPr wrap="none">
            <a:prstTxWarp prst="textCurveUp">
              <a:avLst>
                <a:gd name="adj" fmla="val 49690"/>
              </a:avLst>
            </a:prstTxWarp>
            <a:spAutoFit/>
          </a:bodyPr>
          <a:lstStyle/>
          <a:p>
            <a:pPr algn="ctr"/>
            <a:r>
              <a:rPr lang="en-US" altLang="zh-CN" sz="6000" b="1" kern="100" dirty="0">
                <a:ln w="22225">
                  <a:solidFill>
                    <a:srgbClr val="FF1D1D"/>
                  </a:solidFill>
                  <a:prstDash val="solid"/>
                </a:ln>
                <a:solidFill>
                  <a:srgbClr val="FFFF4B"/>
                </a:solidFill>
                <a:effectLst>
                  <a:glow rad="101600">
                    <a:schemeClr val="bg1"/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Cooper Black" panose="0208090404030B020404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Ring The Golden Bell</a:t>
            </a:r>
            <a:endParaRPr lang="zh-CN" altLang="en-US" sz="6000" b="1" kern="100" dirty="0">
              <a:ln w="22225">
                <a:solidFill>
                  <a:srgbClr val="FF1D1D"/>
                </a:solidFill>
                <a:prstDash val="solid"/>
              </a:ln>
              <a:solidFill>
                <a:srgbClr val="FFFF4B"/>
              </a:solidFill>
              <a:effectLst>
                <a:glow rad="101600">
                  <a:schemeClr val="bg1"/>
                </a:glow>
                <a:outerShdw blurRad="50800" dist="38100" algn="l" rotWithShape="0">
                  <a:prstClr val="black">
                    <a:alpha val="40000"/>
                  </a:prstClr>
                </a:outerShdw>
              </a:effectLst>
              <a:latin typeface="Cooper Black" panose="0208090404030B020404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758" b="44707"/>
          <a:stretch/>
        </p:blipFill>
        <p:spPr>
          <a:xfrm flipH="1">
            <a:off x="274320" y="4007854"/>
            <a:ext cx="1865947" cy="277025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9066" r="68856" b="6667"/>
          <a:stretch/>
        </p:blipFill>
        <p:spPr>
          <a:xfrm>
            <a:off x="10714309" y="252936"/>
            <a:ext cx="1130219" cy="1981296"/>
          </a:xfrm>
          <a:prstGeom prst="rect">
            <a:avLst/>
          </a:prstGeom>
        </p:spPr>
      </p:pic>
      <p:sp>
        <p:nvSpPr>
          <p:cNvPr id="2" name="Right Arrow 1">
            <a:hlinkClick r:id="" action="ppaction://hlinkshowjump?jump=nextslide"/>
          </p:cNvPr>
          <p:cNvSpPr/>
          <p:nvPr/>
        </p:nvSpPr>
        <p:spPr>
          <a:xfrm>
            <a:off x="9468241" y="5796489"/>
            <a:ext cx="1181686" cy="765986"/>
          </a:xfrm>
          <a:prstGeom prst="rightArrow">
            <a:avLst>
              <a:gd name="adj1" fmla="val 57346"/>
              <a:gd name="adj2" fmla="val 44490"/>
            </a:avLst>
          </a:prstGeom>
          <a:solidFill>
            <a:srgbClr val="FFC000"/>
          </a:soli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Next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4600" y="219406"/>
            <a:ext cx="1055804" cy="908892"/>
          </a:xfrm>
          <a:prstGeom prst="rect">
            <a:avLst/>
          </a:prstGeom>
        </p:spPr>
      </p:pic>
      <p:sp>
        <p:nvSpPr>
          <p:cNvPr id="21" name="bong 1">
            <a:extLst>
              <a:ext uri="{FF2B5EF4-FFF2-40B4-BE49-F238E27FC236}">
                <a16:creationId xmlns:a16="http://schemas.microsoft.com/office/drawing/2014/main" id="{A4062C48-6705-48EA-923E-67E48155D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</a:t>
            </a:r>
          </a:p>
        </p:txBody>
      </p:sp>
      <p:sp>
        <p:nvSpPr>
          <p:cNvPr id="22" name="bong 2">
            <a:extLst>
              <a:ext uri="{FF2B5EF4-FFF2-40B4-BE49-F238E27FC236}">
                <a16:creationId xmlns:a16="http://schemas.microsoft.com/office/drawing/2014/main" id="{03C00BD4-DEE7-4096-8071-7CD02743FD6A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2</a:t>
            </a:r>
          </a:p>
        </p:txBody>
      </p:sp>
      <p:sp>
        <p:nvSpPr>
          <p:cNvPr id="23" name="bong 3">
            <a:extLst>
              <a:ext uri="{FF2B5EF4-FFF2-40B4-BE49-F238E27FC236}">
                <a16:creationId xmlns:a16="http://schemas.microsoft.com/office/drawing/2014/main" id="{5947274A-4B79-4ED1-A32F-4FA8696A83FB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3</a:t>
            </a:r>
          </a:p>
        </p:txBody>
      </p:sp>
      <p:sp>
        <p:nvSpPr>
          <p:cNvPr id="24" name="bong 4">
            <a:extLst>
              <a:ext uri="{FF2B5EF4-FFF2-40B4-BE49-F238E27FC236}">
                <a16:creationId xmlns:a16="http://schemas.microsoft.com/office/drawing/2014/main" id="{A0BB9C66-64DF-4BCE-BFD9-824659CB58A6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4</a:t>
            </a:r>
          </a:p>
        </p:txBody>
      </p:sp>
      <p:sp>
        <p:nvSpPr>
          <p:cNvPr id="25" name="bong 5">
            <a:extLst>
              <a:ext uri="{FF2B5EF4-FFF2-40B4-BE49-F238E27FC236}">
                <a16:creationId xmlns:a16="http://schemas.microsoft.com/office/drawing/2014/main" id="{EB705243-4906-461A-B415-B9740599574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5</a:t>
            </a:r>
          </a:p>
        </p:txBody>
      </p:sp>
      <p:sp>
        <p:nvSpPr>
          <p:cNvPr id="27" name="bong 6">
            <a:extLst>
              <a:ext uri="{FF2B5EF4-FFF2-40B4-BE49-F238E27FC236}">
                <a16:creationId xmlns:a16="http://schemas.microsoft.com/office/drawing/2014/main" id="{B2854F7A-A328-4095-8917-BD5B8612BECF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6</a:t>
            </a:r>
          </a:p>
        </p:txBody>
      </p:sp>
      <p:sp>
        <p:nvSpPr>
          <p:cNvPr id="28" name="bong 7">
            <a:extLst>
              <a:ext uri="{FF2B5EF4-FFF2-40B4-BE49-F238E27FC236}">
                <a16:creationId xmlns:a16="http://schemas.microsoft.com/office/drawing/2014/main" id="{B197D04E-2039-4C9D-9256-57C1A1A18825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7</a:t>
            </a:r>
          </a:p>
        </p:txBody>
      </p:sp>
      <p:sp>
        <p:nvSpPr>
          <p:cNvPr id="29" name="bong 8">
            <a:extLst>
              <a:ext uri="{FF2B5EF4-FFF2-40B4-BE49-F238E27FC236}">
                <a16:creationId xmlns:a16="http://schemas.microsoft.com/office/drawing/2014/main" id="{EA5DC965-E5CB-4E58-BDE9-6F8C52280C2C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8</a:t>
            </a:r>
          </a:p>
        </p:txBody>
      </p:sp>
      <p:sp>
        <p:nvSpPr>
          <p:cNvPr id="35" name="bong 9">
            <a:extLst>
              <a:ext uri="{FF2B5EF4-FFF2-40B4-BE49-F238E27FC236}">
                <a16:creationId xmlns:a16="http://schemas.microsoft.com/office/drawing/2014/main" id="{5B7F1AC3-E31A-4BB6-95C3-A989A32B0059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9</a:t>
            </a:r>
          </a:p>
        </p:txBody>
      </p:sp>
      <p:sp>
        <p:nvSpPr>
          <p:cNvPr id="36" name="bong 10">
            <a:extLst>
              <a:ext uri="{FF2B5EF4-FFF2-40B4-BE49-F238E27FC236}">
                <a16:creationId xmlns:a16="http://schemas.microsoft.com/office/drawing/2014/main" id="{B487035C-B84F-4714-B48B-4602F7B2C2F3}"/>
              </a:ext>
            </a:extLst>
          </p:cNvPr>
          <p:cNvSpPr/>
          <p:nvPr/>
        </p:nvSpPr>
        <p:spPr>
          <a:xfrm>
            <a:off x="9092279" y="2718578"/>
            <a:ext cx="1143000" cy="11430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>
                <a:solidFill>
                  <a:srgbClr val="FF0000"/>
                </a:solidFill>
                <a:latin typeface="Arial Black" panose="020B0A04020102020204" pitchFamily="34" charset="0"/>
              </a:rPr>
              <a:t>10</a:t>
            </a:r>
          </a:p>
        </p:txBody>
      </p:sp>
      <p:sp>
        <p:nvSpPr>
          <p:cNvPr id="33" name="Vertical Scroll 32"/>
          <p:cNvSpPr/>
          <p:nvPr/>
        </p:nvSpPr>
        <p:spPr>
          <a:xfrm>
            <a:off x="8436490" y="1676933"/>
            <a:ext cx="3245188" cy="3910083"/>
          </a:xfrm>
          <a:prstGeom prst="verticalScroll">
            <a:avLst>
              <a:gd name="adj" fmla="val 8871"/>
            </a:avLst>
          </a:prstGeom>
          <a:gradFill flip="none" rotWithShape="1">
            <a:gsLst>
              <a:gs pos="0">
                <a:srgbClr val="FFFAB9"/>
              </a:gs>
              <a:gs pos="50000">
                <a:srgbClr val="FFFDDD"/>
              </a:gs>
              <a:gs pos="100000">
                <a:srgbClr val="FFFEEE"/>
              </a:gs>
            </a:gsLst>
            <a:lin ang="10800000" scaled="1"/>
            <a:tileRect/>
          </a:gradFill>
          <a:ln>
            <a:solidFill>
              <a:srgbClr val="FF0000"/>
            </a:solidFill>
          </a:ln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I’m going to Phu Quoc.</a:t>
            </a:r>
            <a:endParaRPr lang="en-US" sz="40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9" name="Picture 1" descr="https://s.sachmem.vn/public/images/TA4T2SHS/U20-L1-2-2-ijczjhoxdirkjvgw.jpg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7" t="12762" r="4862" b="9629"/>
          <a:stretch/>
        </p:blipFill>
        <p:spPr bwMode="auto">
          <a:xfrm>
            <a:off x="2909532" y="3429000"/>
            <a:ext cx="3669471" cy="2219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4636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000"/>
                            </p:stCondLst>
                            <p:childTnLst>
                              <p:par>
                                <p:cTn id="1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0"/>
                            </p:stCondLst>
                            <p:childTnLst>
                              <p:par>
                                <p:cTn id="3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6000"/>
                            </p:stCondLst>
                            <p:childTnLst>
                              <p:par>
                                <p:cTn id="3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70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8000"/>
                            </p:stCondLst>
                            <p:childTnLst>
                              <p:par>
                                <p:cTn id="4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90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2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32" grpId="0" animBg="1"/>
      <p:bldP spid="2" grpId="0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5" grpId="0" animBg="1"/>
      <p:bldP spid="35" grpId="1" animBg="1"/>
      <p:bldP spid="36" grpId="0" animBg="1"/>
      <p:bldP spid="36" grpId="1" animBg="1"/>
      <p:bldP spid="3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60830110146"/>
  <p:tag name="MH_LIBRARY" val="CONTENTS"/>
  <p:tag name="MH_TYPE" val="ENTRY"/>
  <p:tag name="ID" val="553512"/>
  <p:tag name="MH_ORDER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827</Words>
  <Application>Microsoft Office PowerPoint</Application>
  <PresentationFormat>Widescreen</PresentationFormat>
  <Paragraphs>237</Paragraphs>
  <Slides>22</Slides>
  <Notes>11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6" baseType="lpstr">
      <vt:lpstr>Cooper Black</vt:lpstr>
      <vt:lpstr>Helvetica Neue</vt:lpstr>
      <vt:lpstr>Wingdings</vt:lpstr>
      <vt:lpstr>Calibri Light</vt:lpstr>
      <vt:lpstr>华文琥珀</vt:lpstr>
      <vt:lpstr>Corbel (Body)</vt:lpstr>
      <vt:lpstr>Arial</vt:lpstr>
      <vt:lpstr>Bernard MT Condensed</vt:lpstr>
      <vt:lpstr>Tahoma</vt:lpstr>
      <vt:lpstr>Arial Black</vt:lpstr>
      <vt:lpstr>Berlin Sans FB Demi</vt:lpstr>
      <vt:lpstr>Britannic Bold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minhtuan6990@gmail.com / 01686898975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Pham Huyen</cp:lastModifiedBy>
  <cp:revision>52</cp:revision>
  <dcterms:created xsi:type="dcterms:W3CDTF">2021-02-07T15:23:28Z</dcterms:created>
  <dcterms:modified xsi:type="dcterms:W3CDTF">2021-07-05T00:47:27Z</dcterms:modified>
</cp:coreProperties>
</file>