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57" r:id="rId3"/>
    <p:sldId id="256" r:id="rId4"/>
    <p:sldId id="260" r:id="rId5"/>
    <p:sldId id="261" r:id="rId6"/>
    <p:sldId id="259" r:id="rId7"/>
    <p:sldId id="286" r:id="rId8"/>
    <p:sldId id="262" r:id="rId9"/>
    <p:sldId id="287" r:id="rId10"/>
    <p:sldId id="288" r:id="rId11"/>
    <p:sldId id="289" r:id="rId12"/>
    <p:sldId id="263" r:id="rId13"/>
    <p:sldId id="290" r:id="rId14"/>
    <p:sldId id="283" r:id="rId15"/>
    <p:sldId id="285" r:id="rId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FF33"/>
    <a:srgbClr val="00FF00"/>
    <a:srgbClr val="0F07A9"/>
    <a:srgbClr val="B01404"/>
    <a:srgbClr val="D42306"/>
    <a:srgbClr val="1A1A6C"/>
    <a:srgbClr val="C93921"/>
    <a:srgbClr val="216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1114"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6557666-20B9-46FF-A5F9-5503DC932600}" type="datetimeFigureOut">
              <a:rPr lang="vi-VN"/>
              <a:pPr>
                <a:defRPr/>
              </a:pPr>
              <a:t>10/05/2023</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vi-VN"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vi-VN"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4D251C8-031C-4A8D-B493-4C54B698EE4B}" type="slidenum">
              <a:rPr lang="vi-VN"/>
              <a:pPr>
                <a:defRPr/>
              </a:pPr>
              <a:t>‹#›</a:t>
            </a:fld>
            <a:endParaRPr lang="vi-VN"/>
          </a:p>
        </p:txBody>
      </p:sp>
    </p:spTree>
    <p:extLst>
      <p:ext uri="{BB962C8B-B14F-4D97-AF65-F5344CB8AC3E}">
        <p14:creationId xmlns:p14="http://schemas.microsoft.com/office/powerpoint/2010/main" val="2990150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6EEEE1-0F3D-4E5B-A5DC-201A6B4BE69A}" type="slidenum">
              <a:rPr lang="vi-VN" altLang="vi-VN" smtClean="0"/>
              <a:pPr/>
              <a:t>5</a:t>
            </a:fld>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02B258-9BEB-4F63-9619-7224B138AAB4}" type="slidenum">
              <a:rPr lang="en-US" altLang="en-US"/>
              <a:pPr>
                <a:defRPr/>
              </a:pPr>
              <a:t>‹#›</a:t>
            </a:fld>
            <a:endParaRPr lang="en-US" altLang="en-US"/>
          </a:p>
        </p:txBody>
      </p:sp>
    </p:spTree>
    <p:extLst>
      <p:ext uri="{BB962C8B-B14F-4D97-AF65-F5344CB8AC3E}">
        <p14:creationId xmlns:p14="http://schemas.microsoft.com/office/powerpoint/2010/main" val="1526397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C67A9C7-4090-48C1-82DA-C2595C517AA2}" type="slidenum">
              <a:rPr lang="en-US" altLang="en-US"/>
              <a:pPr>
                <a:defRPr/>
              </a:pPr>
              <a:t>‹#›</a:t>
            </a:fld>
            <a:endParaRPr lang="en-US" altLang="en-US"/>
          </a:p>
        </p:txBody>
      </p:sp>
    </p:spTree>
    <p:extLst>
      <p:ext uri="{BB962C8B-B14F-4D97-AF65-F5344CB8AC3E}">
        <p14:creationId xmlns:p14="http://schemas.microsoft.com/office/powerpoint/2010/main" val="1285275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E11C13-C290-420C-9965-7088AAAF12A3}" type="slidenum">
              <a:rPr lang="en-US" altLang="en-US"/>
              <a:pPr>
                <a:defRPr/>
              </a:pPr>
              <a:t>‹#›</a:t>
            </a:fld>
            <a:endParaRPr lang="en-US" altLang="en-US"/>
          </a:p>
        </p:txBody>
      </p:sp>
    </p:spTree>
    <p:extLst>
      <p:ext uri="{BB962C8B-B14F-4D97-AF65-F5344CB8AC3E}">
        <p14:creationId xmlns:p14="http://schemas.microsoft.com/office/powerpoint/2010/main" val="3839130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5142AEE-AF1F-4694-98CC-249DE3E2EB34}" type="slidenum">
              <a:rPr lang="en-US" altLang="en-US"/>
              <a:pPr>
                <a:defRPr/>
              </a:pPr>
              <a:t>‹#›</a:t>
            </a:fld>
            <a:endParaRPr lang="en-US" altLang="en-US"/>
          </a:p>
        </p:txBody>
      </p:sp>
    </p:spTree>
    <p:extLst>
      <p:ext uri="{BB962C8B-B14F-4D97-AF65-F5344CB8AC3E}">
        <p14:creationId xmlns:p14="http://schemas.microsoft.com/office/powerpoint/2010/main" val="2909452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4FC45F-431A-4610-A1FD-C02703940372}" type="slidenum">
              <a:rPr lang="en-US" altLang="en-US"/>
              <a:pPr>
                <a:defRPr/>
              </a:pPr>
              <a:t>‹#›</a:t>
            </a:fld>
            <a:endParaRPr lang="en-US" altLang="en-US"/>
          </a:p>
        </p:txBody>
      </p:sp>
    </p:spTree>
    <p:extLst>
      <p:ext uri="{BB962C8B-B14F-4D97-AF65-F5344CB8AC3E}">
        <p14:creationId xmlns:p14="http://schemas.microsoft.com/office/powerpoint/2010/main" val="116900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12AB9AE-578D-47A1-B94E-BAD27255CE51}" type="slidenum">
              <a:rPr lang="en-US" altLang="en-US"/>
              <a:pPr>
                <a:defRPr/>
              </a:pPr>
              <a:t>‹#›</a:t>
            </a:fld>
            <a:endParaRPr lang="en-US" altLang="en-US"/>
          </a:p>
        </p:txBody>
      </p:sp>
    </p:spTree>
    <p:extLst>
      <p:ext uri="{BB962C8B-B14F-4D97-AF65-F5344CB8AC3E}">
        <p14:creationId xmlns:p14="http://schemas.microsoft.com/office/powerpoint/2010/main" val="371369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B6FF3FC-6187-4C16-980D-79159EB2C6AB}" type="slidenum">
              <a:rPr lang="en-US" altLang="en-US"/>
              <a:pPr>
                <a:defRPr/>
              </a:pPr>
              <a:t>‹#›</a:t>
            </a:fld>
            <a:endParaRPr lang="en-US" altLang="en-US"/>
          </a:p>
        </p:txBody>
      </p:sp>
    </p:spTree>
    <p:extLst>
      <p:ext uri="{BB962C8B-B14F-4D97-AF65-F5344CB8AC3E}">
        <p14:creationId xmlns:p14="http://schemas.microsoft.com/office/powerpoint/2010/main" val="314316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456B127-2DAF-4671-86D1-7FADB647E48C}" type="slidenum">
              <a:rPr lang="en-US" altLang="en-US"/>
              <a:pPr>
                <a:defRPr/>
              </a:pPr>
              <a:t>‹#›</a:t>
            </a:fld>
            <a:endParaRPr lang="en-US" altLang="en-US"/>
          </a:p>
        </p:txBody>
      </p:sp>
    </p:spTree>
    <p:extLst>
      <p:ext uri="{BB962C8B-B14F-4D97-AF65-F5344CB8AC3E}">
        <p14:creationId xmlns:p14="http://schemas.microsoft.com/office/powerpoint/2010/main" val="338357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7EDF533-5127-4C22-B6C0-40CBA2D37250}" type="slidenum">
              <a:rPr lang="en-US" altLang="en-US"/>
              <a:pPr>
                <a:defRPr/>
              </a:pPr>
              <a:t>‹#›</a:t>
            </a:fld>
            <a:endParaRPr lang="en-US" altLang="en-US"/>
          </a:p>
        </p:txBody>
      </p:sp>
    </p:spTree>
    <p:extLst>
      <p:ext uri="{BB962C8B-B14F-4D97-AF65-F5344CB8AC3E}">
        <p14:creationId xmlns:p14="http://schemas.microsoft.com/office/powerpoint/2010/main" val="9487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0BD124D-1C44-47AE-9A94-7622F9AD5ADA}" type="slidenum">
              <a:rPr lang="en-US" altLang="en-US"/>
              <a:pPr>
                <a:defRPr/>
              </a:pPr>
              <a:t>‹#›</a:t>
            </a:fld>
            <a:endParaRPr lang="en-US" altLang="en-US"/>
          </a:p>
        </p:txBody>
      </p:sp>
    </p:spTree>
    <p:extLst>
      <p:ext uri="{BB962C8B-B14F-4D97-AF65-F5344CB8AC3E}">
        <p14:creationId xmlns:p14="http://schemas.microsoft.com/office/powerpoint/2010/main" val="274502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B2D4E39-3423-4323-8D54-6CDAF64C798A}" type="slidenum">
              <a:rPr lang="en-US" altLang="en-US"/>
              <a:pPr>
                <a:defRPr/>
              </a:pPr>
              <a:t>‹#›</a:t>
            </a:fld>
            <a:endParaRPr lang="en-US" altLang="en-US"/>
          </a:p>
        </p:txBody>
      </p:sp>
    </p:spTree>
    <p:extLst>
      <p:ext uri="{BB962C8B-B14F-4D97-AF65-F5344CB8AC3E}">
        <p14:creationId xmlns:p14="http://schemas.microsoft.com/office/powerpoint/2010/main" val="3527058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6849062-4ABA-469C-AC38-5648EB0E3510}" type="slidenum">
              <a:rPr lang="en-US" altLang="en-US"/>
              <a:pPr>
                <a:defRPr/>
              </a:pPr>
              <a:t>‹#›</a:t>
            </a:fld>
            <a:endParaRPr lang="en-US" altLang="en-US"/>
          </a:p>
        </p:txBody>
      </p:sp>
    </p:spTree>
    <p:extLst>
      <p:ext uri="{BB962C8B-B14F-4D97-AF65-F5344CB8AC3E}">
        <p14:creationId xmlns:p14="http://schemas.microsoft.com/office/powerpoint/2010/main" val="300873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F8FC24A-0D6A-4B16-BE26-70025D80D4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file:///D:\nhac%20thieu%20nhi\Co-Va-Me.mp3"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052" name="Text Box 6"/>
          <p:cNvSpPr txBox="1">
            <a:spLocks noChangeArrowheads="1"/>
          </p:cNvSpPr>
          <p:nvPr/>
        </p:nvSpPr>
        <p:spPr bwMode="auto">
          <a:xfrm>
            <a:off x="2171700" y="837407"/>
            <a:ext cx="48006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vi-VN" altLang="en-US" sz="6600" b="1" smtClean="0">
                <a:solidFill>
                  <a:srgbClr val="FF0000"/>
                </a:solidFill>
                <a:effectLst>
                  <a:glow rad="63500">
                    <a:schemeClr val="accent2">
                      <a:satMod val="175000"/>
                      <a:alpha val="40000"/>
                    </a:schemeClr>
                  </a:glow>
                </a:effectLst>
                <a:latin typeface="+mj-lt"/>
              </a:rPr>
              <a:t>Mĩ thuật </a:t>
            </a:r>
            <a:r>
              <a:rPr lang="vi-VN" altLang="en-US" sz="6600" b="1" dirty="0" smtClean="0">
                <a:solidFill>
                  <a:srgbClr val="FF0000"/>
                </a:solidFill>
                <a:effectLst>
                  <a:glow rad="63500">
                    <a:schemeClr val="accent2">
                      <a:satMod val="175000"/>
                      <a:alpha val="40000"/>
                    </a:schemeClr>
                  </a:glow>
                </a:effectLst>
                <a:latin typeface="+mj-lt"/>
              </a:rPr>
              <a:t>4</a:t>
            </a:r>
            <a:endParaRPr lang="vi-VN" altLang="en-US" sz="6600" b="1" i="1" dirty="0" smtClean="0">
              <a:solidFill>
                <a:srgbClr val="FF0000"/>
              </a:solidFill>
              <a:effectLst>
                <a:glow rad="63500">
                  <a:schemeClr val="accent2">
                    <a:satMod val="175000"/>
                    <a:alpha val="40000"/>
                  </a:schemeClr>
                </a:glow>
              </a:effectLst>
              <a:latin typeface="+mj-lt"/>
            </a:endParaRPr>
          </a:p>
        </p:txBody>
      </p:sp>
      <p:sp>
        <p:nvSpPr>
          <p:cNvPr id="6" name="Round Same Side Corner Rectangle 5"/>
          <p:cNvSpPr/>
          <p:nvPr/>
        </p:nvSpPr>
        <p:spPr>
          <a:xfrm>
            <a:off x="0" y="0"/>
            <a:ext cx="9144000" cy="609600"/>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319737" y="3035793"/>
            <a:ext cx="8504526" cy="224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prstTxWarp prst="textPlain">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vi-VN" altLang="en-US" sz="2800" b="1" dirty="0" smtClean="0">
                <a:ln>
                  <a:solidFill>
                    <a:srgbClr val="FFC000"/>
                  </a:solidFill>
                </a:ln>
                <a:solidFill>
                  <a:srgbClr val="B20A22"/>
                </a:solidFill>
                <a:latin typeface="Times New Roman" panose="02020603050405020304" pitchFamily="18" charset="0"/>
              </a:rPr>
              <a:t>Chủ đề </a:t>
            </a:r>
            <a:r>
              <a:rPr lang="vi-VN" altLang="en-US" sz="2800" b="1" smtClean="0">
                <a:ln>
                  <a:solidFill>
                    <a:srgbClr val="FFC000"/>
                  </a:solidFill>
                </a:ln>
                <a:solidFill>
                  <a:srgbClr val="B20A22"/>
                </a:solidFill>
                <a:latin typeface="Times New Roman" panose="02020603050405020304" pitchFamily="18" charset="0"/>
              </a:rPr>
              <a:t>12: Tìm </a:t>
            </a:r>
            <a:r>
              <a:rPr lang="vi-VN" altLang="en-US" sz="2800" b="1" dirty="0" smtClean="0">
                <a:ln>
                  <a:solidFill>
                    <a:srgbClr val="FFC000"/>
                  </a:solidFill>
                </a:ln>
                <a:solidFill>
                  <a:srgbClr val="B20A22"/>
                </a:solidFill>
                <a:latin typeface="Times New Roman" panose="02020603050405020304" pitchFamily="18" charset="0"/>
              </a:rPr>
              <a:t>Hiểu Tranh Dân Gian Việt Nam</a:t>
            </a:r>
          </a:p>
        </p:txBody>
      </p:sp>
      <p:sp>
        <p:nvSpPr>
          <p:cNvPr id="2" name="TextBox 1"/>
          <p:cNvSpPr txBox="1"/>
          <p:nvPr/>
        </p:nvSpPr>
        <p:spPr>
          <a:xfrm>
            <a:off x="29873" y="6185592"/>
            <a:ext cx="3486150" cy="64633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spAutoFit/>
          </a:bodyPr>
          <a:lstStyle/>
          <a:p>
            <a:pPr algn="ctr">
              <a:defRPr/>
            </a:pPr>
            <a:r>
              <a:rPr lang="en-US" b="1" dirty="0" smtClean="0">
                <a:solidFill>
                  <a:schemeClr val="accent2">
                    <a:lumMod val="60000"/>
                    <a:lumOff val="40000"/>
                  </a:schemeClr>
                </a:solidFill>
              </a:rPr>
              <a:t>TRẦN THỊ DIỄM</a:t>
            </a:r>
          </a:p>
          <a:p>
            <a:pPr algn="ctr">
              <a:defRPr/>
            </a:pPr>
            <a:r>
              <a:rPr lang="vi-VN" b="1" dirty="0" smtClean="0">
                <a:solidFill>
                  <a:schemeClr val="accent2">
                    <a:lumMod val="60000"/>
                    <a:lumOff val="40000"/>
                  </a:schemeClr>
                </a:solidFill>
              </a:rPr>
              <a:t>Tiểu </a:t>
            </a:r>
            <a:r>
              <a:rPr lang="vi-VN" b="1" dirty="0">
                <a:solidFill>
                  <a:schemeClr val="accent2">
                    <a:lumMod val="60000"/>
                    <a:lumOff val="40000"/>
                  </a:schemeClr>
                </a:solidFill>
              </a:rPr>
              <a:t>Học </a:t>
            </a:r>
            <a:r>
              <a:rPr lang="en-US" b="1" dirty="0" smtClean="0">
                <a:solidFill>
                  <a:schemeClr val="accent2">
                    <a:lumMod val="60000"/>
                    <a:lumOff val="40000"/>
                  </a:schemeClr>
                </a:solidFill>
              </a:rPr>
              <a:t>NGUYỄN CÔNG SÁU</a:t>
            </a:r>
            <a:endParaRPr lang="vi-VN" b="1" dirty="0">
              <a:solidFill>
                <a:schemeClr val="accent2">
                  <a:lumMod val="60000"/>
                  <a:lumOff val="40000"/>
                </a:schemeClr>
              </a:solidFill>
            </a:endParaRPr>
          </a:p>
        </p:txBody>
      </p:sp>
      <p:cxnSp>
        <p:nvCxnSpPr>
          <p:cNvPr id="4" name="Straight Connector 3"/>
          <p:cNvCxnSpPr/>
          <p:nvPr/>
        </p:nvCxnSpPr>
        <p:spPr>
          <a:xfrm>
            <a:off x="3200400" y="2087563"/>
            <a:ext cx="27432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out)">
                                      <p:cBhvr>
                                        <p:cTn id="7" dur="2000"/>
                                        <p:tgtEl>
                                          <p:spTgt spid="2052"/>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childTnLst>
                          </p:cTn>
                        </p:par>
                        <p:par>
                          <p:cTn id="11" fill="hold">
                            <p:stCondLst>
                              <p:cond delay="2000"/>
                            </p:stCondLst>
                            <p:childTnLst>
                              <p:par>
                                <p:cTn id="12" presetID="1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Top)">
                                      <p:cBhvr>
                                        <p:cTn id="14" dur="1000"/>
                                        <p:tgtEl>
                                          <p:spTgt spid="7"/>
                                        </p:tgtEl>
                                      </p:cBhvr>
                                    </p:animEffect>
                                  </p:childTnLst>
                                </p:cTn>
                              </p:par>
                            </p:childTnLst>
                          </p:cTn>
                        </p:par>
                        <p:par>
                          <p:cTn id="15" fill="hold">
                            <p:stCondLst>
                              <p:cond delay="3000"/>
                            </p:stCondLst>
                            <p:childTnLst>
                              <p:par>
                                <p:cTn id="16" presetID="6"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out)">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152400" y="1876425"/>
            <a:ext cx="8839200" cy="4981575"/>
          </a:xfrm>
          <a:prstGeom prst="round2Diag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vi-VN" dirty="0"/>
          </a:p>
        </p:txBody>
      </p:sp>
      <p:sp>
        <p:nvSpPr>
          <p:cNvPr id="13315" name="TextBox 4"/>
          <p:cNvSpPr txBox="1">
            <a:spLocks noChangeArrowheads="1"/>
          </p:cNvSpPr>
          <p:nvPr/>
        </p:nvSpPr>
        <p:spPr bwMode="auto">
          <a:xfrm>
            <a:off x="430213" y="1898650"/>
            <a:ext cx="8526462"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pPr>
            <a:r>
              <a:rPr lang="vi-VN" altLang="vi-VN" sz="2300" b="1" smtClean="0">
                <a:solidFill>
                  <a:srgbClr val="0070C0"/>
                </a:solidFill>
                <a:latin typeface="Times New Roman" panose="02020603050405020304" pitchFamily="18" charset="0"/>
                <a:cs typeface="Times New Roman" panose="02020603050405020304" pitchFamily="18" charset="0"/>
              </a:rPr>
              <a:t>Điểm </a:t>
            </a:r>
            <a:r>
              <a:rPr lang="vi-VN" altLang="vi-VN" sz="2300" b="1" dirty="0">
                <a:solidFill>
                  <a:srgbClr val="0070C0"/>
                </a:solidFill>
                <a:latin typeface="Times New Roman" panose="02020603050405020304" pitchFamily="18" charset="0"/>
                <a:cs typeface="Times New Roman" panose="02020603050405020304" pitchFamily="18" charset="0"/>
              </a:rPr>
              <a:t>giống nhau của hai </a:t>
            </a:r>
            <a:r>
              <a:rPr lang="vi-VN" altLang="vi-VN" sz="2300" b="1">
                <a:solidFill>
                  <a:srgbClr val="0070C0"/>
                </a:solidFill>
                <a:latin typeface="Times New Roman" panose="02020603050405020304" pitchFamily="18" charset="0"/>
                <a:cs typeface="Times New Roman" panose="02020603050405020304" pitchFamily="18" charset="0"/>
              </a:rPr>
              <a:t>bức</a:t>
            </a:r>
            <a:r>
              <a:rPr lang="vi-VN" altLang="vi-VN" sz="2300" b="1" smtClean="0">
                <a:solidFill>
                  <a:srgbClr val="0070C0"/>
                </a:solidFill>
                <a:latin typeface="Times New Roman" panose="02020603050405020304" pitchFamily="18" charset="0"/>
                <a:cs typeface="Times New Roman" panose="02020603050405020304" pitchFamily="18" charset="0"/>
              </a:rPr>
              <a:t>… Cùng </a:t>
            </a:r>
            <a:r>
              <a:rPr lang="vi-VN" altLang="vi-VN" sz="2300" b="1" dirty="0">
                <a:solidFill>
                  <a:srgbClr val="0070C0"/>
                </a:solidFill>
                <a:latin typeface="Times New Roman" panose="02020603050405020304" pitchFamily="18" charset="0"/>
                <a:cs typeface="Times New Roman" panose="02020603050405020304" pitchFamily="18" charset="0"/>
              </a:rPr>
              <a:t>vẽ về cá chép dáng của hai con khá giống nhau, thân uốn lượn một cách uyển chuyển sống động như đang bơi.</a:t>
            </a:r>
          </a:p>
          <a:p>
            <a:pPr marL="342900" indent="-342900">
              <a:spcBef>
                <a:spcPct val="0"/>
              </a:spcBef>
            </a:pPr>
            <a:r>
              <a:rPr lang="vi-VN" altLang="vi-VN" sz="2300" b="1">
                <a:solidFill>
                  <a:srgbClr val="0070C0"/>
                </a:solidFill>
                <a:latin typeface="Times New Roman" panose="02020603050405020304" pitchFamily="18" charset="0"/>
                <a:cs typeface="Times New Roman" panose="02020603050405020304" pitchFamily="18" charset="0"/>
              </a:rPr>
              <a:t> </a:t>
            </a:r>
            <a:r>
              <a:rPr lang="vi-VN" altLang="vi-VN" sz="2300" b="1" smtClean="0">
                <a:solidFill>
                  <a:srgbClr val="0070C0"/>
                </a:solidFill>
                <a:latin typeface="Times New Roman" panose="02020603050405020304" pitchFamily="18" charset="0"/>
                <a:cs typeface="Times New Roman" panose="02020603050405020304" pitchFamily="18" charset="0"/>
              </a:rPr>
              <a:t>Điểm </a:t>
            </a:r>
            <a:r>
              <a:rPr lang="vi-VN" altLang="vi-VN" sz="2300" b="1" dirty="0">
                <a:solidFill>
                  <a:srgbClr val="0070C0"/>
                </a:solidFill>
                <a:latin typeface="Times New Roman" panose="02020603050405020304" pitchFamily="18" charset="0"/>
                <a:cs typeface="Times New Roman" panose="02020603050405020304" pitchFamily="18" charset="0"/>
              </a:rPr>
              <a:t>khác nhau</a:t>
            </a:r>
          </a:p>
        </p:txBody>
      </p:sp>
      <p:sp>
        <p:nvSpPr>
          <p:cNvPr id="13316" name="TextBox 5"/>
          <p:cNvSpPr txBox="1">
            <a:spLocks noChangeArrowheads="1"/>
          </p:cNvSpPr>
          <p:nvPr/>
        </p:nvSpPr>
        <p:spPr bwMode="auto">
          <a:xfrm>
            <a:off x="349250" y="3533775"/>
            <a:ext cx="8686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v"/>
            </a:pPr>
            <a:r>
              <a:rPr lang="vi-VN" altLang="vi-VN" sz="2300" b="1" dirty="0">
                <a:solidFill>
                  <a:srgbClr val="0070C0"/>
                </a:solidFill>
                <a:latin typeface="Times New Roman" panose="02020603050405020304" pitchFamily="18" charset="0"/>
                <a:cs typeface="Times New Roman" panose="02020603050405020304" pitchFamily="18" charset="0"/>
              </a:rPr>
              <a:t>Đường nét trong tranh cá chép trông trăng ( HT) thanh mảnh trau truốt tranh hàng Trống được tô màu bằng bút lông và sử dụng phẩm nhuộm nên màu tươi và rực rỡ in trên giấy dó được bồi nhiều lớp.</a:t>
            </a:r>
          </a:p>
        </p:txBody>
      </p:sp>
      <p:sp>
        <p:nvSpPr>
          <p:cNvPr id="7" name="TextBox 6"/>
          <p:cNvSpPr txBox="1"/>
          <p:nvPr/>
        </p:nvSpPr>
        <p:spPr>
          <a:xfrm>
            <a:off x="331788" y="4819650"/>
            <a:ext cx="8624887" cy="2216150"/>
          </a:xfrm>
          <a:prstGeom prst="rect">
            <a:avLst/>
          </a:prstGeom>
          <a:noFill/>
        </p:spPr>
        <p:txBody>
          <a:bodyPr>
            <a:spAutoFit/>
          </a:bodyPr>
          <a:lstStyle/>
          <a:p>
            <a:pPr marL="342900" indent="-342900">
              <a:buFont typeface="Wingdings" panose="05000000000000000000" pitchFamily="2" charset="2"/>
              <a:buChar char="v"/>
              <a:defRPr/>
            </a:pPr>
            <a:r>
              <a:rPr lang="vi-VN" sz="2300" b="1" dirty="0">
                <a:solidFill>
                  <a:srgbClr val="0070C0"/>
                </a:solidFill>
                <a:latin typeface="Times New Roman" panose="02020603050405020304" pitchFamily="18" charset="0"/>
                <a:cs typeface="Times New Roman" panose="02020603050405020304" pitchFamily="18" charset="0"/>
              </a:rPr>
              <a:t>Đường nét trong tranh cá chép Đông Hồ đậm chắc, khỏe dứt khoát do màu sắc sử dụng trong tranh lấy từ thiên nhiên nên tranh DG Đông Hồ thường trầm ấm in đơn Giản theo mảng in, không vẽ vờn màu như tranh hàng trống tranh dân gian ĐH được in trên giấy do quét điệp (vỏ con điệp tán nhỏ)</a:t>
            </a:r>
          </a:p>
          <a:p>
            <a:pPr>
              <a:defRPr/>
            </a:pPr>
            <a:endParaRPr lang="vi-VN" sz="2300" b="1" dirty="0">
              <a:solidFill>
                <a:srgbClr val="0070C0"/>
              </a:solidFill>
              <a:latin typeface="Times New Roman" panose="02020603050405020304" pitchFamily="18" charset="0"/>
              <a:cs typeface="Times New Roman" panose="02020603050405020304" pitchFamily="18" charset="0"/>
            </a:endParaRPr>
          </a:p>
        </p:txBody>
      </p:sp>
      <p:sp>
        <p:nvSpPr>
          <p:cNvPr id="13318" name="TextBox 9"/>
          <p:cNvSpPr txBox="1">
            <a:spLocks noChangeArrowheads="1"/>
          </p:cNvSpPr>
          <p:nvPr/>
        </p:nvSpPr>
        <p:spPr bwMode="auto">
          <a:xfrm>
            <a:off x="349250" y="148748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2400" b="1" dirty="0">
                <a:solidFill>
                  <a:srgbClr val="FF0000"/>
                </a:solidFill>
                <a:latin typeface="Times New Roman" panose="02020603050405020304" pitchFamily="18" charset="0"/>
                <a:cs typeface="Times New Roman" panose="02020603050405020304" pitchFamily="18" charset="0"/>
              </a:rPr>
              <a:t>GV tóm tắt</a:t>
            </a:r>
          </a:p>
        </p:txBody>
      </p:sp>
      <p:sp>
        <p:nvSpPr>
          <p:cNvPr id="13319" name="Text Box 2"/>
          <p:cNvSpPr txBox="1">
            <a:spLocks noChangeArrowheads="1"/>
          </p:cNvSpPr>
          <p:nvPr/>
        </p:nvSpPr>
        <p:spPr bwMode="auto">
          <a:xfrm>
            <a:off x="3590925" y="31273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12" name="Title 9"/>
          <p:cNvSpPr>
            <a:spLocks noGrp="1"/>
          </p:cNvSpPr>
          <p:nvPr>
            <p:ph type="title"/>
          </p:nvPr>
        </p:nvSpPr>
        <p:spPr>
          <a:xfrm>
            <a:off x="0" y="0"/>
            <a:ext cx="9144000" cy="411163"/>
          </a:xfrm>
          <a:prstGeom prst="round2SameRect">
            <a:avLst/>
          </a:prstGeom>
          <a:solidFill>
            <a:schemeClr val="accent2">
              <a:lumMod val="75000"/>
            </a:schemeClr>
          </a:solidFill>
          <a:extLst/>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
        <p:nvSpPr>
          <p:cNvPr id="13" name="Text Box 7"/>
          <p:cNvSpPr txBox="1">
            <a:spLocks noChangeArrowheads="1"/>
          </p:cNvSpPr>
          <p:nvPr/>
        </p:nvSpPr>
        <p:spPr bwMode="auto">
          <a:xfrm>
            <a:off x="152400" y="87630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Top)">
                                      <p:cBhvr>
                                        <p:cTn id="7" dur="100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318"/>
                                        </p:tgtEl>
                                        <p:attrNameLst>
                                          <p:attrName>style.visibility</p:attrName>
                                        </p:attrNameLst>
                                      </p:cBhvr>
                                      <p:to>
                                        <p:strVal val="visible"/>
                                      </p:to>
                                    </p:set>
                                    <p:animEffect transition="in" filter="wipe(left)">
                                      <p:cBhvr>
                                        <p:cTn id="11" dur="500"/>
                                        <p:tgtEl>
                                          <p:spTgt spid="133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315"/>
                                        </p:tgtEl>
                                        <p:attrNameLst>
                                          <p:attrName>style.visibility</p:attrName>
                                        </p:attrNameLst>
                                      </p:cBhvr>
                                      <p:to>
                                        <p:strVal val="visible"/>
                                      </p:to>
                                    </p:set>
                                    <p:animEffect transition="in" filter="wipe(left)">
                                      <p:cBhvr>
                                        <p:cTn id="21" dur="500"/>
                                        <p:tgtEl>
                                          <p:spTgt spid="133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316"/>
                                        </p:tgtEl>
                                        <p:attrNameLst>
                                          <p:attrName>style.visibility</p:attrName>
                                        </p:attrNameLst>
                                      </p:cBhvr>
                                      <p:to>
                                        <p:strVal val="visible"/>
                                      </p:to>
                                    </p:set>
                                    <p:animEffect transition="in" filter="wipe(left)">
                                      <p:cBhvr>
                                        <p:cTn id="26" dur="500"/>
                                        <p:tgtEl>
                                          <p:spTgt spid="133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315" grpId="0"/>
      <p:bldP spid="13316" grpId="0"/>
      <p:bldP spid="7" grpId="0"/>
      <p:bldP spid="1331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Flowchart: Punched Tape 3"/>
          <p:cNvSpPr/>
          <p:nvPr/>
        </p:nvSpPr>
        <p:spPr>
          <a:xfrm>
            <a:off x="1600200" y="2438400"/>
            <a:ext cx="5791200" cy="3124200"/>
          </a:xfrm>
          <a:prstGeom prst="flowChartPunchedTap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600" b="1" dirty="0">
                <a:solidFill>
                  <a:srgbClr val="7030A0"/>
                </a:solidFill>
                <a:latin typeface="Times New Roman" panose="02020603050405020304" pitchFamily="18" charset="0"/>
                <a:cs typeface="Times New Roman" panose="02020603050405020304" pitchFamily="18" charset="0"/>
              </a:rPr>
              <a:t>Thực hành</a:t>
            </a:r>
          </a:p>
        </p:txBody>
      </p:sp>
      <p:sp>
        <p:nvSpPr>
          <p:cNvPr id="14339" name="Text Box 4"/>
          <p:cNvSpPr txBox="1">
            <a:spLocks noChangeArrowheads="1"/>
          </p:cNvSpPr>
          <p:nvPr/>
        </p:nvSpPr>
        <p:spPr bwMode="auto">
          <a:xfrm>
            <a:off x="3733800" y="6096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6" name="Text Box 7"/>
          <p:cNvSpPr txBox="1">
            <a:spLocks noChangeArrowheads="1"/>
          </p:cNvSpPr>
          <p:nvPr/>
        </p:nvSpPr>
        <p:spPr bwMode="auto">
          <a:xfrm>
            <a:off x="166688" y="1055688"/>
            <a:ext cx="8991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
        <p:nvSpPr>
          <p:cNvPr id="14341" name="TextBox 6"/>
          <p:cNvSpPr txBox="1">
            <a:spLocks noChangeArrowheads="1"/>
          </p:cNvSpPr>
          <p:nvPr/>
        </p:nvSpPr>
        <p:spPr bwMode="auto">
          <a:xfrm>
            <a:off x="685800" y="1916113"/>
            <a:ext cx="495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2400" b="1" dirty="0" smtClean="0">
                <a:solidFill>
                  <a:srgbClr val="FF0000"/>
                </a:solidFill>
                <a:latin typeface="Times New Roman" panose="02020603050405020304" pitchFamily="18" charset="0"/>
                <a:cs typeface="Times New Roman" panose="02020603050405020304" pitchFamily="18" charset="0"/>
              </a:rPr>
              <a:t>3. Hướng Dẫn Thực Hành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ound Same Side Corner Rectangle 7"/>
          <p:cNvSpPr/>
          <p:nvPr/>
        </p:nvSpPr>
        <p:spPr>
          <a:xfrm>
            <a:off x="0" y="0"/>
            <a:ext cx="9144000" cy="609600"/>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smtClean="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wipe(left)">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43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657600" y="49688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i="1" u="sng" dirty="0" smtClean="0">
                <a:solidFill>
                  <a:srgbClr val="006600"/>
                </a:solidFill>
                <a:latin typeface="Times New Roman" panose="02020603050405020304" pitchFamily="18" charset="0"/>
              </a:rPr>
              <a:t>Mĩ thuật</a:t>
            </a:r>
            <a:endParaRPr lang="vi-VN" altLang="en-US" sz="2800" b="1" i="1" dirty="0">
              <a:solidFill>
                <a:srgbClr val="006600"/>
              </a:solidFill>
              <a:latin typeface="Times New Roman" panose="02020603050405020304" pitchFamily="18" charset="0"/>
            </a:endParaRPr>
          </a:p>
        </p:txBody>
      </p:sp>
      <p:sp>
        <p:nvSpPr>
          <p:cNvPr id="9225" name="Text Box 9"/>
          <p:cNvSpPr txBox="1">
            <a:spLocks noChangeArrowheads="1"/>
          </p:cNvSpPr>
          <p:nvPr/>
        </p:nvSpPr>
        <p:spPr bwMode="auto">
          <a:xfrm>
            <a:off x="824706" y="3810001"/>
            <a:ext cx="1752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i="1" dirty="0" smtClean="0">
                <a:solidFill>
                  <a:srgbClr val="0F07A9"/>
                </a:solidFill>
                <a:latin typeface="Times New Roman" panose="02020603050405020304" pitchFamily="18" charset="0"/>
              </a:rPr>
              <a:t>Lợn nái</a:t>
            </a:r>
            <a:endParaRPr lang="vi-VN" altLang="en-US" sz="2400" b="1" i="1" dirty="0">
              <a:solidFill>
                <a:srgbClr val="0F07A9"/>
              </a:solidFill>
              <a:latin typeface="Times New Roman" panose="02020603050405020304" pitchFamily="18" charset="0"/>
            </a:endParaRPr>
          </a:p>
        </p:txBody>
      </p:sp>
      <p:sp>
        <p:nvSpPr>
          <p:cNvPr id="9226" name="Text Box 10"/>
          <p:cNvSpPr txBox="1">
            <a:spLocks noChangeArrowheads="1"/>
          </p:cNvSpPr>
          <p:nvPr/>
        </p:nvSpPr>
        <p:spPr bwMode="auto">
          <a:xfrm>
            <a:off x="3754564" y="3810000"/>
            <a:ext cx="1600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i="1" dirty="0" smtClean="0">
                <a:solidFill>
                  <a:srgbClr val="0F07A9"/>
                </a:solidFill>
                <a:latin typeface="Times New Roman" panose="02020603050405020304" pitchFamily="18" charset="0"/>
              </a:rPr>
              <a:t>Chơi cá</a:t>
            </a:r>
            <a:endParaRPr lang="vi-VN" altLang="en-US" sz="2400" b="1" i="1" dirty="0">
              <a:solidFill>
                <a:srgbClr val="0F07A9"/>
              </a:solidFill>
              <a:latin typeface="Times New Roman" panose="02020603050405020304" pitchFamily="18" charset="0"/>
            </a:endParaRPr>
          </a:p>
        </p:txBody>
      </p:sp>
      <p:pic>
        <p:nvPicPr>
          <p:cNvPr id="9229" name="Picture 13" descr="dđau vay dong ho"/>
          <p:cNvPicPr>
            <a:picLocks noChangeAspect="1" noChangeArrowheads="1"/>
          </p:cNvPicPr>
          <p:nvPr/>
        </p:nvPicPr>
        <p:blipFill rotWithShape="1">
          <a:blip r:embed="rId3">
            <a:extLst>
              <a:ext uri="{28A0092B-C50C-407E-A947-70E740481C1C}">
                <a14:useLocalDpi xmlns:a14="http://schemas.microsoft.com/office/drawing/2010/main" val="0"/>
              </a:ext>
            </a:extLst>
          </a:blip>
          <a:srcRect l="5128" t="10772" r="5128" b="10116"/>
          <a:stretch/>
        </p:blipFill>
        <p:spPr bwMode="auto">
          <a:xfrm>
            <a:off x="6129591" y="2334327"/>
            <a:ext cx="2667000" cy="14468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230" name="Picture 14" descr="choi ca dong 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446" y="2319109"/>
            <a:ext cx="2484437" cy="1462087"/>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557338"/>
            <a:ext cx="8763000" cy="461962"/>
          </a:xfrm>
          <a:prstGeom prst="rect">
            <a:avLst/>
          </a:prstGeom>
          <a:noFill/>
        </p:spPr>
        <p:txBody>
          <a:bodyPr>
            <a:spAutoFit/>
          </a:bodyPr>
          <a:lstStyle/>
          <a:p>
            <a:pPr>
              <a:defRPr/>
            </a:pPr>
            <a:r>
              <a:rPr lang="vi-VN" sz="2400" b="1" dirty="0" smtClean="0">
                <a:solidFill>
                  <a:schemeClr val="accent6">
                    <a:lumMod val="75000"/>
                  </a:schemeClr>
                </a:solidFill>
                <a:latin typeface="Times New Roman" panose="02020603050405020304" pitchFamily="18" charset="0"/>
                <a:cs typeface="Times New Roman" panose="02020603050405020304" pitchFamily="18" charset="0"/>
              </a:rPr>
              <a:t>Một Số Tranh Dân Gian Tham Khảo Trong Hình 12.5 (Sách HS)</a:t>
            </a:r>
            <a:endParaRPr lang="vi-VN"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4" name="Picture 13" descr="lợn nái dong hò"/>
          <p:cNvPicPr>
            <a:picLocks noChangeAspect="1" noChangeArrowheads="1"/>
          </p:cNvPicPr>
          <p:nvPr/>
        </p:nvPicPr>
        <p:blipFill>
          <a:blip r:embed="rId5">
            <a:extLst>
              <a:ext uri="{28A0092B-C50C-407E-A947-70E740481C1C}">
                <a14:useLocalDpi xmlns:a14="http://schemas.microsoft.com/office/drawing/2010/main" val="0"/>
              </a:ext>
            </a:extLst>
          </a:blip>
          <a:srcRect l="1601" t="4572" r="800" b="1714"/>
          <a:stretch>
            <a:fillRect/>
          </a:stretch>
        </p:blipFill>
        <p:spPr bwMode="auto">
          <a:xfrm>
            <a:off x="422275" y="2252434"/>
            <a:ext cx="2557463" cy="1528762"/>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3" descr="donghovinhhoa"/>
          <p:cNvPicPr>
            <a:picLocks noChangeAspect="1" noChangeArrowheads="1"/>
          </p:cNvPicPr>
          <p:nvPr/>
        </p:nvPicPr>
        <p:blipFill>
          <a:blip r:embed="rId6">
            <a:extLst>
              <a:ext uri="{28A0092B-C50C-407E-A947-70E740481C1C}">
                <a14:useLocalDpi xmlns:a14="http://schemas.microsoft.com/office/drawing/2010/main" val="0"/>
              </a:ext>
            </a:extLst>
          </a:blip>
          <a:srcRect l="1819" r="1819"/>
          <a:stretch>
            <a:fillRect/>
          </a:stretch>
        </p:blipFill>
        <p:spPr bwMode="auto">
          <a:xfrm>
            <a:off x="422275" y="4365625"/>
            <a:ext cx="19542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vinh_hoa_500"/>
          <p:cNvPicPr>
            <a:picLocks noChangeAspect="1" noChangeArrowheads="1"/>
          </p:cNvPicPr>
          <p:nvPr/>
        </p:nvPicPr>
        <p:blipFill>
          <a:blip r:embed="rId7">
            <a:extLst>
              <a:ext uri="{28A0092B-C50C-407E-A947-70E740481C1C}">
                <a14:useLocalDpi xmlns:a14="http://schemas.microsoft.com/office/drawing/2010/main" val="0"/>
              </a:ext>
            </a:extLst>
          </a:blip>
          <a:srcRect l="2174" r="2174"/>
          <a:stretch>
            <a:fillRect/>
          </a:stretch>
        </p:blipFill>
        <p:spPr bwMode="auto">
          <a:xfrm>
            <a:off x="3577432" y="4289425"/>
            <a:ext cx="17637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2"/>
          <p:cNvSpPr txBox="1">
            <a:spLocks noChangeArrowheads="1"/>
          </p:cNvSpPr>
          <p:nvPr/>
        </p:nvSpPr>
        <p:spPr bwMode="auto">
          <a:xfrm>
            <a:off x="6777291" y="38100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sz="2400" b="1" i="1" dirty="0" smtClean="0">
                <a:solidFill>
                  <a:srgbClr val="0F07A9"/>
                </a:solidFill>
                <a:latin typeface="Times New Roman" panose="02020603050405020304" pitchFamily="18" charset="0"/>
                <a:cs typeface="Times New Roman" panose="02020603050405020304" pitchFamily="18" charset="0"/>
              </a:rPr>
              <a:t>Đấu vật</a:t>
            </a:r>
            <a:endParaRPr lang="vi-VN" altLang="vi-VN" sz="2400" b="1" i="1" dirty="0">
              <a:solidFill>
                <a:srgbClr val="0F07A9"/>
              </a:solidFill>
              <a:latin typeface="Times New Roman" panose="02020603050405020304" pitchFamily="18" charset="0"/>
              <a:cs typeface="Times New Roman" panose="02020603050405020304" pitchFamily="18" charset="0"/>
            </a:endParaRPr>
          </a:p>
        </p:txBody>
      </p:sp>
      <p:sp>
        <p:nvSpPr>
          <p:cNvPr id="18" name="Text Box 11"/>
          <p:cNvSpPr txBox="1">
            <a:spLocks noChangeArrowheads="1"/>
          </p:cNvSpPr>
          <p:nvPr/>
        </p:nvSpPr>
        <p:spPr bwMode="auto">
          <a:xfrm>
            <a:off x="523081" y="6324600"/>
            <a:ext cx="1752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i="1" dirty="0" smtClean="0">
                <a:solidFill>
                  <a:schemeClr val="accent2"/>
                </a:solidFill>
                <a:latin typeface="Times New Roman" panose="02020603050405020304" pitchFamily="18" charset="0"/>
              </a:rPr>
              <a:t>Vinh hoa</a:t>
            </a:r>
            <a:endParaRPr lang="vi-VN" altLang="en-US" sz="2800" b="1" i="1" dirty="0">
              <a:solidFill>
                <a:schemeClr val="accent2"/>
              </a:solidFill>
              <a:latin typeface="Times New Roman" panose="02020603050405020304" pitchFamily="18" charset="0"/>
            </a:endParaRPr>
          </a:p>
        </p:txBody>
      </p:sp>
      <p:sp>
        <p:nvSpPr>
          <p:cNvPr id="19" name="Text Box 12"/>
          <p:cNvSpPr txBox="1">
            <a:spLocks noChangeArrowheads="1"/>
          </p:cNvSpPr>
          <p:nvPr/>
        </p:nvSpPr>
        <p:spPr bwMode="auto">
          <a:xfrm>
            <a:off x="3659188" y="6324599"/>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i="1" dirty="0" smtClean="0">
                <a:solidFill>
                  <a:schemeClr val="accent2"/>
                </a:solidFill>
                <a:latin typeface="Times New Roman" panose="02020603050405020304" pitchFamily="18" charset="0"/>
              </a:rPr>
              <a:t>Phú quý</a:t>
            </a:r>
            <a:endParaRPr lang="vi-VN" altLang="en-US" sz="2800" b="1" i="1" dirty="0">
              <a:solidFill>
                <a:schemeClr val="accent2"/>
              </a:solidFill>
              <a:latin typeface="Times New Roman" panose="02020603050405020304" pitchFamily="18" charset="0"/>
            </a:endParaRPr>
          </a:p>
        </p:txBody>
      </p:sp>
      <p:pic>
        <p:nvPicPr>
          <p:cNvPr id="20" name="Picture 14" descr="húng dừa dong g ho"/>
          <p:cNvPicPr>
            <a:picLocks noChangeAspect="1" noChangeArrowheads="1"/>
          </p:cNvPicPr>
          <p:nvPr/>
        </p:nvPicPr>
        <p:blipFill>
          <a:blip r:embed="rId8">
            <a:extLst>
              <a:ext uri="{28A0092B-C50C-407E-A947-70E740481C1C}">
                <a14:useLocalDpi xmlns:a14="http://schemas.microsoft.com/office/drawing/2010/main" val="0"/>
              </a:ext>
            </a:extLst>
          </a:blip>
          <a:srcRect l="5333" t="4092" r="3999" b="3836"/>
          <a:stretch>
            <a:fillRect/>
          </a:stretch>
        </p:blipFill>
        <p:spPr bwMode="auto">
          <a:xfrm>
            <a:off x="6542088" y="4340225"/>
            <a:ext cx="1755775" cy="2032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Text Box 16"/>
          <p:cNvSpPr txBox="1">
            <a:spLocks noChangeArrowheads="1"/>
          </p:cNvSpPr>
          <p:nvPr/>
        </p:nvSpPr>
        <p:spPr bwMode="auto">
          <a:xfrm>
            <a:off x="6542088" y="6319837"/>
            <a:ext cx="1755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i="1" dirty="0" smtClean="0">
                <a:solidFill>
                  <a:schemeClr val="accent2"/>
                </a:solidFill>
                <a:latin typeface="Times New Roman" panose="02020603050405020304" pitchFamily="18" charset="0"/>
              </a:rPr>
              <a:t>Hứng dừa</a:t>
            </a:r>
            <a:endParaRPr lang="vi-VN" altLang="en-US" sz="2800" b="1" i="1" dirty="0">
              <a:solidFill>
                <a:schemeClr val="accent2"/>
              </a:solidFill>
              <a:latin typeface="Times New Roman" panose="02020603050405020304" pitchFamily="18" charset="0"/>
            </a:endParaRPr>
          </a:p>
        </p:txBody>
      </p:sp>
      <p:sp>
        <p:nvSpPr>
          <p:cNvPr id="23" name="Text Box 7"/>
          <p:cNvSpPr txBox="1">
            <a:spLocks noChangeArrowheads="1"/>
          </p:cNvSpPr>
          <p:nvPr/>
        </p:nvSpPr>
        <p:spPr bwMode="auto">
          <a:xfrm>
            <a:off x="152400" y="87630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
        <p:nvSpPr>
          <p:cNvPr id="24" name="Round Same Side Corner Rectangle 23"/>
          <p:cNvSpPr/>
          <p:nvPr/>
        </p:nvSpPr>
        <p:spPr>
          <a:xfrm>
            <a:off x="-12700" y="-26988"/>
            <a:ext cx="9144000" cy="609601"/>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229"/>
                                        </p:tgtEl>
                                        <p:attrNameLst>
                                          <p:attrName>style.visibility</p:attrName>
                                        </p:attrNameLst>
                                      </p:cBhvr>
                                      <p:to>
                                        <p:strVal val="visible"/>
                                      </p:to>
                                    </p:set>
                                    <p:animEffect transition="in" filter="barn(outVertical)">
                                      <p:cBhvr>
                                        <p:cTn id="7" dur="500"/>
                                        <p:tgtEl>
                                          <p:spTgt spid="92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6" presetClass="entr" presetSubtype="37"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500"/>
                                        <p:tgtEl>
                                          <p:spTgt spid="14"/>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9225"/>
                                        </p:tgtEl>
                                        <p:attrNameLst>
                                          <p:attrName>style.visibility</p:attrName>
                                        </p:attrNameLst>
                                      </p:cBhvr>
                                      <p:to>
                                        <p:strVal val="visible"/>
                                      </p:to>
                                    </p:set>
                                    <p:animEffect transition="in" filter="barn(outVertical)">
                                      <p:cBhvr>
                                        <p:cTn id="18" dur="500"/>
                                        <p:tgtEl>
                                          <p:spTgt spid="9225"/>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9226"/>
                                        </p:tgtEl>
                                        <p:attrNameLst>
                                          <p:attrName>style.visibility</p:attrName>
                                        </p:attrNameLst>
                                      </p:cBhvr>
                                      <p:to>
                                        <p:strVal val="visible"/>
                                      </p:to>
                                    </p:set>
                                    <p:animEffect transition="in" filter="barn(outVertical)">
                                      <p:cBhvr>
                                        <p:cTn id="21" dur="500"/>
                                        <p:tgtEl>
                                          <p:spTgt spid="9226"/>
                                        </p:tgtEl>
                                      </p:cBhvr>
                                    </p:animEffect>
                                  </p:childTnLst>
                                </p:cTn>
                              </p:par>
                              <p:par>
                                <p:cTn id="22" presetID="16" presetClass="entr" presetSubtype="37" fill="hold" nodeType="withEffect">
                                  <p:stCondLst>
                                    <p:cond delay="0"/>
                                  </p:stCondLst>
                                  <p:childTnLst>
                                    <p:set>
                                      <p:cBhvr>
                                        <p:cTn id="23" dur="1" fill="hold">
                                          <p:stCondLst>
                                            <p:cond delay="0"/>
                                          </p:stCondLst>
                                        </p:cTn>
                                        <p:tgtEl>
                                          <p:spTgt spid="9230"/>
                                        </p:tgtEl>
                                        <p:attrNameLst>
                                          <p:attrName>style.visibility</p:attrName>
                                        </p:attrNameLst>
                                      </p:cBhvr>
                                      <p:to>
                                        <p:strVal val="visible"/>
                                      </p:to>
                                    </p:set>
                                    <p:animEffect transition="in" filter="barn(outVertical)">
                                      <p:cBhvr>
                                        <p:cTn id="24" dur="500"/>
                                        <p:tgtEl>
                                          <p:spTgt spid="9230"/>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barn(outVertical)">
                                      <p:cBhvr>
                                        <p:cTn id="27" dur="500"/>
                                        <p:tgtEl>
                                          <p:spTgt spid="15371"/>
                                        </p:tgtEl>
                                      </p:cBhvr>
                                    </p:animEffect>
                                  </p:childTnLst>
                                </p:cTn>
                              </p:par>
                              <p:par>
                                <p:cTn id="28" presetID="16" presetClass="entr" presetSubtype="37"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outVertical)">
                                      <p:cBhvr>
                                        <p:cTn id="30" dur="500"/>
                                        <p:tgtEl>
                                          <p:spTgt spid="15"/>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outVertical)">
                                      <p:cBhvr>
                                        <p:cTn id="33" dur="500"/>
                                        <p:tgtEl>
                                          <p:spTgt spid="18"/>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outVertical)">
                                      <p:cBhvr>
                                        <p:cTn id="42" dur="500"/>
                                        <p:tgtEl>
                                          <p:spTgt spid="21"/>
                                        </p:tgtEl>
                                      </p:cBhvr>
                                    </p:animEffect>
                                  </p:childTnLst>
                                </p:cTn>
                              </p:par>
                              <p:par>
                                <p:cTn id="43" presetID="16" presetClass="entr" presetSubtype="37"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outVertic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9226" grpId="0"/>
      <p:bldP spid="2" grpId="0"/>
      <p:bldP spid="15371" grpId="0"/>
      <p:bldP spid="18"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876300" y="4016375"/>
            <a:ext cx="17065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dirty="0" smtClean="0">
                <a:solidFill>
                  <a:srgbClr val="C93921"/>
                </a:solidFill>
                <a:latin typeface="Times New Roman" panose="02020603050405020304" pitchFamily="18" charset="0"/>
              </a:rPr>
              <a:t>Bà Triệu</a:t>
            </a:r>
            <a:endParaRPr lang="vi-VN" altLang="en-US" sz="2800" b="1" dirty="0">
              <a:solidFill>
                <a:srgbClr val="C93921"/>
              </a:solidFill>
              <a:latin typeface="Times New Roman" panose="02020603050405020304" pitchFamily="18" charset="0"/>
            </a:endParaRPr>
          </a:p>
        </p:txBody>
      </p:sp>
      <p:sp>
        <p:nvSpPr>
          <p:cNvPr id="5" name="Text Box 10"/>
          <p:cNvSpPr txBox="1">
            <a:spLocks noChangeArrowheads="1"/>
          </p:cNvSpPr>
          <p:nvPr/>
        </p:nvSpPr>
        <p:spPr bwMode="auto">
          <a:xfrm>
            <a:off x="3546872" y="3948113"/>
            <a:ext cx="2394744"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dirty="0" smtClean="0">
                <a:solidFill>
                  <a:srgbClr val="C93921"/>
                </a:solidFill>
                <a:latin typeface="Times New Roman" panose="02020603050405020304" pitchFamily="18" charset="0"/>
              </a:rPr>
              <a:t>Hai Bà Trưng</a:t>
            </a:r>
            <a:endParaRPr lang="vi-VN" altLang="en-US" sz="2800" b="1" dirty="0">
              <a:solidFill>
                <a:srgbClr val="C93921"/>
              </a:solidFill>
              <a:latin typeface="Times New Roman" panose="02020603050405020304" pitchFamily="18" charset="0"/>
            </a:endParaRPr>
          </a:p>
        </p:txBody>
      </p:sp>
      <p:pic>
        <p:nvPicPr>
          <p:cNvPr id="6" name="Picture 11" descr="BaTrieu-dong 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1962150"/>
            <a:ext cx="1766887" cy="1985963"/>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2" descr="HaiBaTrung-Tr dong 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119" y="1962150"/>
            <a:ext cx="2508250" cy="20066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3" descr="Quang Trung dong h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989138"/>
            <a:ext cx="1628775" cy="1979612"/>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6477000" y="3948113"/>
            <a:ext cx="2362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dirty="0" smtClean="0">
                <a:solidFill>
                  <a:srgbClr val="C93921"/>
                </a:solidFill>
                <a:latin typeface="Times New Roman" panose="02020603050405020304" pitchFamily="18" charset="0"/>
              </a:rPr>
              <a:t>Quang Trung</a:t>
            </a:r>
            <a:endParaRPr lang="vi-VN" altLang="en-US" sz="2800" b="1" dirty="0">
              <a:solidFill>
                <a:srgbClr val="C93921"/>
              </a:solidFill>
              <a:latin typeface="Times New Roman" panose="02020603050405020304" pitchFamily="18" charset="0"/>
            </a:endParaRPr>
          </a:p>
        </p:txBody>
      </p:sp>
      <p:pic>
        <p:nvPicPr>
          <p:cNvPr id="16392"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3713" y="4513263"/>
            <a:ext cx="307657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0288" y="4513263"/>
            <a:ext cx="28670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376" y="4513263"/>
            <a:ext cx="270033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 Box 4"/>
          <p:cNvSpPr txBox="1">
            <a:spLocks noChangeArrowheads="1"/>
          </p:cNvSpPr>
          <p:nvPr/>
        </p:nvSpPr>
        <p:spPr bwMode="auto">
          <a:xfrm>
            <a:off x="3687763" y="455613"/>
            <a:ext cx="1768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14" name="TextBox 13"/>
          <p:cNvSpPr txBox="1"/>
          <p:nvPr/>
        </p:nvSpPr>
        <p:spPr>
          <a:xfrm>
            <a:off x="381000" y="1365250"/>
            <a:ext cx="8763000" cy="461963"/>
          </a:xfrm>
          <a:prstGeom prst="rect">
            <a:avLst/>
          </a:prstGeom>
          <a:noFill/>
        </p:spPr>
        <p:txBody>
          <a:bodyPr>
            <a:spAutoFit/>
          </a:bodyPr>
          <a:lstStyle/>
          <a:p>
            <a:pPr>
              <a:defRPr/>
            </a:pPr>
            <a:r>
              <a:rPr lang="vi-VN" sz="2400" b="1" dirty="0" smtClean="0">
                <a:solidFill>
                  <a:schemeClr val="accent6">
                    <a:lumMod val="75000"/>
                  </a:schemeClr>
                </a:solidFill>
                <a:latin typeface="Times New Roman" panose="02020603050405020304" pitchFamily="18" charset="0"/>
                <a:cs typeface="Times New Roman" panose="02020603050405020304" pitchFamily="18" charset="0"/>
              </a:rPr>
              <a:t>Một Số Tranh Dân Gian Tham Khảo Trong Hình 12.5 (Sách HS)</a:t>
            </a:r>
            <a:endParaRPr lang="vi-VN"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6" name="Text Box 7"/>
          <p:cNvSpPr txBox="1">
            <a:spLocks noChangeArrowheads="1"/>
          </p:cNvSpPr>
          <p:nvPr/>
        </p:nvSpPr>
        <p:spPr bwMode="auto">
          <a:xfrm>
            <a:off x="0" y="858838"/>
            <a:ext cx="9144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
        <p:nvSpPr>
          <p:cNvPr id="17" name="Round Same Side Corner Rectangle 16"/>
          <p:cNvSpPr/>
          <p:nvPr/>
        </p:nvSpPr>
        <p:spPr>
          <a:xfrm>
            <a:off x="0" y="0"/>
            <a:ext cx="9144000" cy="609600"/>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To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2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2000"/>
                                        <p:tgtEl>
                                          <p:spTgt spid="6"/>
                                        </p:tgtEl>
                                      </p:cBhvr>
                                    </p:animEffect>
                                  </p:childTnLst>
                                </p:cTn>
                              </p:par>
                            </p:childTnLst>
                          </p:cTn>
                        </p:par>
                        <p:par>
                          <p:cTn id="16" fill="hold" nodeType="afterGroup">
                            <p:stCondLst>
                              <p:cond delay="3500"/>
                            </p:stCondLst>
                            <p:childTnLst>
                              <p:par>
                                <p:cTn id="17" presetID="1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lide(fromTop)">
                                      <p:cBhvr>
                                        <p:cTn id="19" dur="1000"/>
                                        <p:tgtEl>
                                          <p:spTgt spid="4"/>
                                        </p:tgtEl>
                                      </p:cBhvr>
                                    </p:animEffect>
                                  </p:childTnLst>
                                </p:cTn>
                              </p:par>
                            </p:childTnLst>
                          </p:cTn>
                        </p:par>
                        <p:par>
                          <p:cTn id="20" fill="hold" nodeType="afterGroup">
                            <p:stCondLst>
                              <p:cond delay="4500"/>
                            </p:stCondLst>
                            <p:childTnLst>
                              <p:par>
                                <p:cTn id="21" presetID="2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edge">
                                      <p:cBhvr>
                                        <p:cTn id="23" dur="2000"/>
                                        <p:tgtEl>
                                          <p:spTgt spid="7"/>
                                        </p:tgtEl>
                                      </p:cBhvr>
                                    </p:animEffect>
                                  </p:childTnLst>
                                </p:cTn>
                              </p:par>
                            </p:childTnLst>
                          </p:cTn>
                        </p:par>
                        <p:par>
                          <p:cTn id="24" fill="hold" nodeType="afterGroup">
                            <p:stCondLst>
                              <p:cond delay="6500"/>
                            </p:stCondLst>
                            <p:childTnLst>
                              <p:par>
                                <p:cTn id="25" presetID="1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lide(fromTop)">
                                      <p:cBhvr>
                                        <p:cTn id="27" dur="1000"/>
                                        <p:tgtEl>
                                          <p:spTgt spid="5"/>
                                        </p:tgtEl>
                                      </p:cBhvr>
                                    </p:animEffect>
                                  </p:childTnLst>
                                </p:cTn>
                              </p:par>
                            </p:childTnLst>
                          </p:cTn>
                        </p:par>
                        <p:par>
                          <p:cTn id="28" fill="hold" nodeType="afterGroup">
                            <p:stCondLst>
                              <p:cond delay="7500"/>
                            </p:stCondLst>
                            <p:childTnLst>
                              <p:par>
                                <p:cTn id="29" presetID="2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edge">
                                      <p:cBhvr>
                                        <p:cTn id="31" dur="2000"/>
                                        <p:tgtEl>
                                          <p:spTgt spid="8"/>
                                        </p:tgtEl>
                                      </p:cBhvr>
                                    </p:animEffect>
                                  </p:childTnLst>
                                </p:cTn>
                              </p:par>
                            </p:childTnLst>
                          </p:cTn>
                        </p:par>
                        <p:par>
                          <p:cTn id="32" fill="hold" nodeType="afterGroup">
                            <p:stCondLst>
                              <p:cond delay="9500"/>
                            </p:stCondLst>
                            <p:childTnLst>
                              <p:par>
                                <p:cTn id="33" presetID="1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lide(fromTop)">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16394"/>
                                        </p:tgtEl>
                                        <p:attrNameLst>
                                          <p:attrName>style.visibility</p:attrName>
                                        </p:attrNameLst>
                                      </p:cBhvr>
                                      <p:to>
                                        <p:strVal val="visible"/>
                                      </p:to>
                                    </p:set>
                                    <p:animEffect transition="in" filter="barn(outVertical)">
                                      <p:cBhvr>
                                        <p:cTn id="40" dur="500"/>
                                        <p:tgtEl>
                                          <p:spTgt spid="16394"/>
                                        </p:tgtEl>
                                      </p:cBhvr>
                                    </p:animEffect>
                                  </p:childTnLst>
                                </p:cTn>
                              </p:par>
                              <p:par>
                                <p:cTn id="41" presetID="16" presetClass="entr" presetSubtype="37" fill="hold" nodeType="withEffect">
                                  <p:stCondLst>
                                    <p:cond delay="0"/>
                                  </p:stCondLst>
                                  <p:childTnLst>
                                    <p:set>
                                      <p:cBhvr>
                                        <p:cTn id="42" dur="1" fill="hold">
                                          <p:stCondLst>
                                            <p:cond delay="0"/>
                                          </p:stCondLst>
                                        </p:cTn>
                                        <p:tgtEl>
                                          <p:spTgt spid="16392"/>
                                        </p:tgtEl>
                                        <p:attrNameLst>
                                          <p:attrName>style.visibility</p:attrName>
                                        </p:attrNameLst>
                                      </p:cBhvr>
                                      <p:to>
                                        <p:strVal val="visible"/>
                                      </p:to>
                                    </p:set>
                                    <p:animEffect transition="in" filter="barn(outVertical)">
                                      <p:cBhvr>
                                        <p:cTn id="43" dur="500"/>
                                        <p:tgtEl>
                                          <p:spTgt spid="16392"/>
                                        </p:tgtEl>
                                      </p:cBhvr>
                                    </p:animEffect>
                                  </p:childTnLst>
                                </p:cTn>
                              </p:par>
                              <p:par>
                                <p:cTn id="44" presetID="16" presetClass="entr" presetSubtype="37" fill="hold" nodeType="withEffect">
                                  <p:stCondLst>
                                    <p:cond delay="0"/>
                                  </p:stCondLst>
                                  <p:childTnLst>
                                    <p:set>
                                      <p:cBhvr>
                                        <p:cTn id="45" dur="1" fill="hold">
                                          <p:stCondLst>
                                            <p:cond delay="0"/>
                                          </p:stCondLst>
                                        </p:cTn>
                                        <p:tgtEl>
                                          <p:spTgt spid="16393"/>
                                        </p:tgtEl>
                                        <p:attrNameLst>
                                          <p:attrName>style.visibility</p:attrName>
                                        </p:attrNameLst>
                                      </p:cBhvr>
                                      <p:to>
                                        <p:strVal val="visible"/>
                                      </p:to>
                                    </p:set>
                                    <p:animEffect transition="in" filter="barn(outVertical)">
                                      <p:cBhvr>
                                        <p:cTn id="46"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3657600" y="49688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4" name="TextBox 3"/>
          <p:cNvSpPr txBox="1"/>
          <p:nvPr/>
        </p:nvSpPr>
        <p:spPr>
          <a:xfrm>
            <a:off x="457200" y="2122200"/>
            <a:ext cx="8382000" cy="2754600"/>
          </a:xfrm>
          <a:prstGeom prst="rect">
            <a:avLst/>
          </a:prstGeom>
          <a:solidFill>
            <a:srgbClr val="66FF3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spAutoFit/>
          </a:bodyPr>
          <a:lstStyle/>
          <a:p>
            <a:pPr marL="342900" indent="-342900">
              <a:buFont typeface="Wingdings" panose="05000000000000000000" pitchFamily="2" charset="2"/>
              <a:buChar char="v"/>
              <a:defRPr/>
            </a:pPr>
            <a:r>
              <a:rPr lang="vi-VN" sz="2400" b="1" dirty="0">
                <a:solidFill>
                  <a:srgbClr val="FF0000"/>
                </a:solidFill>
                <a:latin typeface="Times New Roman" panose="02020603050405020304" pitchFamily="18" charset="0"/>
                <a:cs typeface="Times New Roman" panose="02020603050405020304" pitchFamily="18" charset="0"/>
              </a:rPr>
              <a:t>Câu hỏi </a:t>
            </a:r>
            <a:r>
              <a:rPr lang="vi-VN" sz="2400" b="1">
                <a:solidFill>
                  <a:srgbClr val="FF0000"/>
                </a:solidFill>
                <a:latin typeface="Times New Roman" panose="02020603050405020304" pitchFamily="18" charset="0"/>
                <a:cs typeface="Times New Roman" panose="02020603050405020304" pitchFamily="18" charset="0"/>
              </a:rPr>
              <a:t>gợi </a:t>
            </a:r>
            <a:r>
              <a:rPr lang="vi-VN" sz="2400" b="1" smtClean="0">
                <a:solidFill>
                  <a:srgbClr val="FF0000"/>
                </a:solidFill>
                <a:latin typeface="Times New Roman" panose="02020603050405020304" pitchFamily="18" charset="0"/>
                <a:cs typeface="Times New Roman" panose="02020603050405020304" pitchFamily="18" charset="0"/>
              </a:rPr>
              <a:t>mở</a:t>
            </a:r>
          </a:p>
          <a:p>
            <a:pPr marL="342900" indent="-342900" algn="just">
              <a:spcAft>
                <a:spcPts val="300"/>
              </a:spcAft>
              <a:buFont typeface="Arial" panose="020B0604020202020204" pitchFamily="34" charset="0"/>
              <a:buChar char="•"/>
              <a:defRPr/>
            </a:pPr>
            <a:r>
              <a:rPr lang="vi-VN" sz="2400" b="1" smtClean="0">
                <a:solidFill>
                  <a:schemeClr val="accent1">
                    <a:lumMod val="10000"/>
                  </a:schemeClr>
                </a:solidFill>
                <a:latin typeface="Times New Roman" panose="02020603050405020304" pitchFamily="18" charset="0"/>
                <a:cs typeface="Times New Roman" panose="02020603050405020304" pitchFamily="18" charset="0"/>
              </a:rPr>
              <a:t>Em </a:t>
            </a:r>
            <a:r>
              <a:rPr lang="vi-VN" sz="2400" b="1" dirty="0">
                <a:solidFill>
                  <a:schemeClr val="accent1">
                    <a:lumMod val="10000"/>
                  </a:schemeClr>
                </a:solidFill>
                <a:latin typeface="Times New Roman" panose="02020603050405020304" pitchFamily="18" charset="0"/>
                <a:cs typeface="Times New Roman" panose="02020603050405020304" pitchFamily="18" charset="0"/>
              </a:rPr>
              <a:t>đã sưu tầm được những bức tranh dân gian nào? Chúng thuộc dùng tranh dân gian nào?</a:t>
            </a:r>
          </a:p>
          <a:p>
            <a:pPr marL="342900" indent="-342900" algn="just">
              <a:spcAft>
                <a:spcPts val="300"/>
              </a:spcAft>
              <a:buFont typeface="Arial" panose="020B0604020202020204" pitchFamily="34" charset="0"/>
              <a:buChar char="•"/>
              <a:defRPr/>
            </a:pPr>
            <a:r>
              <a:rPr lang="vi-VN" sz="2400" b="1" smtClean="0">
                <a:solidFill>
                  <a:schemeClr val="accent1">
                    <a:lumMod val="10000"/>
                  </a:schemeClr>
                </a:solidFill>
                <a:latin typeface="Times New Roman" panose="02020603050405020304" pitchFamily="18" charset="0"/>
                <a:cs typeface="Times New Roman" panose="02020603050405020304" pitchFamily="18" charset="0"/>
              </a:rPr>
              <a:t>Em </a:t>
            </a:r>
            <a:r>
              <a:rPr lang="vi-VN" sz="2400" b="1" dirty="0">
                <a:solidFill>
                  <a:schemeClr val="accent1">
                    <a:lumMod val="10000"/>
                  </a:schemeClr>
                </a:solidFill>
                <a:latin typeface="Times New Roman" panose="02020603050405020304" pitchFamily="18" charset="0"/>
                <a:cs typeface="Times New Roman" panose="02020603050405020304" pitchFamily="18" charset="0"/>
              </a:rPr>
              <a:t>đã vẽ được bức tranh dân gian nào?em có nhận xét gì về hình vẽ, đường nét, màu sắc trong bức tranh của mình?</a:t>
            </a:r>
          </a:p>
          <a:p>
            <a:pPr marL="342900" indent="-342900" algn="just">
              <a:spcAft>
                <a:spcPts val="300"/>
              </a:spcAft>
              <a:buFont typeface="Arial" panose="020B0604020202020204" pitchFamily="34" charset="0"/>
              <a:buChar char="•"/>
              <a:defRPr/>
            </a:pPr>
            <a:r>
              <a:rPr lang="vi-VN" sz="2400" b="1" smtClean="0">
                <a:solidFill>
                  <a:schemeClr val="accent1">
                    <a:lumMod val="10000"/>
                  </a:schemeClr>
                </a:solidFill>
                <a:latin typeface="Times New Roman" panose="02020603050405020304" pitchFamily="18" charset="0"/>
                <a:cs typeface="Times New Roman" panose="02020603050405020304" pitchFamily="18" charset="0"/>
              </a:rPr>
              <a:t>Em </a:t>
            </a:r>
            <a:r>
              <a:rPr lang="vi-VN" sz="2400" b="1" dirty="0">
                <a:solidFill>
                  <a:schemeClr val="accent1">
                    <a:lumMod val="10000"/>
                  </a:schemeClr>
                </a:solidFill>
                <a:latin typeface="Times New Roman" panose="02020603050405020304" pitchFamily="18" charset="0"/>
                <a:cs typeface="Times New Roman" panose="02020603050405020304" pitchFamily="18" charset="0"/>
              </a:rPr>
              <a:t>có cảm nhận gì sau khi được xem tranh dân gian Việt Nam?</a:t>
            </a:r>
          </a:p>
        </p:txBody>
      </p:sp>
      <p:cxnSp>
        <p:nvCxnSpPr>
          <p:cNvPr id="25" name="Straight Connector 24"/>
          <p:cNvCxnSpPr/>
          <p:nvPr/>
        </p:nvCxnSpPr>
        <p:spPr>
          <a:xfrm>
            <a:off x="1924050" y="10225088"/>
            <a:ext cx="3952875" cy="0"/>
          </a:xfrm>
          <a:prstGeom prst="line">
            <a:avLst/>
          </a:prstGeom>
        </p:spPr>
        <p:style>
          <a:lnRef idx="1">
            <a:schemeClr val="dk1"/>
          </a:lnRef>
          <a:fillRef idx="0">
            <a:schemeClr val="dk1"/>
          </a:fillRef>
          <a:effectRef idx="0">
            <a:schemeClr val="dk1"/>
          </a:effectRef>
          <a:fontRef idx="minor">
            <a:schemeClr val="tx1"/>
          </a:fontRef>
        </p:style>
      </p:cxnSp>
      <p:sp>
        <p:nvSpPr>
          <p:cNvPr id="17413" name="TextBox 16"/>
          <p:cNvSpPr txBox="1">
            <a:spLocks noChangeArrowheads="1"/>
          </p:cNvSpPr>
          <p:nvPr/>
        </p:nvSpPr>
        <p:spPr bwMode="auto">
          <a:xfrm>
            <a:off x="457200" y="5160819"/>
            <a:ext cx="8382000" cy="1570037"/>
          </a:xfrm>
          <a:prstGeom prst="rect">
            <a:avLst/>
          </a:prstGeom>
          <a:solidFill>
            <a:schemeClr val="accent1">
              <a:lumMod val="75000"/>
            </a:schemeClr>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Wingdings" panose="05000000000000000000" pitchFamily="2" charset="2"/>
              <a:buChar char="v"/>
            </a:pPr>
            <a:r>
              <a:rPr lang="vi-VN" altLang="vi-VN" sz="2400" b="1" smtClean="0">
                <a:solidFill>
                  <a:srgbClr val="FF0000"/>
                </a:solidFill>
                <a:latin typeface="Times New Roman" panose="02020603050405020304" pitchFamily="18" charset="0"/>
                <a:cs typeface="Times New Roman" panose="02020603050405020304" pitchFamily="18" charset="0"/>
              </a:rPr>
              <a:t>TỔNG </a:t>
            </a:r>
            <a:r>
              <a:rPr lang="vi-VN" altLang="vi-VN" sz="2400" b="1" dirty="0">
                <a:solidFill>
                  <a:srgbClr val="FF0000"/>
                </a:solidFill>
                <a:latin typeface="Times New Roman" panose="02020603050405020304" pitchFamily="18" charset="0"/>
                <a:cs typeface="Times New Roman" panose="02020603050405020304" pitchFamily="18" charset="0"/>
              </a:rPr>
              <a:t>KẾT CHỦ ĐỀ</a:t>
            </a:r>
          </a:p>
          <a:p>
            <a:pPr algn="just">
              <a:spcBef>
                <a:spcPct val="0"/>
              </a:spcBef>
              <a:buFontTx/>
              <a:buNone/>
            </a:pPr>
            <a:r>
              <a:rPr lang="vi-VN" altLang="vi-VN" sz="2400" b="1" dirty="0">
                <a:solidFill>
                  <a:schemeClr val="bg1"/>
                </a:solidFill>
                <a:latin typeface="Times New Roman" panose="02020603050405020304" pitchFamily="18" charset="0"/>
                <a:cs typeface="Times New Roman" panose="02020603050405020304" pitchFamily="18" charset="0"/>
              </a:rPr>
              <a:t>Đánh giá giờ học, tuyên dương HS tích cực, động viên các HS chưa hoàn </a:t>
            </a:r>
            <a:r>
              <a:rPr lang="vi-VN" altLang="vi-VN" sz="2400" b="1">
                <a:solidFill>
                  <a:schemeClr val="bg1"/>
                </a:solidFill>
                <a:latin typeface="Times New Roman" panose="02020603050405020304" pitchFamily="18" charset="0"/>
                <a:cs typeface="Times New Roman" panose="02020603050405020304" pitchFamily="18" charset="0"/>
              </a:rPr>
              <a:t>thành </a:t>
            </a:r>
            <a:r>
              <a:rPr lang="vi-VN" altLang="vi-VN" sz="2400" b="1" smtClean="0">
                <a:solidFill>
                  <a:schemeClr val="bg1"/>
                </a:solidFill>
                <a:latin typeface="Times New Roman" panose="02020603050405020304" pitchFamily="18" charset="0"/>
                <a:cs typeface="Times New Roman" panose="02020603050405020304" pitchFamily="18" charset="0"/>
              </a:rPr>
              <a:t>bài.</a:t>
            </a:r>
            <a:endParaRPr lang="vi-VN" altLang="vi-VN" sz="2400" b="1" dirty="0">
              <a:solidFill>
                <a:schemeClr val="bg1"/>
              </a:solidFill>
              <a:latin typeface="Times New Roman" panose="02020603050405020304" pitchFamily="18" charset="0"/>
              <a:cs typeface="Times New Roman" panose="02020603050405020304" pitchFamily="18" charset="0"/>
            </a:endParaRPr>
          </a:p>
          <a:p>
            <a:pPr algn="just">
              <a:spcBef>
                <a:spcPct val="0"/>
              </a:spcBef>
              <a:buFontTx/>
              <a:buNone/>
            </a:pPr>
            <a:r>
              <a:rPr lang="vi-VN" altLang="vi-VN" sz="2400" b="1" dirty="0">
                <a:solidFill>
                  <a:schemeClr val="bg1"/>
                </a:solidFill>
                <a:latin typeface="Times New Roman" panose="02020603050405020304" pitchFamily="18" charset="0"/>
                <a:cs typeface="Times New Roman" panose="02020603050405020304" pitchFamily="18" charset="0"/>
              </a:rPr>
              <a:t>Vận dụng – Sáng tạo.</a:t>
            </a:r>
          </a:p>
        </p:txBody>
      </p:sp>
      <p:sp>
        <p:nvSpPr>
          <p:cNvPr id="29" name="Text Box 7"/>
          <p:cNvSpPr txBox="1">
            <a:spLocks noChangeArrowheads="1"/>
          </p:cNvSpPr>
          <p:nvPr/>
        </p:nvSpPr>
        <p:spPr bwMode="auto">
          <a:xfrm>
            <a:off x="0" y="858838"/>
            <a:ext cx="9144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
        <p:nvSpPr>
          <p:cNvPr id="17415" name="TextBox 19"/>
          <p:cNvSpPr txBox="1">
            <a:spLocks noChangeArrowheads="1"/>
          </p:cNvSpPr>
          <p:nvPr/>
        </p:nvSpPr>
        <p:spPr bwMode="auto">
          <a:xfrm>
            <a:off x="495300" y="1601788"/>
            <a:ext cx="815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2400" b="1">
                <a:solidFill>
                  <a:srgbClr val="FF0000"/>
                </a:solidFill>
                <a:latin typeface="Times New Roman" panose="02020603050405020304" pitchFamily="18" charset="0"/>
                <a:cs typeface="Times New Roman" panose="02020603050405020304" pitchFamily="18" charset="0"/>
              </a:rPr>
              <a:t>4</a:t>
            </a:r>
            <a:r>
              <a:rPr lang="vi-VN" altLang="vi-VN" sz="2400" b="1" smtClean="0">
                <a:solidFill>
                  <a:srgbClr val="FF0000"/>
                </a:solidFill>
                <a:latin typeface="Times New Roman" panose="02020603050405020304" pitchFamily="18" charset="0"/>
                <a:cs typeface="Times New Roman" panose="02020603050405020304" pitchFamily="18" charset="0"/>
              </a:rPr>
              <a:t>. Tổ </a:t>
            </a:r>
            <a:r>
              <a:rPr lang="vi-VN" altLang="vi-VN" sz="2400" b="1" dirty="0">
                <a:solidFill>
                  <a:srgbClr val="FF0000"/>
                </a:solidFill>
                <a:latin typeface="Times New Roman" panose="02020603050405020304" pitchFamily="18" charset="0"/>
                <a:cs typeface="Times New Roman" panose="02020603050405020304" pitchFamily="18" charset="0"/>
              </a:rPr>
              <a:t>Chức Trưng Bày, Giới Thiệu Và Đánh Giá Sản Phẩm</a:t>
            </a:r>
          </a:p>
        </p:txBody>
      </p:sp>
      <p:sp>
        <p:nvSpPr>
          <p:cNvPr id="32" name="Round Same Side Corner Rectangle 31"/>
          <p:cNvSpPr/>
          <p:nvPr/>
        </p:nvSpPr>
        <p:spPr>
          <a:xfrm>
            <a:off x="0" y="0"/>
            <a:ext cx="9144000" cy="609600"/>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smtClean="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lide(fromTop)">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5"/>
                                        </p:tgtEl>
                                        <p:attrNameLst>
                                          <p:attrName>style.visibility</p:attrName>
                                        </p:attrNameLst>
                                      </p:cBhvr>
                                      <p:to>
                                        <p:strVal val="visible"/>
                                      </p:to>
                                    </p:set>
                                    <p:animEffect transition="in" filter="wipe(left)">
                                      <p:cBhvr>
                                        <p:cTn id="12" dur="500"/>
                                        <p:tgtEl>
                                          <p:spTgt spid="174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3"/>
                                        </p:tgtEl>
                                        <p:attrNameLst>
                                          <p:attrName>style.visibility</p:attrName>
                                        </p:attrNameLst>
                                      </p:cBhvr>
                                      <p:to>
                                        <p:strVal val="visible"/>
                                      </p:to>
                                    </p:set>
                                    <p:animEffect transition="in" filter="wipe(left)">
                                      <p:cBhvr>
                                        <p:cTn id="22"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413" grpId="0" animBg="1"/>
      <p:bldP spid="29" grpId="0"/>
      <p:bldP spid="174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5845" name="WordArt 5"/>
          <p:cNvSpPr>
            <a:spLocks noChangeArrowheads="1" noChangeShapeType="1" noTextEdit="1"/>
          </p:cNvSpPr>
          <p:nvPr/>
        </p:nvSpPr>
        <p:spPr bwMode="auto">
          <a:xfrm>
            <a:off x="647700" y="1150938"/>
            <a:ext cx="7848600" cy="1736725"/>
          </a:xfrm>
          <a:prstGeom prst="rect">
            <a:avLst/>
          </a:prstGeom>
        </p:spPr>
        <p:txBody>
          <a:bodyPr wrap="none" fromWordArt="1">
            <a:prstTxWarp prst="textWave2">
              <a:avLst>
                <a:gd name="adj1" fmla="val 13005"/>
                <a:gd name="adj2" fmla="val 0"/>
              </a:avLst>
            </a:prstTxWarp>
          </a:bodyPr>
          <a:lstStyle/>
          <a:p>
            <a:pPr algn="ctr"/>
            <a:r>
              <a:rPr lang="vi-VN"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Chúc thầy, cô và các em sức khỏe</a:t>
            </a:r>
          </a:p>
        </p:txBody>
      </p:sp>
      <p:sp>
        <p:nvSpPr>
          <p:cNvPr id="35846" name="WordArt 6"/>
          <p:cNvSpPr>
            <a:spLocks noChangeArrowheads="1" noChangeShapeType="1" noTextEdit="1"/>
          </p:cNvSpPr>
          <p:nvPr/>
        </p:nvSpPr>
        <p:spPr bwMode="auto">
          <a:xfrm>
            <a:off x="2286000" y="4038600"/>
            <a:ext cx="4400550" cy="1069975"/>
          </a:xfrm>
          <a:prstGeom prst="rect">
            <a:avLst/>
          </a:prstGeom>
        </p:spPr>
        <p:txBody>
          <a:bodyPr wrap="none" fromWordArt="1">
            <a:prstTxWarp prst="textPlain">
              <a:avLst>
                <a:gd name="adj" fmla="val 50000"/>
              </a:avLst>
            </a:prstTxWarp>
            <a:scene3d>
              <a:camera prst="legacyPerspectiveFront">
                <a:rot lat="20519990" lon="1080000" rev="0"/>
              </a:camera>
              <a:lightRig rig="legacyHarsh2" dir="b"/>
            </a:scene3d>
            <a:sp3d extrusionH="430200" prstMaterial="legacyMatte">
              <a:extrusionClr>
                <a:srgbClr val="FF6600"/>
              </a:extrusionClr>
              <a:contourClr>
                <a:srgbClr val="00B050"/>
              </a:contourClr>
            </a:sp3d>
          </a:bodyPr>
          <a:lstStyle/>
          <a:p>
            <a:pPr algn="ctr"/>
            <a:r>
              <a:rPr lang="vi-VN" sz="6000" b="1" i="1" kern="10" dirty="0">
                <a:ln w="9525">
                  <a:round/>
                  <a:headEnd/>
                  <a:tailEnd/>
                </a:ln>
                <a:solidFill>
                  <a:srgbClr val="00B050"/>
                </a:solidFill>
                <a:latin typeface="Times New Roman" panose="02020603050405020304" pitchFamily="18" charset="0"/>
                <a:cs typeface="Times New Roman" panose="02020603050405020304" pitchFamily="18" charset="0"/>
              </a:rPr>
              <a:t>Chào tạm biệt</a:t>
            </a:r>
          </a:p>
        </p:txBody>
      </p:sp>
      <p:sp>
        <p:nvSpPr>
          <p:cNvPr id="18437" name="AutoShape 14"/>
          <p:cNvSpPr>
            <a:spLocks noChangeArrowheads="1"/>
          </p:cNvSpPr>
          <p:nvPr/>
        </p:nvSpPr>
        <p:spPr bwMode="auto">
          <a:xfrm>
            <a:off x="4876800" y="4294188"/>
            <a:ext cx="3429000" cy="2030412"/>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p>
        </p:txBody>
      </p:sp>
      <p:sp>
        <p:nvSpPr>
          <p:cNvPr id="18438" name="AutoShape 15"/>
          <p:cNvSpPr>
            <a:spLocks noChangeArrowheads="1"/>
          </p:cNvSpPr>
          <p:nvPr/>
        </p:nvSpPr>
        <p:spPr bwMode="auto">
          <a:xfrm>
            <a:off x="2895600" y="266700"/>
            <a:ext cx="3935413" cy="1219200"/>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p>
        </p:txBody>
      </p:sp>
      <p:sp>
        <p:nvSpPr>
          <p:cNvPr id="18439" name="AutoShape 16"/>
          <p:cNvSpPr>
            <a:spLocks noChangeArrowheads="1"/>
          </p:cNvSpPr>
          <p:nvPr/>
        </p:nvSpPr>
        <p:spPr bwMode="auto">
          <a:xfrm>
            <a:off x="7316788" y="228600"/>
            <a:ext cx="1524000" cy="1600200"/>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p>
        </p:txBody>
      </p:sp>
      <p:sp>
        <p:nvSpPr>
          <p:cNvPr id="18440" name="AutoShape 17"/>
          <p:cNvSpPr>
            <a:spLocks noChangeArrowheads="1"/>
          </p:cNvSpPr>
          <p:nvPr/>
        </p:nvSpPr>
        <p:spPr bwMode="auto">
          <a:xfrm>
            <a:off x="457200" y="4800600"/>
            <a:ext cx="3429000" cy="1333500"/>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p>
        </p:txBody>
      </p:sp>
      <p:sp>
        <p:nvSpPr>
          <p:cNvPr id="18441" name="AutoShape 18"/>
          <p:cNvSpPr>
            <a:spLocks noChangeArrowheads="1"/>
          </p:cNvSpPr>
          <p:nvPr/>
        </p:nvSpPr>
        <p:spPr bwMode="auto">
          <a:xfrm>
            <a:off x="382588" y="304800"/>
            <a:ext cx="1600200" cy="1295400"/>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p>
        </p:txBody>
      </p:sp>
      <p:pic>
        <p:nvPicPr>
          <p:cNvPr id="13" name="Co-Va-Me.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154988" y="4989513"/>
            <a:ext cx="304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20"/>
          <p:cNvSpPr>
            <a:spLocks noChangeArrowheads="1"/>
          </p:cNvSpPr>
          <p:nvPr/>
        </p:nvSpPr>
        <p:spPr bwMode="auto">
          <a:xfrm>
            <a:off x="5983288" y="2579688"/>
            <a:ext cx="1600200" cy="992187"/>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p>
        </p:txBody>
      </p:sp>
      <p:sp>
        <p:nvSpPr>
          <p:cNvPr id="18444" name="AutoShape 21"/>
          <p:cNvSpPr>
            <a:spLocks noChangeArrowheads="1"/>
          </p:cNvSpPr>
          <p:nvPr/>
        </p:nvSpPr>
        <p:spPr bwMode="auto">
          <a:xfrm>
            <a:off x="3055938" y="2184400"/>
            <a:ext cx="2746375" cy="2286000"/>
          </a:xfrm>
          <a:prstGeom prst="star32">
            <a:avLst>
              <a:gd name="adj" fmla="val 9097"/>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repeatCount="8000" fill="hold" nodeType="with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wheel(4)">
                                      <p:cBhvr>
                                        <p:cTn id="7" dur="2000"/>
                                        <p:tgtEl>
                                          <p:spTgt spid="35845"/>
                                        </p:tgtEl>
                                      </p:cBhvr>
                                    </p:animEffect>
                                  </p:childTnLst>
                                </p:cTn>
                              </p:par>
                              <p:par>
                                <p:cTn id="8" presetID="21" presetClass="entr" presetSubtype="4" repeatCount="5000" fill="hold" nodeType="withEffect">
                                  <p:stCondLst>
                                    <p:cond delay="0"/>
                                  </p:stCondLst>
                                  <p:childTnLst>
                                    <p:set>
                                      <p:cBhvr>
                                        <p:cTn id="9" dur="1" fill="hold">
                                          <p:stCondLst>
                                            <p:cond delay="0"/>
                                          </p:stCondLst>
                                        </p:cTn>
                                        <p:tgtEl>
                                          <p:spTgt spid="35846"/>
                                        </p:tgtEl>
                                        <p:attrNameLst>
                                          <p:attrName>style.visibility</p:attrName>
                                        </p:attrNameLst>
                                      </p:cBhvr>
                                      <p:to>
                                        <p:strVal val="visible"/>
                                      </p:to>
                                    </p:set>
                                    <p:animEffect transition="in" filter="wheel(4)">
                                      <p:cBhvr>
                                        <p:cTn id="10" dur="2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tranh dan gi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811" t="11891" r="10811" b="4865"/>
          <a:stretch/>
        </p:blipFill>
        <p:spPr>
          <a:xfrm>
            <a:off x="696686" y="622738"/>
            <a:ext cx="7750629" cy="56125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10000" y="76993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2056" name="Text Box 8"/>
          <p:cNvSpPr txBox="1">
            <a:spLocks noChangeArrowheads="1"/>
          </p:cNvSpPr>
          <p:nvPr/>
        </p:nvSpPr>
        <p:spPr bwMode="auto">
          <a:xfrm>
            <a:off x="228600" y="2193925"/>
            <a:ext cx="8058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smtClean="0">
                <a:solidFill>
                  <a:srgbClr val="216D28"/>
                </a:solidFill>
                <a:latin typeface="Times New Roman" panose="02020603050405020304" pitchFamily="18" charset="0"/>
              </a:rPr>
              <a:t>1. Hướng </a:t>
            </a:r>
            <a:r>
              <a:rPr lang="vi-VN" altLang="en-US" sz="2800" b="1" dirty="0" smtClean="0">
                <a:solidFill>
                  <a:srgbClr val="216D28"/>
                </a:solidFill>
                <a:latin typeface="Times New Roman" panose="02020603050405020304" pitchFamily="18" charset="0"/>
              </a:rPr>
              <a:t>dẫn tìm hiểu về tranh dân </a:t>
            </a:r>
            <a:r>
              <a:rPr lang="vi-VN" altLang="en-US" sz="2800" b="1" smtClean="0">
                <a:solidFill>
                  <a:srgbClr val="216D28"/>
                </a:solidFill>
                <a:latin typeface="Times New Roman" panose="02020603050405020304" pitchFamily="18" charset="0"/>
              </a:rPr>
              <a:t>gian Việt Nam:</a:t>
            </a:r>
            <a:endParaRPr lang="vi-VN" altLang="en-US" sz="2800" b="1" dirty="0">
              <a:solidFill>
                <a:srgbClr val="216D28"/>
              </a:solidFill>
              <a:latin typeface="Times New Roman" panose="02020603050405020304" pitchFamily="18" charset="0"/>
            </a:endParaRPr>
          </a:p>
        </p:txBody>
      </p:sp>
      <p:sp>
        <p:nvSpPr>
          <p:cNvPr id="2058" name="Text Box 10"/>
          <p:cNvSpPr txBox="1">
            <a:spLocks noChangeArrowheads="1"/>
          </p:cNvSpPr>
          <p:nvPr/>
        </p:nvSpPr>
        <p:spPr bwMode="auto">
          <a:xfrm>
            <a:off x="304800" y="2752725"/>
            <a:ext cx="7848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50000"/>
              </a:spcBef>
            </a:pPr>
            <a:r>
              <a:rPr lang="vi-VN" altLang="en-US" sz="2800" b="1" smtClean="0">
                <a:solidFill>
                  <a:srgbClr val="330A7C"/>
                </a:solidFill>
                <a:latin typeface="Times New Roman" panose="02020603050405020304" pitchFamily="18" charset="0"/>
              </a:rPr>
              <a:t>Kể </a:t>
            </a:r>
            <a:r>
              <a:rPr lang="vi-VN" altLang="en-US" sz="2800" b="1" dirty="0" smtClean="0">
                <a:solidFill>
                  <a:srgbClr val="330A7C"/>
                </a:solidFill>
                <a:latin typeface="Times New Roman" panose="02020603050405020304" pitchFamily="18" charset="0"/>
              </a:rPr>
              <a:t>tên những dòng tranh dân gian mà em biết.</a:t>
            </a:r>
            <a:endParaRPr lang="vi-VN" altLang="en-US" sz="2800" b="1" dirty="0">
              <a:solidFill>
                <a:srgbClr val="330A7C"/>
              </a:solidFill>
              <a:latin typeface="Times New Roman" panose="02020603050405020304" pitchFamily="18" charset="0"/>
            </a:endParaRPr>
          </a:p>
        </p:txBody>
      </p:sp>
      <p:sp>
        <p:nvSpPr>
          <p:cNvPr id="2059" name="Text Box 11"/>
          <p:cNvSpPr txBox="1">
            <a:spLocks noChangeArrowheads="1"/>
          </p:cNvSpPr>
          <p:nvPr/>
        </p:nvSpPr>
        <p:spPr bwMode="auto">
          <a:xfrm>
            <a:off x="228600" y="3971925"/>
            <a:ext cx="83820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50000"/>
              </a:spcBef>
            </a:pPr>
            <a:r>
              <a:rPr lang="vi-VN" altLang="en-US" sz="2800" b="1" smtClean="0">
                <a:solidFill>
                  <a:srgbClr val="330A7C"/>
                </a:solidFill>
                <a:latin typeface="Times New Roman" panose="02020603050405020304" pitchFamily="18" charset="0"/>
              </a:rPr>
              <a:t>Đường </a:t>
            </a:r>
            <a:r>
              <a:rPr lang="vi-VN" altLang="en-US" sz="2800" b="1" dirty="0" smtClean="0">
                <a:solidFill>
                  <a:srgbClr val="330A7C"/>
                </a:solidFill>
                <a:latin typeface="Times New Roman" panose="02020603050405020304" pitchFamily="18" charset="0"/>
              </a:rPr>
              <a:t>nét và màu sắc trong được thể hiện như thế  nào?</a:t>
            </a:r>
            <a:endParaRPr lang="vi-VN" altLang="en-US" sz="2800" b="1" dirty="0">
              <a:solidFill>
                <a:srgbClr val="330A7C"/>
              </a:solidFill>
              <a:latin typeface="Times New Roman" panose="02020603050405020304" pitchFamily="18" charset="0"/>
            </a:endParaRPr>
          </a:p>
        </p:txBody>
      </p:sp>
      <p:sp>
        <p:nvSpPr>
          <p:cNvPr id="2060" name="Text Box 12"/>
          <p:cNvSpPr txBox="1">
            <a:spLocks noChangeArrowheads="1"/>
          </p:cNvSpPr>
          <p:nvPr/>
        </p:nvSpPr>
        <p:spPr bwMode="auto">
          <a:xfrm>
            <a:off x="304800" y="3362325"/>
            <a:ext cx="8153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50000"/>
              </a:spcBef>
            </a:pPr>
            <a:r>
              <a:rPr lang="vi-VN" altLang="en-US" sz="2800" b="1" smtClean="0">
                <a:solidFill>
                  <a:srgbClr val="330A7C"/>
                </a:solidFill>
                <a:latin typeface="Times New Roman" panose="02020603050405020304" pitchFamily="18" charset="0"/>
              </a:rPr>
              <a:t>Trong </a:t>
            </a:r>
            <a:r>
              <a:rPr lang="vi-VN" altLang="en-US" sz="2800" b="1" dirty="0" smtClean="0">
                <a:solidFill>
                  <a:srgbClr val="330A7C"/>
                </a:solidFill>
                <a:latin typeface="Times New Roman" panose="02020603050405020304" pitchFamily="18" charset="0"/>
              </a:rPr>
              <a:t>mỗi bức tranh có những hình ảnh gì?</a:t>
            </a:r>
            <a:endParaRPr lang="vi-VN" altLang="en-US" sz="2800" b="1" dirty="0">
              <a:solidFill>
                <a:srgbClr val="330A7C"/>
              </a:solidFill>
              <a:latin typeface="Times New Roman" panose="02020603050405020304" pitchFamily="18" charset="0"/>
            </a:endParaRPr>
          </a:p>
        </p:txBody>
      </p:sp>
      <p:sp>
        <p:nvSpPr>
          <p:cNvPr id="2062" name="Text Box 14"/>
          <p:cNvSpPr txBox="1">
            <a:spLocks noChangeArrowheads="1"/>
          </p:cNvSpPr>
          <p:nvPr/>
        </p:nvSpPr>
        <p:spPr bwMode="auto">
          <a:xfrm>
            <a:off x="304800" y="4810125"/>
            <a:ext cx="8305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50000"/>
              </a:spcBef>
            </a:pPr>
            <a:r>
              <a:rPr lang="vi-VN" altLang="en-US" sz="2800" b="1" smtClean="0">
                <a:solidFill>
                  <a:srgbClr val="330A7C"/>
                </a:solidFill>
                <a:latin typeface="Times New Roman" panose="02020603050405020304" pitchFamily="18" charset="0"/>
              </a:rPr>
              <a:t>Em </a:t>
            </a:r>
            <a:r>
              <a:rPr lang="vi-VN" altLang="en-US" sz="2800" b="1" dirty="0" smtClean="0">
                <a:solidFill>
                  <a:srgbClr val="330A7C"/>
                </a:solidFill>
                <a:latin typeface="Times New Roman" panose="02020603050405020304" pitchFamily="18" charset="0"/>
              </a:rPr>
              <a:t>thích bức tranh nào nhất?</a:t>
            </a:r>
            <a:endParaRPr lang="vi-VN" altLang="en-US" sz="2800" b="1" dirty="0">
              <a:solidFill>
                <a:srgbClr val="330A7C"/>
              </a:solidFill>
              <a:latin typeface="Times New Roman" panose="02020603050405020304" pitchFamily="18" charset="0"/>
            </a:endParaRPr>
          </a:p>
        </p:txBody>
      </p:sp>
      <p:sp>
        <p:nvSpPr>
          <p:cNvPr id="2064" name="WordArt 16"/>
          <p:cNvSpPr>
            <a:spLocks noChangeArrowheads="1" noChangeShapeType="1" noTextEdit="1"/>
          </p:cNvSpPr>
          <p:nvPr/>
        </p:nvSpPr>
        <p:spPr bwMode="auto">
          <a:xfrm>
            <a:off x="2333625" y="5534025"/>
            <a:ext cx="4476750" cy="638175"/>
          </a:xfrm>
          <a:prstGeom prst="rect">
            <a:avLst/>
          </a:prstGeom>
        </p:spPr>
        <p:txBody>
          <a:bodyPr wrap="none" fromWordArt="1">
            <a:prstTxWarp prst="textWave1">
              <a:avLst>
                <a:gd name="adj1" fmla="val 13005"/>
                <a:gd name="adj2" fmla="val 0"/>
              </a:avLst>
            </a:prstTxWarp>
          </a:bodyPr>
          <a:lstStyle/>
          <a:p>
            <a:pPr algn="ctr"/>
            <a:r>
              <a:rPr lang="vi-VN" sz="4400" b="1" kern="10" dirty="0">
                <a:ln w="9525">
                  <a:solidFill>
                    <a:srgbClr val="FF0000"/>
                  </a:solidFill>
                  <a:round/>
                  <a:headEnd/>
                  <a:tailEnd/>
                </a:ln>
                <a:solidFill>
                  <a:srgbClr val="00FF00"/>
                </a:solidFill>
                <a:latin typeface="Times New Roman" panose="02020603050405020304" pitchFamily="18" charset="0"/>
                <a:cs typeface="Times New Roman" panose="02020603050405020304" pitchFamily="18" charset="0"/>
              </a:rPr>
              <a:t>Thảo luận nhóm</a:t>
            </a:r>
          </a:p>
        </p:txBody>
      </p:sp>
      <p:sp>
        <p:nvSpPr>
          <p:cNvPr id="13" name="Round Same Side Corner Rectangle 12"/>
          <p:cNvSpPr/>
          <p:nvPr/>
        </p:nvSpPr>
        <p:spPr>
          <a:xfrm>
            <a:off x="0" y="0"/>
            <a:ext cx="9144000" cy="611188"/>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tháng 5 năm 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76200" y="131445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1000"/>
                                        <p:tgtEl>
                                          <p:spTgt spid="5122"/>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lide(fromTop)">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slide(fromTop)">
                                      <p:cBhvr>
                                        <p:cTn id="15" dur="1000"/>
                                        <p:tgtEl>
                                          <p:spTgt spid="20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58"/>
                                        </p:tgtEl>
                                        <p:attrNameLst>
                                          <p:attrName>style.visibility</p:attrName>
                                        </p:attrNameLst>
                                      </p:cBhvr>
                                      <p:to>
                                        <p:strVal val="visible"/>
                                      </p:to>
                                    </p:set>
                                    <p:animEffect transition="in" filter="checkerboard(across)">
                                      <p:cBhvr>
                                        <p:cTn id="20" dur="500"/>
                                        <p:tgtEl>
                                          <p:spTgt spid="205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060"/>
                                        </p:tgtEl>
                                        <p:attrNameLst>
                                          <p:attrName>style.visibility</p:attrName>
                                        </p:attrNameLst>
                                      </p:cBhvr>
                                      <p:to>
                                        <p:strVal val="visible"/>
                                      </p:to>
                                    </p:set>
                                    <p:animEffect transition="in" filter="checkerboard(across)">
                                      <p:cBhvr>
                                        <p:cTn id="25" dur="500"/>
                                        <p:tgtEl>
                                          <p:spTgt spid="206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059"/>
                                        </p:tgtEl>
                                        <p:attrNameLst>
                                          <p:attrName>style.visibility</p:attrName>
                                        </p:attrNameLst>
                                      </p:cBhvr>
                                      <p:to>
                                        <p:strVal val="visible"/>
                                      </p:to>
                                    </p:set>
                                    <p:animEffect transition="in" filter="checkerboard(across)">
                                      <p:cBhvr>
                                        <p:cTn id="30" dur="500"/>
                                        <p:tgtEl>
                                          <p:spTgt spid="205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062"/>
                                        </p:tgtEl>
                                        <p:attrNameLst>
                                          <p:attrName>style.visibility</p:attrName>
                                        </p:attrNameLst>
                                      </p:cBhvr>
                                      <p:to>
                                        <p:strVal val="visible"/>
                                      </p:to>
                                    </p:set>
                                    <p:animEffect transition="in" filter="checkerboard(across)">
                                      <p:cBhvr>
                                        <p:cTn id="35" dur="500"/>
                                        <p:tgtEl>
                                          <p:spTgt spid="206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2064"/>
                                        </p:tgtEl>
                                        <p:attrNameLst>
                                          <p:attrName>style.visibility</p:attrName>
                                        </p:attrNameLst>
                                      </p:cBhvr>
                                      <p:to>
                                        <p:strVal val="visible"/>
                                      </p:to>
                                    </p:set>
                                    <p:anim calcmode="lin" valueType="num">
                                      <p:cBhvr>
                                        <p:cTn id="40" dur="500" fill="hold"/>
                                        <p:tgtEl>
                                          <p:spTgt spid="2064"/>
                                        </p:tgtEl>
                                        <p:attrNameLst>
                                          <p:attrName>ppt_w</p:attrName>
                                        </p:attrNameLst>
                                      </p:cBhvr>
                                      <p:tavLst>
                                        <p:tav tm="0">
                                          <p:val>
                                            <p:fltVal val="0"/>
                                          </p:val>
                                        </p:tav>
                                        <p:tav tm="100000">
                                          <p:val>
                                            <p:strVal val="#ppt_w"/>
                                          </p:val>
                                        </p:tav>
                                      </p:tavLst>
                                    </p:anim>
                                    <p:anim calcmode="lin" valueType="num">
                                      <p:cBhvr>
                                        <p:cTn id="41" dur="500" fill="hold"/>
                                        <p:tgtEl>
                                          <p:spTgt spid="2064"/>
                                        </p:tgtEl>
                                        <p:attrNameLst>
                                          <p:attrName>ppt_h</p:attrName>
                                        </p:attrNameLst>
                                      </p:cBhvr>
                                      <p:tavLst>
                                        <p:tav tm="0">
                                          <p:val>
                                            <p:fltVal val="0"/>
                                          </p:val>
                                        </p:tav>
                                        <p:tav tm="100000">
                                          <p:val>
                                            <p:strVal val="#ppt_h"/>
                                          </p:val>
                                        </p:tav>
                                      </p:tavLst>
                                    </p:anim>
                                    <p:animEffect transition="in" filter="fade">
                                      <p:cBhvr>
                                        <p:cTn id="42" dur="500"/>
                                        <p:tgtEl>
                                          <p:spTgt spid="2064"/>
                                        </p:tgtEl>
                                      </p:cBhvr>
                                    </p:animEffect>
                                  </p:childTnLst>
                                </p:cTn>
                              </p:par>
                            </p:childTnLst>
                          </p:cTn>
                        </p:par>
                        <p:par>
                          <p:cTn id="43" fill="hold" nodeType="afterGroup">
                            <p:stCondLst>
                              <p:cond delay="500"/>
                            </p:stCondLst>
                            <p:childTnLst>
                              <p:par>
                                <p:cTn id="44" presetID="22" presetClass="emph" presetSubtype="0" repeatCount="5000" fill="hold" nodeType="afterEffect">
                                  <p:stCondLst>
                                    <p:cond delay="0"/>
                                  </p:stCondLst>
                                  <p:childTnLst>
                                    <p:animClr clrSpc="hsl" dir="cw">
                                      <p:cBhvr override="childStyle">
                                        <p:cTn id="45" dur="500" fill="hold"/>
                                        <p:tgtEl>
                                          <p:spTgt spid="2064"/>
                                        </p:tgtEl>
                                        <p:attrNameLst>
                                          <p:attrName>style.color</p:attrName>
                                        </p:attrNameLst>
                                      </p:cBhvr>
                                      <p:by>
                                        <p:hsl h="-7200000" s="0" l="0"/>
                                      </p:by>
                                    </p:animClr>
                                    <p:animClr clrSpc="hsl" dir="cw">
                                      <p:cBhvr>
                                        <p:cTn id="46" dur="500" fill="hold"/>
                                        <p:tgtEl>
                                          <p:spTgt spid="2064"/>
                                        </p:tgtEl>
                                        <p:attrNameLst>
                                          <p:attrName>fillcolor</p:attrName>
                                        </p:attrNameLst>
                                      </p:cBhvr>
                                      <p:by>
                                        <p:hsl h="-7200000" s="0" l="0"/>
                                      </p:by>
                                    </p:animClr>
                                    <p:animClr clrSpc="hsl" dir="cw">
                                      <p:cBhvr>
                                        <p:cTn id="47" dur="500" fill="hold"/>
                                        <p:tgtEl>
                                          <p:spTgt spid="2064"/>
                                        </p:tgtEl>
                                        <p:attrNameLst>
                                          <p:attrName>stroke.color</p:attrName>
                                        </p:attrNameLst>
                                      </p:cBhvr>
                                      <p:by>
                                        <p:hsl h="-7200000" s="0" l="0"/>
                                      </p:by>
                                    </p:animClr>
                                    <p:set>
                                      <p:cBhvr>
                                        <p:cTn id="48" dur="500" fill="hold"/>
                                        <p:tgtEl>
                                          <p:spTgt spid="20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056" grpId="0"/>
      <p:bldP spid="2058" grpId="0"/>
      <p:bldP spid="2059" grpId="0"/>
      <p:bldP spid="2060" grpId="0"/>
      <p:bldP spid="206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 name="Round Same Side Corner Rectangle 12"/>
          <p:cNvSpPr/>
          <p:nvPr/>
        </p:nvSpPr>
        <p:spPr>
          <a:xfrm>
            <a:off x="0" y="-42863"/>
            <a:ext cx="9144000" cy="609601"/>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ngày </a:t>
            </a:r>
            <a:r>
              <a:rPr lang="en-US" altLang="en-US" sz="2800" b="1" dirty="0" smtClean="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a:t>
            </a:r>
            <a:r>
              <a:rPr lang="vi-VN" altLang="en-US" sz="2800" b="1" dirty="0" smtClean="0">
                <a:solidFill>
                  <a:srgbClr val="FFFFFF"/>
                </a:solidFill>
                <a:latin typeface="Times New Roman" panose="02020603050405020304" pitchFamily="18" charset="0"/>
                <a:cs typeface="Times New Roman" panose="02020603050405020304" pitchFamily="18" charset="0"/>
              </a:rPr>
              <a:t>5 </a:t>
            </a:r>
            <a:r>
              <a:rPr lang="vi-VN" altLang="en-US" sz="2800" b="1" dirty="0" smtClean="0">
                <a:solidFill>
                  <a:srgbClr val="FFFFFF"/>
                </a:solidFill>
                <a:latin typeface="Times New Roman" panose="02020603050405020304" pitchFamily="18" charset="0"/>
                <a:cs typeface="Times New Roman" panose="02020603050405020304" pitchFamily="18" charset="0"/>
              </a:rPr>
              <a:t>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
        <p:nvSpPr>
          <p:cNvPr id="6150" name="TextBox 3"/>
          <p:cNvSpPr txBox="1">
            <a:spLocks noChangeArrowheads="1"/>
          </p:cNvSpPr>
          <p:nvPr/>
        </p:nvSpPr>
        <p:spPr bwMode="auto">
          <a:xfrm>
            <a:off x="973543" y="6172200"/>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sz="2400" b="1" smtClean="0">
                <a:solidFill>
                  <a:srgbClr val="FF0000"/>
                </a:solidFill>
                <a:latin typeface="Times New Roman" panose="02020603050405020304" pitchFamily="18" charset="0"/>
                <a:cs typeface="Times New Roman" panose="02020603050405020304" pitchFamily="18" charset="0"/>
              </a:rPr>
              <a:t>Tranh Hàng Trống</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6151" name="TextBox 4"/>
          <p:cNvSpPr txBox="1">
            <a:spLocks noChangeArrowheads="1"/>
          </p:cNvSpPr>
          <p:nvPr/>
        </p:nvSpPr>
        <p:spPr bwMode="auto">
          <a:xfrm>
            <a:off x="5448300" y="61722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sz="2400" b="1" smtClean="0">
                <a:solidFill>
                  <a:srgbClr val="FF0000"/>
                </a:solidFill>
                <a:latin typeface="Times New Roman" panose="02020603050405020304" pitchFamily="18" charset="0"/>
                <a:cs typeface="Times New Roman" panose="02020603050405020304" pitchFamily="18" charset="0"/>
              </a:rPr>
              <a:t>Tranh Làng Sình</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sp>
        <p:nvSpPr>
          <p:cNvPr id="18" name="Text Box 8"/>
          <p:cNvSpPr txBox="1">
            <a:spLocks noChangeArrowheads="1"/>
          </p:cNvSpPr>
          <p:nvPr/>
        </p:nvSpPr>
        <p:spPr bwMode="auto">
          <a:xfrm>
            <a:off x="542925" y="2232025"/>
            <a:ext cx="80581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dirty="0" smtClean="0">
                <a:solidFill>
                  <a:srgbClr val="FF0000"/>
                </a:solidFill>
                <a:latin typeface="Times New Roman" panose="02020603050405020304" pitchFamily="18" charset="0"/>
              </a:rPr>
              <a:t>1</a:t>
            </a:r>
            <a:r>
              <a:rPr lang="vi-VN" altLang="en-US" sz="2800" b="1" smtClean="0">
                <a:solidFill>
                  <a:srgbClr val="FF0000"/>
                </a:solidFill>
                <a:latin typeface="Times New Roman" panose="02020603050405020304" pitchFamily="18" charset="0"/>
              </a:rPr>
              <a:t>. Hướng </a:t>
            </a:r>
            <a:r>
              <a:rPr lang="vi-VN" altLang="en-US" sz="2800" b="1" dirty="0" smtClean="0">
                <a:solidFill>
                  <a:srgbClr val="FF0000"/>
                </a:solidFill>
                <a:latin typeface="Times New Roman" panose="02020603050405020304" pitchFamily="18" charset="0"/>
              </a:rPr>
              <a:t>dẫn tìm hiểu về tranh dân </a:t>
            </a:r>
            <a:r>
              <a:rPr lang="vi-VN" altLang="en-US" sz="2800" b="1" smtClean="0">
                <a:solidFill>
                  <a:srgbClr val="FF0000"/>
                </a:solidFill>
                <a:latin typeface="Times New Roman" panose="02020603050405020304" pitchFamily="18" charset="0"/>
              </a:rPr>
              <a:t>gian Việt Nam:</a:t>
            </a:r>
            <a:endParaRPr lang="vi-VN" altLang="en-US" sz="2800" b="1" dirty="0">
              <a:solidFill>
                <a:srgbClr val="FF0000"/>
              </a:solidFill>
              <a:latin typeface="Times New Roman" panose="02020603050405020304" pitchFamily="18" charset="0"/>
            </a:endParaRPr>
          </a:p>
        </p:txBody>
      </p:sp>
      <p:sp>
        <p:nvSpPr>
          <p:cNvPr id="10" name="Text Box 4"/>
          <p:cNvSpPr txBox="1">
            <a:spLocks noChangeArrowheads="1"/>
          </p:cNvSpPr>
          <p:nvPr/>
        </p:nvSpPr>
        <p:spPr bwMode="auto">
          <a:xfrm>
            <a:off x="3810000" y="76993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11" name="Text Box 7"/>
          <p:cNvSpPr txBox="1">
            <a:spLocks noChangeArrowheads="1"/>
          </p:cNvSpPr>
          <p:nvPr/>
        </p:nvSpPr>
        <p:spPr bwMode="auto">
          <a:xfrm>
            <a:off x="76200" y="131445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16" y="3421928"/>
            <a:ext cx="4057923" cy="257001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88" t="2154" r="1088" b="3700"/>
          <a:stretch/>
        </p:blipFill>
        <p:spPr>
          <a:xfrm>
            <a:off x="5029200" y="3421928"/>
            <a:ext cx="3429000" cy="252167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Top)">
                                      <p:cBhvr>
                                        <p:cTn id="7" dur="1000"/>
                                        <p:tgtEl>
                                          <p:spTgt spid="18"/>
                                        </p:tgtEl>
                                      </p:cBhvr>
                                    </p:animEffect>
                                  </p:childTnLst>
                                </p:cTn>
                              </p:par>
                            </p:childTnLst>
                          </p:cTn>
                        </p:par>
                        <p:par>
                          <p:cTn id="8" fill="hold">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lide(fromTop)">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barn(outVertical)">
                                      <p:cBhvr>
                                        <p:cTn id="19" dur="500"/>
                                        <p:tgtEl>
                                          <p:spTgt spid="6150"/>
                                        </p:tgtEl>
                                      </p:cBhvr>
                                    </p:animEffect>
                                  </p:childTnLst>
                                </p:cTn>
                              </p:par>
                              <p:par>
                                <p:cTn id="20" presetID="16" presetClass="entr" presetSubtype="37"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6151"/>
                                        </p:tgtEl>
                                        <p:attrNameLst>
                                          <p:attrName>style.visibility</p:attrName>
                                        </p:attrNameLst>
                                      </p:cBhvr>
                                      <p:to>
                                        <p:strVal val="visible"/>
                                      </p:to>
                                    </p:set>
                                    <p:animEffect transition="in" filter="barn(outVertical)">
                                      <p:cBhvr>
                                        <p:cTn id="25"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p:bldP spid="1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1" name="Text Box 6"/>
          <p:cNvSpPr txBox="1">
            <a:spLocks noChangeArrowheads="1"/>
          </p:cNvSpPr>
          <p:nvPr/>
        </p:nvSpPr>
        <p:spPr bwMode="auto">
          <a:xfrm>
            <a:off x="228600" y="2133600"/>
            <a:ext cx="647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smtClean="0">
                <a:solidFill>
                  <a:srgbClr val="216D28"/>
                </a:solidFill>
                <a:latin typeface="Times New Roman" panose="02020603050405020304" pitchFamily="18" charset="0"/>
              </a:rPr>
              <a:t>I. Giới </a:t>
            </a:r>
            <a:r>
              <a:rPr lang="vi-VN" altLang="en-US" sz="2800" b="1" dirty="0" smtClean="0">
                <a:solidFill>
                  <a:srgbClr val="216D28"/>
                </a:solidFill>
                <a:latin typeface="Times New Roman" panose="02020603050405020304" pitchFamily="18" charset="0"/>
              </a:rPr>
              <a:t>thiệu sơ lược về tranh dân gian:</a:t>
            </a:r>
            <a:endParaRPr lang="vi-VN" altLang="en-US" sz="2800" b="1" dirty="0">
              <a:solidFill>
                <a:srgbClr val="216D28"/>
              </a:solidFill>
              <a:latin typeface="Times New Roman" panose="02020603050405020304" pitchFamily="18" charset="0"/>
            </a:endParaRPr>
          </a:p>
        </p:txBody>
      </p:sp>
      <p:sp>
        <p:nvSpPr>
          <p:cNvPr id="7172" name="Text Box 7"/>
          <p:cNvSpPr txBox="1">
            <a:spLocks noChangeArrowheads="1"/>
          </p:cNvSpPr>
          <p:nvPr/>
        </p:nvSpPr>
        <p:spPr bwMode="auto">
          <a:xfrm>
            <a:off x="304800" y="2586037"/>
            <a:ext cx="8534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dirty="0" smtClean="0">
                <a:solidFill>
                  <a:srgbClr val="1A1A6C"/>
                </a:solidFill>
                <a:latin typeface="Times New Roman" panose="02020603050405020304" pitchFamily="18" charset="0"/>
              </a:rPr>
              <a:t>Quan sát hình 12.1 tìm hiểu tranh dân gian Việt Nam</a:t>
            </a:r>
            <a:endParaRPr lang="vi-VN" altLang="en-US" sz="2800" b="1" dirty="0">
              <a:solidFill>
                <a:srgbClr val="1A1A6C"/>
              </a:solidFill>
              <a:latin typeface="Times New Roman" panose="02020603050405020304" pitchFamily="18" charset="0"/>
            </a:endParaRPr>
          </a:p>
        </p:txBody>
      </p:sp>
      <p:sp>
        <p:nvSpPr>
          <p:cNvPr id="7180" name="Text Box 12"/>
          <p:cNvSpPr txBox="1">
            <a:spLocks noChangeArrowheads="1"/>
          </p:cNvSpPr>
          <p:nvPr/>
        </p:nvSpPr>
        <p:spPr bwMode="auto">
          <a:xfrm>
            <a:off x="5181600" y="6019800"/>
            <a:ext cx="3048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i="1" dirty="0" smtClean="0">
                <a:solidFill>
                  <a:srgbClr val="C93921"/>
                </a:solidFill>
                <a:latin typeface="Times New Roman" panose="02020603050405020304" pitchFamily="18" charset="0"/>
              </a:rPr>
              <a:t>Tranh Kim Hoàng</a:t>
            </a:r>
            <a:endParaRPr lang="vi-VN" altLang="en-US" sz="2800" b="1" i="1" dirty="0">
              <a:solidFill>
                <a:srgbClr val="C93921"/>
              </a:solidFill>
              <a:latin typeface="Times New Roman" panose="02020603050405020304" pitchFamily="18" charset="0"/>
            </a:endParaRPr>
          </a:p>
        </p:txBody>
      </p:sp>
      <p:sp>
        <p:nvSpPr>
          <p:cNvPr id="13" name="Round Same Side Corner Rectangle 12"/>
          <p:cNvSpPr/>
          <p:nvPr/>
        </p:nvSpPr>
        <p:spPr>
          <a:xfrm>
            <a:off x="0" y="-42863"/>
            <a:ext cx="9144000" cy="609601"/>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pic>
        <p:nvPicPr>
          <p:cNvPr id="14" name="Picture 11" descr="ga mai dong ho"/>
          <p:cNvPicPr>
            <a:picLocks noChangeAspect="1" noChangeArrowheads="1"/>
          </p:cNvPicPr>
          <p:nvPr/>
        </p:nvPicPr>
        <p:blipFill rotWithShape="1">
          <a:blip r:embed="rId4">
            <a:extLst>
              <a:ext uri="{28A0092B-C50C-407E-A947-70E740481C1C}">
                <a14:useLocalDpi xmlns:a14="http://schemas.microsoft.com/office/drawing/2010/main" val="0"/>
              </a:ext>
            </a:extLst>
          </a:blip>
          <a:srcRect l="1818" t="5405" r="3637" b="3909"/>
          <a:stretch/>
        </p:blipFill>
        <p:spPr bwMode="auto">
          <a:xfrm>
            <a:off x="471055" y="3307253"/>
            <a:ext cx="3962400" cy="255680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5" name="Text Box 12"/>
          <p:cNvSpPr txBox="1">
            <a:spLocks noChangeArrowheads="1"/>
          </p:cNvSpPr>
          <p:nvPr/>
        </p:nvSpPr>
        <p:spPr bwMode="auto">
          <a:xfrm>
            <a:off x="1166380" y="6019800"/>
            <a:ext cx="2571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i="1" dirty="0" smtClean="0">
                <a:solidFill>
                  <a:srgbClr val="C93921"/>
                </a:solidFill>
                <a:latin typeface="Times New Roman" panose="02020603050405020304" pitchFamily="18" charset="0"/>
              </a:rPr>
              <a:t>Tranh Đông Hồ </a:t>
            </a:r>
            <a:endParaRPr lang="vi-VN" altLang="en-US" sz="2800" b="1" i="1" dirty="0">
              <a:solidFill>
                <a:srgbClr val="C93921"/>
              </a:solidFill>
              <a:latin typeface="Times New Roman" panose="02020603050405020304" pitchFamily="18" charset="0"/>
            </a:endParaRPr>
          </a:p>
        </p:txBody>
      </p:sp>
      <p:pic>
        <p:nvPicPr>
          <p:cNvPr id="16" name="Picture 13" descr="con lon kim ho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276600"/>
            <a:ext cx="3657600" cy="25874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3810000" y="76993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12" name="Text Box 7"/>
          <p:cNvSpPr txBox="1">
            <a:spLocks noChangeArrowheads="1"/>
          </p:cNvSpPr>
          <p:nvPr/>
        </p:nvSpPr>
        <p:spPr bwMode="auto">
          <a:xfrm>
            <a:off x="76200" y="131445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barn(outVertical)">
                                      <p:cBhvr>
                                        <p:cTn id="7" dur="500"/>
                                        <p:tgtEl>
                                          <p:spTgt spid="7180"/>
                                        </p:tgtEl>
                                      </p:cBhvr>
                                    </p:animEffect>
                                  </p:childTnLst>
                                </p:cTn>
                              </p:par>
                              <p:par>
                                <p:cTn id="8" presetID="16" presetClass="entr" presetSubtype="37"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par>
                                <p:cTn id="14" presetID="16" presetClass="entr" presetSubtype="37"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Vertical)">
                                      <p:cBhvr>
                                        <p:cTn id="16" dur="500"/>
                                        <p:tgtEl>
                                          <p:spTgt spid="16"/>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lide(fromTop)">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P spid="1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218" name="Text Box 8"/>
          <p:cNvSpPr txBox="1">
            <a:spLocks noChangeArrowheads="1"/>
          </p:cNvSpPr>
          <p:nvPr/>
        </p:nvSpPr>
        <p:spPr bwMode="auto">
          <a:xfrm>
            <a:off x="304800" y="2106613"/>
            <a:ext cx="83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dirty="0" smtClean="0">
                <a:solidFill>
                  <a:srgbClr val="216D28"/>
                </a:solidFill>
                <a:latin typeface="Times New Roman" panose="02020603050405020304" pitchFamily="18" charset="0"/>
              </a:rPr>
              <a:t>GV:</a:t>
            </a:r>
            <a:endParaRPr lang="vi-VN" altLang="en-US" sz="2800" b="1" dirty="0">
              <a:solidFill>
                <a:srgbClr val="216D28"/>
              </a:solidFill>
              <a:latin typeface="Times New Roman" panose="02020603050405020304" pitchFamily="18" charset="0"/>
            </a:endParaRPr>
          </a:p>
        </p:txBody>
      </p:sp>
      <p:sp>
        <p:nvSpPr>
          <p:cNvPr id="5129" name="Text Box 9"/>
          <p:cNvSpPr txBox="1">
            <a:spLocks noChangeArrowheads="1"/>
          </p:cNvSpPr>
          <p:nvPr/>
        </p:nvSpPr>
        <p:spPr bwMode="auto">
          <a:xfrm>
            <a:off x="304800" y="2779713"/>
            <a:ext cx="8534400" cy="1106487"/>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defRPr/>
            </a:pPr>
            <a:r>
              <a:rPr lang="vi-VN" sz="2200" b="1" dirty="0" smtClean="0">
                <a:solidFill>
                  <a:srgbClr val="0070C0"/>
                </a:solidFill>
                <a:latin typeface="Times New Roman" panose="02020603050405020304" pitchFamily="18" charset="0"/>
                <a:cs typeface="Times New Roman" panose="02020603050405020304" pitchFamily="18" charset="0"/>
              </a:rPr>
              <a:t> Tranh dân gian là di sản văn hóa dân tộc Việt Nam tranh DG có ở nhiều vùng miền khác nhau , Phổ biến la tranh Đông Hồ Bắc Ninh tranh Hàng Trống Hà Nội, làng Sình Huế, tranh Kim Hoàng Hà Nội.</a:t>
            </a:r>
          </a:p>
        </p:txBody>
      </p:sp>
      <p:sp>
        <p:nvSpPr>
          <p:cNvPr id="5130" name="Text Box 10"/>
          <p:cNvSpPr txBox="1">
            <a:spLocks noChangeArrowheads="1"/>
          </p:cNvSpPr>
          <p:nvPr/>
        </p:nvSpPr>
        <p:spPr bwMode="auto">
          <a:xfrm>
            <a:off x="304801" y="4225925"/>
            <a:ext cx="8534400" cy="11080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defRPr/>
            </a:pPr>
            <a:r>
              <a:rPr lang="vi-VN" sz="2200" b="1" dirty="0" smtClean="0">
                <a:solidFill>
                  <a:srgbClr val="0070C0"/>
                </a:solidFill>
                <a:latin typeface="Times New Roman" panose="02020603050405020304" pitchFamily="18" charset="0"/>
                <a:cs typeface="Times New Roman" panose="02020603050405020304" pitchFamily="18" charset="0"/>
              </a:rPr>
              <a:t> Các dòng tranh phần lớn sử dụng kỷ thuật in từ bản khắc gỗ lên giấy dó và màu sắc lấy từ thiên nhiên nhưng cách thể hiện đường nét và màu sắc ở mỗi dòng tranh rất khác nhau.</a:t>
            </a:r>
          </a:p>
        </p:txBody>
      </p:sp>
      <p:sp>
        <p:nvSpPr>
          <p:cNvPr id="10" name="Round Same Side Corner Rectangle 9"/>
          <p:cNvSpPr/>
          <p:nvPr/>
        </p:nvSpPr>
        <p:spPr>
          <a:xfrm>
            <a:off x="23813" y="-15875"/>
            <a:ext cx="9144000" cy="609600"/>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3810000" y="76993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9" name="Text Box 7"/>
          <p:cNvSpPr txBox="1">
            <a:spLocks noChangeArrowheads="1"/>
          </p:cNvSpPr>
          <p:nvPr/>
        </p:nvSpPr>
        <p:spPr bwMode="auto">
          <a:xfrm>
            <a:off x="76200" y="131445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To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left)">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9"/>
                                        </p:tgtEl>
                                        <p:attrNameLst>
                                          <p:attrName>style.visibility</p:attrName>
                                        </p:attrNameLst>
                                      </p:cBhvr>
                                      <p:to>
                                        <p:strVal val="visible"/>
                                      </p:to>
                                    </p:set>
                                    <p:animEffect transition="in" filter="checkerboard(across)">
                                      <p:cBhvr>
                                        <p:cTn id="17" dur="500"/>
                                        <p:tgtEl>
                                          <p:spTgt spid="51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checkerboard(across)">
                                      <p:cBhvr>
                                        <p:cTn id="22"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5129" grpId="0" animBg="1"/>
      <p:bldP spid="5130"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4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419600" y="1693862"/>
            <a:ext cx="3840163" cy="1790700"/>
          </a:xfrm>
          <a:prstGeom prst="rect">
            <a:avLst/>
          </a:prstGeom>
          <a:ln w="88900" cap="sq" cmpd="thickThin">
            <a:solidFill>
              <a:srgbClr val="000000"/>
            </a:solidFill>
            <a:prstDash val="solid"/>
            <a:miter lim="800000"/>
          </a:ln>
          <a:effectLst>
            <a:innerShdw blurRad="76200">
              <a:srgbClr val="000000"/>
            </a:innerShdw>
          </a:effectLst>
        </p:spPr>
      </p:pic>
      <p:pic>
        <p:nvPicPr>
          <p:cNvPr id="102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1733550"/>
            <a:ext cx="3260725" cy="17510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4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94150"/>
            <a:ext cx="3254375" cy="24225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246" name="TextBox 7"/>
          <p:cNvSpPr txBox="1">
            <a:spLocks noChangeArrowheads="1"/>
          </p:cNvSpPr>
          <p:nvPr/>
        </p:nvSpPr>
        <p:spPr bwMode="auto">
          <a:xfrm>
            <a:off x="2933700" y="3552825"/>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sz="1800" b="1" dirty="0" smtClean="0">
                <a:solidFill>
                  <a:srgbClr val="0070C0"/>
                </a:solidFill>
                <a:latin typeface="Times New Roman" panose="02020603050405020304" pitchFamily="18" charset="0"/>
                <a:cs typeface="Times New Roman" panose="02020603050405020304" pitchFamily="18" charset="0"/>
              </a:rPr>
              <a:t>Hình 12.2 Làm Tranh Đông Hồ</a:t>
            </a:r>
            <a:endParaRPr lang="vi-VN" altLang="vi-VN" sz="1800" b="1" dirty="0">
              <a:solidFill>
                <a:srgbClr val="0070C0"/>
              </a:solidFill>
              <a:latin typeface="Times New Roman" panose="02020603050405020304" pitchFamily="18" charset="0"/>
              <a:cs typeface="Times New Roman" panose="02020603050405020304" pitchFamily="18" charset="0"/>
            </a:endParaRPr>
          </a:p>
        </p:txBody>
      </p:sp>
      <p:sp>
        <p:nvSpPr>
          <p:cNvPr id="10247" name="TextBox 8"/>
          <p:cNvSpPr txBox="1">
            <a:spLocks noChangeArrowheads="1"/>
          </p:cNvSpPr>
          <p:nvPr/>
        </p:nvSpPr>
        <p:spPr bwMode="auto">
          <a:xfrm>
            <a:off x="2457450" y="6489700"/>
            <a:ext cx="422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sz="1800" b="1" dirty="0" smtClean="0">
                <a:solidFill>
                  <a:srgbClr val="0070C0"/>
                </a:solidFill>
                <a:latin typeface="Times New Roman" panose="02020603050405020304" pitchFamily="18" charset="0"/>
                <a:cs typeface="Times New Roman" panose="02020603050405020304" pitchFamily="18" charset="0"/>
              </a:rPr>
              <a:t>Hình 12.3 Làm Tranh Hàng Trống</a:t>
            </a:r>
            <a:endParaRPr lang="vi-VN" altLang="vi-VN" sz="1800" b="1" dirty="0">
              <a:solidFill>
                <a:srgbClr val="0070C0"/>
              </a:solidFill>
              <a:latin typeface="Times New Roman" panose="02020603050405020304" pitchFamily="18" charset="0"/>
              <a:cs typeface="Times New Roman" panose="02020603050405020304" pitchFamily="18" charset="0"/>
            </a:endParaRPr>
          </a:p>
        </p:txBody>
      </p:sp>
      <p:sp>
        <p:nvSpPr>
          <p:cNvPr id="10" name="Title 9"/>
          <p:cNvSpPr>
            <a:spLocks noGrp="1"/>
          </p:cNvSpPr>
          <p:nvPr>
            <p:ph type="title"/>
          </p:nvPr>
        </p:nvSpPr>
        <p:spPr>
          <a:xfrm>
            <a:off x="0" y="0"/>
            <a:ext cx="9144000" cy="411163"/>
          </a:xfrm>
          <a:prstGeom prst="round2SameRect">
            <a:avLst/>
          </a:prstGeom>
          <a:solidFill>
            <a:schemeClr val="accent2">
              <a:lumMod val="75000"/>
            </a:schemeClr>
          </a:solidFill>
          <a:extLst/>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
        <p:nvSpPr>
          <p:cNvPr id="11" name="Text Box 4"/>
          <p:cNvSpPr txBox="1">
            <a:spLocks noChangeArrowheads="1"/>
          </p:cNvSpPr>
          <p:nvPr/>
        </p:nvSpPr>
        <p:spPr bwMode="auto">
          <a:xfrm>
            <a:off x="3810000" y="533400"/>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12" name="Text Box 7"/>
          <p:cNvSpPr txBox="1">
            <a:spLocks noChangeArrowheads="1"/>
          </p:cNvSpPr>
          <p:nvPr/>
        </p:nvSpPr>
        <p:spPr bwMode="auto">
          <a:xfrm>
            <a:off x="76200" y="1077912"/>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3994150"/>
            <a:ext cx="3815013" cy="24161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Top)">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barn(outVertical)">
                                      <p:cBhvr>
                                        <p:cTn id="12" dur="500"/>
                                        <p:tgtEl>
                                          <p:spTgt spid="10244"/>
                                        </p:tgtEl>
                                      </p:cBhvr>
                                    </p:animEffect>
                                  </p:childTnLst>
                                </p:cTn>
                              </p:par>
                              <p:par>
                                <p:cTn id="13" presetID="16" presetClass="entr" presetSubtype="37"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outVertical)">
                                      <p:cBhvr>
                                        <p:cTn id="15" dur="500"/>
                                        <p:tgtEl>
                                          <p:spTgt spid="1024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barn(outVertical)">
                                      <p:cBhvr>
                                        <p:cTn id="18" dur="500"/>
                                        <p:tgtEl>
                                          <p:spTgt spid="102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animEffect transition="in" filter="barn(outVertical)">
                                      <p:cBhvr>
                                        <p:cTn id="23" dur="500"/>
                                        <p:tgtEl>
                                          <p:spTgt spid="10245"/>
                                        </p:tgtEl>
                                      </p:cBhvr>
                                    </p:animEffect>
                                  </p:childTnLst>
                                </p:cTn>
                              </p:par>
                              <p:par>
                                <p:cTn id="24" presetID="16" presetClass="entr" presetSubtype="37"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500"/>
                                        <p:tgtEl>
                                          <p:spTgt spid="2"/>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Effect transition="in" filter="barn(outVertical)">
                                      <p:cBhvr>
                                        <p:cTn id="29"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657600" y="496888"/>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8201" name="Text Box 9"/>
          <p:cNvSpPr txBox="1">
            <a:spLocks noChangeArrowheads="1"/>
          </p:cNvSpPr>
          <p:nvPr/>
        </p:nvSpPr>
        <p:spPr bwMode="auto">
          <a:xfrm>
            <a:off x="1066800" y="6426200"/>
            <a:ext cx="3124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000" b="1" i="1" dirty="0" smtClean="0">
                <a:solidFill>
                  <a:srgbClr val="C93921"/>
                </a:solidFill>
                <a:latin typeface="Times New Roman" panose="02020603050405020304" pitchFamily="18" charset="0"/>
              </a:rPr>
              <a:t>Cá chép trông trăng -  HT</a:t>
            </a:r>
            <a:endParaRPr lang="vi-VN" altLang="en-US" sz="2000" b="1" i="1" dirty="0">
              <a:solidFill>
                <a:srgbClr val="C93921"/>
              </a:solidFill>
              <a:latin typeface="Times New Roman" panose="02020603050405020304" pitchFamily="18" charset="0"/>
            </a:endParaRPr>
          </a:p>
        </p:txBody>
      </p:sp>
      <p:sp>
        <p:nvSpPr>
          <p:cNvPr id="8202" name="Text Box 10"/>
          <p:cNvSpPr txBox="1">
            <a:spLocks noChangeArrowheads="1"/>
          </p:cNvSpPr>
          <p:nvPr/>
        </p:nvSpPr>
        <p:spPr bwMode="auto">
          <a:xfrm>
            <a:off x="5659438" y="6426200"/>
            <a:ext cx="16557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000" b="1" i="1" dirty="0" smtClean="0">
                <a:solidFill>
                  <a:srgbClr val="C93921"/>
                </a:solidFill>
                <a:latin typeface="Times New Roman" panose="02020603050405020304" pitchFamily="18" charset="0"/>
              </a:rPr>
              <a:t>Cá chép - ĐH</a:t>
            </a:r>
            <a:endParaRPr lang="vi-VN" altLang="en-US" sz="2000" b="1" i="1" dirty="0">
              <a:solidFill>
                <a:srgbClr val="C93921"/>
              </a:solidFill>
              <a:latin typeface="Times New Roman" panose="02020603050405020304" pitchFamily="18" charset="0"/>
            </a:endParaRPr>
          </a:p>
        </p:txBody>
      </p:sp>
      <p:sp>
        <p:nvSpPr>
          <p:cNvPr id="3" name="8-Point Star 2"/>
          <p:cNvSpPr/>
          <p:nvPr/>
        </p:nvSpPr>
        <p:spPr>
          <a:xfrm>
            <a:off x="84138" y="944563"/>
            <a:ext cx="533400" cy="6858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800" b="1" dirty="0" smtClean="0">
                <a:solidFill>
                  <a:srgbClr val="FF0000"/>
                </a:solidFill>
              </a:rPr>
              <a:t>2</a:t>
            </a:r>
            <a:endParaRPr lang="vi-VN" sz="2800" b="1" dirty="0">
              <a:solidFill>
                <a:srgbClr val="FF0000"/>
              </a:solidFill>
            </a:endParaRPr>
          </a:p>
        </p:txBody>
      </p:sp>
      <p:sp>
        <p:nvSpPr>
          <p:cNvPr id="11270" name="TextBox 3"/>
          <p:cNvSpPr txBox="1">
            <a:spLocks noChangeArrowheads="1"/>
          </p:cNvSpPr>
          <p:nvPr/>
        </p:nvSpPr>
        <p:spPr bwMode="auto">
          <a:xfrm>
            <a:off x="569913" y="944563"/>
            <a:ext cx="83248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vi-VN" sz="2400" b="1" dirty="0" smtClean="0">
                <a:solidFill>
                  <a:srgbClr val="FF0000"/>
                </a:solidFill>
                <a:latin typeface="Times New Roman" panose="02020603050405020304" pitchFamily="18" charset="0"/>
                <a:cs typeface="Times New Roman" panose="02020603050405020304" pitchFamily="18" charset="0"/>
              </a:rPr>
              <a:t>“Xem Tranh Cá chép trông </a:t>
            </a:r>
            <a:r>
              <a:rPr lang="vi-VN" altLang="vi-VN" sz="2400" b="1" smtClean="0">
                <a:solidFill>
                  <a:srgbClr val="FF0000"/>
                </a:solidFill>
                <a:latin typeface="Times New Roman" panose="02020603050405020304" pitchFamily="18" charset="0"/>
                <a:cs typeface="Times New Roman" panose="02020603050405020304" pitchFamily="18" charset="0"/>
              </a:rPr>
              <a:t>trăng” (tranh Hàng Trống) </a:t>
            </a:r>
            <a:r>
              <a:rPr lang="vi-VN" altLang="vi-VN" sz="2400" b="1" dirty="0" smtClean="0">
                <a:solidFill>
                  <a:srgbClr val="FF0000"/>
                </a:solidFill>
                <a:latin typeface="Times New Roman" panose="02020603050405020304" pitchFamily="18" charset="0"/>
                <a:cs typeface="Times New Roman" panose="02020603050405020304" pitchFamily="18" charset="0"/>
              </a:rPr>
              <a:t>“Cá chép” (</a:t>
            </a:r>
            <a:r>
              <a:rPr lang="vi-VN" altLang="vi-VN" sz="2400" b="1" smtClean="0">
                <a:solidFill>
                  <a:srgbClr val="FF0000"/>
                </a:solidFill>
                <a:latin typeface="Times New Roman" panose="02020603050405020304" pitchFamily="18" charset="0"/>
                <a:cs typeface="Times New Roman" panose="02020603050405020304" pitchFamily="18" charset="0"/>
              </a:rPr>
              <a:t>tranh Đông Hồ)</a:t>
            </a:r>
            <a:endParaRPr lang="vi-VN" altLang="vi-VN" sz="2400" b="1" dirty="0">
              <a:solidFill>
                <a:srgbClr val="FF0000"/>
              </a:solidFill>
              <a:latin typeface="Times New Roman" panose="02020603050405020304" pitchFamily="18" charset="0"/>
              <a:cs typeface="Times New Roman" panose="02020603050405020304" pitchFamily="18" charset="0"/>
            </a:endParaRPr>
          </a:p>
        </p:txBody>
      </p:sp>
      <p:pic>
        <p:nvPicPr>
          <p:cNvPr id="11271" name="Picture 8" desc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263" y="1858963"/>
            <a:ext cx="3089275" cy="45275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2" name="Picture 9" descr="Ca chep"/>
          <p:cNvPicPr>
            <a:picLocks noChangeAspect="1" noChangeArrowheads="1"/>
          </p:cNvPicPr>
          <p:nvPr/>
        </p:nvPicPr>
        <p:blipFill>
          <a:blip r:embed="rId4">
            <a:extLst>
              <a:ext uri="{28A0092B-C50C-407E-A947-70E740481C1C}">
                <a14:useLocalDpi xmlns:a14="http://schemas.microsoft.com/office/drawing/2010/main" val="0"/>
              </a:ext>
            </a:extLst>
          </a:blip>
          <a:srcRect l="6857" t="3024" r="7428" b="3024"/>
          <a:stretch>
            <a:fillRect/>
          </a:stretch>
        </p:blipFill>
        <p:spPr bwMode="auto">
          <a:xfrm>
            <a:off x="4897438" y="1951038"/>
            <a:ext cx="3179762" cy="44354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itle 9"/>
          <p:cNvSpPr>
            <a:spLocks noGrp="1"/>
          </p:cNvSpPr>
          <p:nvPr>
            <p:ph type="title"/>
          </p:nvPr>
        </p:nvSpPr>
        <p:spPr>
          <a:xfrm>
            <a:off x="0" y="0"/>
            <a:ext cx="9144000" cy="411163"/>
          </a:xfrm>
          <a:prstGeom prst="round2SameRect">
            <a:avLst/>
          </a:prstGeom>
          <a:solidFill>
            <a:schemeClr val="accent2">
              <a:lumMod val="75000"/>
            </a:schemeClr>
          </a:solidFill>
          <a:extLst/>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wipe(left)">
                                      <p:cBhvr>
                                        <p:cTn id="11" dur="500"/>
                                        <p:tgtEl>
                                          <p:spTgt spid="11270"/>
                                        </p:tgtEl>
                                      </p:cBhvr>
                                    </p:animEffect>
                                  </p:childTnLst>
                                </p:cTn>
                              </p:par>
                            </p:childTnLst>
                          </p:cTn>
                        </p:par>
                        <p:par>
                          <p:cTn id="12" fill="hold">
                            <p:stCondLst>
                              <p:cond delay="2500"/>
                            </p:stCondLst>
                            <p:childTnLst>
                              <p:par>
                                <p:cTn id="13" presetID="16" presetClass="entr" presetSubtype="37" fill="hold" nodeType="afterEffect">
                                  <p:stCondLst>
                                    <p:cond delay="0"/>
                                  </p:stCondLst>
                                  <p:childTnLst>
                                    <p:set>
                                      <p:cBhvr>
                                        <p:cTn id="14" dur="1" fill="hold">
                                          <p:stCondLst>
                                            <p:cond delay="0"/>
                                          </p:stCondLst>
                                        </p:cTn>
                                        <p:tgtEl>
                                          <p:spTgt spid="11271"/>
                                        </p:tgtEl>
                                        <p:attrNameLst>
                                          <p:attrName>style.visibility</p:attrName>
                                        </p:attrNameLst>
                                      </p:cBhvr>
                                      <p:to>
                                        <p:strVal val="visible"/>
                                      </p:to>
                                    </p:set>
                                    <p:animEffect transition="in" filter="barn(outVertical)">
                                      <p:cBhvr>
                                        <p:cTn id="15" dur="500"/>
                                        <p:tgtEl>
                                          <p:spTgt spid="11271"/>
                                        </p:tgtEl>
                                      </p:cBhvr>
                                    </p:animEffect>
                                  </p:childTnLst>
                                </p:cTn>
                              </p:par>
                            </p:childTnLst>
                          </p:cTn>
                        </p:par>
                        <p:par>
                          <p:cTn id="16" fill="hold">
                            <p:stCondLst>
                              <p:cond delay="3000"/>
                            </p:stCondLst>
                            <p:childTnLst>
                              <p:par>
                                <p:cTn id="17" presetID="16" presetClass="entr" presetSubtype="37" fill="hold" nodeType="afterEffect">
                                  <p:stCondLst>
                                    <p:cond delay="0"/>
                                  </p:stCondLst>
                                  <p:childTnLst>
                                    <p:set>
                                      <p:cBhvr>
                                        <p:cTn id="18" dur="1" fill="hold">
                                          <p:stCondLst>
                                            <p:cond delay="0"/>
                                          </p:stCondLst>
                                        </p:cTn>
                                        <p:tgtEl>
                                          <p:spTgt spid="11272"/>
                                        </p:tgtEl>
                                        <p:attrNameLst>
                                          <p:attrName>style.visibility</p:attrName>
                                        </p:attrNameLst>
                                      </p:cBhvr>
                                      <p:to>
                                        <p:strVal val="visible"/>
                                      </p:to>
                                    </p:set>
                                    <p:animEffect transition="in" filter="barn(outVertical)">
                                      <p:cBhvr>
                                        <p:cTn id="19" dur="500"/>
                                        <p:tgtEl>
                                          <p:spTgt spid="1127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8201"/>
                                        </p:tgtEl>
                                        <p:attrNameLst>
                                          <p:attrName>style.visibility</p:attrName>
                                        </p:attrNameLst>
                                      </p:cBhvr>
                                      <p:to>
                                        <p:strVal val="visible"/>
                                      </p:to>
                                    </p:set>
                                    <p:animEffect transition="in" filter="slide(fromTop)">
                                      <p:cBhvr>
                                        <p:cTn id="24" dur="1000"/>
                                        <p:tgtEl>
                                          <p:spTgt spid="8201"/>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8202"/>
                                        </p:tgtEl>
                                        <p:attrNameLst>
                                          <p:attrName>style.visibility</p:attrName>
                                        </p:attrNameLst>
                                      </p:cBhvr>
                                      <p:to>
                                        <p:strVal val="visible"/>
                                      </p:to>
                                    </p:set>
                                    <p:animEffect transition="in" filter="slide(fromTop)">
                                      <p:cBhvr>
                                        <p:cTn id="27" dur="10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p:bldP spid="3" grpId="0" animBg="1"/>
      <p:bldP spid="112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290" name="TextBox 7"/>
          <p:cNvSpPr txBox="1">
            <a:spLocks noChangeArrowheads="1"/>
          </p:cNvSpPr>
          <p:nvPr/>
        </p:nvSpPr>
        <p:spPr bwMode="auto">
          <a:xfrm>
            <a:off x="609600" y="2260096"/>
            <a:ext cx="7696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vi-VN" altLang="vi-VN" sz="2400" b="1" smtClean="0">
                <a:solidFill>
                  <a:schemeClr val="tx2">
                    <a:lumMod val="75000"/>
                    <a:lumOff val="25000"/>
                  </a:schemeClr>
                </a:solidFill>
                <a:latin typeface="Times New Roman" panose="02020603050405020304" pitchFamily="18" charset="0"/>
                <a:cs typeface="Times New Roman" panose="02020603050405020304" pitchFamily="18" charset="0"/>
              </a:rPr>
              <a:t>Tranh </a:t>
            </a:r>
            <a:r>
              <a:rPr lang="vi-VN" altLang="vi-VN" sz="2400" b="1" dirty="0">
                <a:solidFill>
                  <a:schemeClr val="tx2">
                    <a:lumMod val="75000"/>
                    <a:lumOff val="25000"/>
                  </a:schemeClr>
                </a:solidFill>
                <a:latin typeface="Times New Roman" panose="02020603050405020304" pitchFamily="18" charset="0"/>
                <a:cs typeface="Times New Roman" panose="02020603050405020304" pitchFamily="18" charset="0"/>
              </a:rPr>
              <a:t>cá chép trông trăng có những hình ảnh nào? (Cá chép đàn cá con, mặt trăng và rong </a:t>
            </a:r>
            <a:r>
              <a:rPr lang="vi-VN" altLang="vi-VN" sz="2400" b="1">
                <a:solidFill>
                  <a:schemeClr val="tx2">
                    <a:lumMod val="75000"/>
                    <a:lumOff val="25000"/>
                  </a:schemeClr>
                </a:solidFill>
                <a:latin typeface="Times New Roman" panose="02020603050405020304" pitchFamily="18" charset="0"/>
                <a:cs typeface="Times New Roman" panose="02020603050405020304" pitchFamily="18" charset="0"/>
              </a:rPr>
              <a:t>rêu</a:t>
            </a:r>
            <a:r>
              <a:rPr lang="vi-VN" altLang="vi-VN" sz="2400" b="1" smtClean="0">
                <a:solidFill>
                  <a:schemeClr val="tx2">
                    <a:lumMod val="75000"/>
                    <a:lumOff val="25000"/>
                  </a:schemeClr>
                </a:solidFill>
                <a:latin typeface="Times New Roman" panose="02020603050405020304" pitchFamily="18" charset="0"/>
                <a:cs typeface="Times New Roman" panose="02020603050405020304" pitchFamily="18" charset="0"/>
              </a:rPr>
              <a:t>).</a:t>
            </a:r>
            <a:endParaRPr lang="vi-VN" altLang="vi-VN" sz="20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12291" name="TextBox 8"/>
          <p:cNvSpPr txBox="1">
            <a:spLocks noChangeArrowheads="1"/>
          </p:cNvSpPr>
          <p:nvPr/>
        </p:nvSpPr>
        <p:spPr bwMode="auto">
          <a:xfrm>
            <a:off x="609600" y="3212235"/>
            <a:ext cx="769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vi-VN" altLang="vi-VN" sz="2400" b="1" smtClean="0">
                <a:solidFill>
                  <a:schemeClr val="tx2">
                    <a:lumMod val="65000"/>
                    <a:lumOff val="35000"/>
                  </a:schemeClr>
                </a:solidFill>
                <a:latin typeface="Times New Roman" panose="02020603050405020304" pitchFamily="18" charset="0"/>
                <a:cs typeface="Times New Roman" panose="02020603050405020304" pitchFamily="18" charset="0"/>
              </a:rPr>
              <a:t>Tranh </a:t>
            </a:r>
            <a:r>
              <a:rPr lang="vi-VN" altLang="vi-VN" sz="2400" b="1" dirty="0">
                <a:solidFill>
                  <a:schemeClr val="tx2">
                    <a:lumMod val="65000"/>
                    <a:lumOff val="35000"/>
                  </a:schemeClr>
                </a:solidFill>
                <a:latin typeface="Times New Roman" panose="02020603050405020304" pitchFamily="18" charset="0"/>
                <a:cs typeface="Times New Roman" panose="02020603050405020304" pitchFamily="18" charset="0"/>
              </a:rPr>
              <a:t>cá chép có những hình ảnh </a:t>
            </a:r>
            <a:r>
              <a:rPr lang="vi-VN" altLang="vi-VN" sz="2400" b="1">
                <a:solidFill>
                  <a:schemeClr val="tx2">
                    <a:lumMod val="65000"/>
                    <a:lumOff val="35000"/>
                  </a:schemeClr>
                </a:solidFill>
                <a:latin typeface="Times New Roman" panose="02020603050405020304" pitchFamily="18" charset="0"/>
                <a:cs typeface="Times New Roman" panose="02020603050405020304" pitchFamily="18" charset="0"/>
              </a:rPr>
              <a:t>nào</a:t>
            </a:r>
            <a:r>
              <a:rPr lang="vi-VN" altLang="vi-VN" sz="2400" b="1" smtClean="0">
                <a:solidFill>
                  <a:schemeClr val="tx2">
                    <a:lumMod val="65000"/>
                    <a:lumOff val="35000"/>
                  </a:schemeClr>
                </a:solidFill>
                <a:latin typeface="Times New Roman" panose="02020603050405020304" pitchFamily="18" charset="0"/>
                <a:cs typeface="Times New Roman" panose="02020603050405020304" pitchFamily="18" charset="0"/>
              </a:rPr>
              <a:t>? (</a:t>
            </a:r>
            <a:r>
              <a:rPr lang="vi-VN" altLang="vi-VN" sz="2400" b="1" dirty="0">
                <a:solidFill>
                  <a:schemeClr val="tx2">
                    <a:lumMod val="65000"/>
                    <a:lumOff val="35000"/>
                  </a:schemeClr>
                </a:solidFill>
                <a:latin typeface="Times New Roman" panose="02020603050405020304" pitchFamily="18" charset="0"/>
                <a:cs typeface="Times New Roman" panose="02020603050405020304" pitchFamily="18" charset="0"/>
              </a:rPr>
              <a:t>Cá chép đàn cá con và những bông hoa </a:t>
            </a:r>
            <a:r>
              <a:rPr lang="vi-VN" altLang="vi-VN" sz="2400" b="1">
                <a:solidFill>
                  <a:schemeClr val="tx2">
                    <a:lumMod val="65000"/>
                    <a:lumOff val="35000"/>
                  </a:schemeClr>
                </a:solidFill>
                <a:latin typeface="Times New Roman" panose="02020603050405020304" pitchFamily="18" charset="0"/>
                <a:cs typeface="Times New Roman" panose="02020603050405020304" pitchFamily="18" charset="0"/>
              </a:rPr>
              <a:t>sen</a:t>
            </a:r>
            <a:r>
              <a:rPr lang="vi-VN" altLang="vi-VN" sz="2400" b="1" smtClean="0">
                <a:solidFill>
                  <a:schemeClr val="tx2">
                    <a:lumMod val="65000"/>
                    <a:lumOff val="35000"/>
                  </a:schemeClr>
                </a:solidFill>
                <a:latin typeface="Times New Roman" panose="02020603050405020304" pitchFamily="18" charset="0"/>
                <a:cs typeface="Times New Roman" panose="02020603050405020304" pitchFamily="18" charset="0"/>
              </a:rPr>
              <a:t>).</a:t>
            </a:r>
            <a:endParaRPr lang="vi-VN" altLang="vi-VN" sz="2400" b="1" dirty="0">
              <a:solidFill>
                <a:schemeClr val="tx2">
                  <a:lumMod val="65000"/>
                  <a:lumOff val="35000"/>
                </a:schemeClr>
              </a:solidFill>
              <a:latin typeface="Times New Roman" panose="02020603050405020304" pitchFamily="18" charset="0"/>
              <a:cs typeface="Times New Roman" panose="02020603050405020304" pitchFamily="18" charset="0"/>
            </a:endParaRPr>
          </a:p>
        </p:txBody>
      </p:sp>
      <p:sp>
        <p:nvSpPr>
          <p:cNvPr id="12292" name="TextBox 9"/>
          <p:cNvSpPr txBox="1">
            <a:spLocks noChangeArrowheads="1"/>
          </p:cNvSpPr>
          <p:nvPr/>
        </p:nvSpPr>
        <p:spPr bwMode="auto">
          <a:xfrm>
            <a:off x="609600" y="4164375"/>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vi-VN" altLang="vi-VN" sz="2400" b="1" smtClean="0">
                <a:solidFill>
                  <a:schemeClr val="tx2">
                    <a:lumMod val="65000"/>
                    <a:lumOff val="35000"/>
                  </a:schemeClr>
                </a:solidFill>
                <a:latin typeface="Times New Roman" panose="02020603050405020304" pitchFamily="18" charset="0"/>
                <a:cs typeface="Times New Roman" panose="02020603050405020304" pitchFamily="18" charset="0"/>
              </a:rPr>
              <a:t>Hình </a:t>
            </a:r>
            <a:r>
              <a:rPr lang="vi-VN" altLang="vi-VN" sz="2400" b="1" dirty="0">
                <a:solidFill>
                  <a:schemeClr val="tx2">
                    <a:lumMod val="65000"/>
                    <a:lumOff val="35000"/>
                  </a:schemeClr>
                </a:solidFill>
                <a:latin typeface="Times New Roman" panose="02020603050405020304" pitchFamily="18" charset="0"/>
                <a:cs typeface="Times New Roman" panose="02020603050405020304" pitchFamily="18" charset="0"/>
              </a:rPr>
              <a:t>ảnh cá chép ở hai bức tranh được thể hiện như thế nào? (Hình cá chép như đang vẫy đuôi để bơi các chi tiết vây, vảy được cách điệu rất </a:t>
            </a:r>
            <a:r>
              <a:rPr lang="vi-VN" altLang="vi-VN" sz="2400" b="1">
                <a:solidFill>
                  <a:schemeClr val="tx2">
                    <a:lumMod val="65000"/>
                    <a:lumOff val="35000"/>
                  </a:schemeClr>
                </a:solidFill>
                <a:latin typeface="Times New Roman" panose="02020603050405020304" pitchFamily="18" charset="0"/>
                <a:cs typeface="Times New Roman" panose="02020603050405020304" pitchFamily="18" charset="0"/>
              </a:rPr>
              <a:t>đẹp</a:t>
            </a:r>
            <a:r>
              <a:rPr lang="vi-VN" altLang="vi-VN" sz="2400" b="1" smtClean="0">
                <a:solidFill>
                  <a:schemeClr val="tx2">
                    <a:lumMod val="65000"/>
                    <a:lumOff val="35000"/>
                  </a:schemeClr>
                </a:solidFill>
                <a:latin typeface="Times New Roman" panose="02020603050405020304" pitchFamily="18" charset="0"/>
                <a:cs typeface="Times New Roman" panose="02020603050405020304" pitchFamily="18" charset="0"/>
              </a:rPr>
              <a:t>).</a:t>
            </a:r>
            <a:endParaRPr lang="vi-VN" altLang="vi-VN" sz="2400" b="1" dirty="0">
              <a:solidFill>
                <a:schemeClr val="tx2">
                  <a:lumMod val="65000"/>
                  <a:lumOff val="35000"/>
                </a:schemeClr>
              </a:solidFill>
              <a:latin typeface="Times New Roman" panose="02020603050405020304" pitchFamily="18" charset="0"/>
              <a:cs typeface="Times New Roman" panose="02020603050405020304" pitchFamily="18" charset="0"/>
            </a:endParaRPr>
          </a:p>
        </p:txBody>
      </p:sp>
      <p:sp>
        <p:nvSpPr>
          <p:cNvPr id="12293" name="TextBox 10"/>
          <p:cNvSpPr txBox="1">
            <a:spLocks noChangeArrowheads="1"/>
          </p:cNvSpPr>
          <p:nvPr/>
        </p:nvSpPr>
        <p:spPr bwMode="auto">
          <a:xfrm>
            <a:off x="609600" y="5486400"/>
            <a:ext cx="769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vi-VN" altLang="vi-VN" sz="2400" b="1" smtClean="0">
                <a:solidFill>
                  <a:schemeClr val="tx2">
                    <a:lumMod val="75000"/>
                    <a:lumOff val="25000"/>
                  </a:schemeClr>
                </a:solidFill>
                <a:latin typeface="Times New Roman" panose="02020603050405020304" pitchFamily="18" charset="0"/>
                <a:cs typeface="Times New Roman" panose="02020603050405020304" pitchFamily="18" charset="0"/>
              </a:rPr>
              <a:t>Tranh </a:t>
            </a:r>
            <a:r>
              <a:rPr lang="vi-VN" altLang="vi-VN" sz="2400" b="1" dirty="0">
                <a:solidFill>
                  <a:schemeClr val="tx2">
                    <a:lumMod val="75000"/>
                    <a:lumOff val="25000"/>
                  </a:schemeClr>
                </a:solidFill>
                <a:latin typeface="Times New Roman" panose="02020603050405020304" pitchFamily="18" charset="0"/>
                <a:cs typeface="Times New Roman" panose="02020603050405020304" pitchFamily="18" charset="0"/>
              </a:rPr>
              <a:t>cá chép trông trăng và tranh cá chép có gì giống và khác </a:t>
            </a:r>
            <a:r>
              <a:rPr lang="vi-VN" altLang="vi-VN" sz="2400" b="1">
                <a:solidFill>
                  <a:schemeClr val="tx2">
                    <a:lumMod val="75000"/>
                    <a:lumOff val="25000"/>
                  </a:schemeClr>
                </a:solidFill>
                <a:latin typeface="Times New Roman" panose="02020603050405020304" pitchFamily="18" charset="0"/>
                <a:cs typeface="Times New Roman" panose="02020603050405020304" pitchFamily="18" charset="0"/>
              </a:rPr>
              <a:t>nhau</a:t>
            </a:r>
            <a:r>
              <a:rPr lang="vi-VN" altLang="vi-VN" sz="2400" b="1" smtClean="0">
                <a:solidFill>
                  <a:schemeClr val="tx2">
                    <a:lumMod val="75000"/>
                    <a:lumOff val="25000"/>
                  </a:schemeClr>
                </a:solidFill>
                <a:latin typeface="Times New Roman" panose="02020603050405020304" pitchFamily="18" charset="0"/>
                <a:cs typeface="Times New Roman" panose="02020603050405020304" pitchFamily="18" charset="0"/>
              </a:rPr>
              <a:t>?</a:t>
            </a:r>
            <a:endParaRPr lang="vi-VN" altLang="vi-VN" sz="2400" b="1"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13" name="Text Box 8"/>
          <p:cNvSpPr txBox="1">
            <a:spLocks noChangeArrowheads="1"/>
          </p:cNvSpPr>
          <p:nvPr/>
        </p:nvSpPr>
        <p:spPr bwMode="auto">
          <a:xfrm>
            <a:off x="609600" y="1614344"/>
            <a:ext cx="8058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smtClean="0">
                <a:solidFill>
                  <a:srgbClr val="FF0000"/>
                </a:solidFill>
                <a:latin typeface="Times New Roman" panose="02020603050405020304" pitchFamily="18" charset="0"/>
              </a:rPr>
              <a:t>1. Hướng </a:t>
            </a:r>
            <a:r>
              <a:rPr lang="vi-VN" altLang="en-US" sz="2800" b="1" dirty="0" smtClean="0">
                <a:solidFill>
                  <a:srgbClr val="FF0000"/>
                </a:solidFill>
                <a:latin typeface="Times New Roman" panose="02020603050405020304" pitchFamily="18" charset="0"/>
              </a:rPr>
              <a:t>dẫn tìm hiểu về tranh dân </a:t>
            </a:r>
            <a:r>
              <a:rPr lang="vi-VN" altLang="en-US" sz="2800" b="1" smtClean="0">
                <a:solidFill>
                  <a:srgbClr val="FF0000"/>
                </a:solidFill>
                <a:latin typeface="Times New Roman" panose="02020603050405020304" pitchFamily="18" charset="0"/>
              </a:rPr>
              <a:t>gian Việt Nam:</a:t>
            </a:r>
            <a:endParaRPr lang="vi-VN" altLang="en-US" sz="2800" b="1" dirty="0">
              <a:solidFill>
                <a:srgbClr val="FF0000"/>
              </a:solidFill>
              <a:latin typeface="Times New Roman" panose="02020603050405020304" pitchFamily="18" charset="0"/>
            </a:endParaRPr>
          </a:p>
        </p:txBody>
      </p:sp>
      <p:sp>
        <p:nvSpPr>
          <p:cNvPr id="15" name="Round Same Side Corner Rectangle 14"/>
          <p:cNvSpPr/>
          <p:nvPr/>
        </p:nvSpPr>
        <p:spPr>
          <a:xfrm>
            <a:off x="0" y="0"/>
            <a:ext cx="9144000" cy="609600"/>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800" b="1" dirty="0" smtClean="0">
                <a:solidFill>
                  <a:srgbClr val="FFFFFF"/>
                </a:solidFill>
                <a:latin typeface="Times New Roman" panose="02020603050405020304" pitchFamily="18" charset="0"/>
                <a:cs typeface="Times New Roman" panose="02020603050405020304" pitchFamily="18" charset="0"/>
              </a:rPr>
              <a:t>Thứ   </a:t>
            </a:r>
            <a:r>
              <a:rPr lang="en-US" altLang="en-US" sz="2800" b="1" dirty="0" smtClean="0">
                <a:solidFill>
                  <a:srgbClr val="FFFFFF"/>
                </a:solidFill>
                <a:latin typeface="Times New Roman" panose="02020603050405020304" pitchFamily="18" charset="0"/>
                <a:cs typeface="Times New Roman" panose="02020603050405020304" pitchFamily="18" charset="0"/>
              </a:rPr>
              <a:t>ba</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ngày </a:t>
            </a:r>
            <a:r>
              <a:rPr lang="en-US" altLang="en-US" sz="2800" b="1" dirty="0">
                <a:solidFill>
                  <a:srgbClr val="FFFFFF"/>
                </a:solidFill>
                <a:latin typeface="Times New Roman" panose="02020603050405020304" pitchFamily="18" charset="0"/>
                <a:cs typeface="Times New Roman" panose="02020603050405020304" pitchFamily="18" charset="0"/>
              </a:rPr>
              <a:t>9</a:t>
            </a:r>
            <a:r>
              <a:rPr lang="vi-VN" altLang="en-US" sz="2800" b="1" dirty="0" smtClean="0">
                <a:solidFill>
                  <a:srgbClr val="FFFFFF"/>
                </a:solidFill>
                <a:latin typeface="Times New Roman" panose="02020603050405020304" pitchFamily="18" charset="0"/>
                <a:cs typeface="Times New Roman" panose="02020603050405020304" pitchFamily="18" charset="0"/>
              </a:rPr>
              <a:t> </a:t>
            </a:r>
            <a:r>
              <a:rPr lang="vi-VN" altLang="en-US" sz="2800" b="1" dirty="0" smtClean="0">
                <a:solidFill>
                  <a:srgbClr val="FFFFFF"/>
                </a:solidFill>
                <a:latin typeface="Times New Roman" panose="02020603050405020304" pitchFamily="18" charset="0"/>
                <a:cs typeface="Times New Roman" panose="02020603050405020304" pitchFamily="18" charset="0"/>
              </a:rPr>
              <a:t>tháng  5   năm </a:t>
            </a:r>
            <a:r>
              <a:rPr lang="vi-VN" altLang="en-US" sz="2800" b="1" dirty="0" smtClean="0">
                <a:solidFill>
                  <a:srgbClr val="FFFFFF"/>
                </a:solidFill>
                <a:latin typeface="Times New Roman" panose="02020603050405020304" pitchFamily="18" charset="0"/>
                <a:cs typeface="Times New Roman" panose="02020603050405020304" pitchFamily="18" charset="0"/>
              </a:rPr>
              <a:t>20</a:t>
            </a:r>
            <a:r>
              <a:rPr lang="en-US" altLang="en-US" sz="2800" b="1" dirty="0" smtClean="0">
                <a:solidFill>
                  <a:srgbClr val="FFFFFF"/>
                </a:solidFill>
                <a:latin typeface="Times New Roman" panose="02020603050405020304" pitchFamily="18" charset="0"/>
                <a:cs typeface="Times New Roman" panose="02020603050405020304" pitchFamily="18" charset="0"/>
              </a:rPr>
              <a:t>23</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sp>
        <p:nvSpPr>
          <p:cNvPr id="12296" name="Text Box 2"/>
          <p:cNvSpPr txBox="1">
            <a:spLocks noChangeArrowheads="1"/>
          </p:cNvSpPr>
          <p:nvPr/>
        </p:nvSpPr>
        <p:spPr bwMode="auto">
          <a:xfrm>
            <a:off x="3657600" y="555625"/>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800" b="1" u="sng" dirty="0" smtClean="0">
                <a:solidFill>
                  <a:srgbClr val="006600"/>
                </a:solidFill>
                <a:latin typeface="Times New Roman" panose="02020603050405020304" pitchFamily="18" charset="0"/>
              </a:rPr>
              <a:t>Mĩ thuật</a:t>
            </a:r>
            <a:endParaRPr lang="vi-VN" altLang="en-US" sz="2800" b="1" dirty="0">
              <a:solidFill>
                <a:srgbClr val="006600"/>
              </a:solidFill>
              <a:latin typeface="Times New Roman" panose="02020603050405020304" pitchFamily="18" charset="0"/>
            </a:endParaRPr>
          </a:p>
        </p:txBody>
      </p:sp>
      <p:sp>
        <p:nvSpPr>
          <p:cNvPr id="17" name="Text Box 7"/>
          <p:cNvSpPr txBox="1">
            <a:spLocks noChangeArrowheads="1"/>
          </p:cNvSpPr>
          <p:nvPr/>
        </p:nvSpPr>
        <p:spPr bwMode="auto">
          <a:xfrm>
            <a:off x="152400" y="94615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b="1" i="1" dirty="0" smtClean="0">
                <a:solidFill>
                  <a:srgbClr val="B20A22"/>
                </a:solidFill>
                <a:latin typeface="Times New Roman" panose="02020603050405020304" pitchFamily="18" charset="0"/>
              </a:rPr>
              <a:t>Chủ đề 12: Tìm hiểu tranh dân gian Việt Nam</a:t>
            </a:r>
            <a:endParaRPr lang="vi-VN" altLang="en-US" sz="3600" b="1" i="1" dirty="0">
              <a:solidFill>
                <a:srgbClr val="B20A2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Top)">
                                      <p:cBhvr>
                                        <p:cTn id="7" dur="1000"/>
                                        <p:tgtEl>
                                          <p:spTgt spid="13"/>
                                        </p:tgtEl>
                                      </p:cBhvr>
                                    </p:animEffect>
                                  </p:childTnLst>
                                </p:cTn>
                              </p:par>
                            </p:childTnLst>
                          </p:cTn>
                        </p:par>
                        <p:par>
                          <p:cTn id="8" fill="hold" nodeType="afterGroup">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Top)">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1559</TotalTime>
  <Words>964</Words>
  <Application>Microsoft Office PowerPoint</Application>
  <PresentationFormat>On-screen Show (4:3)</PresentationFormat>
  <Paragraphs>96</Paragraphs>
  <Slides>15</Slides>
  <Notes>1</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Thứ  ba ngày 9  tháng  5   năm 2023</vt:lpstr>
      <vt:lpstr>Thứ   ba   ngày 9   tháng  5   năm 2023</vt:lpstr>
      <vt:lpstr>PowerPoint Presentation</vt:lpstr>
      <vt:lpstr>Thứ  ba  ngày 9   tháng  5   năm 2023</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Chí Công Đặng</dc:creator>
  <cp:lastModifiedBy>ADMIN</cp:lastModifiedBy>
  <cp:revision>136</cp:revision>
  <dcterms:created xsi:type="dcterms:W3CDTF">2010-01-01T00:07:30Z</dcterms:created>
  <dcterms:modified xsi:type="dcterms:W3CDTF">2023-05-10T01:41:03Z</dcterms:modified>
</cp:coreProperties>
</file>