
<file path=[Content_Types].xml><?xml version="1.0" encoding="utf-8"?>
<Types xmlns="http://schemas.openxmlformats.org/package/2006/content-types">
  <Default Extension="wav" ContentType="audio/x-wav"/>
  <Default Extension="png" ContentType="image/png"/>
  <Default Extension="emf" ContentType="image/x-emf"/>
  <Default Extension="jpeg" ContentType="image/jpeg"/>
  <Default Extension="JPG" ContentType="image/.jpg"/>
  <Default Extension="wmf" ContentType="image/x-wmf"/>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86" r:id="rId5"/>
    <p:sldMasterId id="2147483698" r:id="rId6"/>
  </p:sldMasterIdLst>
  <p:notesMasterIdLst>
    <p:notesMasterId r:id="rId9"/>
  </p:notesMasterIdLst>
  <p:sldIdLst>
    <p:sldId id="1051" r:id="rId7"/>
    <p:sldId id="1052" r:id="rId8"/>
    <p:sldId id="1022" r:id="rId10"/>
    <p:sldId id="1023" r:id="rId11"/>
    <p:sldId id="1024" r:id="rId12"/>
    <p:sldId id="1025" r:id="rId13"/>
    <p:sldId id="1026" r:id="rId14"/>
    <p:sldId id="1027" r:id="rId15"/>
    <p:sldId id="1001" r:id="rId16"/>
    <p:sldId id="1003" r:id="rId17"/>
    <p:sldId id="1004" r:id="rId18"/>
    <p:sldId id="1008" r:id="rId19"/>
    <p:sldId id="1010" r:id="rId20"/>
    <p:sldId id="1011" r:id="rId21"/>
    <p:sldId id="1019" r:id="rId22"/>
    <p:sldId id="1009" r:id="rId23"/>
    <p:sldId id="1014" r:id="rId24"/>
    <p:sldId id="1015" r:id="rId25"/>
    <p:sldId id="1016" r:id="rId26"/>
    <p:sldId id="1017" r:id="rId27"/>
    <p:sldId id="1000" r:id="rId28"/>
    <p:sldId id="1020" r:id="rId29"/>
    <p:sldId id="1030" r:id="rId30"/>
  </p:sldIdLst>
  <p:sldSz cx="9144000" cy="5143500" type="screen16x9"/>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1051"/>
            <p14:sldId id="1052"/>
            <p14:sldId id="1022"/>
            <p14:sldId id="1023"/>
            <p14:sldId id="1024"/>
            <p14:sldId id="1025"/>
            <p14:sldId id="1026"/>
            <p14:sldId id="1027"/>
            <p14:sldId id="1001"/>
            <p14:sldId id="1003"/>
            <p14:sldId id="1004"/>
            <p14:sldId id="1008"/>
            <p14:sldId id="1010"/>
            <p14:sldId id="1011"/>
            <p14:sldId id="1019"/>
            <p14:sldId id="1009"/>
            <p14:sldId id="1014"/>
            <p14:sldId id="1015"/>
            <p14:sldId id="1016"/>
            <p14:sldId id="1017"/>
            <p14:sldId id="1000"/>
            <p14:sldId id="1020"/>
          </p14:sldIdLst>
        </p14:section>
        <p14:section name="Untitled Section" id="{684F6D74-326A-40AB-B802-30D745D1CEE6}">
          <p14:sldIdLst>
            <p14:sldId id="103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FFDB"/>
    <a:srgbClr val="FFD1D1"/>
    <a:srgbClr val="FFAFAF"/>
    <a:srgbClr val="FFE79B"/>
    <a:srgbClr val="C44053"/>
    <a:srgbClr val="C83C49"/>
    <a:srgbClr val="B8E08C"/>
    <a:srgbClr val="FCFDCF"/>
    <a:srgbClr val="226668"/>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8" autoAdjust="0"/>
    <p:restoredTop sz="78883" autoAdjust="0"/>
  </p:normalViewPr>
  <p:slideViewPr>
    <p:cSldViewPr>
      <p:cViewPr varScale="1">
        <p:scale>
          <a:sx n="70" d="100"/>
          <a:sy n="70" d="100"/>
        </p:scale>
        <p:origin x="512" y="52"/>
      </p:cViewPr>
      <p:guideLst>
        <p:guide orient="horz" pos="1570"/>
        <p:guide pos="2927"/>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792"/>
        <p:guide pos="2195"/>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4" Type="http://schemas.openxmlformats.org/officeDocument/2006/relationships/tags" Target="tags/tag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4"/>
            <a:ext cx="7772400" cy="1101725"/>
          </a:xfrm>
          <a:prstGeom prst="rect">
            <a:avLst/>
          </a:prstGeom>
        </p:spPr>
        <p:txBody>
          <a:bodyPr lIns="91430" tIns="45715" rIns="91430" bIns="45715"/>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200161"/>
            <a:ext cx="8229600" cy="3394075"/>
          </a:xfrm>
          <a:prstGeom prst="rect">
            <a:avLst/>
          </a:prstGeom>
        </p:spPr>
        <p:txBody>
          <a:bodyPr vert="eaVert" lIns="91430" tIns="45715" rIns="91430" bIns="4571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256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2565"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2565"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2565"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764DE79-268F-4C1A-8933-263129D2AF90}"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endParaRPr lang="zh-CN" altLang="en-US"/>
          </a:p>
        </p:txBody>
      </p:sp>
      <p:sp>
        <p:nvSpPr>
          <p:cNvPr id="3" name="内容占位符 2"/>
          <p:cNvSpPr>
            <a:spLocks noGrp="1"/>
          </p:cNvSpPr>
          <p:nvPr>
            <p:ph idx="1"/>
          </p:nvPr>
        </p:nvSpPr>
        <p:spPr>
          <a:xfrm>
            <a:off x="457200" y="1200161"/>
            <a:ext cx="8229600" cy="3394075"/>
          </a:xfrm>
          <a:prstGeom prst="rect">
            <a:avLst/>
          </a:prstGeom>
        </p:spPr>
        <p:txBody>
          <a:bodyPr lIns="91430" tIns="45715" rIns="91430" bIns="4571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256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2565"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764DE79-268F-4C1A-8933-263129D2AF90}"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2565" indent="0" algn="ctr">
              <a:buNone/>
              <a:defRPr/>
            </a:lvl7pPr>
            <a:lvl8pPr marL="3199765" indent="0" algn="ctr">
              <a:buNone/>
              <a:defRPr/>
            </a:lvl8pPr>
            <a:lvl9pPr marL="3656965"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2565" indent="0">
              <a:buNone/>
              <a:defRPr sz="1400"/>
            </a:lvl7pPr>
            <a:lvl8pPr marL="3199765" indent="0">
              <a:buNone/>
              <a:defRPr sz="1400"/>
            </a:lvl8pPr>
            <a:lvl9pPr marL="3656965" indent="0">
              <a:buNone/>
              <a:defRPr sz="1400"/>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2565"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9"/>
            <a:ext cx="7772400" cy="11017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457200" y="1200156"/>
            <a:ext cx="8229600" cy="3394075"/>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79643"/>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2"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2" y="1631954"/>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31"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31" y="1631954"/>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fld>
            <a:endParaRPr lang="zh-CN" altLang="en-US">
              <a:solidFill>
                <a:prstClr val="black"/>
              </a:solidFill>
            </a:endParaRPr>
          </a:p>
        </p:txBody>
      </p:sp>
      <p:sp>
        <p:nvSpPr>
          <p:cNvPr id="8" name="页脚占位符 7"/>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fld>
            <a:endParaRPr lang="zh-CN" altLang="en-US">
              <a:solidFill>
                <a:prstClr val="black"/>
              </a:solidFill>
            </a:endParaRPr>
          </a:p>
        </p:txBody>
      </p:sp>
      <p:sp>
        <p:nvSpPr>
          <p:cNvPr id="4" name="页脚占位符 3"/>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4"/>
            <a:ext cx="3008313" cy="871537"/>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5" y="204794"/>
            <a:ext cx="5111751"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6"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200156"/>
            <a:ext cx="8229600" cy="339407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33" y="1150938"/>
            <a:ext cx="4041775" cy="481012"/>
          </a:xfrm>
          <a:prstGeom prst="rect">
            <a:avLst/>
          </a:prstGeom>
        </p:spPr>
        <p:txBody>
          <a:bodyPr lIns="91430" tIns="45715" rIns="91430" bIns="45715"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33"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fld>
            <a:endParaRPr lang="zh-CN" altLang="en-US"/>
          </a:p>
        </p:txBody>
      </p:sp>
      <p:sp>
        <p:nvSpPr>
          <p:cNvPr id="8" name="页脚占位符 7"/>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0" y="4876008"/>
            <a:ext cx="364147" cy="273844"/>
          </a:xfrm>
          <a:prstGeom prst="rect">
            <a:avLst/>
          </a:prstGeom>
        </p:spPr>
        <p:txBody>
          <a:bodyPr/>
          <a:lstStyle/>
          <a:p>
            <a:fld id="{FB851DA4-9CCF-4E60-BC8E-8CAEAF5A4C6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endParaRPr lang="zh-CN" altLang="en-US"/>
          </a:p>
        </p:txBody>
      </p:sp>
      <p:sp>
        <p:nvSpPr>
          <p:cNvPr id="3" name="日期占位符 2"/>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fld>
            <a:endParaRPr lang="zh-CN" altLang="en-US"/>
          </a:p>
        </p:txBody>
      </p:sp>
      <p:sp>
        <p:nvSpPr>
          <p:cNvPr id="4" name="页脚占位符 3"/>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fld>
            <a:endParaRPr lang="zh-CN" altLang="en-US"/>
          </a:p>
        </p:txBody>
      </p:sp>
      <p:sp>
        <p:nvSpPr>
          <p:cNvPr id="3" name="页脚占位符 2"/>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9"/>
            <a:ext cx="3008313" cy="871537"/>
          </a:xfrm>
          <a:prstGeom prst="rect">
            <a:avLst/>
          </a:prstGeom>
        </p:spPr>
        <p:txBody>
          <a:bodyPr lIns="91430" tIns="45715" rIns="91430" bIns="45715"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5" y="204799"/>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6" y="1076325"/>
            <a:ext cx="3008313" cy="3517900"/>
          </a:xfrm>
          <a:prstGeom prst="rect">
            <a:avLst/>
          </a:prstGeom>
        </p:spPr>
        <p:txBody>
          <a:bodyPr lIns="91430" tIns="45715" rIns="91430" bIns="45715"/>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audio" Target="../media/audio1.wav"/><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3" Type="http://schemas.openxmlformats.org/officeDocument/2006/relationships/theme" Target="../theme/theme4.xml"/><Relationship Id="rId12" Type="http://schemas.openxmlformats.org/officeDocument/2006/relationships/audio" Target="../media/audio1.wav"/><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4" Type="http://schemas.openxmlformats.org/officeDocument/2006/relationships/theme" Target="../theme/theme5.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3000">
        <p:sndAc>
          <p:stSnd>
            <p:snd r:embed="rId12" name="当我们同在一起.wav"/>
          </p:stSnd>
        </p:sndAc>
      </p:transition>
    </mc:Choice>
    <mc:Fallback>
      <p:transition spd="slow" advTm="3000">
        <p:sndAc>
          <p:stSnd>
            <p:snd r:embed="rId12" name="当我们同在一起.wav"/>
          </p:stSnd>
        </p:sndAc>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lstStyle/>
          <a:p>
            <a:pPr lvl="0"/>
            <a:r>
              <a:rPr lang="en-US"/>
              <a:t>Click to edit Master title style</a:t>
            </a:r>
            <a:endParaRPr lang="en-US"/>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lstStyle>
            <a:lvl1pPr algn="r">
              <a:defRPr sz="1400"/>
            </a:lvl1pPr>
          </a:lstStyle>
          <a:p>
            <a:pPr fontAlgn="base">
              <a:spcBef>
                <a:spcPct val="0"/>
              </a:spcBef>
              <a:spcAft>
                <a:spcPct val="0"/>
              </a:spcAft>
            </a:pPr>
            <a:fld id="{1A86E93B-6794-4BE2-841D-F063D0E005B7}" type="slidenum">
              <a:rPr lang="en-US" smtClean="0">
                <a:solidFill>
                  <a:srgbClr val="000000"/>
                </a:solidFill>
              </a:rPr>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165" indent="-228600" algn="l" rtl="0" fontAlgn="base">
        <a:spcBef>
          <a:spcPct val="20000"/>
        </a:spcBef>
        <a:spcAft>
          <a:spcPct val="0"/>
        </a:spcAft>
        <a:buChar char="»"/>
        <a:defRPr sz="2000">
          <a:solidFill>
            <a:schemeClr val="tx1"/>
          </a:solidFill>
          <a:latin typeface="+mn-lt"/>
          <a:cs typeface="+mn-cs"/>
        </a:defRPr>
      </a:lvl7pPr>
      <a:lvl8pPr marL="3428365" indent="-228600" algn="l" rtl="0" fontAlgn="base">
        <a:spcBef>
          <a:spcPct val="20000"/>
        </a:spcBef>
        <a:spcAft>
          <a:spcPct val="0"/>
        </a:spcAft>
        <a:buChar char="»"/>
        <a:defRPr sz="2000">
          <a:solidFill>
            <a:schemeClr val="tx1"/>
          </a:solidFill>
          <a:latin typeface="+mn-lt"/>
          <a:cs typeface="+mn-cs"/>
        </a:defRPr>
      </a:lvl8pPr>
      <a:lvl9pPr marL="3885565"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mc:Choice xmlns:p14="http://schemas.microsoft.com/office/powerpoint/2010/main" Requires="p14">
      <p:transition spd="slow" p14:dur="2000" advTm="3000">
        <p:sndAc>
          <p:stSnd>
            <p:snd r:embed="rId12" name="当我们同在一起.wav"/>
          </p:stSnd>
        </p:sndAc>
      </p:transition>
    </mc:Choice>
    <mc:Fallback>
      <p:transition spd="slow" advTm="3000">
        <p:sndAc>
          <p:stSnd>
            <p:snd r:embed="rId12" name="当我们同在一起.wav"/>
          </p:stSnd>
        </p:sndAc>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900">
                <a:solidFill>
                  <a:schemeClr val="tx1">
                    <a:tint val="75000"/>
                  </a:schemeClr>
                </a:solidFill>
              </a:defRPr>
            </a:lvl1pPr>
          </a:lstStyle>
          <a:p>
            <a:pPr defTabSz="914400"/>
            <a:fld id="{C764DE79-268F-4C1A-8933-263129D2AF90}" type="datetimeFigureOut">
              <a:rPr lang="en-US" dirty="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900">
                <a:solidFill>
                  <a:schemeClr val="tx1">
                    <a:tint val="75000"/>
                  </a:schemeClr>
                </a:solidFill>
              </a:defRPr>
            </a:lvl1pPr>
          </a:lstStyle>
          <a:p>
            <a:pPr defTabSz="914400"/>
            <a:fld id="{48F63A3B-78C7-47BE-AE5E-E10140E04643}" type="slidenum">
              <a:rPr lang="en-US" dirty="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53.xml"/><Relationship Id="rId6" Type="http://schemas.openxmlformats.org/officeDocument/2006/relationships/image" Target="../media/image7.wmf"/><Relationship Id="rId5" Type="http://schemas.openxmlformats.org/officeDocument/2006/relationships/image" Target="../media/image6.GIF"/><Relationship Id="rId4" Type="http://schemas.openxmlformats.org/officeDocument/2006/relationships/image" Target="../media/image5.GIF"/><Relationship Id="rId3" Type="http://schemas.openxmlformats.org/officeDocument/2006/relationships/image" Target="../media/image4.wmf"/><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30.xml"/><Relationship Id="rId6" Type="http://schemas.openxmlformats.org/officeDocument/2006/relationships/audio" Target="../media/audio6.wav"/><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3.png"/><Relationship Id="rId2" Type="http://schemas.openxmlformats.org/officeDocument/2006/relationships/image" Target="../media/image26.jpeg"/><Relationship Id="rId1"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30.xml"/><Relationship Id="rId6" Type="http://schemas.openxmlformats.org/officeDocument/2006/relationships/audio" Target="../media/audio6.wav"/><Relationship Id="rId5" Type="http://schemas.openxmlformats.org/officeDocument/2006/relationships/image" Target="../media/image22.png"/><Relationship Id="rId4" Type="http://schemas.openxmlformats.org/officeDocument/2006/relationships/image" Target="../media/image31.jpeg"/><Relationship Id="rId3" Type="http://schemas.openxmlformats.org/officeDocument/2006/relationships/image" Target="../media/image21.jpeg"/><Relationship Id="rId2" Type="http://schemas.openxmlformats.org/officeDocument/2006/relationships/image" Target="../media/image26.jpeg"/><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0.xml"/><Relationship Id="rId4" Type="http://schemas.openxmlformats.org/officeDocument/2006/relationships/audio" Target="../media/audio6.wav"/><Relationship Id="rId3" Type="http://schemas.openxmlformats.org/officeDocument/2006/relationships/image" Target="../media/image32.jpeg"/><Relationship Id="rId2" Type="http://schemas.openxmlformats.org/officeDocument/2006/relationships/image" Target="../media/image26.jpeg"/><Relationship Id="rId1" Type="http://schemas.openxmlformats.org/officeDocument/2006/relationships/image" Target="../media/image25.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0.xml"/><Relationship Id="rId4" Type="http://schemas.openxmlformats.org/officeDocument/2006/relationships/audio" Target="../media/audio6.wav"/><Relationship Id="rId3" Type="http://schemas.openxmlformats.org/officeDocument/2006/relationships/image" Target="../media/image33.jpeg"/><Relationship Id="rId2" Type="http://schemas.openxmlformats.org/officeDocument/2006/relationships/image" Target="../media/image26.jpeg"/><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30.xml"/><Relationship Id="rId4" Type="http://schemas.openxmlformats.org/officeDocument/2006/relationships/audio" Target="../media/audio6.wav"/><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0.xml"/><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30.xml"/><Relationship Id="rId5" Type="http://schemas.openxmlformats.org/officeDocument/2006/relationships/audio" Target="../media/audio6.wav"/><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image" Target="../media/image25.jpe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30.xml"/><Relationship Id="rId5" Type="http://schemas.openxmlformats.org/officeDocument/2006/relationships/audio" Target="../media/audio6.wav"/><Relationship Id="rId4" Type="http://schemas.openxmlformats.org/officeDocument/2006/relationships/image" Target="../media/image36.png"/><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image" Target="../media/image25.jpe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30.xml"/><Relationship Id="rId7" Type="http://schemas.openxmlformats.org/officeDocument/2006/relationships/audio" Target="../media/audio6.wav"/><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image" Target="../media/image25.jpe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30.xml"/><Relationship Id="rId5" Type="http://schemas.openxmlformats.org/officeDocument/2006/relationships/audio" Target="../media/audio6.wav"/><Relationship Id="rId4" Type="http://schemas.openxmlformats.org/officeDocument/2006/relationships/image" Target="../media/image36.png"/><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audio" Target="../media/audio2.wav"/><Relationship Id="rId7" Type="http://schemas.openxmlformats.org/officeDocument/2006/relationships/image" Target="../media/image13.png"/><Relationship Id="rId6" Type="http://schemas.openxmlformats.org/officeDocument/2006/relationships/slide" Target="slide2.xml"/><Relationship Id="rId5" Type="http://schemas.openxmlformats.org/officeDocument/2006/relationships/image" Target="../media/image12.emf"/><Relationship Id="rId4" Type="http://schemas.openxmlformats.org/officeDocument/2006/relationships/image" Target="../media/image11.emf"/><Relationship Id="rId3" Type="http://schemas.openxmlformats.org/officeDocument/2006/relationships/image" Target="../media/image10.emf"/><Relationship Id="rId2" Type="http://schemas.openxmlformats.org/officeDocument/2006/relationships/image" Target="../media/image9.emf"/><Relationship Id="rId10" Type="http://schemas.openxmlformats.org/officeDocument/2006/relationships/notesSlide" Target="../notesSlides/notesSlide1.xml"/><Relationship Id="rId1" Type="http://schemas.openxmlformats.org/officeDocument/2006/relationships/image" Target="../media/image8.emf"/></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30.xml"/><Relationship Id="rId5" Type="http://schemas.openxmlformats.org/officeDocument/2006/relationships/audio" Target="../media/audio6.wav"/><Relationship Id="rId4" Type="http://schemas.openxmlformats.org/officeDocument/2006/relationships/image" Target="../media/image28.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3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26.jpeg"/><Relationship Id="rId1" Type="http://schemas.openxmlformats.org/officeDocument/2006/relationships/image" Target="../media/image25.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30.xml"/><Relationship Id="rId3" Type="http://schemas.openxmlformats.org/officeDocument/2006/relationships/image" Target="../media/image44.png"/><Relationship Id="rId2" Type="http://schemas.openxmlformats.org/officeDocument/2006/relationships/image" Target="../media/image26.jpeg"/><Relationship Id="rId1" Type="http://schemas.openxmlformats.org/officeDocument/2006/relationships/image" Target="../media/image25.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image" Target="../media/image52.png"/><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image48.wdp"/><Relationship Id="rId3" Type="http://schemas.openxmlformats.org/officeDocument/2006/relationships/image" Target="../media/image47.png"/><Relationship Id="rId2" Type="http://schemas.openxmlformats.org/officeDocument/2006/relationships/image" Target="../media/image46.png"/><Relationship Id="rId10" Type="http://schemas.openxmlformats.org/officeDocument/2006/relationships/notesSlide" Target="../notesSlides/notesSlide18.xml"/><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9" Type="http://schemas.openxmlformats.org/officeDocument/2006/relationships/slide" Target="slide6.xml"/><Relationship Id="rId8" Type="http://schemas.openxmlformats.org/officeDocument/2006/relationships/slide" Target="slide5.xml"/><Relationship Id="rId7" Type="http://schemas.openxmlformats.org/officeDocument/2006/relationships/slide" Target="slide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7" Type="http://schemas.openxmlformats.org/officeDocument/2006/relationships/notesSlide" Target="../notesSlides/notesSlide2.xml"/><Relationship Id="rId16" Type="http://schemas.openxmlformats.org/officeDocument/2006/relationships/slideLayout" Target="../slideLayouts/slideLayout47.xml"/><Relationship Id="rId15" Type="http://schemas.openxmlformats.org/officeDocument/2006/relationships/audio" Target="../media/audio4.wav"/><Relationship Id="rId14" Type="http://schemas.openxmlformats.org/officeDocument/2006/relationships/audio" Target="../media/audio3.wav"/><Relationship Id="rId13" Type="http://schemas.openxmlformats.org/officeDocument/2006/relationships/slide" Target="slide1.xml"/><Relationship Id="rId12" Type="http://schemas.openxmlformats.org/officeDocument/2006/relationships/image" Target="../media/image20.jpeg"/><Relationship Id="rId11" Type="http://schemas.openxmlformats.org/officeDocument/2006/relationships/slide" Target="slide8.xml"/><Relationship Id="rId10" Type="http://schemas.openxmlformats.org/officeDocument/2006/relationships/slide" Target="slide7.xml"/><Relationship Id="rId1" Type="http://schemas.openxmlformats.org/officeDocument/2006/relationships/image" Target="../media/image14.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7.xml"/><Relationship Id="rId4" Type="http://schemas.openxmlformats.org/officeDocument/2006/relationships/audio" Target="../media/audio5.wav"/><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 Target="slide3.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audio" Target="../media/audio5.wav"/><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 Target="slide3.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audio" Target="../media/audio5.wav"/><Relationship Id="rId2" Type="http://schemas.openxmlformats.org/officeDocument/2006/relationships/image" Target="../media/image20.jpeg"/><Relationship Id="rId1" Type="http://schemas.openxmlformats.org/officeDocument/2006/relationships/slide" Target="slide3.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audio" Target="../media/audio5.wav"/><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 Target="slide3.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audio" Target="../media/audio5.wav"/><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 Target="slide3.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30.xml"/><Relationship Id="rId5" Type="http://schemas.openxmlformats.org/officeDocument/2006/relationships/audio" Target="../media/audio6.wav"/><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1602809" y="409938"/>
            <a:ext cx="6019184" cy="836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2" tIns="40361" rIns="80722" bIns="4036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165" fontAlgn="base">
              <a:spcBef>
                <a:spcPct val="50000"/>
              </a:spcBef>
              <a:spcAft>
                <a:spcPct val="0"/>
              </a:spcAft>
            </a:pPr>
            <a:r>
              <a:rPr lang="vi-VN" altLang="en-US" sz="1965" b="1">
                <a:solidFill>
                  <a:schemeClr val="tx1"/>
                </a:solidFill>
                <a:latin typeface="Times New Roman" panose="02020603050405020304" pitchFamily="18" charset="0"/>
              </a:rPr>
              <a:t>PHÒNG GIÁO DỤC ĐÀO TẠO ĐẠI LỘC</a:t>
            </a:r>
            <a:endParaRPr lang="vi-VN" altLang="en-US" sz="1965" b="1">
              <a:solidFill>
                <a:schemeClr val="tx1"/>
              </a:solidFill>
              <a:latin typeface="Times New Roman" panose="02020603050405020304" pitchFamily="18" charset="0"/>
            </a:endParaRPr>
          </a:p>
          <a:p>
            <a:pPr algn="ctr" defTabSz="685165" fontAlgn="base">
              <a:spcBef>
                <a:spcPct val="50000"/>
              </a:spcBef>
              <a:spcAft>
                <a:spcPct val="0"/>
              </a:spcAft>
            </a:pPr>
            <a:r>
              <a:rPr lang="en-US" altLang="en-US" sz="1965" b="1">
                <a:solidFill>
                  <a:schemeClr val="tx1"/>
                </a:solidFill>
                <a:latin typeface="Times New Roman" panose="02020603050405020304" pitchFamily="18" charset="0"/>
              </a:rPr>
              <a:t>TRƯỜNG TIỂU HỌC </a:t>
            </a:r>
            <a:r>
              <a:rPr lang="vi-VN" altLang="en-US" sz="1965" b="1">
                <a:solidFill>
                  <a:schemeClr val="tx1"/>
                </a:solidFill>
                <a:latin typeface="Times New Roman" panose="02020603050405020304" pitchFamily="18" charset="0"/>
              </a:rPr>
              <a:t>NGUYỄN CÔNG SÁU</a:t>
            </a:r>
            <a:endParaRPr lang="vi-VN" altLang="en-US" sz="1965" b="1">
              <a:solidFill>
                <a:schemeClr val="tx1"/>
              </a:solidFill>
              <a:latin typeface="Times New Roman" panose="02020603050405020304" pitchFamily="18" charset="0"/>
            </a:endParaRPr>
          </a:p>
        </p:txBody>
      </p:sp>
      <p:pic>
        <p:nvPicPr>
          <p:cNvPr id="2051" name="Picture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9922" y="3061369"/>
            <a:ext cx="1143000" cy="14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563914" y="2571751"/>
            <a:ext cx="613954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2" tIns="40361" rIns="80722" bIns="40361">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165" eaLnBrk="1" fontAlgn="base" hangingPunct="1">
              <a:spcBef>
                <a:spcPts val="1350"/>
              </a:spcBef>
              <a:spcAft>
                <a:spcPct val="0"/>
              </a:spcAft>
              <a:defRPr/>
            </a:pPr>
            <a:r>
              <a:rPr lang="en-US" sz="2245" b="1" dirty="0" err="1">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2245" b="1" dirty="0">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245" b="1" dirty="0" err="1">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r>
              <a:rPr lang="en-US" sz="2245" b="1" dirty="0">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245" b="1" dirty="0" err="1">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2245" b="1" dirty="0">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245" b="1" dirty="0" err="1">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2245" b="1" dirty="0">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altLang="en-US" sz="2245" b="1" dirty="0">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vi-VN" altLang="en-US" sz="2245" b="1" dirty="0">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685165" eaLnBrk="1" fontAlgn="base" hangingPunct="1">
              <a:spcBef>
                <a:spcPts val="1350"/>
              </a:spcBef>
              <a:spcAft>
                <a:spcPct val="0"/>
              </a:spcAft>
              <a:defRPr/>
            </a:pPr>
            <a:r>
              <a:rPr lang="en-US" sz="303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vi-VN" altLang="en-US" sz="303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18</a:t>
            </a:r>
            <a:r>
              <a:rPr lang="en-US" sz="303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altLang="en-US" sz="303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 VIỆN BIẾT </a:t>
            </a:r>
            <a:r>
              <a:rPr lang="vi-VN" altLang="en-US" sz="303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endParaRPr lang="vi-VN" altLang="en-US" sz="303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9" name="Text Box 17"/>
          <p:cNvSpPr txBox="1">
            <a:spLocks noChangeArrowheads="1"/>
          </p:cNvSpPr>
          <p:nvPr/>
        </p:nvSpPr>
        <p:spPr bwMode="auto">
          <a:xfrm>
            <a:off x="1393372" y="1330313"/>
            <a:ext cx="6444343" cy="111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2" tIns="40361" rIns="80722" bIns="40361">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165" eaLnBrk="1" fontAlgn="base" hangingPunct="1">
              <a:spcAft>
                <a:spcPct val="0"/>
              </a:spcAft>
              <a:defRPr/>
            </a:pPr>
            <a:r>
              <a:rPr lang="en-US" sz="3370"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endParaRPr lang="en-US" sz="3370" b="1">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defTabSz="685165" eaLnBrk="1" fontAlgn="base" hangingPunct="1">
              <a:spcAft>
                <a:spcPct val="0"/>
              </a:spcAft>
              <a:defRPr/>
            </a:pPr>
            <a:r>
              <a:rPr lang="en-US" sz="3370" b="1">
                <a:solidFill>
                  <a:srgbClr val="0000CC"/>
                </a:solidFill>
                <a:effectLst>
                  <a:outerShdw blurRad="38100" dist="38100" dir="2700000" algn="tl">
                    <a:srgbClr val="000000">
                      <a:alpha val="43137"/>
                    </a:srgbClr>
                  </a:outerShdw>
                </a:effectLst>
                <a:latin typeface="Times New Roman" panose="02020603050405020304" pitchFamily="18" charset="0"/>
              </a:rPr>
              <a:t>VỀ DỰ GIỜ THĂM LỚP</a:t>
            </a:r>
            <a:endParaRPr lang="en-US" sz="3370"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2054" name="Text Box 18"/>
          <p:cNvSpPr txBox="1">
            <a:spLocks noChangeArrowheads="1"/>
          </p:cNvSpPr>
          <p:nvPr/>
        </p:nvSpPr>
        <p:spPr bwMode="auto">
          <a:xfrm>
            <a:off x="3410986" y="4048632"/>
            <a:ext cx="3356429" cy="63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2" tIns="40361" rIns="80722" bIns="4036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165" fontAlgn="base">
              <a:spcBef>
                <a:spcPct val="0"/>
              </a:spcBef>
              <a:spcAft>
                <a:spcPct val="0"/>
              </a:spcAft>
            </a:pPr>
            <a:r>
              <a:rPr lang="en-US" altLang="en-US" sz="1795" b="1" i="1">
                <a:solidFill>
                  <a:srgbClr val="0000CC"/>
                </a:solidFill>
                <a:latin typeface="Times New Roman" panose="02020603050405020304" pitchFamily="18" charset="0"/>
              </a:rPr>
              <a:t>Giáo viên:</a:t>
            </a:r>
            <a:r>
              <a:rPr lang="vi-VN" altLang="en-US" sz="1795" b="1" i="1">
                <a:solidFill>
                  <a:srgbClr val="0000CC"/>
                </a:solidFill>
                <a:latin typeface="Times New Roman" panose="02020603050405020304" pitchFamily="18" charset="0"/>
              </a:rPr>
              <a:t> Nguyễn Thị Hải</a:t>
            </a:r>
            <a:endParaRPr lang="en-US" altLang="en-US" sz="1795" b="1" i="1">
              <a:solidFill>
                <a:srgbClr val="0000CC"/>
              </a:solidFill>
              <a:latin typeface="Times New Roman" panose="02020603050405020304" pitchFamily="18" charset="0"/>
            </a:endParaRPr>
          </a:p>
          <a:p>
            <a:pPr defTabSz="685165" fontAlgn="base">
              <a:spcBef>
                <a:spcPct val="0"/>
              </a:spcBef>
              <a:spcAft>
                <a:spcPct val="0"/>
              </a:spcAft>
            </a:pPr>
            <a:endParaRPr lang="en-US" altLang="en-US" sz="1795" b="1" i="1">
              <a:solidFill>
                <a:srgbClr val="0000CC"/>
              </a:solidFill>
              <a:latin typeface="Times New Roman" panose="02020603050405020304" pitchFamily="18" charset="0"/>
            </a:endParaRPr>
          </a:p>
        </p:txBody>
      </p:sp>
      <p:pic>
        <p:nvPicPr>
          <p:cNvPr id="2055" name="Picture 22" descr="bd21315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6165" y="3503185"/>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625076" y="189491"/>
            <a:ext cx="1169198" cy="14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371990" y="235339"/>
            <a:ext cx="1173657" cy="140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3073695" y="1201889"/>
            <a:ext cx="336277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4"/>
          <a:srcRect/>
          <a:stretch>
            <a:fillRect/>
          </a:stretch>
        </p:blipFill>
        <p:spPr bwMode="auto">
          <a:xfrm rot="9961410">
            <a:off x="7376886" y="556200"/>
            <a:ext cx="828221" cy="108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5"/>
          <a:srcRect/>
          <a:stretch>
            <a:fillRect/>
          </a:stretch>
        </p:blipFill>
        <p:spPr bwMode="auto">
          <a:xfrm rot="417220" flipH="1">
            <a:off x="1432379" y="3353891"/>
            <a:ext cx="795564" cy="57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3715" y="2875048"/>
            <a:ext cx="2435203" cy="1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251520" y="635549"/>
            <a:ext cx="7992888" cy="397510"/>
          </a:xfrm>
          <a:prstGeom prst="rect">
            <a:avLst/>
          </a:prstGeom>
          <a:noFill/>
        </p:spPr>
        <p:txBody>
          <a:bodyPr wrap="square" lIns="91438" tIns="45719" rIns="91438" bIns="45719" rtlCol="0">
            <a:spAutoFit/>
          </a:bodyPr>
          <a:lstStyle/>
          <a:p>
            <a:pPr algn="just"/>
            <a:r>
              <a:rPr lang="vi-VN" sz="2000" b="1">
                <a:solidFill>
                  <a:srgbClr val="C00000"/>
                </a:solidFill>
                <a:latin typeface="Times New Roman" panose="02020603050405020304" pitchFamily="18" charset="0"/>
                <a:cs typeface="Times New Roman" panose="02020603050405020304" pitchFamily="18" charset="0"/>
              </a:rPr>
              <a:t>1</a:t>
            </a:r>
            <a:r>
              <a:rPr lang="vi-VN" sz="2000" b="1">
                <a:latin typeface="Times New Roman" panose="02020603050405020304" pitchFamily="18" charset="0"/>
                <a:cs typeface="Times New Roman" panose="02020603050405020304" pitchFamily="18" charset="0"/>
              </a:rPr>
              <a:t>. Nói về một đồ dùng học tập của em</a:t>
            </a:r>
            <a:endParaRPr lang="vi-VN" sz="2000" b="1">
              <a:latin typeface="Times New Roman" panose="02020603050405020304" pitchFamily="18" charset="0"/>
              <a:cs typeface="Times New Roman" panose="02020603050405020304" pitchFamily="18" charset="0"/>
            </a:endParaRP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endParaRPr lang="en-US">
                <a:solidFill>
                  <a:srgbClr val="4C0000"/>
                </a:solidFill>
              </a:endParaRP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endParaRPr lang="vi-VN" sz="2200" b="1">
              <a:solidFill>
                <a:srgbClr val="FFFF00"/>
              </a:solidFill>
            </a:endParaRP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9" y="1419622"/>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45568" y="2932953"/>
            <a:ext cx="2270248" cy="428625"/>
          </a:xfrm>
          <a:prstGeom prst="rect">
            <a:avLst/>
          </a:prstGeom>
          <a:noFill/>
        </p:spPr>
        <p:txBody>
          <a:bodyPr wrap="square" lIns="91438" tIns="45719" rIns="91438" bIns="45719" rtlCol="0">
            <a:spAutoFit/>
          </a:bodyPr>
          <a:lstStyle/>
          <a:p>
            <a:r>
              <a:rPr lang="vi-VN" sz="2200" b="1">
                <a:latin typeface="Times New Roman" panose="02020603050405020304" pitchFamily="18" charset="0"/>
                <a:cs typeface="Times New Roman" panose="02020603050405020304" pitchFamily="18" charset="0"/>
              </a:rPr>
              <a:t>cái bút máy</a:t>
            </a:r>
            <a:endParaRPr lang="en-US" sz="2200" b="1">
              <a:solidFill>
                <a:srgbClr val="C00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29" name="TextBox 28"/>
          <p:cNvSpPr txBox="1"/>
          <p:nvPr/>
        </p:nvSpPr>
        <p:spPr>
          <a:xfrm>
            <a:off x="3736167" y="2932953"/>
            <a:ext cx="2270248" cy="428625"/>
          </a:xfrm>
          <a:prstGeom prst="rect">
            <a:avLst/>
          </a:prstGeom>
          <a:noFill/>
        </p:spPr>
        <p:txBody>
          <a:bodyPr wrap="square" lIns="91438" tIns="45719" rIns="91438" bIns="45719" rtlCol="0">
            <a:spAutoFit/>
          </a:bodyPr>
          <a:lstStyle/>
          <a:p>
            <a:r>
              <a:rPr lang="vi-VN" sz="2200" b="1">
                <a:latin typeface="Times New Roman" panose="02020603050405020304" pitchFamily="18" charset="0"/>
                <a:cs typeface="Times New Roman" panose="02020603050405020304" pitchFamily="18" charset="0"/>
              </a:rPr>
              <a:t>cái hộp bút</a:t>
            </a:r>
            <a:endParaRPr lang="en-US" sz="2200" b="1">
              <a:solidFill>
                <a:srgbClr val="C00000"/>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32" name="TextBox 31"/>
          <p:cNvSpPr txBox="1"/>
          <p:nvPr/>
        </p:nvSpPr>
        <p:spPr>
          <a:xfrm>
            <a:off x="6704133" y="2932953"/>
            <a:ext cx="2270248" cy="428625"/>
          </a:xfrm>
          <a:prstGeom prst="rect">
            <a:avLst/>
          </a:prstGeom>
          <a:noFill/>
        </p:spPr>
        <p:txBody>
          <a:bodyPr wrap="square" lIns="91438" tIns="45719" rIns="91438" bIns="45719" rtlCol="0">
            <a:spAutoFit/>
          </a:bodyPr>
          <a:lstStyle/>
          <a:p>
            <a:r>
              <a:rPr lang="vi-VN" sz="2200" b="1">
                <a:latin typeface="Times New Roman" panose="02020603050405020304" pitchFamily="18" charset="0"/>
                <a:cs typeface="Times New Roman" panose="02020603050405020304" pitchFamily="18" charset="0"/>
              </a:rPr>
              <a:t>hộp sáp màu</a:t>
            </a:r>
            <a:endParaRPr lang="vi-VN" sz="2200" b="1">
              <a:solidFill>
                <a:srgbClr val="C00000"/>
              </a:solidFill>
              <a:latin typeface="Times New Roman" panose="02020603050405020304" pitchFamily="18" charset="0"/>
              <a:cs typeface="Times New Roman" panose="02020603050405020304" pitchFamily="18" charset="0"/>
            </a:endParaRPr>
          </a:p>
        </p:txBody>
      </p:sp>
      <p:pic>
        <p:nvPicPr>
          <p:cNvPr id="22531" name="Picture 3"/>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4644" b="29672"/>
          <a:stretch>
            <a:fillRect/>
          </a:stretch>
        </p:blipFill>
        <p:spPr bwMode="auto">
          <a:xfrm>
            <a:off x="3394261" y="1563638"/>
            <a:ext cx="2653850" cy="121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1491630"/>
            <a:ext cx="2679144" cy="14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out)">
                                      <p:cBhvr>
                                        <p:cTn id="7" dur="1000"/>
                                        <p:tgtEl>
                                          <p:spTgt spid="225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6" name="click.wav"/>
                                        </p:tgtEl>
                                      </p:cMediaNode>
                                    </p:audio>
                                  </p:sub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1" presetClass="entr" presetSubtype="1" fill="hold" nodeType="withEffect">
                                  <p:stCondLst>
                                    <p:cond delay="0"/>
                                  </p:stCondLst>
                                  <p:childTnLst>
                                    <p:set>
                                      <p:cBhvr>
                                        <p:cTn id="20" dur="1" fill="hold">
                                          <p:stCondLst>
                                            <p:cond delay="0"/>
                                          </p:stCondLst>
                                        </p:cTn>
                                        <p:tgtEl>
                                          <p:spTgt spid="22531"/>
                                        </p:tgtEl>
                                        <p:attrNameLst>
                                          <p:attrName>style.visibility</p:attrName>
                                        </p:attrNameLst>
                                      </p:cBhvr>
                                      <p:to>
                                        <p:strVal val="visible"/>
                                      </p:to>
                                    </p:set>
                                    <p:animEffect transition="in" filter="wheel(1)">
                                      <p:cBhvr>
                                        <p:cTn id="21" dur="1000"/>
                                        <p:tgtEl>
                                          <p:spTgt spid="225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6" name="click.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6"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2532"/>
                                        </p:tgtEl>
                                        <p:attrNameLst>
                                          <p:attrName>style.visibility</p:attrName>
                                        </p:attrNameLst>
                                      </p:cBhvr>
                                      <p:to>
                                        <p:strVal val="visible"/>
                                      </p:to>
                                    </p:set>
                                    <p:animEffect transition="in" filter="circle(out)">
                                      <p:cBhvr>
                                        <p:cTn id="35"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251520" y="635549"/>
            <a:ext cx="7992888" cy="397510"/>
          </a:xfrm>
          <a:prstGeom prst="rect">
            <a:avLst/>
          </a:prstGeom>
          <a:noFill/>
        </p:spPr>
        <p:txBody>
          <a:bodyPr wrap="square" lIns="91438" tIns="45719" rIns="91438" bIns="45719" rtlCol="0">
            <a:spAutoFit/>
          </a:bodyPr>
          <a:lstStyle/>
          <a:p>
            <a:pPr algn="just"/>
            <a:r>
              <a:rPr lang="vi-VN" sz="2000" b="1">
                <a:solidFill>
                  <a:srgbClr val="C00000"/>
                </a:solidFill>
                <a:latin typeface="Times New Roman" panose="02020603050405020304" pitchFamily="18" charset="0"/>
                <a:cs typeface="Times New Roman" panose="02020603050405020304" pitchFamily="18" charset="0"/>
              </a:rPr>
              <a:t>1</a:t>
            </a:r>
            <a:r>
              <a:rPr lang="vi-VN" sz="2000" b="1">
                <a:latin typeface="Times New Roman" panose="02020603050405020304" pitchFamily="18" charset="0"/>
                <a:cs typeface="Times New Roman" panose="02020603050405020304" pitchFamily="18" charset="0"/>
              </a:rPr>
              <a:t>. Nói về một đồ dùng học tập của em</a:t>
            </a:r>
            <a:endParaRPr lang="vi-VN" sz="2000" b="1">
              <a:latin typeface="Times New Roman" panose="02020603050405020304" pitchFamily="18" charset="0"/>
              <a:cs typeface="Times New Roman" panose="02020603050405020304" pitchFamily="18" charset="0"/>
            </a:endParaRP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endParaRPr lang="en-US">
                <a:solidFill>
                  <a:srgbClr val="4C0000"/>
                </a:solidFill>
              </a:endParaRP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endParaRPr lang="vi-VN" sz="2200" b="1">
              <a:solidFill>
                <a:srgbClr val="FFFF00"/>
              </a:solidFill>
            </a:endParaRP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5568" y="2932953"/>
            <a:ext cx="2270248" cy="428625"/>
          </a:xfrm>
          <a:prstGeom prst="rect">
            <a:avLst/>
          </a:prstGeom>
          <a:noFill/>
        </p:spPr>
        <p:txBody>
          <a:bodyPr wrap="square" lIns="91438" tIns="45719" rIns="91438" bIns="45719" rtlCol="0">
            <a:spAutoFit/>
          </a:bodyPr>
          <a:lstStyle/>
          <a:p>
            <a:r>
              <a:rPr lang="vi-VN" sz="2200" b="1">
                <a:latin typeface="Times New Roman" panose="02020603050405020304" pitchFamily="18" charset="0"/>
                <a:cs typeface="Times New Roman" panose="02020603050405020304" pitchFamily="18" charset="0"/>
              </a:rPr>
              <a:t>cái cặp sách</a:t>
            </a:r>
            <a:endParaRPr lang="vi-VN" sz="2200" b="1">
              <a:solidFill>
                <a:srgbClr val="C00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29" name="TextBox 28"/>
          <p:cNvSpPr txBox="1"/>
          <p:nvPr/>
        </p:nvSpPr>
        <p:spPr>
          <a:xfrm>
            <a:off x="3736167" y="2932953"/>
            <a:ext cx="2270248" cy="428625"/>
          </a:xfrm>
          <a:prstGeom prst="rect">
            <a:avLst/>
          </a:prstGeom>
          <a:noFill/>
        </p:spPr>
        <p:txBody>
          <a:bodyPr wrap="square" lIns="91438" tIns="45719" rIns="91438" bIns="45719" rtlCol="0">
            <a:spAutoFit/>
          </a:bodyPr>
          <a:lstStyle/>
          <a:p>
            <a:r>
              <a:rPr lang="vi-VN" sz="2200" b="1">
                <a:latin typeface="Times New Roman" panose="02020603050405020304" pitchFamily="18" charset="0"/>
                <a:cs typeface="Times New Roman" panose="02020603050405020304" pitchFamily="18" charset="0"/>
              </a:rPr>
              <a:t>quyển sách</a:t>
            </a:r>
            <a:endParaRPr lang="en-US" sz="2200" b="1">
              <a:solidFill>
                <a:srgbClr val="C00000"/>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32" name="TextBox 31"/>
          <p:cNvSpPr txBox="1"/>
          <p:nvPr/>
        </p:nvSpPr>
        <p:spPr>
          <a:xfrm>
            <a:off x="6704133" y="2932953"/>
            <a:ext cx="2270248" cy="428625"/>
          </a:xfrm>
          <a:prstGeom prst="rect">
            <a:avLst/>
          </a:prstGeom>
          <a:noFill/>
        </p:spPr>
        <p:txBody>
          <a:bodyPr wrap="square" lIns="91438" tIns="45719" rIns="91438" bIns="45719" rtlCol="0">
            <a:spAutoFit/>
          </a:bodyPr>
          <a:lstStyle/>
          <a:p>
            <a:r>
              <a:rPr lang="vi-VN" sz="2200" b="1">
                <a:latin typeface="Times New Roman" panose="02020603050405020304" pitchFamily="18" charset="0"/>
                <a:cs typeface="Times New Roman" panose="02020603050405020304" pitchFamily="18" charset="0"/>
              </a:rPr>
              <a:t>cái bút chì</a:t>
            </a:r>
            <a:endParaRPr lang="en-US" sz="2200" b="1">
              <a:solidFill>
                <a:srgbClr val="C00000"/>
              </a:solidFill>
              <a:latin typeface="Times New Roman" panose="02020603050405020304" pitchFamily="18" charset="0"/>
              <a:cs typeface="Times New Roman" panose="02020603050405020304" pitchFamily="18" charset="0"/>
            </a:endParaRPr>
          </a:p>
        </p:txBody>
      </p:sp>
      <p:pic>
        <p:nvPicPr>
          <p:cNvPr id="23"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l="14742" r="18405"/>
          <a:stretch>
            <a:fillRect/>
          </a:stretch>
        </p:blipFill>
        <p:spPr bwMode="auto">
          <a:xfrm>
            <a:off x="430880" y="1436087"/>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69018">
            <a:off x="4241068" y="1430288"/>
            <a:ext cx="1023564" cy="144186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2117" y="1563638"/>
            <a:ext cx="2846387"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par>
                                <p:cTn id="22" presetID="6" presetClass="entr" presetSubtype="3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out)">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6"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3554"/>
                                        </p:tgtEl>
                                        <p:attrNameLst>
                                          <p:attrName>style.visibility</p:attrName>
                                        </p:attrNameLst>
                                      </p:cBhvr>
                                      <p:to>
                                        <p:strVal val="visible"/>
                                      </p:to>
                                    </p:set>
                                    <p:animEffect transition="in" filter="circle(out)">
                                      <p:cBhvr>
                                        <p:cTn id="35"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endParaRPr lang="en-US">
                <a:solidFill>
                  <a:srgbClr val="4C0000"/>
                </a:solidFill>
              </a:endParaRP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endParaRPr lang="vi-VN" sz="2200" b="1">
              <a:solidFill>
                <a:srgbClr val="FFFF00"/>
              </a:solidFill>
            </a:endParaRPr>
          </a:p>
        </p:txBody>
      </p:sp>
      <p:sp>
        <p:nvSpPr>
          <p:cNvPr id="15" name="Rounded Rectangle 32"/>
          <p:cNvSpPr>
            <a:spLocks noChangeArrowheads="1"/>
          </p:cNvSpPr>
          <p:nvPr/>
        </p:nvSpPr>
        <p:spPr bwMode="auto">
          <a:xfrm>
            <a:off x="2222946" y="627534"/>
            <a:ext cx="6813550" cy="3122799"/>
          </a:xfrm>
          <a:prstGeom prst="roundRect">
            <a:avLst>
              <a:gd name="adj" fmla="val 16667"/>
            </a:avLst>
          </a:prstGeom>
          <a:solidFill>
            <a:schemeClr val="accent2">
              <a:lumMod val="50000"/>
            </a:schemeClr>
          </a:solidFill>
          <a:ln w="9525" algn="ctr">
            <a:solidFill>
              <a:srgbClr val="FFC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3" y="324045"/>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438970" y="627534"/>
            <a:ext cx="6597526" cy="3136900"/>
          </a:xfrm>
          <a:prstGeom prst="rect">
            <a:avLst/>
          </a:prstGeom>
          <a:noFill/>
        </p:spPr>
        <p:txBody>
          <a:bodyPr wrap="square" lIns="91438" tIns="45719" rIns="91438" bIns="45719" rtlCol="0">
            <a:spAutoFit/>
          </a:bodyPr>
          <a:lstStyle/>
          <a:p>
            <a:pPr algn="just">
              <a:lnSpc>
                <a:spcPct val="150000"/>
              </a:lnSpc>
            </a:pPr>
            <a:r>
              <a:rPr lang="vi-VN" sz="2200" b="1" u="sng">
                <a:solidFill>
                  <a:srgbClr val="FFFFD9"/>
                </a:solidFill>
                <a:latin typeface="Times New Roman" panose="02020603050405020304" pitchFamily="18" charset="0"/>
                <a:cs typeface="Times New Roman" panose="02020603050405020304" pitchFamily="18" charset="0"/>
              </a:rPr>
              <a:t>Để giới thiệu đồ dùng học tập:</a:t>
            </a:r>
            <a:endParaRPr lang="en-US" sz="2200" b="1" u="sng">
              <a:solidFill>
                <a:srgbClr val="FFFFD9"/>
              </a:solidFill>
              <a:latin typeface="Times New Roman" panose="02020603050405020304" pitchFamily="18" charset="0"/>
              <a:cs typeface="Times New Roman" panose="02020603050405020304" pitchFamily="18" charset="0"/>
            </a:endParaRPr>
          </a:p>
          <a:p>
            <a:pPr algn="just">
              <a:lnSpc>
                <a:spcPct val="150000"/>
              </a:lnSpc>
            </a:pPr>
            <a:r>
              <a:rPr lang="en-US" sz="2200" b="1">
                <a:solidFill>
                  <a:srgbClr val="FFFFD9"/>
                </a:solidFill>
                <a:latin typeface="Times New Roman" panose="02020603050405020304" pitchFamily="18" charset="0"/>
                <a:cs typeface="Times New Roman" panose="02020603050405020304" pitchFamily="18" charset="0"/>
              </a:rPr>
              <a:t>- </a:t>
            </a:r>
            <a:r>
              <a:rPr lang="vi-VN" sz="2200" b="1">
                <a:solidFill>
                  <a:srgbClr val="FFFFD9"/>
                </a:solidFill>
                <a:latin typeface="Times New Roman" panose="02020603050405020304" pitchFamily="18" charset="0"/>
                <a:cs typeface="Times New Roman" panose="02020603050405020304" pitchFamily="18" charset="0"/>
              </a:rPr>
              <a:t>Đó là cái gì?</a:t>
            </a:r>
            <a:r>
              <a:rPr lang="en-US" sz="2200" b="1">
                <a:solidFill>
                  <a:srgbClr val="FFFFD9"/>
                </a:solidFill>
                <a:latin typeface="Times New Roman" panose="02020603050405020304" pitchFamily="18" charset="0"/>
                <a:cs typeface="Times New Roman" panose="02020603050405020304" pitchFamily="18" charset="0"/>
              </a:rPr>
              <a:t>.</a:t>
            </a:r>
            <a:endParaRPr lang="en-US" sz="2200" b="1">
              <a:solidFill>
                <a:srgbClr val="FFFFD9"/>
              </a:solidFill>
              <a:latin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vi-VN" sz="2200" b="1">
                <a:solidFill>
                  <a:srgbClr val="FFFFD9"/>
                </a:solidFill>
                <a:latin typeface="Times New Roman" panose="02020603050405020304" pitchFamily="18" charset="0"/>
                <a:cs typeface="Times New Roman" panose="02020603050405020304" pitchFamily="18" charset="0"/>
              </a:rPr>
              <a:t>Nó có màu gì?</a:t>
            </a:r>
            <a:endParaRPr lang="vi-VN" sz="2200" b="1">
              <a:solidFill>
                <a:srgbClr val="FFFFD9"/>
              </a:solidFill>
              <a:latin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vi-VN" sz="2200" b="1">
                <a:solidFill>
                  <a:srgbClr val="FFFFD9"/>
                </a:solidFill>
                <a:latin typeface="Times New Roman" panose="02020603050405020304" pitchFamily="18" charset="0"/>
                <a:cs typeface="Times New Roman" panose="02020603050405020304" pitchFamily="18" charset="0"/>
              </a:rPr>
              <a:t>Hình dáng nó ra sao?</a:t>
            </a:r>
            <a:endParaRPr lang="vi-VN" sz="2200" b="1">
              <a:solidFill>
                <a:srgbClr val="FFFFD9"/>
              </a:solidFill>
              <a:latin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vi-VN" sz="2200" b="1">
                <a:solidFill>
                  <a:srgbClr val="FFFFD9"/>
                </a:solidFill>
                <a:latin typeface="Times New Roman" panose="02020603050405020304" pitchFamily="18" charset="0"/>
                <a:cs typeface="Times New Roman" panose="02020603050405020304" pitchFamily="18" charset="0"/>
              </a:rPr>
              <a:t>Sử dụng nó như thế nào?</a:t>
            </a:r>
            <a:endParaRPr lang="vi-VN" sz="2200" b="1">
              <a:solidFill>
                <a:srgbClr val="FFFFD9"/>
              </a:solidFill>
              <a:latin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vi-VN" sz="2200" b="1">
                <a:solidFill>
                  <a:srgbClr val="FFFFD9"/>
                </a:solidFill>
                <a:latin typeface="Times New Roman" panose="02020603050405020304" pitchFamily="18" charset="0"/>
                <a:cs typeface="Times New Roman" panose="02020603050405020304" pitchFamily="18" charset="0"/>
              </a:rPr>
              <a:t>Nó giúp ích gì cho em?</a:t>
            </a:r>
            <a:endParaRPr lang="en-US" sz="2200" b="1">
              <a:solidFill>
                <a:srgbClr val="FFFFD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600"/>
                                        <p:tgtEl>
                                          <p:spTgt spid="16"/>
                                        </p:tgtEl>
                                      </p:cBhvr>
                                    </p:animEffect>
                                    <p:anim calcmode="lin" valueType="num">
                                      <p:cBhvr>
                                        <p:cTn id="11" dur="600" fill="hold"/>
                                        <p:tgtEl>
                                          <p:spTgt spid="16"/>
                                        </p:tgtEl>
                                        <p:attrNameLst>
                                          <p:attrName>ppt_x</p:attrName>
                                        </p:attrNameLst>
                                      </p:cBhvr>
                                      <p:tavLst>
                                        <p:tav tm="0">
                                          <p:val>
                                            <p:strVal val="#ppt_x"/>
                                          </p:val>
                                        </p:tav>
                                        <p:tav tm="100000">
                                          <p:val>
                                            <p:strVal val="#ppt_x"/>
                                          </p:val>
                                        </p:tav>
                                      </p:tavLst>
                                    </p:anim>
                                    <p:anim calcmode="lin" valueType="num">
                                      <p:cBhvr>
                                        <p:cTn id="12" dur="6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6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wipe(left)">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wipe(left)">
                                      <p:cBhvr>
                                        <p:cTn id="35" dur="500"/>
                                        <p:tgtEl>
                                          <p:spTgt spid="1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wipe(left)">
                                      <p:cBhvr>
                                        <p:cTn id="40" dur="500"/>
                                        <p:tgtEl>
                                          <p:spTgt spid="1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xEl>
                                              <p:pRg st="5" end="5"/>
                                            </p:txEl>
                                          </p:spTgt>
                                        </p:tgtEl>
                                        <p:attrNameLst>
                                          <p:attrName>style.visibility</p:attrName>
                                        </p:attrNameLst>
                                      </p:cBhvr>
                                      <p:to>
                                        <p:strVal val="visible"/>
                                      </p:to>
                                    </p:set>
                                    <p:animEffect transition="in" filter="wipe(left)">
                                      <p:cBhvr>
                                        <p:cTn id="4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endParaRPr lang="en-US" dirty="0">
                <a:solidFill>
                  <a:srgbClr val="4C0000"/>
                </a:solidFill>
              </a:endParaRP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endParaRPr lang="vi-VN" sz="2200" b="1">
              <a:solidFill>
                <a:srgbClr val="FFFF00"/>
              </a:solidFill>
            </a:endParaRPr>
          </a:p>
        </p:txBody>
      </p:sp>
      <p:sp>
        <p:nvSpPr>
          <p:cNvPr id="11" name="Cloud Callout 10"/>
          <p:cNvSpPr/>
          <p:nvPr/>
        </p:nvSpPr>
        <p:spPr>
          <a:xfrm>
            <a:off x="5137940" y="774201"/>
            <a:ext cx="3595433" cy="1244246"/>
          </a:xfrm>
          <a:prstGeom prst="cloudCallout">
            <a:avLst>
              <a:gd name="adj1" fmla="val -86798"/>
              <a:gd name="adj2" fmla="val 98260"/>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Times New Roman" panose="02020603050405020304" pitchFamily="18" charset="0"/>
                <a:cs typeface="Times New Roman" panose="02020603050405020304" pitchFamily="18" charset="0"/>
              </a:rPr>
              <a:t>- </a:t>
            </a:r>
            <a:r>
              <a:rPr lang="vi-VN" b="1">
                <a:solidFill>
                  <a:srgbClr val="002060"/>
                </a:solidFill>
                <a:latin typeface="Times New Roman" panose="02020603050405020304" pitchFamily="18" charset="0"/>
                <a:cs typeface="Times New Roman" panose="02020603050405020304" pitchFamily="18" charset="0"/>
              </a:rPr>
              <a:t> Tớ xin giới thiệu về cái hộp bút.</a:t>
            </a:r>
            <a:endParaRPr lang="en-US" b="1">
              <a:solidFill>
                <a:srgbClr val="002060"/>
              </a:solidFill>
              <a:latin typeface="Times New Roman" panose="02020603050405020304" pitchFamily="18" charset="0"/>
              <a:cs typeface="Times New Roman" panose="02020603050405020304" pitchFamily="18" charset="0"/>
            </a:endParaRPr>
          </a:p>
        </p:txBody>
      </p:sp>
      <p:sp>
        <p:nvSpPr>
          <p:cNvPr id="15" name="Cloud Callout 14"/>
          <p:cNvSpPr/>
          <p:nvPr/>
        </p:nvSpPr>
        <p:spPr>
          <a:xfrm>
            <a:off x="183094" y="771550"/>
            <a:ext cx="4007397" cy="1138553"/>
          </a:xfrm>
          <a:prstGeom prst="cloudCallout">
            <a:avLst>
              <a:gd name="adj1" fmla="val -20055"/>
              <a:gd name="adj2" fmla="val 117236"/>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latin typeface="Times New Roman" panose="02020603050405020304" pitchFamily="18" charset="0"/>
                <a:cs typeface="Times New Roman" panose="02020603050405020304" pitchFamily="18" charset="0"/>
              </a:rPr>
              <a:t>- </a:t>
            </a:r>
            <a:r>
              <a:rPr lang="vi-VN" b="1">
                <a:solidFill>
                  <a:srgbClr val="C00000"/>
                </a:solidFill>
                <a:latin typeface="Times New Roman" panose="02020603050405020304" pitchFamily="18" charset="0"/>
                <a:cs typeface="Times New Roman" panose="02020603050405020304" pitchFamily="18" charset="0"/>
              </a:rPr>
              <a:t> Bạn muốn giới thiệu đồ dùng học tập nào?</a:t>
            </a:r>
            <a:endParaRPr lang="en-US" b="1">
              <a:solidFill>
                <a:srgbClr val="C00000"/>
              </a:solidFill>
              <a:latin typeface="Times New Roman" panose="02020603050405020304" pitchFamily="18" charset="0"/>
              <a:cs typeface="Times New Roman" panose="02020603050405020304" pitchFamily="18" charset="0"/>
            </a:endParaRPr>
          </a:p>
        </p:txBody>
      </p:sp>
      <p:pic>
        <p:nvPicPr>
          <p:cNvPr id="16" name="Picture 6" descr="C:\Users\Administrator\Application Data\Zamaan's Software\psc\screenshot.JPG"/>
          <p:cNvPicPr>
            <a:picLocks noChangeAspect="1" noChangeArrowheads="1"/>
          </p:cNvPicPr>
          <p:nvPr/>
        </p:nvPicPr>
        <p:blipFill>
          <a:blip r:embed="rId3">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23528" y="2587724"/>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Callout 16"/>
          <p:cNvSpPr/>
          <p:nvPr/>
        </p:nvSpPr>
        <p:spPr>
          <a:xfrm>
            <a:off x="5004048" y="1695587"/>
            <a:ext cx="4560822" cy="1155652"/>
          </a:xfrm>
          <a:prstGeom prst="cloudCallout">
            <a:avLst>
              <a:gd name="adj1" fmla="val -65830"/>
              <a:gd name="adj2" fmla="val 49360"/>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latin typeface="Times New Roman" panose="02020603050405020304" pitchFamily="18" charset="0"/>
                <a:cs typeface="Times New Roman" panose="02020603050405020304" pitchFamily="18" charset="0"/>
              </a:rPr>
              <a:t>- Hộp bút khá to và rộng. Nó có màu hồng nhạt, làm bằng nhựa cứng.</a:t>
            </a:r>
            <a:endParaRPr lang="en-US" b="1">
              <a:solidFill>
                <a:srgbClr val="002060"/>
              </a:solidFill>
              <a:latin typeface="Times New Roman" panose="02020603050405020304" pitchFamily="18" charset="0"/>
              <a:cs typeface="Times New Roman" panose="02020603050405020304" pitchFamily="18" charset="0"/>
            </a:endParaRPr>
          </a:p>
        </p:txBody>
      </p:sp>
      <p:sp>
        <p:nvSpPr>
          <p:cNvPr id="19" name="Cloud Callout 18"/>
          <p:cNvSpPr/>
          <p:nvPr/>
        </p:nvSpPr>
        <p:spPr>
          <a:xfrm>
            <a:off x="104224" y="1140962"/>
            <a:ext cx="4007397" cy="1138553"/>
          </a:xfrm>
          <a:prstGeom prst="cloudCallout">
            <a:avLst>
              <a:gd name="adj1" fmla="val -4118"/>
              <a:gd name="adj2" fmla="val 104488"/>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latin typeface="Times New Roman" panose="02020603050405020304" pitchFamily="18" charset="0"/>
                <a:cs typeface="Times New Roman" panose="02020603050405020304" pitchFamily="18" charset="0"/>
              </a:rPr>
              <a:t>- Đồ vật đó có hình dạng, màu sắc như ra sao?</a:t>
            </a:r>
            <a:endParaRPr lang="en-US" b="1">
              <a:solidFill>
                <a:srgbClr val="C00000"/>
              </a:solidFill>
              <a:latin typeface="Times New Roman" panose="02020603050405020304" pitchFamily="18" charset="0"/>
              <a:cs typeface="Times New Roman" panose="02020603050405020304" pitchFamily="18" charset="0"/>
            </a:endParaRPr>
          </a:p>
        </p:txBody>
      </p:sp>
      <p:sp>
        <p:nvSpPr>
          <p:cNvPr id="20" name="Cloud Callout 19"/>
          <p:cNvSpPr/>
          <p:nvPr/>
        </p:nvSpPr>
        <p:spPr>
          <a:xfrm>
            <a:off x="104224" y="1429201"/>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latin typeface="Times New Roman" panose="02020603050405020304" pitchFamily="18" charset="0"/>
                <a:cs typeface="Times New Roman" panose="02020603050405020304" pitchFamily="18" charset="0"/>
              </a:rPr>
              <a:t>- Bạn sử dụng  đồ vật đó thế nào?</a:t>
            </a:r>
            <a:endParaRPr lang="en-US" b="1">
              <a:solidFill>
                <a:srgbClr val="C00000"/>
              </a:solidFill>
              <a:latin typeface="Times New Roman" panose="02020603050405020304" pitchFamily="18" charset="0"/>
              <a:cs typeface="Times New Roman" panose="02020603050405020304" pitchFamily="18" charset="0"/>
            </a:endParaRPr>
          </a:p>
        </p:txBody>
      </p:sp>
      <p:sp>
        <p:nvSpPr>
          <p:cNvPr id="21" name="Cloud Callout 20"/>
          <p:cNvSpPr/>
          <p:nvPr/>
        </p:nvSpPr>
        <p:spPr>
          <a:xfrm>
            <a:off x="4419869" y="2427734"/>
            <a:ext cx="4560822" cy="1155652"/>
          </a:xfrm>
          <a:prstGeom prst="cloudCallout">
            <a:avLst>
              <a:gd name="adj1" fmla="val -67421"/>
              <a:gd name="adj2" fmla="val -10925"/>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Tớ thường cất bút và chì trong đó. Nó giữ cho tớ khỏi hỏng bút.</a:t>
            </a:r>
            <a:endParaRPr lang="en-US" b="1">
              <a:solidFill>
                <a:srgbClr val="002060"/>
              </a:solidFill>
            </a:endParaRPr>
          </a:p>
        </p:txBody>
      </p:sp>
      <p:sp>
        <p:nvSpPr>
          <p:cNvPr id="22" name="Cloud Callout 21"/>
          <p:cNvSpPr/>
          <p:nvPr/>
        </p:nvSpPr>
        <p:spPr>
          <a:xfrm>
            <a:off x="183094" y="1166085"/>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latin typeface="Times New Roman" panose="02020603050405020304" pitchFamily="18" charset="0"/>
                <a:cs typeface="Times New Roman" panose="02020603050405020304" pitchFamily="18" charset="0"/>
              </a:rPr>
              <a:t>-  Làm thế nào để bảo quản đồ vật đó?</a:t>
            </a:r>
            <a:endParaRPr lang="en-US" b="1">
              <a:solidFill>
                <a:srgbClr val="C00000"/>
              </a:solidFill>
              <a:latin typeface="Times New Roman" panose="02020603050405020304" pitchFamily="18" charset="0"/>
              <a:cs typeface="Times New Roman" panose="02020603050405020304" pitchFamily="18" charset="0"/>
            </a:endParaRPr>
          </a:p>
        </p:txBody>
      </p:sp>
      <p:sp>
        <p:nvSpPr>
          <p:cNvPr id="24" name="Cloud Callout 23"/>
          <p:cNvSpPr/>
          <p:nvPr/>
        </p:nvSpPr>
        <p:spPr>
          <a:xfrm>
            <a:off x="4683541" y="2433138"/>
            <a:ext cx="4329648" cy="1244246"/>
          </a:xfrm>
          <a:prstGeom prst="cloudCallout">
            <a:avLst>
              <a:gd name="adj1" fmla="val -77109"/>
              <a:gd name="adj2" fmla="val -743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Times New Roman" panose="02020603050405020304" pitchFamily="18" charset="0"/>
                <a:cs typeface="Times New Roman" panose="02020603050405020304" pitchFamily="18" charset="0"/>
              </a:rPr>
              <a:t>- </a:t>
            </a:r>
            <a:r>
              <a:rPr lang="vi-VN" b="1">
                <a:solidFill>
                  <a:srgbClr val="002060"/>
                </a:solidFill>
                <a:latin typeface="Times New Roman" panose="02020603050405020304" pitchFamily="18" charset="0"/>
                <a:cs typeface="Times New Roman" panose="02020603050405020304" pitchFamily="18" charset="0"/>
              </a:rPr>
              <a:t> Tớ giữ nó cẩn thận. Học xong tớ cất nó vào trong cặp.</a:t>
            </a:r>
            <a:endParaRPr lang="en-US" b="1">
              <a:solidFill>
                <a:srgbClr val="00206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827585" y="388406"/>
            <a:ext cx="7587842" cy="428625"/>
          </a:xfrm>
          <a:prstGeom prst="rect">
            <a:avLst/>
          </a:prstGeom>
          <a:noFill/>
        </p:spPr>
        <p:txBody>
          <a:bodyPr wrap="square" lIns="91438" tIns="45719" rIns="91438" bIns="45719" rtlCol="0">
            <a:spAutoFit/>
          </a:bodyPr>
          <a:lstStyle/>
          <a:p>
            <a:r>
              <a:rPr lang="vi-VN" sz="2200" b="1">
                <a:latin typeface="Times New Roman" panose="02020603050405020304" pitchFamily="18" charset="0"/>
                <a:cs typeface="Times New Roman" panose="02020603050405020304" pitchFamily="18" charset="0"/>
              </a:rPr>
              <a:t>Em hãy  giới thiệu một dụng cụ học tập của em</a:t>
            </a:r>
            <a:endParaRPr lang="en-US" sz="22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000"/>
                                        <p:tgtEl>
                                          <p:spTgt spid="19"/>
                                        </p:tgtEl>
                                      </p:cBhvr>
                                    </p:animEffect>
                                  </p:childTnLst>
                                </p:cTn>
                              </p:par>
                              <p:par>
                                <p:cTn id="23" presetID="16" presetClass="exit" presetSubtype="21" fill="hold" grpId="1" nodeType="with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par>
                                <p:cTn id="31" presetID="16" presetClass="exit" presetSubtype="21" fill="hold" grpId="1" nodeType="with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par>
                                <p:cTn id="39" presetID="16" presetClass="exit" presetSubtype="21" fill="hold" grpId="1" nodeType="withEffect">
                                  <p:stCondLst>
                                    <p:cond delay="0"/>
                                  </p:stCondLst>
                                  <p:childTnLst>
                                    <p:animEffect transition="out" filter="barn(inVertical)">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1000"/>
                                        <p:tgtEl>
                                          <p:spTgt spid="21"/>
                                        </p:tgtEl>
                                      </p:cBhvr>
                                    </p:animEffect>
                                  </p:childTnLst>
                                </p:cTn>
                              </p:par>
                              <p:par>
                                <p:cTn id="47" presetID="16" presetClass="exit" presetSubtype="21" fill="hold" grpId="1" nodeType="withEffect">
                                  <p:stCondLst>
                                    <p:cond delay="0"/>
                                  </p:stCondLst>
                                  <p:childTnLst>
                                    <p:animEffect transition="out" filter="barn(inVertic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000"/>
                                        <p:tgtEl>
                                          <p:spTgt spid="22"/>
                                        </p:tgtEl>
                                      </p:cBhvr>
                                    </p:animEffect>
                                  </p:childTnLst>
                                </p:cTn>
                              </p:par>
                              <p:par>
                                <p:cTn id="55" presetID="16" presetClass="exit" presetSubtype="21" fill="hold" grpId="1" nodeType="withEffect">
                                  <p:stCondLst>
                                    <p:cond delay="0"/>
                                  </p:stCondLst>
                                  <p:childTnLst>
                                    <p:animEffect transition="out" filter="barn(inVertical)">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1000"/>
                                        <p:tgtEl>
                                          <p:spTgt spid="24"/>
                                        </p:tgtEl>
                                      </p:cBhvr>
                                    </p:animEffect>
                                  </p:childTnLst>
                                </p:cTn>
                              </p:par>
                              <p:par>
                                <p:cTn id="66" presetID="16" presetClass="exit" presetSubtype="21" fill="hold" grpId="1" nodeType="withEffect">
                                  <p:stCondLst>
                                    <p:cond delay="0"/>
                                  </p:stCondLst>
                                  <p:childTnLst>
                                    <p:animEffect transition="out" filter="barn(inVertic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bldLvl="0" animBg="1"/>
      <p:bldP spid="22" grpId="1" bldLvl="0" animBg="1"/>
      <p:bldP spid="24" grpId="0" animBg="1"/>
      <p:bldP spid="24" grpId="1"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Arrow Connector 90"/>
          <p:cNvCxnSpPr>
            <a:endCxn id="118" idx="0"/>
          </p:cNvCxnSpPr>
          <p:nvPr/>
        </p:nvCxnSpPr>
        <p:spPr>
          <a:xfrm>
            <a:off x="5076056" y="3054560"/>
            <a:ext cx="613670"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56" name="Curved Connector 2055"/>
          <p:cNvCxnSpPr>
            <a:endCxn id="125" idx="0"/>
          </p:cNvCxnSpPr>
          <p:nvPr/>
        </p:nvCxnSpPr>
        <p:spPr>
          <a:xfrm>
            <a:off x="5508104" y="2628921"/>
            <a:ext cx="2423764" cy="1166965"/>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48" name="Curved Connector 2047"/>
          <p:cNvCxnSpPr/>
          <p:nvPr/>
        </p:nvCxnSpPr>
        <p:spPr>
          <a:xfrm rot="5400000" flipH="1" flipV="1">
            <a:off x="1623311" y="1697372"/>
            <a:ext cx="1166639" cy="3083059"/>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326602" y="1379554"/>
            <a:ext cx="8735501" cy="397510"/>
          </a:xfrm>
          <a:prstGeom prst="rect">
            <a:avLst/>
          </a:prstGeom>
          <a:noFill/>
        </p:spPr>
        <p:txBody>
          <a:bodyPr wrap="square" lIns="91438" tIns="45719" rIns="91438" bIns="45719" rtlCol="0">
            <a:spAutoFit/>
          </a:bodyPr>
          <a:lstStyle/>
          <a:p>
            <a:pPr algn="just"/>
            <a:r>
              <a:rPr lang="vi-VN" sz="2000" b="1">
                <a:solidFill>
                  <a:srgbClr val="C00000"/>
                </a:solidFill>
                <a:latin typeface="Times New Roman" panose="02020603050405020304" pitchFamily="18" charset="0"/>
                <a:cs typeface="Times New Roman" panose="02020603050405020304" pitchFamily="18" charset="0"/>
              </a:rPr>
              <a:t>2. </a:t>
            </a:r>
            <a:r>
              <a:rPr lang="vi-VN" sz="2000">
                <a:latin typeface="Times New Roman" panose="02020603050405020304" pitchFamily="18" charset="0"/>
                <a:cs typeface="Times New Roman" panose="02020603050405020304" pitchFamily="18" charset="0"/>
              </a:rPr>
              <a:t>Viết 4 – 5 câu giới thiệu về một đồ dùng học tập em đã nói ở trên.</a:t>
            </a:r>
            <a:endParaRPr lang="vi-VN" sz="2000">
              <a:latin typeface="Times New Roman" panose="02020603050405020304" pitchFamily="18" charset="0"/>
              <a:cs typeface="Times New Roman" panose="02020603050405020304" pitchFamily="18" charset="0"/>
            </a:endParaRP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endParaRPr lang="en-US">
                <a:solidFill>
                  <a:srgbClr val="4C0000"/>
                </a:solidFill>
              </a:endParaRP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endParaRPr lang="vi-VN" sz="2200" b="1">
              <a:solidFill>
                <a:srgbClr val="FFFF00"/>
              </a:solidFill>
            </a:endParaRP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endParaRPr lang="vi-VN" sz="2000" b="1">
                <a:solidFill>
                  <a:srgbClr val="002060"/>
                </a:solidFill>
              </a:endParaRPr>
            </a:p>
          </p:txBody>
        </p:sp>
      </p:grpSp>
      <p:pic>
        <p:nvPicPr>
          <p:cNvPr id="35" name="Picture 4" descr="C:\Users\Administrator\Application Data\Zamaan's Software\psc\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65" name="Group 2064"/>
          <p:cNvGrpSpPr/>
          <p:nvPr/>
        </p:nvGrpSpPr>
        <p:grpSpPr>
          <a:xfrm>
            <a:off x="3328229" y="2091342"/>
            <a:ext cx="2539915" cy="1128480"/>
            <a:chOff x="3328229" y="2091342"/>
            <a:chExt cx="2539915" cy="1128480"/>
          </a:xfrm>
        </p:grpSpPr>
        <p:sp>
          <p:nvSpPr>
            <p:cNvPr id="6" name="Oval 5"/>
            <p:cNvSpPr/>
            <p:nvPr/>
          </p:nvSpPr>
          <p:spPr>
            <a:xfrm>
              <a:off x="3386943" y="2091342"/>
              <a:ext cx="2343789" cy="1128480"/>
            </a:xfrm>
            <a:prstGeom prst="ellipse">
              <a:avLst/>
            </a:prstGeom>
            <a:solidFill>
              <a:srgbClr val="C4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28229" y="2357469"/>
              <a:ext cx="2539915" cy="643890"/>
            </a:xfrm>
            <a:prstGeom prst="rect">
              <a:avLst/>
            </a:prstGeom>
            <a:noFill/>
          </p:spPr>
          <p:txBody>
            <a:bodyPr wrap="square" lIns="91438" tIns="45719" rIns="91438" bIns="45719" rtlCol="0">
              <a:spAutoFit/>
            </a:bodyPr>
            <a:lstStyle/>
            <a:p>
              <a:pPr algn="ctr"/>
              <a:r>
                <a:rPr lang="vi-VN" b="1">
                  <a:solidFill>
                    <a:schemeClr val="bg1"/>
                  </a:solidFill>
                  <a:latin typeface="Times New Roman" panose="02020603050405020304" pitchFamily="18" charset="0"/>
                  <a:cs typeface="Times New Roman" panose="02020603050405020304" pitchFamily="18" charset="0"/>
                </a:rPr>
                <a:t>Giới thiệu đồ dùng học tập</a:t>
              </a:r>
              <a:endParaRPr lang="vi-VN" b="1">
                <a:solidFill>
                  <a:schemeClr val="bg1"/>
                </a:solidFill>
                <a:latin typeface="Times New Roman" panose="02020603050405020304" pitchFamily="18" charset="0"/>
                <a:cs typeface="Times New Roman" panose="02020603050405020304" pitchFamily="18" charset="0"/>
              </a:endParaRPr>
            </a:p>
          </p:txBody>
        </p:sp>
      </p:grpSp>
      <p:cxnSp>
        <p:nvCxnSpPr>
          <p:cNvPr id="64" name="Straight Arrow Connector 63"/>
          <p:cNvCxnSpPr>
            <a:stCxn id="6" idx="3"/>
            <a:endCxn id="114" idx="0"/>
          </p:cNvCxnSpPr>
          <p:nvPr/>
        </p:nvCxnSpPr>
        <p:spPr>
          <a:xfrm flipH="1">
            <a:off x="3004210" y="3054560"/>
            <a:ext cx="725973"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73" name="Group 2072"/>
          <p:cNvGrpSpPr/>
          <p:nvPr/>
        </p:nvGrpSpPr>
        <p:grpSpPr>
          <a:xfrm>
            <a:off x="35496" y="3795560"/>
            <a:ext cx="1307246" cy="629840"/>
            <a:chOff x="467545" y="3848550"/>
            <a:chExt cx="1307246" cy="629840"/>
          </a:xfrm>
        </p:grpSpPr>
        <p:sp>
          <p:nvSpPr>
            <p:cNvPr id="96" name="Rounded Rectangle 95"/>
            <p:cNvSpPr>
              <a:spLocks noChangeArrowheads="1"/>
            </p:cNvSpPr>
            <p:nvPr/>
          </p:nvSpPr>
          <p:spPr bwMode="auto">
            <a:xfrm>
              <a:off x="470748" y="3848550"/>
              <a:ext cx="1304043" cy="629840"/>
            </a:xfrm>
            <a:prstGeom prst="roundRect">
              <a:avLst>
                <a:gd name="adj" fmla="val 16667"/>
              </a:avLst>
            </a:prstGeom>
            <a:solidFill>
              <a:srgbClr val="FFAFAF"/>
            </a:solidFill>
            <a:ln w="9525" algn="ctr">
              <a:solidFill>
                <a:srgbClr val="FF6600"/>
              </a:solidFill>
              <a:round/>
            </a:ln>
          </p:spPr>
          <p:txBody>
            <a:bodyPr/>
            <a:lstStyle/>
            <a:p>
              <a:endParaRPr lang="en-US" sz="2200"/>
            </a:p>
          </p:txBody>
        </p:sp>
        <p:sp>
          <p:nvSpPr>
            <p:cNvPr id="97" name="Rectangle 96"/>
            <p:cNvSpPr>
              <a:spLocks noChangeArrowheads="1"/>
            </p:cNvSpPr>
            <p:nvPr/>
          </p:nvSpPr>
          <p:spPr bwMode="auto">
            <a:xfrm>
              <a:off x="467545" y="3941063"/>
              <a:ext cx="1166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(1) Tên</a:t>
              </a:r>
              <a:endParaRPr lang="en-US" sz="2000"/>
            </a:p>
          </p:txBody>
        </p:sp>
      </p:grpSp>
      <p:grpSp>
        <p:nvGrpSpPr>
          <p:cNvPr id="113" name="Group 112"/>
          <p:cNvGrpSpPr/>
          <p:nvPr/>
        </p:nvGrpSpPr>
        <p:grpSpPr>
          <a:xfrm>
            <a:off x="1475656" y="3814118"/>
            <a:ext cx="3053904" cy="629840"/>
            <a:chOff x="467544" y="3848550"/>
            <a:chExt cx="3053904" cy="629840"/>
          </a:xfrm>
        </p:grpSpPr>
        <p:sp>
          <p:nvSpPr>
            <p:cNvPr id="114" name="Rounded Rectangle 113"/>
            <p:cNvSpPr>
              <a:spLocks noChangeArrowheads="1"/>
            </p:cNvSpPr>
            <p:nvPr/>
          </p:nvSpPr>
          <p:spPr bwMode="auto">
            <a:xfrm>
              <a:off x="470748" y="3848550"/>
              <a:ext cx="3050700" cy="629840"/>
            </a:xfrm>
            <a:prstGeom prst="roundRect">
              <a:avLst>
                <a:gd name="adj" fmla="val 16667"/>
              </a:avLst>
            </a:prstGeom>
            <a:solidFill>
              <a:srgbClr val="FFAFAF"/>
            </a:solidFill>
            <a:ln w="9525" algn="ctr">
              <a:solidFill>
                <a:srgbClr val="FF6600"/>
              </a:solidFill>
              <a:round/>
            </a:ln>
          </p:spPr>
          <p:txBody>
            <a:bodyPr/>
            <a:lstStyle/>
            <a:p>
              <a:endParaRPr lang="en-US" sz="2200"/>
            </a:p>
          </p:txBody>
        </p:sp>
        <p:sp>
          <p:nvSpPr>
            <p:cNvPr id="115" name="Rectangle 114"/>
            <p:cNvSpPr>
              <a:spLocks noChangeArrowheads="1"/>
            </p:cNvSpPr>
            <p:nvPr/>
          </p:nvSpPr>
          <p:spPr bwMode="auto">
            <a:xfrm>
              <a:off x="467544" y="3941063"/>
              <a:ext cx="29834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(2) Hình dạng, màu sắc</a:t>
              </a:r>
              <a:endParaRPr lang="en-US" sz="2000"/>
            </a:p>
          </p:txBody>
        </p:sp>
      </p:grpSp>
      <p:grpSp>
        <p:nvGrpSpPr>
          <p:cNvPr id="116" name="Group 115"/>
          <p:cNvGrpSpPr/>
          <p:nvPr/>
        </p:nvGrpSpPr>
        <p:grpSpPr>
          <a:xfrm>
            <a:off x="4716017" y="3814118"/>
            <a:ext cx="1944215" cy="629840"/>
            <a:chOff x="467545" y="3848550"/>
            <a:chExt cx="1944215" cy="629840"/>
          </a:xfrm>
        </p:grpSpPr>
        <p:sp>
          <p:nvSpPr>
            <p:cNvPr id="118" name="Rounded Rectangle 117"/>
            <p:cNvSpPr>
              <a:spLocks noChangeArrowheads="1"/>
            </p:cNvSpPr>
            <p:nvPr/>
          </p:nvSpPr>
          <p:spPr bwMode="auto">
            <a:xfrm>
              <a:off x="470748" y="3848550"/>
              <a:ext cx="1941012" cy="629840"/>
            </a:xfrm>
            <a:prstGeom prst="roundRect">
              <a:avLst>
                <a:gd name="adj" fmla="val 16667"/>
              </a:avLst>
            </a:prstGeom>
            <a:solidFill>
              <a:srgbClr val="FFAFAF"/>
            </a:solidFill>
            <a:ln w="9525" algn="ctr">
              <a:solidFill>
                <a:srgbClr val="FF6600"/>
              </a:solidFill>
              <a:round/>
            </a:ln>
          </p:spPr>
          <p:txBody>
            <a:bodyPr/>
            <a:lstStyle/>
            <a:p>
              <a:endParaRPr lang="en-US" sz="2200"/>
            </a:p>
          </p:txBody>
        </p:sp>
        <p:sp>
          <p:nvSpPr>
            <p:cNvPr id="120" name="Rectangle 119"/>
            <p:cNvSpPr>
              <a:spLocks noChangeArrowheads="1"/>
            </p:cNvSpPr>
            <p:nvPr/>
          </p:nvSpPr>
          <p:spPr bwMode="auto">
            <a:xfrm>
              <a:off x="467545" y="3941063"/>
              <a:ext cx="1944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(3) Công dụng</a:t>
              </a:r>
              <a:endParaRPr lang="en-US" sz="2000"/>
            </a:p>
          </p:txBody>
        </p:sp>
      </p:grpSp>
      <p:grpSp>
        <p:nvGrpSpPr>
          <p:cNvPr id="124" name="Group 123"/>
          <p:cNvGrpSpPr/>
          <p:nvPr/>
        </p:nvGrpSpPr>
        <p:grpSpPr>
          <a:xfrm>
            <a:off x="6732240" y="3795886"/>
            <a:ext cx="2572997" cy="629840"/>
            <a:chOff x="467545" y="3848550"/>
            <a:chExt cx="2572997" cy="629840"/>
          </a:xfrm>
        </p:grpSpPr>
        <p:sp>
          <p:nvSpPr>
            <p:cNvPr id="125" name="Rounded Rectangle 124"/>
            <p:cNvSpPr>
              <a:spLocks noChangeArrowheads="1"/>
            </p:cNvSpPr>
            <p:nvPr/>
          </p:nvSpPr>
          <p:spPr bwMode="auto">
            <a:xfrm>
              <a:off x="470748" y="3848550"/>
              <a:ext cx="2392850" cy="629840"/>
            </a:xfrm>
            <a:prstGeom prst="roundRect">
              <a:avLst>
                <a:gd name="adj" fmla="val 16667"/>
              </a:avLst>
            </a:prstGeom>
            <a:solidFill>
              <a:srgbClr val="FFAFAF"/>
            </a:solidFill>
            <a:ln w="9525" algn="ctr">
              <a:solidFill>
                <a:srgbClr val="FF6600"/>
              </a:solidFill>
              <a:round/>
            </a:ln>
          </p:spPr>
          <p:txBody>
            <a:bodyPr/>
            <a:lstStyle/>
            <a:p>
              <a:endParaRPr lang="en-US" sz="2200"/>
            </a:p>
          </p:txBody>
        </p:sp>
        <p:sp>
          <p:nvSpPr>
            <p:cNvPr id="126" name="Rectangle 125"/>
            <p:cNvSpPr>
              <a:spLocks noChangeArrowheads="1"/>
            </p:cNvSpPr>
            <p:nvPr/>
          </p:nvSpPr>
          <p:spPr bwMode="auto">
            <a:xfrm>
              <a:off x="467545" y="3941063"/>
              <a:ext cx="25729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(4) Cách bảo quản</a:t>
              </a:r>
              <a:endParaRPr lang="en-US" sz="20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2065"/>
                                        </p:tgtEl>
                                        <p:attrNameLst>
                                          <p:attrName>style.visibility</p:attrName>
                                        </p:attrNameLst>
                                      </p:cBhvr>
                                      <p:to>
                                        <p:strVal val="visible"/>
                                      </p:to>
                                    </p:set>
                                    <p:animEffect transition="in" filter="barn(outVertical)">
                                      <p:cBhvr>
                                        <p:cTn id="40" dur="500"/>
                                        <p:tgtEl>
                                          <p:spTgt spid="20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048"/>
                                        </p:tgtEl>
                                        <p:attrNameLst>
                                          <p:attrName>style.visibility</p:attrName>
                                        </p:attrNameLst>
                                      </p:cBhvr>
                                      <p:to>
                                        <p:strVal val="visible"/>
                                      </p:to>
                                    </p:set>
                                    <p:animEffect transition="in" filter="wipe(right)">
                                      <p:cBhvr>
                                        <p:cTn id="45" dur="1000"/>
                                        <p:tgtEl>
                                          <p:spTgt spid="2048"/>
                                        </p:tgtEl>
                                      </p:cBhvr>
                                    </p:animEffect>
                                  </p:childTnLst>
                                </p:cTn>
                              </p:par>
                              <p:par>
                                <p:cTn id="46" presetID="16" presetClass="entr" presetSubtype="21" fill="hold" nodeType="withEffect">
                                  <p:stCondLst>
                                    <p:cond delay="0"/>
                                  </p:stCondLst>
                                  <p:childTnLst>
                                    <p:set>
                                      <p:cBhvr>
                                        <p:cTn id="47" dur="1" fill="hold">
                                          <p:stCondLst>
                                            <p:cond delay="0"/>
                                          </p:stCondLst>
                                        </p:cTn>
                                        <p:tgtEl>
                                          <p:spTgt spid="2073"/>
                                        </p:tgtEl>
                                        <p:attrNameLst>
                                          <p:attrName>style.visibility</p:attrName>
                                        </p:attrNameLst>
                                      </p:cBhvr>
                                      <p:to>
                                        <p:strVal val="visible"/>
                                      </p:to>
                                    </p:set>
                                    <p:animEffect transition="in" filter="barn(inVertical)">
                                      <p:cBhvr>
                                        <p:cTn id="48" dur="500"/>
                                        <p:tgtEl>
                                          <p:spTgt spid="20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up)">
                                      <p:cBhvr>
                                        <p:cTn id="53" dur="1000"/>
                                        <p:tgtEl>
                                          <p:spTgt spid="64"/>
                                        </p:tgtEl>
                                      </p:cBhvr>
                                    </p:animEffect>
                                  </p:childTnLst>
                                </p:cTn>
                              </p:par>
                              <p:par>
                                <p:cTn id="54" presetID="16" presetClass="entr" presetSubtype="21" fill="hold"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up)">
                                      <p:cBhvr>
                                        <p:cTn id="61" dur="1000"/>
                                        <p:tgtEl>
                                          <p:spTgt spid="91"/>
                                        </p:tgtEl>
                                      </p:cBhvr>
                                    </p:animEffect>
                                  </p:childTnLst>
                                </p:cTn>
                              </p:par>
                              <p:par>
                                <p:cTn id="62" presetID="16" presetClass="entr" presetSubtype="21" fill="hold" nodeType="withEffect">
                                  <p:stCondLst>
                                    <p:cond delay="0"/>
                                  </p:stCondLst>
                                  <p:childTnLst>
                                    <p:set>
                                      <p:cBhvr>
                                        <p:cTn id="63" dur="1" fill="hold">
                                          <p:stCondLst>
                                            <p:cond delay="0"/>
                                          </p:stCondLst>
                                        </p:cTn>
                                        <p:tgtEl>
                                          <p:spTgt spid="116"/>
                                        </p:tgtEl>
                                        <p:attrNameLst>
                                          <p:attrName>style.visibility</p:attrName>
                                        </p:attrNameLst>
                                      </p:cBhvr>
                                      <p:to>
                                        <p:strVal val="visible"/>
                                      </p:to>
                                    </p:set>
                                    <p:animEffect transition="in" filter="barn(inVertical)">
                                      <p:cBhvr>
                                        <p:cTn id="64" dur="500"/>
                                        <p:tgtEl>
                                          <p:spTgt spid="1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056"/>
                                        </p:tgtEl>
                                        <p:attrNameLst>
                                          <p:attrName>style.visibility</p:attrName>
                                        </p:attrNameLst>
                                      </p:cBhvr>
                                      <p:to>
                                        <p:strVal val="visible"/>
                                      </p:to>
                                    </p:set>
                                    <p:animEffect transition="in" filter="wipe(left)">
                                      <p:cBhvr>
                                        <p:cTn id="69" dur="1000"/>
                                        <p:tgtEl>
                                          <p:spTgt spid="2056"/>
                                        </p:tgtEl>
                                      </p:cBhvr>
                                    </p:animEffect>
                                  </p:childTnLst>
                                </p:cTn>
                              </p:par>
                              <p:par>
                                <p:cTn id="70" presetID="16" presetClass="entr" presetSubtype="21" fill="hold" nodeType="with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barn(inVertical)">
                                      <p:cBhvr>
                                        <p:cTn id="7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326602" y="1379554"/>
            <a:ext cx="8735501" cy="397510"/>
          </a:xfrm>
          <a:prstGeom prst="rect">
            <a:avLst/>
          </a:prstGeom>
          <a:noFill/>
        </p:spPr>
        <p:txBody>
          <a:bodyPr wrap="square" lIns="91438" tIns="45719" rIns="91438" bIns="45719" rtlCol="0">
            <a:spAutoFit/>
          </a:bodyPr>
          <a:lstStyle/>
          <a:p>
            <a:pPr algn="just"/>
            <a:r>
              <a:rPr lang="vi-VN" sz="2000" b="1">
                <a:solidFill>
                  <a:srgbClr val="C00000"/>
                </a:solidFill>
                <a:latin typeface="Times New Roman" panose="02020603050405020304" pitchFamily="18" charset="0"/>
                <a:cs typeface="Times New Roman" panose="02020603050405020304" pitchFamily="18" charset="0"/>
              </a:rPr>
              <a:t>2. </a:t>
            </a:r>
            <a:r>
              <a:rPr lang="vi-VN" sz="2000">
                <a:latin typeface="Times New Roman" panose="02020603050405020304" pitchFamily="18" charset="0"/>
                <a:cs typeface="Times New Roman" panose="02020603050405020304" pitchFamily="18" charset="0"/>
              </a:rPr>
              <a:t>Viết 4 – 5 câu giới thiệu về một đồ dùng học tập em đã nói ở trên.</a:t>
            </a:r>
            <a:endParaRPr lang="vi-VN" sz="2000">
              <a:latin typeface="Times New Roman" panose="02020603050405020304" pitchFamily="18" charset="0"/>
              <a:cs typeface="Times New Roman" panose="02020603050405020304" pitchFamily="18" charset="0"/>
            </a:endParaRP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endParaRPr lang="en-US">
                <a:solidFill>
                  <a:srgbClr val="4C0000"/>
                </a:solidFill>
              </a:endParaRP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endParaRPr lang="vi-VN" sz="2200" b="1">
              <a:solidFill>
                <a:srgbClr val="FFFF00"/>
              </a:solidFill>
            </a:endParaRP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397510"/>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latin typeface="Times New Roman" panose="02020603050405020304" pitchFamily="18" charset="0"/>
                  <a:cs typeface="Times New Roman" panose="02020603050405020304" pitchFamily="18" charset="0"/>
                </a:rPr>
                <a:t>LUYỆN VIẾT ĐOẠN</a:t>
              </a:r>
              <a:endParaRPr lang="vi-VN" sz="2000" b="1">
                <a:solidFill>
                  <a:srgbClr val="002060"/>
                </a:solidFill>
                <a:latin typeface="Times New Roman" panose="02020603050405020304" pitchFamily="18" charset="0"/>
                <a:cs typeface="Times New Roman" panose="02020603050405020304" pitchFamily="18" charset="0"/>
              </a:endParaRPr>
            </a:p>
          </p:txBody>
        </p:sp>
      </p:grpSp>
      <p:pic>
        <p:nvPicPr>
          <p:cNvPr id="35" name="Picture 4" descr="C:\Users\Administrator\Application Data\Zamaan's Software\psc\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0498" y="1995686"/>
            <a:ext cx="2966179"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Bài yêu cầu gì? </a:t>
            </a:r>
            <a:endParaRPr lang="en-US" sz="2400">
              <a:solidFill>
                <a:srgbClr val="002060"/>
              </a:solidFill>
              <a:latin typeface="+mj-lt"/>
            </a:endParaRPr>
          </a:p>
        </p:txBody>
      </p:sp>
      <p:sp>
        <p:nvSpPr>
          <p:cNvPr id="38" name="TextBox 37"/>
          <p:cNvSpPr txBox="1"/>
          <p:nvPr/>
        </p:nvSpPr>
        <p:spPr>
          <a:xfrm>
            <a:off x="4174380" y="1995686"/>
            <a:ext cx="3651600"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Viết 4 – 5 câu</a:t>
            </a:r>
            <a:endParaRPr lang="en-US" sz="2400">
              <a:solidFill>
                <a:srgbClr val="000000"/>
              </a:solidFill>
              <a:latin typeface="+mj-lt"/>
            </a:endParaRPr>
          </a:p>
        </p:txBody>
      </p:sp>
      <p:sp>
        <p:nvSpPr>
          <p:cNvPr id="39" name="TextBox 38"/>
          <p:cNvSpPr txBox="1"/>
          <p:nvPr/>
        </p:nvSpPr>
        <p:spPr>
          <a:xfrm>
            <a:off x="4174380" y="2532843"/>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Giới thiệu một đồ dùng học tập của em. </a:t>
            </a:r>
            <a:endParaRPr lang="en-US" sz="2400">
              <a:solidFill>
                <a:srgbClr val="000000"/>
              </a:solidFill>
              <a:latin typeface="+mj-lt"/>
            </a:endParaRPr>
          </a:p>
        </p:txBody>
      </p:sp>
      <p:sp>
        <p:nvSpPr>
          <p:cNvPr id="40" name="TextBox 39"/>
          <p:cNvSpPr txBox="1"/>
          <p:nvPr/>
        </p:nvSpPr>
        <p:spPr>
          <a:xfrm>
            <a:off x="740498" y="2571750"/>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về nội dung gì? </a:t>
            </a:r>
            <a:endParaRPr lang="en-US" sz="2400">
              <a:solidFill>
                <a:srgbClr val="002060"/>
              </a:solidFill>
              <a:latin typeface="+mj-lt"/>
            </a:endParaRPr>
          </a:p>
        </p:txBody>
      </p:sp>
      <p:sp>
        <p:nvSpPr>
          <p:cNvPr id="41" name="TextBox 40"/>
          <p:cNvSpPr txBox="1"/>
          <p:nvPr/>
        </p:nvSpPr>
        <p:spPr>
          <a:xfrm>
            <a:off x="683568" y="3262215"/>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như thế nào? </a:t>
            </a:r>
            <a:endParaRPr lang="en-US" sz="2400">
              <a:solidFill>
                <a:srgbClr val="002060"/>
              </a:solidFill>
              <a:latin typeface="+mj-lt"/>
            </a:endParaRPr>
          </a:p>
        </p:txBody>
      </p:sp>
      <p:sp>
        <p:nvSpPr>
          <p:cNvPr id="42" name="TextBox 41"/>
          <p:cNvSpPr txBox="1"/>
          <p:nvPr/>
        </p:nvSpPr>
        <p:spPr>
          <a:xfrm>
            <a:off x="4174380" y="3308380"/>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Nhớ lại những điều vừa nói ở bài tập 1.</a:t>
            </a:r>
            <a:endParaRPr lang="en-US" sz="2400">
              <a:solidFill>
                <a:srgbClr val="000000"/>
              </a:solidFill>
              <a:latin typeface="+mj-lt"/>
            </a:endParaRPr>
          </a:p>
        </p:txBody>
      </p:sp>
      <p:sp>
        <p:nvSpPr>
          <p:cNvPr id="43" name="TextBox 42"/>
          <p:cNvSpPr txBox="1"/>
          <p:nvPr/>
        </p:nvSpPr>
        <p:spPr>
          <a:xfrm>
            <a:off x="4249965" y="4155926"/>
            <a:ext cx="4210467"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Dựa vào gợi ý sơ đồ .</a:t>
            </a:r>
            <a:endParaRPr lang="en-US" sz="2400">
              <a:solidFill>
                <a:srgbClr val="000000"/>
              </a:solidFill>
              <a:latin typeface="+mj-lt"/>
            </a:endParaRPr>
          </a:p>
        </p:txBody>
      </p:sp>
      <p:cxnSp>
        <p:nvCxnSpPr>
          <p:cNvPr id="44" name="Straight Connector 43"/>
          <p:cNvCxnSpPr/>
          <p:nvPr/>
        </p:nvCxnSpPr>
        <p:spPr>
          <a:xfrm>
            <a:off x="4067944" y="2131577"/>
            <a:ext cx="0" cy="2600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1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endParaRPr lang="en-US" dirty="0">
                <a:solidFill>
                  <a:srgbClr val="4C0000"/>
                </a:solidFill>
              </a:endParaRP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endParaRPr lang="vi-VN" sz="2200" b="1">
              <a:solidFill>
                <a:srgbClr val="FFFF00"/>
              </a:solidFill>
            </a:endParaRPr>
          </a:p>
        </p:txBody>
      </p:sp>
      <p:pic>
        <p:nvPicPr>
          <p:cNvPr id="13" name="Picture 1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7692" r="23020"/>
          <a:stretch>
            <a:fillRect/>
          </a:stretch>
        </p:blipFill>
        <p:spPr bwMode="auto">
          <a:xfrm>
            <a:off x="75590" y="1508994"/>
            <a:ext cx="2567682" cy="312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743713" y="2067694"/>
            <a:ext cx="6822757" cy="428625"/>
          </a:xfrm>
          <a:prstGeom prst="rect">
            <a:avLst/>
          </a:prstGeom>
          <a:noFill/>
        </p:spPr>
        <p:txBody>
          <a:bodyPr wrap="square" lIns="91438" tIns="45719" rIns="91438" bIns="45719" rtlCol="0">
            <a:spAutoFit/>
          </a:bodyPr>
          <a:lstStyle/>
          <a:p>
            <a:r>
              <a:rPr lang="vi-VN" sz="2200" b="1">
                <a:latin typeface="Times New Roman" panose="02020603050405020304" pitchFamily="18" charset="0"/>
                <a:cs typeface="Times New Roman" panose="02020603050405020304" pitchFamily="18" charset="0"/>
              </a:rPr>
              <a:t>- Đó là đồ vật gì?</a:t>
            </a:r>
            <a:endParaRPr lang="en-US" sz="2200" b="1">
              <a:solidFill>
                <a:srgbClr val="C00000"/>
              </a:solidFill>
              <a:latin typeface="Times New Roman" panose="02020603050405020304" pitchFamily="18" charset="0"/>
              <a:cs typeface="Times New Roman" panose="02020603050405020304" pitchFamily="18" charset="0"/>
            </a:endParaRPr>
          </a:p>
        </p:txBody>
      </p:sp>
      <p:pic>
        <p:nvPicPr>
          <p:cNvPr id="1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453392"/>
            <a:ext cx="6147668" cy="156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743713" y="2640286"/>
            <a:ext cx="6822757" cy="428625"/>
          </a:xfrm>
          <a:prstGeom prst="rect">
            <a:avLst/>
          </a:prstGeom>
          <a:noFill/>
        </p:spPr>
        <p:txBody>
          <a:bodyPr wrap="square" lIns="91438" tIns="45719" rIns="91438" bIns="45719" rtlCol="0">
            <a:spAutoFit/>
          </a:bodyPr>
          <a:lstStyle/>
          <a:p>
            <a:r>
              <a:rPr lang="vi-VN" sz="2200" b="1">
                <a:latin typeface="Times New Roman" panose="02020603050405020304" pitchFamily="18" charset="0"/>
                <a:cs typeface="Times New Roman" panose="02020603050405020304" pitchFamily="18" charset="0"/>
              </a:rPr>
              <a:t>- Hình dạng, màu sắc nó ra sao?</a:t>
            </a:r>
            <a:endParaRPr lang="en-US" sz="2200" b="1">
              <a:solidFill>
                <a:srgbClr val="C0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2770488" y="3219822"/>
            <a:ext cx="6822757" cy="428625"/>
          </a:xfrm>
          <a:prstGeom prst="rect">
            <a:avLst/>
          </a:prstGeom>
          <a:noFill/>
        </p:spPr>
        <p:txBody>
          <a:bodyPr wrap="square" lIns="91438" tIns="45719" rIns="91438" bIns="45719" rtlCol="0">
            <a:spAutoFit/>
          </a:bodyPr>
          <a:lstStyle/>
          <a:p>
            <a:r>
              <a:rPr lang="vi-VN" sz="2200" b="1">
                <a:latin typeface="Times New Roman" panose="02020603050405020304" pitchFamily="18" charset="0"/>
                <a:cs typeface="Times New Roman" panose="02020603050405020304" pitchFamily="18" charset="0"/>
              </a:rPr>
              <a:t>- Nó giúp em việc gì?</a:t>
            </a:r>
            <a:endParaRPr lang="en-US" sz="2200" b="1">
              <a:solidFill>
                <a:srgbClr val="C0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2789803" y="3867894"/>
            <a:ext cx="6822757" cy="428625"/>
          </a:xfrm>
          <a:prstGeom prst="rect">
            <a:avLst/>
          </a:prstGeom>
          <a:noFill/>
        </p:spPr>
        <p:txBody>
          <a:bodyPr wrap="square" lIns="91438" tIns="45719" rIns="91438" bIns="45719" rtlCol="0">
            <a:spAutoFit/>
          </a:bodyPr>
          <a:lstStyle/>
          <a:p>
            <a:r>
              <a:rPr lang="vi-VN" sz="2200" b="1">
                <a:latin typeface="Times New Roman" panose="02020603050405020304" pitchFamily="18" charset="0"/>
                <a:cs typeface="Times New Roman" panose="02020603050405020304" pitchFamily="18" charset="0"/>
              </a:rPr>
              <a:t>- Em bảo quản nó như thế nào?</a:t>
            </a:r>
            <a:endParaRPr lang="en-US" sz="22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5"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endParaRPr lang="en-US">
                <a:solidFill>
                  <a:srgbClr val="4C0000"/>
                </a:solidFill>
              </a:endParaRP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endParaRPr lang="vi-VN" sz="2200" b="1">
              <a:solidFill>
                <a:srgbClr val="FFFF00"/>
              </a:solidFill>
            </a:endParaRP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26" name="TextBox 25"/>
          <p:cNvSpPr txBox="1"/>
          <p:nvPr/>
        </p:nvSpPr>
        <p:spPr>
          <a:xfrm>
            <a:off x="326602" y="1236707"/>
            <a:ext cx="8735501" cy="397510"/>
          </a:xfrm>
          <a:prstGeom prst="rect">
            <a:avLst/>
          </a:prstGeom>
          <a:noFill/>
        </p:spPr>
        <p:txBody>
          <a:bodyPr wrap="square" lIns="91438" tIns="45719" rIns="91438" bIns="45719" rtlCol="0">
            <a:spAutoFit/>
          </a:bodyPr>
          <a:lstStyle/>
          <a:p>
            <a:pPr algn="just"/>
            <a:r>
              <a:rPr lang="vi-VN" sz="2000" b="1">
                <a:solidFill>
                  <a:srgbClr val="C00000"/>
                </a:solidFill>
                <a:latin typeface="Times New Roman" panose="02020603050405020304" pitchFamily="18" charset="0"/>
                <a:cs typeface="Times New Roman" panose="02020603050405020304" pitchFamily="18" charset="0"/>
              </a:rPr>
              <a:t>2. </a:t>
            </a:r>
            <a:r>
              <a:rPr lang="vi-VN" sz="2000">
                <a:latin typeface="Times New Roman" panose="02020603050405020304" pitchFamily="18" charset="0"/>
                <a:cs typeface="Times New Roman" panose="02020603050405020304" pitchFamily="18" charset="0"/>
              </a:rPr>
              <a:t>Viết 4 – 5 câu giới thiệu về </a:t>
            </a:r>
            <a:r>
              <a:rPr lang="en-US" sz="2000" b="1">
                <a:solidFill>
                  <a:srgbClr val="C00000"/>
                </a:solidFill>
                <a:latin typeface="Times New Roman" panose="02020603050405020304" pitchFamily="18" charset="0"/>
                <a:cs typeface="Times New Roman" panose="02020603050405020304" pitchFamily="18" charset="0"/>
              </a:rPr>
              <a:t>cái bút máy.</a:t>
            </a:r>
            <a:endParaRPr lang="vi-VN" sz="2000" b="1">
              <a:solidFill>
                <a:srgbClr val="C00000"/>
              </a:solidFill>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endParaRPr lang="vi-VN" sz="2000" b="1">
                <a:solidFill>
                  <a:srgbClr val="002060"/>
                </a:solidFill>
              </a:endParaRPr>
            </a:p>
          </p:txBody>
        </p:sp>
      </p:grpSp>
      <p:pic>
        <p:nvPicPr>
          <p:cNvPr id="36" name="Picture 4" descr="C:\Users\Administrator\Application Data\Zamaan's Software\psc\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4">
            <a:duotone>
              <a:schemeClr val="accent1">
                <a:shade val="45000"/>
                <a:satMod val="135000"/>
              </a:schemeClr>
              <a:prstClr val="white"/>
            </a:duotone>
          </a:blip>
          <a:srcRect b="9759"/>
          <a:stretch>
            <a:fillRect/>
          </a:stretch>
        </p:blipFill>
        <p:spPr bwMode="auto">
          <a:xfrm>
            <a:off x="26505" y="1923678"/>
            <a:ext cx="8608864" cy="2376264"/>
          </a:xfrm>
          <a:prstGeom prst="rect">
            <a:avLst/>
          </a:prstGeom>
          <a:noFill/>
          <a:ln>
            <a:noFill/>
          </a:ln>
        </p:spPr>
      </p:pic>
      <p:sp>
        <p:nvSpPr>
          <p:cNvPr id="45" name="TextBox 44"/>
          <p:cNvSpPr txBox="1"/>
          <p:nvPr/>
        </p:nvSpPr>
        <p:spPr>
          <a:xfrm>
            <a:off x="146685" y="2011680"/>
            <a:ext cx="8244840" cy="2213610"/>
          </a:xfrm>
          <a:prstGeom prst="rect">
            <a:avLst/>
          </a:prstGeom>
          <a:noFill/>
        </p:spPr>
        <p:txBody>
          <a:bodyPr wrap="square" lIns="91438" tIns="45719" rIns="91438" bIns="45719" rtlCol="0">
            <a:spAutoFit/>
          </a:bodyPr>
          <a:lstStyle/>
          <a:p>
            <a:pPr algn="ctr">
              <a:lnSpc>
                <a:spcPct val="150000"/>
              </a:lnSpc>
            </a:pPr>
            <a:r>
              <a:rPr lang="en-US" sz="2300" b="1">
                <a:latin typeface="Times New Roman" panose="02020603050405020304" pitchFamily="18" charset="0"/>
                <a:cs typeface="Times New Roman" panose="02020603050405020304" pitchFamily="18" charset="0"/>
              </a:rPr>
              <a:t>Bài làm</a:t>
            </a:r>
            <a:endParaRPr lang="en-US" sz="2300" b="1">
              <a:latin typeface="Times New Roman" panose="02020603050405020304" pitchFamily="18" charset="0"/>
              <a:cs typeface="Times New Roman" panose="02020603050405020304" pitchFamily="18" charset="0"/>
            </a:endParaRPr>
          </a:p>
          <a:p>
            <a:pPr algn="just">
              <a:lnSpc>
                <a:spcPct val="150000"/>
              </a:lnSpc>
            </a:pPr>
            <a:r>
              <a:rPr lang="en-US" sz="2300" b="1">
                <a:latin typeface="Times New Roman" panose="02020603050405020304" pitchFamily="18" charset="0"/>
                <a:cs typeface="Times New Roman" panose="02020603050405020304" pitchFamily="18" charset="0"/>
              </a:rPr>
              <a:t>     Cái bút máy của em là bút Nét hoa. Nó mãu đỏ đậm. Ngòi bút viết rất trơn. Bút rất dễ bơm mực. Nh</a:t>
            </a:r>
            <a:r>
              <a:rPr lang="vi-VN" altLang="en-US" sz="2300" b="1">
                <a:latin typeface="Times New Roman" panose="02020603050405020304" pitchFamily="18" charset="0"/>
                <a:cs typeface="Times New Roman" panose="02020603050405020304" pitchFamily="18" charset="0"/>
              </a:rPr>
              <a:t>ờ</a:t>
            </a:r>
            <a:r>
              <a:rPr lang="en-US" sz="2300" b="1">
                <a:latin typeface="Times New Roman" panose="02020603050405020304" pitchFamily="18" charset="0"/>
                <a:cs typeface="Times New Roman" panose="02020603050405020304" pitchFamily="18" charset="0"/>
              </a:rPr>
              <a:t> nó, em có nhiều bài viết đẹp.</a:t>
            </a:r>
            <a:r>
              <a:rPr lang="vi-VN" altLang="en-US" sz="2300" b="1">
                <a:latin typeface="Times New Roman" panose="02020603050405020304" pitchFamily="18" charset="0"/>
                <a:cs typeface="Times New Roman" panose="02020603050405020304" pitchFamily="18" charset="0"/>
              </a:rPr>
              <a:t> Em sẽ giữ  gìn bút thật cẩn </a:t>
            </a:r>
            <a:r>
              <a:rPr lang="vi-VN" altLang="en-US" sz="2300" b="1">
                <a:latin typeface="Times New Roman" panose="02020603050405020304" pitchFamily="18" charset="0"/>
                <a:cs typeface="Times New Roman" panose="02020603050405020304" pitchFamily="18" charset="0"/>
              </a:rPr>
              <a:t>thận.</a:t>
            </a:r>
            <a:endParaRPr lang="vi-VN" altLang="en-US" sz="23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5">
                                            <p:txEl>
                                              <p:pRg st="0" end="0"/>
                                            </p:txEl>
                                          </p:spTgt>
                                        </p:tgtEl>
                                        <p:attrNameLst>
                                          <p:attrName>style.visibility</p:attrName>
                                        </p:attrNameLst>
                                      </p:cBhvr>
                                      <p:to>
                                        <p:strVal val="visible"/>
                                      </p:to>
                                    </p:set>
                                    <p:animEffect transition="in" filter="wipe(left)">
                                      <p:cBhvr>
                                        <p:cTn id="20" dur="1000"/>
                                        <p:tgtEl>
                                          <p:spTgt spid="45">
                                            <p:txEl>
                                              <p:pRg st="0" end="0"/>
                                            </p:txEl>
                                          </p:spTgt>
                                        </p:tgtEl>
                                      </p:cBhvr>
                                    </p:animEffect>
                                  </p:childTnLst>
                                </p:cTn>
                              </p:par>
                              <p:par>
                                <p:cTn id="21" presetID="16" presetClass="entr" presetSubtype="37"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outVertical)">
                                      <p:cBhvr>
                                        <p:cTn id="23" dur="10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xEl>
                                              <p:pRg st="1" end="1"/>
                                            </p:txEl>
                                          </p:spTgt>
                                        </p:tgtEl>
                                        <p:attrNameLst>
                                          <p:attrName>style.visibility</p:attrName>
                                        </p:attrNameLst>
                                      </p:cBhvr>
                                      <p:to>
                                        <p:strVal val="visible"/>
                                      </p:to>
                                    </p:set>
                                    <p:animEffect transition="in" filter="wipe(left)">
                                      <p:cBhvr>
                                        <p:cTn id="28"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endParaRPr lang="en-US">
                <a:solidFill>
                  <a:srgbClr val="4C0000"/>
                </a:solidFill>
              </a:endParaRP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endParaRPr lang="vi-VN" sz="2200" b="1">
              <a:solidFill>
                <a:srgbClr val="FFFF00"/>
              </a:solidFill>
            </a:endParaRP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26" name="TextBox 25"/>
          <p:cNvSpPr txBox="1"/>
          <p:nvPr/>
        </p:nvSpPr>
        <p:spPr>
          <a:xfrm>
            <a:off x="326602" y="1236707"/>
            <a:ext cx="8735501" cy="397510"/>
          </a:xfrm>
          <a:prstGeom prst="rect">
            <a:avLst/>
          </a:prstGeom>
          <a:noFill/>
        </p:spPr>
        <p:txBody>
          <a:bodyPr wrap="square" lIns="91438" tIns="45719" rIns="91438" bIns="45719" rtlCol="0">
            <a:spAutoFit/>
          </a:bodyPr>
          <a:lstStyle/>
          <a:p>
            <a:pPr algn="just"/>
            <a:r>
              <a:rPr lang="vi-VN" sz="2000" b="1">
                <a:solidFill>
                  <a:srgbClr val="C00000"/>
                </a:solidFill>
                <a:latin typeface="Times New Roman" panose="02020603050405020304" pitchFamily="18" charset="0"/>
                <a:cs typeface="Times New Roman" panose="02020603050405020304" pitchFamily="18" charset="0"/>
              </a:rPr>
              <a:t>2. </a:t>
            </a:r>
            <a:r>
              <a:rPr lang="vi-VN" sz="2000">
                <a:latin typeface="Times New Roman" panose="02020603050405020304" pitchFamily="18" charset="0"/>
                <a:cs typeface="Times New Roman" panose="02020603050405020304" pitchFamily="18" charset="0"/>
              </a:rPr>
              <a:t>Viết 4 – 5 câu giới thiệu về </a:t>
            </a:r>
            <a:r>
              <a:rPr lang="en-US" sz="2000">
                <a:latin typeface="Times New Roman" panose="02020603050405020304" pitchFamily="18" charset="0"/>
                <a:cs typeface="Times New Roman" panose="02020603050405020304" pitchFamily="18" charset="0"/>
              </a:rPr>
              <a:t> </a:t>
            </a:r>
            <a:r>
              <a:rPr lang="en-US" sz="2000" b="1">
                <a:solidFill>
                  <a:srgbClr val="C00000"/>
                </a:solidFill>
                <a:latin typeface="Times New Roman" panose="02020603050405020304" pitchFamily="18" charset="0"/>
                <a:cs typeface="Times New Roman" panose="02020603050405020304" pitchFamily="18" charset="0"/>
              </a:rPr>
              <a:t>quyển sách Tiếng Việt.</a:t>
            </a:r>
            <a:endParaRPr lang="vi-VN" sz="2000" b="1">
              <a:solidFill>
                <a:srgbClr val="C00000"/>
              </a:solidFill>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endParaRPr lang="vi-VN" sz="2000" b="1">
                <a:solidFill>
                  <a:srgbClr val="002060"/>
                </a:solidFill>
              </a:endParaRPr>
            </a:p>
          </p:txBody>
        </p:sp>
      </p:grpSp>
      <p:pic>
        <p:nvPicPr>
          <p:cNvPr id="36" name="Picture 4" descr="C:\Users\Administrator\Application Data\Zamaan's Software\psc\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4">
            <a:duotone>
              <a:schemeClr val="accent1">
                <a:shade val="45000"/>
                <a:satMod val="135000"/>
              </a:schemeClr>
              <a:prstClr val="white"/>
            </a:duotone>
          </a:blip>
          <a:srcRect b="9759"/>
          <a:stretch>
            <a:fillRect/>
          </a:stretch>
        </p:blipFill>
        <p:spPr bwMode="auto">
          <a:xfrm>
            <a:off x="534042" y="1928653"/>
            <a:ext cx="8608864" cy="2376264"/>
          </a:xfrm>
          <a:prstGeom prst="rect">
            <a:avLst/>
          </a:prstGeom>
          <a:noFill/>
          <a:ln>
            <a:noFill/>
          </a:ln>
        </p:spPr>
      </p:pic>
      <p:sp>
        <p:nvSpPr>
          <p:cNvPr id="45" name="TextBox 44"/>
          <p:cNvSpPr txBox="1"/>
          <p:nvPr/>
        </p:nvSpPr>
        <p:spPr>
          <a:xfrm>
            <a:off x="2484274" y="1995686"/>
            <a:ext cx="6480720" cy="2744470"/>
          </a:xfrm>
          <a:prstGeom prst="rect">
            <a:avLst/>
          </a:prstGeom>
          <a:noFill/>
        </p:spPr>
        <p:txBody>
          <a:bodyPr wrap="square" lIns="91438" tIns="45719" rIns="91438" bIns="45719" rtlCol="0">
            <a:spAutoFit/>
          </a:bodyPr>
          <a:lstStyle/>
          <a:p>
            <a:pPr algn="ctr">
              <a:lnSpc>
                <a:spcPct val="150000"/>
              </a:lnSpc>
            </a:pPr>
            <a:r>
              <a:rPr lang="en-US" sz="2300" b="1">
                <a:latin typeface="Times New Roman" panose="02020603050405020304" pitchFamily="18" charset="0"/>
                <a:cs typeface="Times New Roman" panose="02020603050405020304" pitchFamily="18" charset="0"/>
              </a:rPr>
              <a:t>Bài làm</a:t>
            </a:r>
            <a:endParaRPr lang="en-US" sz="2300" b="1">
              <a:latin typeface="Times New Roman" panose="02020603050405020304" pitchFamily="18" charset="0"/>
              <a:cs typeface="Times New Roman" panose="02020603050405020304" pitchFamily="18" charset="0"/>
            </a:endParaRPr>
          </a:p>
          <a:p>
            <a:pPr algn="just">
              <a:lnSpc>
                <a:spcPct val="150000"/>
              </a:lnSpc>
            </a:pPr>
            <a:r>
              <a:rPr lang="en-US" sz="2300" b="1">
                <a:latin typeface="Times New Roman" panose="02020603050405020304" pitchFamily="18" charset="0"/>
                <a:cs typeface="Times New Roman" panose="02020603050405020304" pitchFamily="18" charset="0"/>
              </a:rPr>
              <a:t>     Quyển sách Tiếng Việt của em đẹp lắm! Nó to hơn quyển vở ô li nhưng thật dày. Giấy bóng láng. Sách có nhiều tranh vẽ đẹp và bài đọc hay. Em rất  thích nó.</a:t>
            </a:r>
            <a:r>
              <a:rPr lang="vi-VN" altLang="en-US" sz="2300" b="1">
                <a:latin typeface="Times New Roman" panose="02020603050405020304" pitchFamily="18" charset="0"/>
                <a:cs typeface="Times New Roman" panose="02020603050405020304" pitchFamily="18" charset="0"/>
              </a:rPr>
              <a:t> Em sẽ giữ gìn nó thật cẩn </a:t>
            </a:r>
            <a:r>
              <a:rPr lang="vi-VN" altLang="en-US" sz="2300" b="1">
                <a:latin typeface="Times New Roman" panose="02020603050405020304" pitchFamily="18" charset="0"/>
                <a:cs typeface="Times New Roman" panose="02020603050405020304" pitchFamily="18" charset="0"/>
              </a:rPr>
              <a:t>thận.</a:t>
            </a:r>
            <a:endParaRPr lang="vi-VN" altLang="en-US" sz="2300" b="1">
              <a:latin typeface="Times New Roman" panose="02020603050405020304" pitchFamily="18" charset="0"/>
              <a:cs typeface="Times New Roman" panose="02020603050405020304" pitchFamily="18" charset="0"/>
            </a:endParaRPr>
          </a:p>
        </p:txBody>
      </p:sp>
      <p:pic>
        <p:nvPicPr>
          <p:cNvPr id="19" name="Picture 7" descr="Free Girl Writing Vectors, 1,000+ Images in AI, EPS format"/>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15487" r="21942" b="4945"/>
          <a:stretch>
            <a:fillRect/>
          </a:stretch>
        </p:blipFill>
        <p:spPr bwMode="auto">
          <a:xfrm>
            <a:off x="-215265" y="1557676"/>
            <a:ext cx="2627784" cy="30992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istrator\Application Data\Zamaan's Software\psc\screensho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412354">
            <a:off x="1888561" y="3928949"/>
            <a:ext cx="548488" cy="6861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10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1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Effect transition="in" filter="wipe(left)">
                                      <p:cBhvr>
                                        <p:cTn id="28" dur="1000"/>
                                        <p:tgtEl>
                                          <p:spTgt spid="45">
                                            <p:txEl>
                                              <p:pRg st="0" end="0"/>
                                            </p:txEl>
                                          </p:spTgt>
                                        </p:tgtEl>
                                      </p:cBhvr>
                                    </p:animEffect>
                                  </p:childTnLst>
                                </p:cTn>
                              </p:par>
                              <p:par>
                                <p:cTn id="29" presetID="16" presetClass="entr" presetSubtype="37"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outVertical)">
                                      <p:cBhvr>
                                        <p:cTn id="31" dur="10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5">
                                            <p:txEl>
                                              <p:pRg st="1" end="1"/>
                                            </p:txEl>
                                          </p:spTgt>
                                        </p:tgtEl>
                                        <p:attrNameLst>
                                          <p:attrName>style.visibility</p:attrName>
                                        </p:attrNameLst>
                                      </p:cBhvr>
                                      <p:to>
                                        <p:strVal val="visible"/>
                                      </p:to>
                                    </p:set>
                                    <p:animEffect transition="in" filter="wipe(left)">
                                      <p:cBhvr>
                                        <p:cTn id="36"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endParaRPr lang="en-US">
                <a:solidFill>
                  <a:srgbClr val="4C0000"/>
                </a:solidFill>
              </a:endParaRP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endParaRPr lang="vi-VN" sz="2200" b="1">
              <a:solidFill>
                <a:srgbClr val="FFFF00"/>
              </a:solidFill>
            </a:endParaRP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26" name="TextBox 25"/>
          <p:cNvSpPr txBox="1"/>
          <p:nvPr/>
        </p:nvSpPr>
        <p:spPr>
          <a:xfrm>
            <a:off x="326602" y="1236707"/>
            <a:ext cx="8735501" cy="397510"/>
          </a:xfrm>
          <a:prstGeom prst="rect">
            <a:avLst/>
          </a:prstGeom>
          <a:noFill/>
        </p:spPr>
        <p:txBody>
          <a:bodyPr wrap="square" lIns="91438" tIns="45719" rIns="91438" bIns="45719" rtlCol="0">
            <a:spAutoFit/>
          </a:bodyPr>
          <a:lstStyle/>
          <a:p>
            <a:pPr algn="just"/>
            <a:r>
              <a:rPr lang="vi-VN" sz="2000" b="1">
                <a:solidFill>
                  <a:srgbClr val="C00000"/>
                </a:solidFill>
                <a:latin typeface="Times New Roman" panose="02020603050405020304" pitchFamily="18" charset="0"/>
                <a:cs typeface="Times New Roman" panose="02020603050405020304" pitchFamily="18" charset="0"/>
              </a:rPr>
              <a:t>2. </a:t>
            </a:r>
            <a:r>
              <a:rPr lang="vi-VN" sz="2000">
                <a:latin typeface="Times New Roman" panose="02020603050405020304" pitchFamily="18" charset="0"/>
                <a:cs typeface="Times New Roman" panose="02020603050405020304" pitchFamily="18" charset="0"/>
              </a:rPr>
              <a:t>Viết 4 – 5 câu giới thiệu về </a:t>
            </a:r>
            <a:r>
              <a:rPr lang="en-US" sz="2000">
                <a:latin typeface="Times New Roman" panose="02020603050405020304" pitchFamily="18" charset="0"/>
                <a:cs typeface="Times New Roman" panose="02020603050405020304" pitchFamily="18" charset="0"/>
              </a:rPr>
              <a:t> </a:t>
            </a:r>
            <a:r>
              <a:rPr lang="en-US" sz="2000" b="1">
                <a:solidFill>
                  <a:srgbClr val="C00000"/>
                </a:solidFill>
                <a:latin typeface="Times New Roman" panose="02020603050405020304" pitchFamily="18" charset="0"/>
                <a:cs typeface="Times New Roman" panose="02020603050405020304" pitchFamily="18" charset="0"/>
              </a:rPr>
              <a:t>cái cặp sách.</a:t>
            </a:r>
            <a:endParaRPr lang="vi-VN" sz="2000" b="1">
              <a:solidFill>
                <a:srgbClr val="C00000"/>
              </a:solidFill>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endParaRPr lang="vi-VN" sz="2000" b="1">
                <a:solidFill>
                  <a:srgbClr val="002060"/>
                </a:solidFill>
              </a:endParaRPr>
            </a:p>
          </p:txBody>
        </p:sp>
      </p:grpSp>
      <p:pic>
        <p:nvPicPr>
          <p:cNvPr id="36" name="Picture 4" descr="C:\Users\Administrator\Application Data\Zamaan's Software\psc\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4">
            <a:duotone>
              <a:schemeClr val="accent1">
                <a:shade val="45000"/>
                <a:satMod val="135000"/>
              </a:schemeClr>
              <a:prstClr val="white"/>
            </a:duotone>
          </a:blip>
          <a:srcRect b="9759"/>
          <a:stretch>
            <a:fillRect/>
          </a:stretch>
        </p:blipFill>
        <p:spPr bwMode="auto">
          <a:xfrm>
            <a:off x="39079" y="1923678"/>
            <a:ext cx="8608864" cy="2376264"/>
          </a:xfrm>
          <a:prstGeom prst="rect">
            <a:avLst/>
          </a:prstGeom>
          <a:noFill/>
          <a:ln>
            <a:noFill/>
          </a:ln>
        </p:spPr>
      </p:pic>
      <p:sp>
        <p:nvSpPr>
          <p:cNvPr id="45" name="TextBox 44"/>
          <p:cNvSpPr txBox="1"/>
          <p:nvPr/>
        </p:nvSpPr>
        <p:spPr>
          <a:xfrm>
            <a:off x="35495" y="1995686"/>
            <a:ext cx="8612447" cy="2744470"/>
          </a:xfrm>
          <a:prstGeom prst="rect">
            <a:avLst/>
          </a:prstGeom>
          <a:noFill/>
        </p:spPr>
        <p:txBody>
          <a:bodyPr wrap="square" lIns="91438" tIns="45719" rIns="91438" bIns="45719" rtlCol="0">
            <a:spAutoFit/>
          </a:bodyPr>
          <a:lstStyle/>
          <a:p>
            <a:pPr algn="ctr">
              <a:lnSpc>
                <a:spcPct val="150000"/>
              </a:lnSpc>
            </a:pPr>
            <a:r>
              <a:rPr lang="en-US" sz="2300" b="1">
                <a:latin typeface="Times New Roman" panose="02020603050405020304" pitchFamily="18" charset="0"/>
                <a:cs typeface="Times New Roman" panose="02020603050405020304" pitchFamily="18" charset="0"/>
              </a:rPr>
              <a:t>Bài làm</a:t>
            </a:r>
            <a:endParaRPr lang="en-US" sz="2300" b="1">
              <a:latin typeface="Times New Roman" panose="02020603050405020304" pitchFamily="18" charset="0"/>
              <a:cs typeface="Times New Roman" panose="02020603050405020304" pitchFamily="18" charset="0"/>
            </a:endParaRPr>
          </a:p>
          <a:p>
            <a:pPr algn="just">
              <a:lnSpc>
                <a:spcPct val="150000"/>
              </a:lnSpc>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Chiếc cặp của em </a:t>
            </a:r>
            <a:r>
              <a:rPr lang="en-US" sz="2300" b="1">
                <a:latin typeface="Times New Roman" panose="02020603050405020304" pitchFamily="18" charset="0"/>
                <a:cs typeface="Times New Roman" panose="02020603050405020304" pitchFamily="18" charset="0"/>
              </a:rPr>
              <a:t>thật </a:t>
            </a:r>
            <a:r>
              <a:rPr lang="vi-VN" sz="2300" b="1">
                <a:latin typeface="Times New Roman" panose="02020603050405020304" pitchFamily="18" charset="0"/>
                <a:cs typeface="Times New Roman" panose="02020603050405020304" pitchFamily="18" charset="0"/>
              </a:rPr>
              <a:t>đáng yêu! Nó được may bằng vải da. Nó màu xanh nước biển có in hình </a:t>
            </a: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5 anh em siêu nhân. Cặp rộng  và khá vừa với em. Nó giúp em </a:t>
            </a:r>
            <a:r>
              <a:rPr lang="en-US" sz="2300" b="1">
                <a:latin typeface="Times New Roman" panose="02020603050405020304" pitchFamily="18" charset="0"/>
                <a:cs typeface="Times New Roman" panose="02020603050405020304" pitchFamily="18" charset="0"/>
              </a:rPr>
              <a:t>giữ gìn sách vở</a:t>
            </a:r>
            <a:r>
              <a:rPr lang="vi-VN" sz="2300" b="1">
                <a:latin typeface="Times New Roman" panose="02020603050405020304" pitchFamily="18" charset="0"/>
                <a:cs typeface="Times New Roman" panose="02020603050405020304" pitchFamily="18" charset="0"/>
              </a:rPr>
              <a:t>. Em sẽ giữ gìn nó thật cẩn </a:t>
            </a:r>
            <a:r>
              <a:rPr lang="vi-VN" sz="2300" b="1">
                <a:latin typeface="Times New Roman" panose="02020603050405020304" pitchFamily="18" charset="0"/>
                <a:cs typeface="Times New Roman" panose="02020603050405020304" pitchFamily="18" charset="0"/>
              </a:rPr>
              <a:t>thận.</a:t>
            </a:r>
            <a:endParaRPr lang="vi-VN" sz="23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5">
                                            <p:txEl>
                                              <p:pRg st="0" end="0"/>
                                            </p:txEl>
                                          </p:spTgt>
                                        </p:tgtEl>
                                        <p:attrNameLst>
                                          <p:attrName>style.visibility</p:attrName>
                                        </p:attrNameLst>
                                      </p:cBhvr>
                                      <p:to>
                                        <p:strVal val="visible"/>
                                      </p:to>
                                    </p:set>
                                    <p:animEffect transition="in" filter="wipe(left)">
                                      <p:cBhvr>
                                        <p:cTn id="20" dur="1000"/>
                                        <p:tgtEl>
                                          <p:spTgt spid="45">
                                            <p:txEl>
                                              <p:pRg st="0" end="0"/>
                                            </p:txEl>
                                          </p:spTgt>
                                        </p:tgtEl>
                                      </p:cBhvr>
                                    </p:animEffect>
                                  </p:childTnLst>
                                </p:cTn>
                              </p:par>
                              <p:par>
                                <p:cTn id="21" presetID="16" presetClass="entr" presetSubtype="37"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outVertical)">
                                      <p:cBhvr>
                                        <p:cTn id="23" dur="10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xEl>
                                              <p:pRg st="1" end="1"/>
                                            </p:txEl>
                                          </p:spTgt>
                                        </p:tgtEl>
                                        <p:attrNameLst>
                                          <p:attrName>style.visibility</p:attrName>
                                        </p:attrNameLst>
                                      </p:cBhvr>
                                      <p:to>
                                        <p:strVal val="visible"/>
                                      </p:to>
                                    </p:set>
                                    <p:animEffect transition="in" filter="wipe(left)">
                                      <p:cBhvr>
                                        <p:cTn id="28"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143000" y="460772"/>
            <a:ext cx="6858000" cy="5363034"/>
          </a:xfrm>
          <a:prstGeom prst="rect">
            <a:avLst/>
          </a:prstGeom>
        </p:spPr>
      </p:pic>
      <p:pic>
        <p:nvPicPr>
          <p:cNvPr id="3" name="图片 2"/>
          <p:cNvPicPr>
            <a:picLocks noChangeAspect="1"/>
          </p:cNvPicPr>
          <p:nvPr/>
        </p:nvPicPr>
        <p:blipFill>
          <a:blip r:embed="rId2"/>
          <a:stretch>
            <a:fillRect/>
          </a:stretch>
        </p:blipFill>
        <p:spPr>
          <a:xfrm>
            <a:off x="1572639" y="1132285"/>
            <a:ext cx="5956876" cy="2986088"/>
          </a:xfrm>
          <a:prstGeom prst="rect">
            <a:avLst/>
          </a:prstGeom>
        </p:spPr>
      </p:pic>
      <p:pic>
        <p:nvPicPr>
          <p:cNvPr id="4" name="图片 3"/>
          <p:cNvPicPr>
            <a:picLocks noChangeAspect="1"/>
          </p:cNvPicPr>
          <p:nvPr/>
        </p:nvPicPr>
        <p:blipFill>
          <a:blip r:embed="rId3"/>
          <a:stretch>
            <a:fillRect/>
          </a:stretch>
        </p:blipFill>
        <p:spPr>
          <a:xfrm>
            <a:off x="1068867" y="227845"/>
            <a:ext cx="1433272" cy="1546957"/>
          </a:xfrm>
          <a:prstGeom prst="rect">
            <a:avLst/>
          </a:prstGeom>
        </p:spPr>
      </p:pic>
      <p:pic>
        <p:nvPicPr>
          <p:cNvPr id="5" name="图片 4"/>
          <p:cNvPicPr>
            <a:picLocks noChangeAspect="1"/>
          </p:cNvPicPr>
          <p:nvPr/>
        </p:nvPicPr>
        <p:blipFill>
          <a:blip r:embed="rId4"/>
          <a:stretch>
            <a:fillRect/>
          </a:stretch>
        </p:blipFill>
        <p:spPr>
          <a:xfrm>
            <a:off x="6671822" y="314754"/>
            <a:ext cx="1111871" cy="1373141"/>
          </a:xfrm>
          <a:prstGeom prst="rect">
            <a:avLst/>
          </a:prstGeom>
        </p:spPr>
      </p:pic>
      <p:pic>
        <p:nvPicPr>
          <p:cNvPr id="6" name="图片 5"/>
          <p:cNvPicPr>
            <a:picLocks noChangeAspect="1"/>
          </p:cNvPicPr>
          <p:nvPr/>
        </p:nvPicPr>
        <p:blipFill>
          <a:blip r:embed="rId5"/>
          <a:stretch>
            <a:fillRect/>
          </a:stretch>
        </p:blipFill>
        <p:spPr>
          <a:xfrm>
            <a:off x="2502141" y="3363842"/>
            <a:ext cx="4613791" cy="1132999"/>
          </a:xfrm>
          <a:prstGeom prst="rect">
            <a:avLst/>
          </a:prstGeom>
        </p:spPr>
      </p:pic>
      <p:grpSp>
        <p:nvGrpSpPr>
          <p:cNvPr id="11" name="组合 10"/>
          <p:cNvGrpSpPr/>
          <p:nvPr/>
        </p:nvGrpSpPr>
        <p:grpSpPr>
          <a:xfrm rot="6329695" flipH="1">
            <a:off x="7291386" y="2202717"/>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sz="1400">
                <a:solidFill>
                  <a:srgbClr val="5FA080"/>
                </a:solidFill>
                <a:latin typeface="等线"/>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sz="1400">
                <a:solidFill>
                  <a:srgbClr val="5FA080"/>
                </a:solidFill>
                <a:latin typeface="等线"/>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sz="1400">
                <a:solidFill>
                  <a:srgbClr val="5FA080"/>
                </a:solidFill>
                <a:latin typeface="等线"/>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sz="1400" dirty="0">
                <a:solidFill>
                  <a:srgbClr val="5FA080"/>
                </a:solidFill>
                <a:latin typeface="等线"/>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sz="1400">
                <a:solidFill>
                  <a:srgbClr val="5FA080"/>
                </a:solidFill>
                <a:latin typeface="等线"/>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sz="1400">
                <a:solidFill>
                  <a:srgbClr val="5FA080"/>
                </a:solidFill>
                <a:latin typeface="等线"/>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sz="1400">
                <a:solidFill>
                  <a:srgbClr val="5FA080"/>
                </a:solidFill>
                <a:latin typeface="等线"/>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sz="1400">
                <a:solidFill>
                  <a:srgbClr val="5FA080"/>
                </a:solidFill>
                <a:latin typeface="等线"/>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sz="1400">
                <a:solidFill>
                  <a:srgbClr val="5FA080"/>
                </a:solidFill>
                <a:latin typeface="等线"/>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sz="1400">
                <a:solidFill>
                  <a:srgbClr val="5FA080"/>
                </a:solidFill>
                <a:latin typeface="等线"/>
              </a:endParaRPr>
            </a:p>
          </p:txBody>
        </p:sp>
      </p:grpSp>
      <p:sp>
        <p:nvSpPr>
          <p:cNvPr id="33" name="文本框 32"/>
          <p:cNvSpPr txBox="1"/>
          <p:nvPr/>
        </p:nvSpPr>
        <p:spPr>
          <a:xfrm>
            <a:off x="2812093" y="1195615"/>
            <a:ext cx="3519818" cy="953135"/>
          </a:xfrm>
          <a:prstGeom prst="rect">
            <a:avLst/>
          </a:prstGeom>
          <a:noFill/>
        </p:spPr>
        <p:txBody>
          <a:bodyPr wrap="square" lIns="68574" tIns="34289" rIns="68574"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900">
              <a:defRPr/>
            </a:pPr>
            <a:r>
              <a:rPr lang="en-US" altLang="zh-CN"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
        <p:nvSpPr>
          <p:cNvPr id="19" name="WordArt 27"/>
          <p:cNvSpPr>
            <a:spLocks noChangeArrowheads="1" noChangeShapeType="1" noTextEdit="1"/>
          </p:cNvSpPr>
          <p:nvPr/>
        </p:nvSpPr>
        <p:spPr bwMode="auto">
          <a:xfrm>
            <a:off x="3563892" y="2112124"/>
            <a:ext cx="2137831" cy="389801"/>
          </a:xfrm>
          <a:prstGeom prst="rect">
            <a:avLst/>
          </a:prstGeom>
        </p:spPr>
        <p:txBody>
          <a:bodyPr wrap="none" lIns="91432" tIns="45716" rIns="91432" bIns="45716" fromWordArt="1">
            <a:prstTxWarp prst="textPlain">
              <a:avLst>
                <a:gd name="adj" fmla="val 50000"/>
              </a:avLst>
            </a:prstTxWarp>
          </a:bodyPr>
          <a:lstStyle/>
          <a:p>
            <a:pPr algn="ctr" defTabSz="914400"/>
            <a:r>
              <a:rPr lang="en-US" sz="2800" kern="10">
                <a:ln w="19050">
                  <a:solidFill>
                    <a:srgbClr val="FF00FF"/>
                  </a:solidFill>
                  <a:round/>
                </a:ln>
                <a:solidFill>
                  <a:srgbClr val="002060"/>
                </a:solidFill>
                <a:latin typeface="Times New Roman" panose="02020603050405020304" pitchFamily="18" charset="0"/>
                <a:cs typeface="Times New Roman" panose="02020603050405020304" pitchFamily="18" charset="0"/>
              </a:rPr>
              <a:t>Trò chơi: </a:t>
            </a:r>
            <a:endParaRPr lang="en-US" sz="2800" kern="10">
              <a:ln w="19050">
                <a:solidFill>
                  <a:srgbClr val="FF00FF"/>
                </a:solidFill>
                <a:round/>
              </a:ln>
              <a:solidFill>
                <a:srgbClr val="002060"/>
              </a:solidFill>
              <a:latin typeface="Times New Roman" panose="02020603050405020304" pitchFamily="18" charset="0"/>
              <a:cs typeface="Times New Roman" panose="02020603050405020304" pitchFamily="18" charset="0"/>
            </a:endParaRPr>
          </a:p>
        </p:txBody>
      </p:sp>
      <p:sp>
        <p:nvSpPr>
          <p:cNvPr id="20" name="WordArt 27"/>
          <p:cNvSpPr>
            <a:spLocks noChangeArrowheads="1" noChangeShapeType="1" noTextEdit="1"/>
          </p:cNvSpPr>
          <p:nvPr/>
        </p:nvSpPr>
        <p:spPr bwMode="auto">
          <a:xfrm>
            <a:off x="2018232" y="2729767"/>
            <a:ext cx="5133046" cy="578761"/>
          </a:xfrm>
          <a:prstGeom prst="rect">
            <a:avLst/>
          </a:prstGeom>
        </p:spPr>
        <p:txBody>
          <a:bodyPr wrap="none" lIns="91432" tIns="45716" rIns="91432" bIns="45716" fromWordArt="1">
            <a:prstTxWarp prst="textPlain">
              <a:avLst>
                <a:gd name="adj" fmla="val 50000"/>
              </a:avLst>
            </a:prstTxWarp>
          </a:bodyPr>
          <a:lstStyle/>
          <a:p>
            <a:pPr algn="ctr" defTabSz="914400"/>
            <a:r>
              <a:rPr lang="en-US" sz="2800" kern="10">
                <a:ln w="19050">
                  <a:solidFill>
                    <a:srgbClr val="FF00FF"/>
                  </a:solidFill>
                  <a:round/>
                </a:ln>
                <a:solidFill>
                  <a:srgbClr val="FF0000"/>
                </a:solidFill>
                <a:latin typeface="Times New Roman" panose="02020603050405020304" pitchFamily="18" charset="0"/>
                <a:cs typeface="Times New Roman" panose="02020603050405020304" pitchFamily="18" charset="0"/>
              </a:rPr>
              <a:t>Giúp cún hái táo</a:t>
            </a:r>
            <a:endParaRPr lang="en-US" sz="2800" kern="10">
              <a:ln w="19050">
                <a:solidFill>
                  <a:srgbClr val="FF00FF"/>
                </a:solidFill>
                <a:round/>
              </a:ln>
              <a:solidFill>
                <a:srgbClr val="FF0000"/>
              </a:solidFill>
              <a:latin typeface="Times New Roman" panose="02020603050405020304" pitchFamily="18" charset="0"/>
              <a:cs typeface="Times New Roman" panose="02020603050405020304" pitchFamily="18" charset="0"/>
            </a:endParaRPr>
          </a:p>
        </p:txBody>
      </p:sp>
      <p:pic>
        <p:nvPicPr>
          <p:cNvPr id="21"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advClick="0" advTm="0">
        <p:sndAc>
          <p:stSnd>
            <p:snd r:embed="rId8" name="Nhac ne ma mi.wav"/>
          </p:stSnd>
        </p:sndAc>
      </p:transition>
    </mc:Choice>
    <mc:Fallback>
      <p:transition advClick="0" advTm="0">
        <p:sndAc>
          <p:stSnd>
            <p:snd r:embed="rId8"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25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8"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Administrator\Application Data\Zamaan's Software\psc\screenshot.JPG"/>
          <p:cNvPicPr>
            <a:picLocks noChangeAspect="1" noChangeArrowheads="1"/>
          </p:cNvPicPr>
          <p:nvPr/>
        </p:nvPicPr>
        <p:blipFill>
          <a:blip r:embed="rId1">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228184" y="1215895"/>
            <a:ext cx="3667125" cy="3514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endParaRPr lang="en-US">
                <a:solidFill>
                  <a:srgbClr val="4C0000"/>
                </a:solidFill>
              </a:endParaRP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endParaRPr lang="vi-VN" sz="2200" b="1">
              <a:solidFill>
                <a:srgbClr val="FFFF00"/>
              </a:solidFill>
            </a:endParaRP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26" name="TextBox 25"/>
          <p:cNvSpPr txBox="1"/>
          <p:nvPr/>
        </p:nvSpPr>
        <p:spPr>
          <a:xfrm>
            <a:off x="326602" y="1236707"/>
            <a:ext cx="8735501" cy="397510"/>
          </a:xfrm>
          <a:prstGeom prst="rect">
            <a:avLst/>
          </a:prstGeom>
          <a:noFill/>
        </p:spPr>
        <p:txBody>
          <a:bodyPr wrap="square" lIns="91438" tIns="45719" rIns="91438" bIns="45719" rtlCol="0">
            <a:spAutoFit/>
          </a:bodyPr>
          <a:lstStyle/>
          <a:p>
            <a:pPr algn="just"/>
            <a:r>
              <a:rPr lang="vi-VN" sz="2000" b="1">
                <a:solidFill>
                  <a:srgbClr val="C00000"/>
                </a:solidFill>
                <a:latin typeface="Times New Roman" panose="02020603050405020304" pitchFamily="18" charset="0"/>
                <a:cs typeface="Times New Roman" panose="02020603050405020304" pitchFamily="18" charset="0"/>
              </a:rPr>
              <a:t>2. </a:t>
            </a:r>
            <a:r>
              <a:rPr lang="vi-VN" sz="2000">
                <a:latin typeface="Times New Roman" panose="02020603050405020304" pitchFamily="18" charset="0"/>
                <a:cs typeface="Times New Roman" panose="02020603050405020304" pitchFamily="18" charset="0"/>
              </a:rPr>
              <a:t>Viết 4 – 5 câu giới thiệu về </a:t>
            </a:r>
            <a:r>
              <a:rPr lang="en-US" sz="2000">
                <a:latin typeface="Times New Roman" panose="02020603050405020304" pitchFamily="18" charset="0"/>
                <a:cs typeface="Times New Roman" panose="02020603050405020304" pitchFamily="18" charset="0"/>
              </a:rPr>
              <a:t> </a:t>
            </a:r>
            <a:r>
              <a:rPr lang="en-US" sz="2000" b="1">
                <a:solidFill>
                  <a:srgbClr val="C00000"/>
                </a:solidFill>
                <a:latin typeface="Times New Roman" panose="02020603050405020304" pitchFamily="18" charset="0"/>
                <a:cs typeface="Times New Roman" panose="02020603050405020304" pitchFamily="18" charset="0"/>
              </a:rPr>
              <a:t>cái hộp sáp màu.</a:t>
            </a:r>
            <a:endParaRPr lang="vi-VN" sz="2000" b="1">
              <a:solidFill>
                <a:srgbClr val="C00000"/>
              </a:solidFill>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397510"/>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latin typeface="Times New Roman" panose="02020603050405020304" pitchFamily="18" charset="0"/>
                  <a:cs typeface="Times New Roman" panose="02020603050405020304" pitchFamily="18" charset="0"/>
                </a:rPr>
                <a:t>LUYỆN VIẾT ĐOẠN</a:t>
              </a:r>
              <a:endParaRPr lang="vi-VN" sz="2000" b="1">
                <a:solidFill>
                  <a:srgbClr val="002060"/>
                </a:solidFill>
                <a:latin typeface="Times New Roman" panose="02020603050405020304" pitchFamily="18" charset="0"/>
                <a:cs typeface="Times New Roman" panose="02020603050405020304" pitchFamily="18" charset="0"/>
              </a:endParaRPr>
            </a:p>
          </p:txBody>
        </p:sp>
      </p:grpSp>
      <p:pic>
        <p:nvPicPr>
          <p:cNvPr id="36" name="Picture 4" descr="C:\Users\Administrator\Application Data\Zamaan's Software\psc\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7"/>
          <p:cNvSpPr>
            <a:spLocks noChangeArrowheads="1"/>
          </p:cNvSpPr>
          <p:nvPr/>
        </p:nvSpPr>
        <p:spPr bwMode="auto">
          <a:xfrm>
            <a:off x="179388" y="1997942"/>
            <a:ext cx="6552852" cy="2571678"/>
          </a:xfrm>
          <a:prstGeom prst="roundRect">
            <a:avLst>
              <a:gd name="adj" fmla="val 16667"/>
            </a:avLst>
          </a:prstGeom>
          <a:solidFill>
            <a:srgbClr val="BDFFDB"/>
          </a:solidFill>
          <a:ln w="9525">
            <a:solidFill>
              <a:srgbClr val="FFCC00"/>
            </a:solidFill>
            <a:round/>
          </a:ln>
        </p:spPr>
        <p:txBody>
          <a:bodyPr wrap="none" anchor="ctr"/>
          <a:lstStyle/>
          <a:p>
            <a:pPr algn="ctr" defTabSz="914400" fontAlgn="base">
              <a:spcBef>
                <a:spcPct val="0"/>
              </a:spcBef>
              <a:spcAft>
                <a:spcPct val="0"/>
              </a:spcAft>
            </a:pPr>
            <a:endParaRPr lang="en-US">
              <a:solidFill>
                <a:srgbClr val="000000"/>
              </a:solidFill>
            </a:endParaRPr>
          </a:p>
        </p:txBody>
      </p:sp>
      <p:sp>
        <p:nvSpPr>
          <p:cNvPr id="24" name="Text Box 17"/>
          <p:cNvSpPr txBox="1">
            <a:spLocks noChangeArrowheads="1"/>
          </p:cNvSpPr>
          <p:nvPr/>
        </p:nvSpPr>
        <p:spPr bwMode="auto">
          <a:xfrm>
            <a:off x="325934" y="2008594"/>
            <a:ext cx="6186796" cy="263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393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lnSpc>
                <a:spcPct val="125000"/>
              </a:lnSpc>
              <a:spcBef>
                <a:spcPct val="0"/>
              </a:spcBef>
              <a:spcAft>
                <a:spcPct val="0"/>
              </a:spcAft>
            </a:pPr>
            <a:r>
              <a:rPr lang="en-US" sz="2200" b="1" u="sng">
                <a:solidFill>
                  <a:srgbClr val="002060"/>
                </a:solidFill>
                <a:latin typeface="Times New Roman" panose="02020603050405020304" pitchFamily="18" charset="0"/>
                <a:cs typeface="Times New Roman" panose="02020603050405020304" pitchFamily="18" charset="0"/>
              </a:rPr>
              <a:t>Bài làm</a:t>
            </a:r>
            <a:endParaRPr lang="en-US" sz="2200" b="1" u="sng">
              <a:solidFill>
                <a:srgbClr val="002060"/>
              </a:solidFill>
              <a:latin typeface="Times New Roman" panose="02020603050405020304" pitchFamily="18" charset="0"/>
              <a:cs typeface="Times New Roman" panose="02020603050405020304" pitchFamily="18" charset="0"/>
            </a:endParaRPr>
          </a:p>
          <a:p>
            <a:pPr algn="just" defTabSz="914400" fontAlgn="base">
              <a:lnSpc>
                <a:spcPct val="125000"/>
              </a:lnSpc>
              <a:spcBef>
                <a:spcPct val="0"/>
              </a:spcBef>
              <a:spcAft>
                <a:spcPct val="0"/>
              </a:spcAft>
            </a:pPr>
            <a:r>
              <a:rPr lang="en-US" sz="2200" b="1">
                <a:solidFill>
                  <a:srgbClr val="002060"/>
                </a:solidFill>
                <a:latin typeface="Times New Roman" panose="02020603050405020304" pitchFamily="18" charset="0"/>
                <a:cs typeface="Times New Roman" panose="02020603050405020304" pitchFamily="18" charset="0"/>
              </a:rPr>
              <a:t>Bố mua cho em hộp sáp màu. Đó là màu sáp Hàn Quốc. Nó có mười hai màu khác nhau. Màu nào cũng tươi tắn. Bạn nào cũng muốn mượn màu của em trong giờ vẽ. Em nhờ nó mà luôn có bài vẽ đẹp.</a:t>
            </a:r>
            <a:endParaRPr lang="vi-VN" sz="2200" b="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3" grpId="0" animBg="1"/>
      <p:bldP spid="2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endParaRPr lang="en-US">
                <a:solidFill>
                  <a:srgbClr val="4C0000"/>
                </a:solidFill>
              </a:endParaRP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endParaRPr lang="vi-VN" sz="2200" b="1">
              <a:solidFill>
                <a:srgbClr val="FFFF00"/>
              </a:solidFill>
            </a:endParaRPr>
          </a:p>
        </p:txBody>
      </p:sp>
      <p:grpSp>
        <p:nvGrpSpPr>
          <p:cNvPr id="29" name="Group 28"/>
          <p:cNvGrpSpPr/>
          <p:nvPr/>
        </p:nvGrpSpPr>
        <p:grpSpPr>
          <a:xfrm>
            <a:off x="146583" y="490916"/>
            <a:ext cx="3921361" cy="504056"/>
            <a:chOff x="506623" y="2139702"/>
            <a:chExt cx="3921361" cy="504056"/>
          </a:xfrm>
        </p:grpSpPr>
        <p:sp>
          <p:nvSpPr>
            <p:cNvPr id="36" name="Rounded Rectangle 35"/>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09098" y="2139702"/>
              <a:ext cx="3618886" cy="428625"/>
            </a:xfrm>
            <a:prstGeom prst="rect">
              <a:avLst/>
            </a:prstGeom>
            <a:noFill/>
          </p:spPr>
          <p:txBody>
            <a:bodyPr wrap="square" lIns="91438" tIns="45719" rIns="91438" bIns="45719" rtlCol="0">
              <a:spAutoFit/>
            </a:bodyPr>
            <a:lstStyle/>
            <a:p>
              <a:pPr algn="just"/>
              <a:r>
                <a:rPr lang="en-US" sz="2200" b="1">
                  <a:latin typeface="Times New Roman" panose="02020603050405020304" pitchFamily="18" charset="0"/>
                  <a:cs typeface="Times New Roman" panose="02020603050405020304" pitchFamily="18" charset="0"/>
                </a:rPr>
                <a:t>Trao đổi bài viết: </a:t>
              </a:r>
              <a:endParaRPr lang="en-US" sz="2200" b="1">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1474187" y="1641200"/>
            <a:ext cx="6111046" cy="3016825"/>
            <a:chOff x="467543" y="1523763"/>
            <a:chExt cx="6111046" cy="3016825"/>
          </a:xfrm>
        </p:grpSpPr>
        <p:pic>
          <p:nvPicPr>
            <p:cNvPr id="39" name="Picture 3" descr="C:\Users\Administrator\Application Data\Zamaan's Software\psc\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Administrator\Application Data\Zamaan's Software\psc\screenshot.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Administrator\Application Data\Zamaan's Software\psc\screensho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42"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703634" y="1356309"/>
            <a:ext cx="2171554" cy="898904"/>
            <a:chOff x="-499893" y="-818671"/>
            <a:chExt cx="2171554" cy="939009"/>
          </a:xfrm>
        </p:grpSpPr>
        <p:sp>
          <p:nvSpPr>
            <p:cNvPr id="44" name="Oval Callout 43"/>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4457" y="-725836"/>
              <a:ext cx="1960681" cy="802630"/>
            </a:xfrm>
            <a:prstGeom prst="rect">
              <a:avLst/>
            </a:prstGeom>
            <a:noFill/>
          </p:spPr>
          <p:txBody>
            <a:bodyPr wrap="square" rtlCol="0">
              <a:spAutoFit/>
            </a:bodyPr>
            <a:lstStyle/>
            <a:p>
              <a:pPr algn="ctr"/>
              <a:r>
                <a:rPr lang="en-US" sz="2200">
                  <a:latin typeface="Times New Roman" panose="02020603050405020304" pitchFamily="18" charset="0"/>
                  <a:cs typeface="Times New Roman" panose="02020603050405020304" pitchFamily="18" charset="0"/>
                </a:rPr>
                <a:t>Bài viết có sáng tạo!</a:t>
              </a:r>
              <a:endParaRPr lang="en-US" sz="2000">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339261" y="996419"/>
            <a:ext cx="3457853" cy="1090851"/>
            <a:chOff x="7407402" y="1805759"/>
            <a:chExt cx="3457853" cy="1090851"/>
          </a:xfrm>
        </p:grpSpPr>
        <p:pic>
          <p:nvPicPr>
            <p:cNvPr id="47" name="Picture 2" descr="C:\Users\Administrator\Application Data\Zamaan's Software\psc\screenshot.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7767152" y="1948927"/>
              <a:ext cx="2664295" cy="768350"/>
            </a:xfrm>
            <a:prstGeom prst="rect">
              <a:avLst/>
            </a:prstGeom>
            <a:noFill/>
          </p:spPr>
          <p:txBody>
            <a:bodyPr wrap="square" rtlCol="0">
              <a:spAutoFit/>
            </a:bodyPr>
            <a:lstStyle/>
            <a:p>
              <a:pPr algn="ctr"/>
              <a:r>
                <a:rPr lang="en-US" sz="2200">
                  <a:latin typeface="UTM Avo" pitchFamily="18" charset="0"/>
                </a:rPr>
                <a:t>-</a:t>
              </a:r>
              <a:r>
                <a:rPr lang="en-US" sz="2200">
                  <a:latin typeface="Times New Roman" panose="02020603050405020304" pitchFamily="18" charset="0"/>
                  <a:cs typeface="Times New Roman" panose="02020603050405020304" pitchFamily="18" charset="0"/>
                </a:rPr>
                <a:t> Bài viết đã đúng yêu cầu!</a:t>
              </a:r>
              <a:endParaRPr lang="en-US" sz="2000">
                <a:latin typeface="Times New Roman" panose="02020603050405020304" pitchFamily="18" charset="0"/>
                <a:cs typeface="Times New Roman" panose="02020603050405020304" pitchFamily="18" charset="0"/>
              </a:endParaRPr>
            </a:p>
          </p:txBody>
        </p:sp>
      </p:grpSp>
      <p:grpSp>
        <p:nvGrpSpPr>
          <p:cNvPr id="49" name="Group 48"/>
          <p:cNvGrpSpPr/>
          <p:nvPr/>
        </p:nvGrpSpPr>
        <p:grpSpPr>
          <a:xfrm>
            <a:off x="4028867" y="600975"/>
            <a:ext cx="2847387" cy="877446"/>
            <a:chOff x="-499893" y="-818671"/>
            <a:chExt cx="2171554" cy="939009"/>
          </a:xfrm>
        </p:grpSpPr>
        <p:sp>
          <p:nvSpPr>
            <p:cNvPr id="50" name="Oval Callout 49"/>
            <p:cNvSpPr/>
            <p:nvPr/>
          </p:nvSpPr>
          <p:spPr>
            <a:xfrm>
              <a:off x="-499893" y="-818671"/>
              <a:ext cx="2171554" cy="939009"/>
            </a:xfrm>
            <a:prstGeom prst="wedgeEllipseCallout">
              <a:avLst>
                <a:gd name="adj1" fmla="val -13618"/>
                <a:gd name="adj2" fmla="val 87778"/>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94457" y="-725836"/>
              <a:ext cx="1960681" cy="822259"/>
            </a:xfrm>
            <a:prstGeom prst="rect">
              <a:avLst/>
            </a:prstGeom>
            <a:noFill/>
          </p:spPr>
          <p:txBody>
            <a:bodyPr wrap="square" rtlCol="0">
              <a:spAutoFit/>
            </a:bodyPr>
            <a:lstStyle/>
            <a:p>
              <a:pPr algn="ctr"/>
              <a:r>
                <a:rPr lang="en-US" sz="2200">
                  <a:latin typeface="Times New Roman" panose="02020603050405020304" pitchFamily="18" charset="0"/>
                  <a:cs typeface="Times New Roman" panose="02020603050405020304" pitchFamily="18" charset="0"/>
                </a:rPr>
                <a:t>Bài  viết nhiều câu văn hay!</a:t>
              </a:r>
              <a:endParaRPr lang="en-US" sz="200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1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endParaRPr lang="en-US">
                <a:solidFill>
                  <a:srgbClr val="4C0000"/>
                </a:solidFill>
              </a:endParaRP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endParaRPr lang="vi-VN" sz="2200" b="1">
              <a:solidFill>
                <a:srgbClr val="FFFF00"/>
              </a:solidFill>
            </a:endParaRPr>
          </a:p>
        </p:txBody>
      </p:sp>
      <p:sp>
        <p:nvSpPr>
          <p:cNvPr id="26" name="Rounded Rectangle 25"/>
          <p:cNvSpPr>
            <a:spLocks noChangeArrowheads="1"/>
          </p:cNvSpPr>
          <p:nvPr/>
        </p:nvSpPr>
        <p:spPr bwMode="auto">
          <a:xfrm>
            <a:off x="6162591" y="3939902"/>
            <a:ext cx="2427287" cy="656077"/>
          </a:xfrm>
          <a:prstGeom prst="roundRect">
            <a:avLst>
              <a:gd name="adj" fmla="val 16667"/>
            </a:avLst>
          </a:prstGeom>
          <a:solidFill>
            <a:srgbClr val="FFE285"/>
          </a:solidFill>
          <a:ln w="9525" algn="ctr">
            <a:solidFill>
              <a:srgbClr val="FF6600"/>
            </a:solidFill>
            <a:round/>
          </a:ln>
        </p:spPr>
        <p:txBody>
          <a:bodyPr/>
          <a:lstStyle/>
          <a:p>
            <a:endParaRPr lang="en-US" sz="2200"/>
          </a:p>
        </p:txBody>
      </p:sp>
      <p:cxnSp>
        <p:nvCxnSpPr>
          <p:cNvPr id="27" name="Curved Connector 45"/>
          <p:cNvCxnSpPr>
            <a:cxnSpLocks noChangeShapeType="1"/>
            <a:stCxn id="52" idx="3"/>
            <a:endCxn id="26" idx="1"/>
          </p:cNvCxnSpPr>
          <p:nvPr/>
        </p:nvCxnSpPr>
        <p:spPr bwMode="auto">
          <a:xfrm>
            <a:off x="4462420" y="1925315"/>
            <a:ext cx="1700171" cy="2342626"/>
          </a:xfrm>
          <a:prstGeom prst="straightConnector1">
            <a:avLst/>
          </a:prstGeom>
          <a:noFill/>
          <a:ln w="76200"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ounded Rectangle 27"/>
          <p:cNvSpPr>
            <a:spLocks noChangeArrowheads="1"/>
          </p:cNvSpPr>
          <p:nvPr/>
        </p:nvSpPr>
        <p:spPr bwMode="auto">
          <a:xfrm>
            <a:off x="6177161" y="3139531"/>
            <a:ext cx="2427287" cy="612276"/>
          </a:xfrm>
          <a:prstGeom prst="roundRect">
            <a:avLst>
              <a:gd name="adj" fmla="val 16667"/>
            </a:avLst>
          </a:prstGeom>
          <a:solidFill>
            <a:srgbClr val="FFE285"/>
          </a:solidFill>
          <a:ln w="9525" algn="ctr">
            <a:solidFill>
              <a:srgbClr val="FF6600"/>
            </a:solidFill>
            <a:round/>
          </a:ln>
        </p:spPr>
        <p:txBody>
          <a:bodyPr/>
          <a:lstStyle/>
          <a:p>
            <a:endParaRPr lang="en-US" sz="2200"/>
          </a:p>
        </p:txBody>
      </p:sp>
      <p:cxnSp>
        <p:nvCxnSpPr>
          <p:cNvPr id="30" name="Curved Connector 42"/>
          <p:cNvCxnSpPr>
            <a:cxnSpLocks noChangeShapeType="1"/>
            <a:stCxn id="52" idx="3"/>
            <a:endCxn id="28" idx="1"/>
          </p:cNvCxnSpPr>
          <p:nvPr/>
        </p:nvCxnSpPr>
        <p:spPr bwMode="auto">
          <a:xfrm>
            <a:off x="4462420" y="1925315"/>
            <a:ext cx="1714741" cy="1520354"/>
          </a:xfrm>
          <a:prstGeom prst="straightConnector1">
            <a:avLst/>
          </a:prstGeom>
          <a:noFill/>
          <a:ln w="76200"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ounded Rectangle 30"/>
          <p:cNvSpPr>
            <a:spLocks noChangeArrowheads="1"/>
          </p:cNvSpPr>
          <p:nvPr/>
        </p:nvSpPr>
        <p:spPr bwMode="auto">
          <a:xfrm>
            <a:off x="6126209" y="2263328"/>
            <a:ext cx="2427287" cy="638612"/>
          </a:xfrm>
          <a:prstGeom prst="roundRect">
            <a:avLst>
              <a:gd name="adj" fmla="val 16667"/>
            </a:avLst>
          </a:prstGeom>
          <a:solidFill>
            <a:srgbClr val="FFE285"/>
          </a:solidFill>
          <a:ln w="9525" algn="ctr">
            <a:solidFill>
              <a:srgbClr val="FF6600"/>
            </a:solidFill>
            <a:round/>
          </a:ln>
        </p:spPr>
        <p:txBody>
          <a:bodyPr/>
          <a:lstStyle/>
          <a:p>
            <a:endParaRPr lang="en-US" sz="2200"/>
          </a:p>
        </p:txBody>
      </p:sp>
      <p:cxnSp>
        <p:nvCxnSpPr>
          <p:cNvPr id="32" name="Curved Connector 39"/>
          <p:cNvCxnSpPr>
            <a:cxnSpLocks noChangeShapeType="1"/>
            <a:stCxn id="52" idx="3"/>
            <a:endCxn id="31" idx="1"/>
          </p:cNvCxnSpPr>
          <p:nvPr/>
        </p:nvCxnSpPr>
        <p:spPr bwMode="auto">
          <a:xfrm>
            <a:off x="4462420" y="1925315"/>
            <a:ext cx="1663789" cy="657319"/>
          </a:xfrm>
          <a:prstGeom prst="straightConnector1">
            <a:avLst/>
          </a:prstGeom>
          <a:noFill/>
          <a:ln w="76200"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2"/>
          <p:cNvSpPr>
            <a:spLocks noChangeArrowheads="1"/>
          </p:cNvSpPr>
          <p:nvPr/>
        </p:nvSpPr>
        <p:spPr bwMode="auto">
          <a:xfrm>
            <a:off x="6149183" y="1413593"/>
            <a:ext cx="2351082" cy="675920"/>
          </a:xfrm>
          <a:prstGeom prst="roundRect">
            <a:avLst>
              <a:gd name="adj" fmla="val 16667"/>
            </a:avLst>
          </a:prstGeom>
          <a:solidFill>
            <a:srgbClr val="FFE285"/>
          </a:solidFill>
          <a:ln w="9525" algn="ctr">
            <a:solidFill>
              <a:srgbClr val="FF6600"/>
            </a:solidFill>
            <a:round/>
          </a:ln>
        </p:spPr>
        <p:txBody>
          <a:bodyPr/>
          <a:lstStyle/>
          <a:p>
            <a:endParaRPr lang="en-US" sz="2200"/>
          </a:p>
        </p:txBody>
      </p:sp>
      <p:cxnSp>
        <p:nvCxnSpPr>
          <p:cNvPr id="34" name="Curved Connector 36"/>
          <p:cNvCxnSpPr>
            <a:cxnSpLocks noChangeShapeType="1"/>
            <a:stCxn id="52" idx="3"/>
            <a:endCxn id="33" idx="1"/>
          </p:cNvCxnSpPr>
          <p:nvPr/>
        </p:nvCxnSpPr>
        <p:spPr bwMode="auto">
          <a:xfrm flipV="1">
            <a:off x="4462420" y="1751553"/>
            <a:ext cx="1686763" cy="173762"/>
          </a:xfrm>
          <a:prstGeom prst="straightConnector1">
            <a:avLst/>
          </a:prstGeom>
          <a:noFill/>
          <a:ln w="76200"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ounded Rectangle 34"/>
          <p:cNvSpPr>
            <a:spLocks noChangeArrowheads="1"/>
          </p:cNvSpPr>
          <p:nvPr/>
        </p:nvSpPr>
        <p:spPr bwMode="auto">
          <a:xfrm>
            <a:off x="6110287" y="630973"/>
            <a:ext cx="2428875" cy="539858"/>
          </a:xfrm>
          <a:prstGeom prst="roundRect">
            <a:avLst>
              <a:gd name="adj" fmla="val 16667"/>
            </a:avLst>
          </a:prstGeom>
          <a:solidFill>
            <a:srgbClr val="FFE285"/>
          </a:solidFill>
          <a:ln w="9525" algn="ctr">
            <a:solidFill>
              <a:srgbClr val="FF6600"/>
            </a:solidFill>
            <a:round/>
          </a:ln>
        </p:spPr>
        <p:txBody>
          <a:bodyPr/>
          <a:lstStyle/>
          <a:p>
            <a:endParaRPr lang="en-US" sz="2200"/>
          </a:p>
        </p:txBody>
      </p:sp>
      <p:sp>
        <p:nvSpPr>
          <p:cNvPr id="52" name="Rounded Rectangle 51"/>
          <p:cNvSpPr>
            <a:spLocks noChangeArrowheads="1"/>
          </p:cNvSpPr>
          <p:nvPr/>
        </p:nvSpPr>
        <p:spPr bwMode="auto">
          <a:xfrm>
            <a:off x="2157370" y="1507480"/>
            <a:ext cx="2305050" cy="835670"/>
          </a:xfrm>
          <a:prstGeom prst="roundRect">
            <a:avLst>
              <a:gd name="adj" fmla="val 16667"/>
            </a:avLst>
          </a:prstGeom>
          <a:solidFill>
            <a:srgbClr val="FFE285"/>
          </a:solidFill>
          <a:ln w="9525" algn="ctr">
            <a:solidFill>
              <a:srgbClr val="FF6600"/>
            </a:solidFill>
            <a:round/>
          </a:ln>
        </p:spPr>
        <p:txBody>
          <a:bodyPr/>
          <a:lstStyle/>
          <a:p>
            <a:endParaRPr lang="en-US" sz="2200"/>
          </a:p>
        </p:txBody>
      </p:sp>
      <p:sp>
        <p:nvSpPr>
          <p:cNvPr id="53" name="Rectangle 52"/>
          <p:cNvSpPr>
            <a:spLocks noChangeArrowheads="1"/>
          </p:cNvSpPr>
          <p:nvPr/>
        </p:nvSpPr>
        <p:spPr bwMode="auto">
          <a:xfrm>
            <a:off x="2162807" y="1511950"/>
            <a:ext cx="2305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Giới thiệu một đồ dùng học tập</a:t>
            </a:r>
            <a:endParaRPr lang="en-US" sz="2200"/>
          </a:p>
        </p:txBody>
      </p:sp>
      <p:sp>
        <p:nvSpPr>
          <p:cNvPr id="54" name="Rectangle 53"/>
          <p:cNvSpPr>
            <a:spLocks noChangeArrowheads="1"/>
          </p:cNvSpPr>
          <p:nvPr/>
        </p:nvSpPr>
        <p:spPr bwMode="auto">
          <a:xfrm>
            <a:off x="6164268" y="655608"/>
            <a:ext cx="1905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Tên?</a:t>
            </a:r>
            <a:endParaRPr lang="en-US" sz="2200"/>
          </a:p>
        </p:txBody>
      </p:sp>
      <p:sp>
        <p:nvSpPr>
          <p:cNvPr id="55" name="Rectangle 54"/>
          <p:cNvSpPr>
            <a:spLocks noChangeArrowheads="1"/>
          </p:cNvSpPr>
          <p:nvPr/>
        </p:nvSpPr>
        <p:spPr bwMode="auto">
          <a:xfrm>
            <a:off x="6221418" y="1508348"/>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Hình dáng?</a:t>
            </a:r>
            <a:endParaRPr lang="en-US" sz="2200"/>
          </a:p>
        </p:txBody>
      </p:sp>
      <p:sp>
        <p:nvSpPr>
          <p:cNvPr id="56" name="Rectangle 55"/>
          <p:cNvSpPr>
            <a:spLocks noChangeArrowheads="1"/>
          </p:cNvSpPr>
          <p:nvPr/>
        </p:nvSpPr>
        <p:spPr bwMode="auto">
          <a:xfrm>
            <a:off x="6324600" y="2346312"/>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Màu sắc?</a:t>
            </a:r>
            <a:endParaRPr lang="en-US" sz="2200"/>
          </a:p>
        </p:txBody>
      </p:sp>
      <p:sp>
        <p:nvSpPr>
          <p:cNvPr id="57" name="Rectangle 56"/>
          <p:cNvSpPr>
            <a:spLocks noChangeArrowheads="1"/>
          </p:cNvSpPr>
          <p:nvPr/>
        </p:nvSpPr>
        <p:spPr bwMode="auto">
          <a:xfrm>
            <a:off x="6324600" y="3238968"/>
            <a:ext cx="21358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Cách dùng ?</a:t>
            </a:r>
            <a:endParaRPr lang="en-US" sz="2200"/>
          </a:p>
        </p:txBody>
      </p:sp>
      <p:sp>
        <p:nvSpPr>
          <p:cNvPr id="58" name="Rectangle 57"/>
          <p:cNvSpPr>
            <a:spLocks noChangeArrowheads="1"/>
          </p:cNvSpPr>
          <p:nvPr/>
        </p:nvSpPr>
        <p:spPr bwMode="auto">
          <a:xfrm>
            <a:off x="6233234" y="4052496"/>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Tình cảm ?</a:t>
            </a:r>
            <a:endParaRPr lang="en-US" sz="2200"/>
          </a:p>
        </p:txBody>
      </p:sp>
      <p:cxnSp>
        <p:nvCxnSpPr>
          <p:cNvPr id="59" name="Curved Connector 30"/>
          <p:cNvCxnSpPr>
            <a:cxnSpLocks noChangeShapeType="1"/>
            <a:endCxn id="35" idx="1"/>
          </p:cNvCxnSpPr>
          <p:nvPr/>
        </p:nvCxnSpPr>
        <p:spPr bwMode="auto">
          <a:xfrm flipV="1">
            <a:off x="4514053" y="900902"/>
            <a:ext cx="1596234" cy="1025382"/>
          </a:xfrm>
          <a:prstGeom prst="straightConnector1">
            <a:avLst/>
          </a:prstGeom>
          <a:noFill/>
          <a:ln w="76200"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0" name="Picture 5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6330"/>
          <a:stretch>
            <a:fillRect/>
          </a:stretch>
        </p:blipFill>
        <p:spPr bwMode="auto">
          <a:xfrm>
            <a:off x="146582" y="1799037"/>
            <a:ext cx="2350047" cy="28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circle(in)">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par>
                                <p:cTn id="19" presetID="2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par>
                                <p:cTn id="30" presetID="22" presetClass="entr" presetSubtype="8"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500"/>
                                        <p:tgtEl>
                                          <p:spTgt spid="57"/>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ircle(in)">
                                      <p:cBhvr>
                                        <p:cTn id="54" dur="500"/>
                                        <p:tgtEl>
                                          <p:spTgt spid="28"/>
                                        </p:tgtEl>
                                      </p:cBhvr>
                                    </p:animEffect>
                                  </p:childTnLst>
                                </p:cTn>
                              </p:par>
                              <p:par>
                                <p:cTn id="55" presetID="22" presetClass="entr" presetSubtype="8"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par>
                                <p:cTn id="63" presetID="22" presetClass="entr" presetSubtype="8"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circle(in)">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animBg="1"/>
      <p:bldP spid="33" grpId="0" animBg="1"/>
      <p:bldP spid="35" grpId="0" animBg="1"/>
      <p:bldP spid="52" grpId="0" animBg="1"/>
      <p:bldP spid="53" grpId="0"/>
      <p:bldP spid="54" grpId="0"/>
      <p:bldP spid="55" grpId="0"/>
      <p:bldP spid="56" grpId="0"/>
      <p:bldP spid="57" grpId="0"/>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3" cstate="print">
            <a:biLevel thresh="25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4"/>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900" rtl="0" eaLnBrk="1" fontAlgn="auto" latinLnBrk="0" hangingPunct="1">
              <a:lnSpc>
                <a:spcPct val="100000"/>
              </a:lnSpc>
              <a:spcBef>
                <a:spcPct val="0"/>
              </a:spcBef>
              <a:spcAft>
                <a:spcPts val="0"/>
              </a:spcAft>
              <a:buClrTx/>
              <a:buSzTx/>
              <a:buFont typeface="Wingdings" panose="05000000000000000000" pitchFamily="2" charset="2"/>
              <a:buNone/>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Nhận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xét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tiết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học</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5" name="TextBox 4"/>
          <p:cNvSpPr txBox="1">
            <a:spLocks noChangeArrowheads="1"/>
          </p:cNvSpPr>
          <p:nvPr/>
        </p:nvSpPr>
        <p:spPr bwMode="auto">
          <a:xfrm>
            <a:off x="2051722" y="127712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900" rtl="0" eaLnBrk="1" fontAlgn="auto" latinLnBrk="0" hangingPunct="1">
              <a:lnSpc>
                <a:spcPct val="100000"/>
              </a:lnSpc>
              <a:spcBef>
                <a:spcPct val="0"/>
              </a:spcBef>
              <a:spcAft>
                <a:spcPts val="0"/>
              </a:spcAft>
              <a:buClrTx/>
              <a:buSzTx/>
              <a:buFontTx/>
              <a:buChar char="-"/>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Chuẩn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bị</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sau</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19 (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Cảm</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ơn</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anh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lang="en-US" altLang="en-US" sz="2400" b="1" dirty="0">
                <a:solidFill>
                  <a:srgbClr val="002060"/>
                </a:solidFill>
                <a:cs typeface="Arial" panose="020B0604020202020204" pitchFamily="34" charset="0"/>
              </a:rPr>
              <a:t>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à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mã</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trang</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342900" rtl="0" eaLnBrk="1" fontAlgn="auto" latinLnBrk="0" hangingPunct="1">
              <a:lnSpc>
                <a:spcPct val="100000"/>
              </a:lnSpc>
              <a:spcBef>
                <a:spcPct val="0"/>
              </a:spcBef>
              <a:spcAft>
                <a:spcPts val="0"/>
              </a:spcAft>
              <a:buClrTx/>
              <a:buSzTx/>
              <a:buFont typeface="Wingdings" panose="05000000000000000000" pitchFamily="2" charset="2"/>
              <a:buNone/>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5"/>
          <p:cNvSpPr/>
          <p:nvPr/>
        </p:nvSpPr>
        <p:spPr>
          <a:xfrm>
            <a:off x="-27216" y="2318640"/>
            <a:ext cx="9198431" cy="1850573"/>
          </a:xfrm>
          <a:custGeom>
            <a:avLst/>
            <a:gdLst/>
            <a:ahLst/>
            <a:cxnLst/>
            <a:rect l="l" t="t" r="r" b="b"/>
            <a:pathLst>
              <a:path w="12264575" h="2467430">
                <a:moveTo>
                  <a:pt x="2852060" y="0"/>
                </a:moveTo>
                <a:cubicBezTo>
                  <a:pt x="3057722" y="0"/>
                  <a:pt x="3240418" y="98333"/>
                  <a:pt x="3353822" y="251967"/>
                </a:cubicBezTo>
                <a:cubicBezTo>
                  <a:pt x="3489077" y="261705"/>
                  <a:pt x="3612242" y="314547"/>
                  <a:pt x="3708402" y="398626"/>
                </a:cubicBezTo>
                <a:cubicBezTo>
                  <a:pt x="3816640" y="303074"/>
                  <a:pt x="3959143" y="246743"/>
                  <a:pt x="4114803" y="246743"/>
                </a:cubicBezTo>
                <a:cubicBezTo>
                  <a:pt x="4263670" y="246743"/>
                  <a:pt x="4400503" y="298264"/>
                  <a:pt x="4506687" y="386649"/>
                </a:cubicBezTo>
                <a:cubicBezTo>
                  <a:pt x="4612872" y="298263"/>
                  <a:pt x="4749707" y="246741"/>
                  <a:pt x="4898574" y="246741"/>
                </a:cubicBezTo>
                <a:cubicBezTo>
                  <a:pt x="4983432" y="246741"/>
                  <a:pt x="5064380" y="263482"/>
                  <a:pt x="5138062" y="294411"/>
                </a:cubicBezTo>
                <a:cubicBezTo>
                  <a:pt x="5211742" y="263482"/>
                  <a:pt x="5292689" y="246742"/>
                  <a:pt x="5377546" y="246742"/>
                </a:cubicBezTo>
                <a:cubicBezTo>
                  <a:pt x="5610601" y="246742"/>
                  <a:pt x="5814164" y="373014"/>
                  <a:pt x="5921235" y="562223"/>
                </a:cubicBezTo>
                <a:cubicBezTo>
                  <a:pt x="6032751" y="456039"/>
                  <a:pt x="6183885" y="391885"/>
                  <a:pt x="6350003" y="391885"/>
                </a:cubicBezTo>
                <a:cubicBezTo>
                  <a:pt x="6428643" y="391885"/>
                  <a:pt x="6503925" y="406262"/>
                  <a:pt x="6572680" y="434337"/>
                </a:cubicBezTo>
                <a:cubicBezTo>
                  <a:pt x="6659843" y="193125"/>
                  <a:pt x="6891312" y="21768"/>
                  <a:pt x="7162803" y="21768"/>
                </a:cubicBezTo>
                <a:cubicBezTo>
                  <a:pt x="7398431" y="21768"/>
                  <a:pt x="7603911" y="150843"/>
                  <a:pt x="7709383" y="343565"/>
                </a:cubicBezTo>
                <a:cubicBezTo>
                  <a:pt x="7791907" y="353896"/>
                  <a:pt x="7868843" y="382405"/>
                  <a:pt x="7936117" y="425566"/>
                </a:cubicBezTo>
                <a:cubicBezTo>
                  <a:pt x="8048965" y="314570"/>
                  <a:pt x="8203934" y="246740"/>
                  <a:pt x="8374745" y="246740"/>
                </a:cubicBezTo>
                <a:cubicBezTo>
                  <a:pt x="8630132" y="246740"/>
                  <a:pt x="8850104" y="398372"/>
                  <a:pt x="8948230" y="617117"/>
                </a:cubicBezTo>
                <a:cubicBezTo>
                  <a:pt x="9062423" y="500356"/>
                  <a:pt x="9221782" y="428161"/>
                  <a:pt x="9398003" y="428161"/>
                </a:cubicBezTo>
                <a:cubicBezTo>
                  <a:pt x="9636963" y="428161"/>
                  <a:pt x="9844917" y="560913"/>
                  <a:pt x="9949546" y="758111"/>
                </a:cubicBezTo>
                <a:cubicBezTo>
                  <a:pt x="10054174" y="560913"/>
                  <a:pt x="10262128" y="428161"/>
                  <a:pt x="10501088" y="428161"/>
                </a:cubicBezTo>
                <a:cubicBezTo>
                  <a:pt x="10690940" y="428161"/>
                  <a:pt x="10861220" y="511956"/>
                  <a:pt x="10974961" y="646326"/>
                </a:cubicBezTo>
                <a:cubicBezTo>
                  <a:pt x="11024899" y="631035"/>
                  <a:pt x="11077870" y="624107"/>
                  <a:pt x="11132459" y="624107"/>
                </a:cubicBezTo>
                <a:lnTo>
                  <a:pt x="11185097" y="629598"/>
                </a:lnTo>
                <a:cubicBezTo>
                  <a:pt x="11299322" y="514090"/>
                  <a:pt x="11457921" y="442663"/>
                  <a:pt x="11633203" y="442663"/>
                </a:cubicBezTo>
                <a:cubicBezTo>
                  <a:pt x="11977043" y="442663"/>
                  <a:pt x="12256687" y="717518"/>
                  <a:pt x="12263113" y="1059532"/>
                </a:cubicBezTo>
                <a:lnTo>
                  <a:pt x="12264574" y="1059532"/>
                </a:lnTo>
                <a:lnTo>
                  <a:pt x="12264574" y="1074026"/>
                </a:lnTo>
                <a:cubicBezTo>
                  <a:pt x="12264575" y="1074029"/>
                  <a:pt x="12264575" y="1074032"/>
                  <a:pt x="12264575" y="1074035"/>
                </a:cubicBezTo>
                <a:lnTo>
                  <a:pt x="12264574" y="1074044"/>
                </a:lnTo>
                <a:lnTo>
                  <a:pt x="12264574" y="1255469"/>
                </a:lnTo>
                <a:cubicBezTo>
                  <a:pt x="12264575" y="1255472"/>
                  <a:pt x="12264575" y="1255475"/>
                  <a:pt x="12264575" y="1255478"/>
                </a:cubicBezTo>
                <a:lnTo>
                  <a:pt x="12264574" y="1255491"/>
                </a:lnTo>
                <a:lnTo>
                  <a:pt x="12264574" y="2467430"/>
                </a:lnTo>
                <a:lnTo>
                  <a:pt x="72574" y="2467430"/>
                </a:lnTo>
                <a:lnTo>
                  <a:pt x="72574" y="1572566"/>
                </a:lnTo>
                <a:cubicBezTo>
                  <a:pt x="25285" y="1487183"/>
                  <a:pt x="0" y="1388800"/>
                  <a:pt x="0" y="1284511"/>
                </a:cubicBezTo>
                <a:cubicBezTo>
                  <a:pt x="0" y="986643"/>
                  <a:pt x="206271" y="736952"/>
                  <a:pt x="484166" y="672163"/>
                </a:cubicBezTo>
                <a:cubicBezTo>
                  <a:pt x="597297" y="503094"/>
                  <a:pt x="790035" y="391887"/>
                  <a:pt x="1008746" y="391887"/>
                </a:cubicBezTo>
                <a:cubicBezTo>
                  <a:pt x="1177970" y="391887"/>
                  <a:pt x="1331644" y="458462"/>
                  <a:pt x="1444174" y="567720"/>
                </a:cubicBezTo>
                <a:cubicBezTo>
                  <a:pt x="1556704" y="458462"/>
                  <a:pt x="1710379" y="391886"/>
                  <a:pt x="1879603" y="391886"/>
                </a:cubicBezTo>
                <a:cubicBezTo>
                  <a:pt x="2011203" y="391886"/>
                  <a:pt x="2133399" y="432149"/>
                  <a:pt x="2234421" y="501210"/>
                </a:cubicBezTo>
                <a:cubicBezTo>
                  <a:pt x="2294148" y="214930"/>
                  <a:pt x="2548004" y="0"/>
                  <a:pt x="285206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800"/>
            <a:endParaRPr lang="en-US" sz="1400">
              <a:solidFill>
                <a:prstClr val="white"/>
              </a:solidFill>
            </a:endParaRPr>
          </a:p>
        </p:txBody>
      </p:sp>
      <p:sp>
        <p:nvSpPr>
          <p:cNvPr id="83" name="Flowchart: Delay 82"/>
          <p:cNvSpPr/>
          <p:nvPr/>
        </p:nvSpPr>
        <p:spPr>
          <a:xfrm rot="16200000">
            <a:off x="3793673" y="-740239"/>
            <a:ext cx="1556657" cy="9144000"/>
          </a:xfrm>
          <a:prstGeom prst="flowChartDelay">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800"/>
            <a:endParaRPr lang="en-US" sz="1400">
              <a:solidFill>
                <a:prstClr val="white"/>
              </a:solidFill>
            </a:endParaRPr>
          </a:p>
        </p:txBody>
      </p:sp>
      <p:sp>
        <p:nvSpPr>
          <p:cNvPr id="4" name="Snip Same Side Corner Rectangle 3"/>
          <p:cNvSpPr/>
          <p:nvPr/>
        </p:nvSpPr>
        <p:spPr>
          <a:xfrm>
            <a:off x="0" y="3984172"/>
            <a:ext cx="9144000" cy="1159328"/>
          </a:xfrm>
          <a:prstGeom prst="snip2Same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800"/>
            <a:endParaRPr lang="en-US" sz="1400">
              <a:solidFill>
                <a:prstClr val="white"/>
              </a:solidFill>
            </a:endParaRPr>
          </a:p>
        </p:txBody>
      </p:sp>
      <p:pic>
        <p:nvPicPr>
          <p:cNvPr id="1028" name="Picture 4" descr="Free Tree Vectors, 163,000+ Images in AI, EPS format"/>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3861" y="117241"/>
            <a:ext cx="5716099" cy="48942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2"/>
          <a:stretch>
            <a:fillRect/>
          </a:stretch>
        </p:blipFill>
        <p:spPr>
          <a:xfrm>
            <a:off x="3600373" y="2196312"/>
            <a:ext cx="1060796" cy="736156"/>
          </a:xfrm>
          <a:prstGeom prst="rect">
            <a:avLst/>
          </a:prstGeom>
        </p:spPr>
      </p:pic>
      <p:pic>
        <p:nvPicPr>
          <p:cNvPr id="69" name="Picture 68"/>
          <p:cNvPicPr>
            <a:picLocks noChangeAspect="1"/>
          </p:cNvPicPr>
          <p:nvPr/>
        </p:nvPicPr>
        <p:blipFill>
          <a:blip r:embed="rId3"/>
          <a:stretch>
            <a:fillRect/>
          </a:stretch>
        </p:blipFill>
        <p:spPr>
          <a:xfrm>
            <a:off x="4093173" y="1012398"/>
            <a:ext cx="1065368" cy="736156"/>
          </a:xfrm>
          <a:prstGeom prst="rect">
            <a:avLst/>
          </a:prstGeom>
        </p:spPr>
      </p:pic>
      <p:pic>
        <p:nvPicPr>
          <p:cNvPr id="70" name="Picture 69"/>
          <p:cNvPicPr>
            <a:picLocks noChangeAspect="1"/>
          </p:cNvPicPr>
          <p:nvPr/>
        </p:nvPicPr>
        <p:blipFill>
          <a:blip r:embed="rId4"/>
          <a:stretch>
            <a:fillRect/>
          </a:stretch>
        </p:blipFill>
        <p:spPr>
          <a:xfrm>
            <a:off x="5977068" y="2054040"/>
            <a:ext cx="1060796" cy="736156"/>
          </a:xfrm>
          <a:prstGeom prst="rect">
            <a:avLst/>
          </a:prstGeom>
        </p:spPr>
      </p:pic>
      <p:pic>
        <p:nvPicPr>
          <p:cNvPr id="71" name="Picture 70"/>
          <p:cNvPicPr>
            <a:picLocks noChangeAspect="1"/>
          </p:cNvPicPr>
          <p:nvPr/>
        </p:nvPicPr>
        <p:blipFill>
          <a:blip r:embed="rId5"/>
          <a:stretch>
            <a:fillRect/>
          </a:stretch>
        </p:blipFill>
        <p:spPr>
          <a:xfrm>
            <a:off x="6586102" y="1398053"/>
            <a:ext cx="1060796" cy="740729"/>
          </a:xfrm>
          <a:prstGeom prst="rect">
            <a:avLst/>
          </a:prstGeom>
        </p:spPr>
      </p:pic>
      <p:pic>
        <p:nvPicPr>
          <p:cNvPr id="72" name="Picture 71"/>
          <p:cNvPicPr>
            <a:picLocks noChangeAspect="1"/>
          </p:cNvPicPr>
          <p:nvPr/>
        </p:nvPicPr>
        <p:blipFill>
          <a:blip r:embed="rId6"/>
          <a:stretch>
            <a:fillRect/>
          </a:stretch>
        </p:blipFill>
        <p:spPr>
          <a:xfrm>
            <a:off x="5138917" y="701582"/>
            <a:ext cx="1060796" cy="740729"/>
          </a:xfrm>
          <a:prstGeom prst="rect">
            <a:avLst/>
          </a:prstGeom>
        </p:spPr>
      </p:pic>
      <p:pic>
        <p:nvPicPr>
          <p:cNvPr id="50" name="Picture 49">
            <a:hlinkClick r:id="rId7" action="ppaction://hlinksldjump"/>
          </p:cNvPr>
          <p:cNvPicPr>
            <a:picLocks noChangeAspect="1"/>
          </p:cNvPicPr>
          <p:nvPr/>
        </p:nvPicPr>
        <p:blipFill>
          <a:blip r:embed="rId2"/>
          <a:stretch>
            <a:fillRect/>
          </a:stretch>
        </p:blipFill>
        <p:spPr>
          <a:xfrm>
            <a:off x="3600373" y="2163807"/>
            <a:ext cx="1060796" cy="736156"/>
          </a:xfrm>
          <a:prstGeom prst="rect">
            <a:avLst/>
          </a:prstGeom>
        </p:spPr>
      </p:pic>
      <p:pic>
        <p:nvPicPr>
          <p:cNvPr id="51" name="Picture 50">
            <a:hlinkClick r:id="rId8" action="ppaction://hlinksldjump"/>
          </p:cNvPr>
          <p:cNvPicPr>
            <a:picLocks noChangeAspect="1"/>
          </p:cNvPicPr>
          <p:nvPr/>
        </p:nvPicPr>
        <p:blipFill>
          <a:blip r:embed="rId3"/>
          <a:stretch>
            <a:fillRect/>
          </a:stretch>
        </p:blipFill>
        <p:spPr>
          <a:xfrm>
            <a:off x="4114909" y="1029975"/>
            <a:ext cx="1065368" cy="736156"/>
          </a:xfrm>
          <a:prstGeom prst="rect">
            <a:avLst/>
          </a:prstGeom>
        </p:spPr>
      </p:pic>
      <p:pic>
        <p:nvPicPr>
          <p:cNvPr id="52" name="Picture 51">
            <a:hlinkClick r:id="rId9" action="ppaction://hlinksldjump"/>
          </p:cNvPr>
          <p:cNvPicPr>
            <a:picLocks noChangeAspect="1"/>
          </p:cNvPicPr>
          <p:nvPr/>
        </p:nvPicPr>
        <p:blipFill>
          <a:blip r:embed="rId4"/>
          <a:stretch>
            <a:fillRect/>
          </a:stretch>
        </p:blipFill>
        <p:spPr>
          <a:xfrm>
            <a:off x="5977942" y="2045748"/>
            <a:ext cx="1060796" cy="736156"/>
          </a:xfrm>
          <a:prstGeom prst="rect">
            <a:avLst/>
          </a:prstGeom>
        </p:spPr>
      </p:pic>
      <p:pic>
        <p:nvPicPr>
          <p:cNvPr id="53" name="Picture 52">
            <a:hlinkClick r:id="rId10" action="ppaction://hlinksldjump"/>
          </p:cNvPr>
          <p:cNvPicPr>
            <a:picLocks noChangeAspect="1"/>
          </p:cNvPicPr>
          <p:nvPr/>
        </p:nvPicPr>
        <p:blipFill>
          <a:blip r:embed="rId5"/>
          <a:stretch>
            <a:fillRect/>
          </a:stretch>
        </p:blipFill>
        <p:spPr>
          <a:xfrm>
            <a:off x="6588064" y="1411923"/>
            <a:ext cx="1060796" cy="740729"/>
          </a:xfrm>
          <a:prstGeom prst="rect">
            <a:avLst/>
          </a:prstGeom>
        </p:spPr>
      </p:pic>
      <p:pic>
        <p:nvPicPr>
          <p:cNvPr id="54" name="Picture 53">
            <a:hlinkClick r:id="rId11" action="ppaction://hlinksldjump"/>
          </p:cNvPr>
          <p:cNvPicPr>
            <a:picLocks noChangeAspect="1"/>
          </p:cNvPicPr>
          <p:nvPr/>
        </p:nvPicPr>
        <p:blipFill>
          <a:blip r:embed="rId6"/>
          <a:stretch>
            <a:fillRect/>
          </a:stretch>
        </p:blipFill>
        <p:spPr>
          <a:xfrm>
            <a:off x="5146810" y="693250"/>
            <a:ext cx="1060796" cy="740729"/>
          </a:xfrm>
          <a:prstGeom prst="rect">
            <a:avLst/>
          </a:prstGeom>
        </p:spPr>
      </p:pic>
      <p:sp>
        <p:nvSpPr>
          <p:cNvPr id="8" name="Explosion 1 7"/>
          <p:cNvSpPr/>
          <p:nvPr/>
        </p:nvSpPr>
        <p:spPr>
          <a:xfrm>
            <a:off x="306130" y="21694"/>
            <a:ext cx="2207921" cy="2114637"/>
          </a:xfrm>
          <a:custGeom>
            <a:avLst/>
            <a:gdLst/>
            <a:ahLst/>
            <a:cxnLst/>
            <a:rect l="l" t="t" r="r" b="b"/>
            <a:pathLst>
              <a:path w="2943894" h="2819516">
                <a:moveTo>
                  <a:pt x="2235817" y="0"/>
                </a:moveTo>
                <a:lnTo>
                  <a:pt x="2089747" y="451462"/>
                </a:lnTo>
                <a:lnTo>
                  <a:pt x="2290350" y="369838"/>
                </a:lnTo>
                <a:lnTo>
                  <a:pt x="2214937" y="644449"/>
                </a:lnTo>
                <a:lnTo>
                  <a:pt x="2342035" y="570947"/>
                </a:lnTo>
                <a:lnTo>
                  <a:pt x="2209114" y="790322"/>
                </a:lnTo>
                <a:lnTo>
                  <a:pt x="2368638" y="757549"/>
                </a:lnTo>
                <a:lnTo>
                  <a:pt x="2291478" y="888970"/>
                </a:lnTo>
                <a:lnTo>
                  <a:pt x="2943894" y="760636"/>
                </a:lnTo>
                <a:lnTo>
                  <a:pt x="2351805" y="1135911"/>
                </a:lnTo>
                <a:lnTo>
                  <a:pt x="2695440" y="1200181"/>
                </a:lnTo>
                <a:lnTo>
                  <a:pt x="2367691" y="1419744"/>
                </a:lnTo>
                <a:lnTo>
                  <a:pt x="2864684" y="1605689"/>
                </a:lnTo>
                <a:lnTo>
                  <a:pt x="2522255" y="1655241"/>
                </a:lnTo>
                <a:lnTo>
                  <a:pt x="2755941" y="1819986"/>
                </a:lnTo>
                <a:lnTo>
                  <a:pt x="2569410" y="1806358"/>
                </a:lnTo>
                <a:lnTo>
                  <a:pt x="2291284" y="1838288"/>
                </a:lnTo>
                <a:lnTo>
                  <a:pt x="2438532" y="2172365"/>
                </a:lnTo>
                <a:lnTo>
                  <a:pt x="2268926" y="2116465"/>
                </a:lnTo>
                <a:lnTo>
                  <a:pt x="2291181" y="2204138"/>
                </a:lnTo>
                <a:lnTo>
                  <a:pt x="2401968" y="2397716"/>
                </a:lnTo>
                <a:lnTo>
                  <a:pt x="2361789" y="2373123"/>
                </a:lnTo>
                <a:lnTo>
                  <a:pt x="2366358" y="2381882"/>
                </a:lnTo>
                <a:lnTo>
                  <a:pt x="2330774" y="2360120"/>
                </a:lnTo>
                <a:lnTo>
                  <a:pt x="2340372" y="2397933"/>
                </a:lnTo>
                <a:lnTo>
                  <a:pt x="2222232" y="2293740"/>
                </a:lnTo>
                <a:lnTo>
                  <a:pt x="2064062" y="2197010"/>
                </a:lnTo>
                <a:lnTo>
                  <a:pt x="2074788" y="2585176"/>
                </a:lnTo>
                <a:lnTo>
                  <a:pt x="1817446" y="2336622"/>
                </a:lnTo>
                <a:lnTo>
                  <a:pt x="1732173" y="2705194"/>
                </a:lnTo>
                <a:lnTo>
                  <a:pt x="1626411" y="2434211"/>
                </a:lnTo>
                <a:lnTo>
                  <a:pt x="1481687" y="2775047"/>
                </a:lnTo>
                <a:lnTo>
                  <a:pt x="1418838" y="2327714"/>
                </a:lnTo>
                <a:lnTo>
                  <a:pt x="1272061" y="2514762"/>
                </a:lnTo>
                <a:lnTo>
                  <a:pt x="1178463" y="2819516"/>
                </a:lnTo>
                <a:lnTo>
                  <a:pt x="1146442" y="2571124"/>
                </a:lnTo>
                <a:lnTo>
                  <a:pt x="1118025" y="2610818"/>
                </a:lnTo>
                <a:lnTo>
                  <a:pt x="1108025" y="2352148"/>
                </a:lnTo>
                <a:lnTo>
                  <a:pt x="829089" y="2490729"/>
                </a:lnTo>
                <a:lnTo>
                  <a:pt x="986229" y="2209951"/>
                </a:lnTo>
                <a:lnTo>
                  <a:pt x="683614" y="2366071"/>
                </a:lnTo>
                <a:lnTo>
                  <a:pt x="506238" y="2547565"/>
                </a:lnTo>
                <a:lnTo>
                  <a:pt x="725690" y="1942120"/>
                </a:lnTo>
                <a:lnTo>
                  <a:pt x="511771" y="1956507"/>
                </a:lnTo>
                <a:lnTo>
                  <a:pt x="537917" y="1933244"/>
                </a:lnTo>
                <a:lnTo>
                  <a:pt x="174122" y="1975990"/>
                </a:lnTo>
                <a:lnTo>
                  <a:pt x="390285" y="1806530"/>
                </a:lnTo>
                <a:lnTo>
                  <a:pt x="270491" y="1778245"/>
                </a:lnTo>
                <a:lnTo>
                  <a:pt x="538190" y="1675152"/>
                </a:lnTo>
                <a:lnTo>
                  <a:pt x="585584" y="1620795"/>
                </a:lnTo>
                <a:lnTo>
                  <a:pt x="451679" y="1507109"/>
                </a:lnTo>
                <a:lnTo>
                  <a:pt x="316097" y="1456234"/>
                </a:lnTo>
                <a:lnTo>
                  <a:pt x="171918" y="1443881"/>
                </a:lnTo>
                <a:lnTo>
                  <a:pt x="229125" y="1423598"/>
                </a:lnTo>
                <a:lnTo>
                  <a:pt x="0" y="1337622"/>
                </a:lnTo>
                <a:lnTo>
                  <a:pt x="205718" y="1298286"/>
                </a:lnTo>
                <a:lnTo>
                  <a:pt x="157884" y="1257675"/>
                </a:lnTo>
                <a:lnTo>
                  <a:pt x="418681" y="1201423"/>
                </a:lnTo>
                <a:lnTo>
                  <a:pt x="367632" y="1164529"/>
                </a:lnTo>
                <a:lnTo>
                  <a:pt x="507589" y="1159750"/>
                </a:lnTo>
                <a:lnTo>
                  <a:pt x="314681" y="691700"/>
                </a:lnTo>
                <a:lnTo>
                  <a:pt x="369568" y="706507"/>
                </a:lnTo>
                <a:lnTo>
                  <a:pt x="202388" y="497503"/>
                </a:lnTo>
                <a:lnTo>
                  <a:pt x="626949" y="743665"/>
                </a:lnTo>
                <a:lnTo>
                  <a:pt x="433641" y="553033"/>
                </a:lnTo>
                <a:lnTo>
                  <a:pt x="836388" y="701070"/>
                </a:lnTo>
                <a:lnTo>
                  <a:pt x="702531" y="36402"/>
                </a:lnTo>
                <a:lnTo>
                  <a:pt x="948177" y="420135"/>
                </a:lnTo>
                <a:lnTo>
                  <a:pt x="1082939" y="532133"/>
                </a:lnTo>
                <a:lnTo>
                  <a:pt x="1065444" y="377342"/>
                </a:lnTo>
                <a:lnTo>
                  <a:pt x="1254781" y="543935"/>
                </a:lnTo>
                <a:lnTo>
                  <a:pt x="1483359" y="116834"/>
                </a:lnTo>
                <a:lnTo>
                  <a:pt x="1558296" y="282429"/>
                </a:lnTo>
                <a:lnTo>
                  <a:pt x="1645852" y="52251"/>
                </a:lnTo>
                <a:lnTo>
                  <a:pt x="1728584" y="495740"/>
                </a:lnTo>
                <a:lnTo>
                  <a:pt x="1904596" y="221459"/>
                </a:lnTo>
                <a:lnTo>
                  <a:pt x="1890658" y="423693"/>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800"/>
            <a:endParaRPr lang="en-US" sz="1400">
              <a:solidFill>
                <a:prstClr val="white"/>
              </a:solidFill>
            </a:endParaRPr>
          </a:p>
        </p:txBody>
      </p:sp>
      <p:sp>
        <p:nvSpPr>
          <p:cNvPr id="57" name="Oval 56"/>
          <p:cNvSpPr/>
          <p:nvPr/>
        </p:nvSpPr>
        <p:spPr>
          <a:xfrm>
            <a:off x="1012371" y="638088"/>
            <a:ext cx="783772" cy="783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800"/>
            <a:endParaRPr lang="en-US" sz="1400">
              <a:solidFill>
                <a:prstClr val="white"/>
              </a:solidFill>
            </a:endParaRPr>
          </a:p>
        </p:txBody>
      </p:sp>
      <p:sp>
        <p:nvSpPr>
          <p:cNvPr id="58" name="Oval 4"/>
          <p:cNvSpPr/>
          <p:nvPr/>
        </p:nvSpPr>
        <p:spPr>
          <a:xfrm>
            <a:off x="424543" y="1012399"/>
            <a:ext cx="2013857" cy="1065337"/>
          </a:xfrm>
          <a:custGeom>
            <a:avLst/>
            <a:gdLst/>
            <a:ahLst/>
            <a:cxnLst/>
            <a:rect l="l" t="t" r="r" b="b"/>
            <a:pathLst>
              <a:path w="2685142" h="1420449">
                <a:moveTo>
                  <a:pt x="1182914" y="0"/>
                </a:moveTo>
                <a:cubicBezTo>
                  <a:pt x="1335055" y="0"/>
                  <a:pt x="1471794" y="65939"/>
                  <a:pt x="1564705" y="172064"/>
                </a:cubicBezTo>
                <a:cubicBezTo>
                  <a:pt x="1606885" y="158522"/>
                  <a:pt x="1651813" y="152400"/>
                  <a:pt x="1698171" y="152400"/>
                </a:cubicBezTo>
                <a:cubicBezTo>
                  <a:pt x="1873063" y="152400"/>
                  <a:pt x="2027604" y="239535"/>
                  <a:pt x="2120154" y="373176"/>
                </a:cubicBezTo>
                <a:cubicBezTo>
                  <a:pt x="2136349" y="368973"/>
                  <a:pt x="2153022" y="368163"/>
                  <a:pt x="2169885" y="368163"/>
                </a:cubicBezTo>
                <a:cubicBezTo>
                  <a:pt x="2454454" y="368163"/>
                  <a:pt x="2685142" y="598851"/>
                  <a:pt x="2685142" y="883420"/>
                </a:cubicBezTo>
                <a:cubicBezTo>
                  <a:pt x="2685142" y="1167989"/>
                  <a:pt x="2454454" y="1398677"/>
                  <a:pt x="2169885" y="1398677"/>
                </a:cubicBezTo>
                <a:cubicBezTo>
                  <a:pt x="2058398" y="1398677"/>
                  <a:pt x="1955181" y="1363269"/>
                  <a:pt x="1873106" y="1300068"/>
                </a:cubicBezTo>
                <a:cubicBezTo>
                  <a:pt x="1785390" y="1375932"/>
                  <a:pt x="1670779" y="1420449"/>
                  <a:pt x="1545771" y="1420449"/>
                </a:cubicBezTo>
                <a:cubicBezTo>
                  <a:pt x="1444995" y="1420449"/>
                  <a:pt x="1350977" y="1391518"/>
                  <a:pt x="1272274" y="1340401"/>
                </a:cubicBezTo>
                <a:cubicBezTo>
                  <a:pt x="1201044" y="1381278"/>
                  <a:pt x="1118345" y="1403254"/>
                  <a:pt x="1030514" y="1403254"/>
                </a:cubicBezTo>
                <a:cubicBezTo>
                  <a:pt x="984954" y="1403254"/>
                  <a:pt x="940776" y="1397341"/>
                  <a:pt x="899166" y="1384623"/>
                </a:cubicBezTo>
                <a:cubicBezTo>
                  <a:pt x="862231" y="1394175"/>
                  <a:pt x="823527" y="1398677"/>
                  <a:pt x="783771" y="1398677"/>
                </a:cubicBezTo>
                <a:cubicBezTo>
                  <a:pt x="628130" y="1398677"/>
                  <a:pt x="488607" y="1329669"/>
                  <a:pt x="395805" y="1219129"/>
                </a:cubicBezTo>
                <a:cubicBezTo>
                  <a:pt x="168680" y="1166461"/>
                  <a:pt x="0" y="962522"/>
                  <a:pt x="0" y="719186"/>
                </a:cubicBezTo>
                <a:cubicBezTo>
                  <a:pt x="0" y="434617"/>
                  <a:pt x="230688" y="203929"/>
                  <a:pt x="515257" y="203929"/>
                </a:cubicBezTo>
                <a:cubicBezTo>
                  <a:pt x="595903" y="203929"/>
                  <a:pt x="672222" y="222456"/>
                  <a:pt x="739358" y="257197"/>
                </a:cubicBezTo>
                <a:cubicBezTo>
                  <a:pt x="826782" y="102933"/>
                  <a:pt x="992827" y="0"/>
                  <a:pt x="1182914" y="0"/>
                </a:cubicBezTo>
                <a:close/>
              </a:path>
            </a:pathLst>
          </a:custGeom>
          <a:solidFill>
            <a:schemeClr val="accent1">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800"/>
            <a:endParaRPr lang="en-US" sz="1400">
              <a:solidFill>
                <a:prstClr val="white"/>
              </a:solidFill>
            </a:endParaRPr>
          </a:p>
        </p:txBody>
      </p:sp>
      <p:pic>
        <p:nvPicPr>
          <p:cNvPr id="59" name="Picture 3" descr="C:\Users\Administrator\Application Data\Zamaan's Software\psc\screenshot.JPG"/>
          <p:cNvPicPr>
            <a:picLocks noChangeAspect="1" noChangeArrowheads="1"/>
          </p:cNvPicPr>
          <p:nvPr/>
        </p:nvPicPr>
        <p:blipFill rotWithShape="1">
          <a:blip r:embed="rId12">
            <a:clrChange>
              <a:clrFrom>
                <a:srgbClr val="F7F7F7"/>
              </a:clrFrom>
              <a:clrTo>
                <a:srgbClr val="F7F7F7">
                  <a:alpha val="0"/>
                </a:srgbClr>
              </a:clrTo>
            </a:clrChange>
            <a:extLst>
              <a:ext uri="{28A0092B-C50C-407E-A947-70E740481C1C}">
                <a14:useLocalDpi xmlns:a14="http://schemas.microsoft.com/office/drawing/2010/main" val="0"/>
              </a:ext>
            </a:extLst>
          </a:blip>
          <a:srcRect b="3044"/>
          <a:stretch>
            <a:fillRect/>
          </a:stretch>
        </p:blipFill>
        <p:spPr bwMode="auto">
          <a:xfrm>
            <a:off x="6543724" y="3270758"/>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32"/>
          <p:cNvSpPr txBox="1"/>
          <p:nvPr/>
        </p:nvSpPr>
        <p:spPr>
          <a:xfrm rot="20114883">
            <a:off x="1788445" y="251363"/>
            <a:ext cx="3519818" cy="805815"/>
          </a:xfrm>
          <a:prstGeom prst="rect">
            <a:avLst/>
          </a:prstGeom>
          <a:noFill/>
        </p:spPr>
        <p:txBody>
          <a:bodyPr wrap="square" lIns="68577" tIns="34289" rIns="68577"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900">
              <a:defRPr/>
            </a:pPr>
            <a:r>
              <a:rPr lang="en-US" altLang="zh-CN" b="1" dirty="0" err="1">
                <a:ln w="0"/>
                <a:solidFill>
                  <a:srgbClr val="C0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b="1"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
        <p:nvSpPr>
          <p:cNvPr id="86" name="WordArt 27"/>
          <p:cNvSpPr>
            <a:spLocks noChangeArrowheads="1" noChangeShapeType="1" noTextEdit="1"/>
          </p:cNvSpPr>
          <p:nvPr/>
        </p:nvSpPr>
        <p:spPr bwMode="auto">
          <a:xfrm>
            <a:off x="132430" y="3779412"/>
            <a:ext cx="2137831" cy="389801"/>
          </a:xfrm>
          <a:prstGeom prst="rect">
            <a:avLst/>
          </a:prstGeom>
        </p:spPr>
        <p:txBody>
          <a:bodyPr wrap="none" lIns="91436" tIns="45718" rIns="91436" bIns="45718" fromWordArt="1">
            <a:prstTxWarp prst="textPlain">
              <a:avLst>
                <a:gd name="adj" fmla="val 50000"/>
              </a:avLst>
            </a:prstTxWarp>
          </a:bodyPr>
          <a:lstStyle/>
          <a:p>
            <a:pPr algn="ctr" defTabSz="914400"/>
            <a:r>
              <a:rPr lang="en-US" sz="2800" kern="10">
                <a:ln w="19050">
                  <a:solidFill>
                    <a:srgbClr val="FF00FF"/>
                  </a:solidFill>
                  <a:round/>
                </a:ln>
                <a:solidFill>
                  <a:srgbClr val="002060"/>
                </a:solidFill>
                <a:latin typeface="Times New Roman" panose="02020603050405020304" pitchFamily="18" charset="0"/>
                <a:cs typeface="Times New Roman" panose="02020603050405020304" pitchFamily="18" charset="0"/>
              </a:rPr>
              <a:t>Trò chơi: </a:t>
            </a:r>
            <a:endParaRPr lang="en-US" sz="2800" kern="10">
              <a:ln w="19050">
                <a:solidFill>
                  <a:srgbClr val="FF00FF"/>
                </a:solidFill>
                <a:round/>
              </a:ln>
              <a:solidFill>
                <a:srgbClr val="002060"/>
              </a:solidFill>
              <a:latin typeface="Times New Roman" panose="02020603050405020304" pitchFamily="18" charset="0"/>
              <a:cs typeface="Times New Roman" panose="02020603050405020304" pitchFamily="18" charset="0"/>
            </a:endParaRPr>
          </a:p>
        </p:txBody>
      </p:sp>
      <p:sp>
        <p:nvSpPr>
          <p:cNvPr id="87" name="WordArt 27"/>
          <p:cNvSpPr>
            <a:spLocks noChangeArrowheads="1" noChangeShapeType="1" noTextEdit="1"/>
          </p:cNvSpPr>
          <p:nvPr/>
        </p:nvSpPr>
        <p:spPr bwMode="auto">
          <a:xfrm>
            <a:off x="165087" y="4408205"/>
            <a:ext cx="4493426" cy="578761"/>
          </a:xfrm>
          <a:prstGeom prst="rect">
            <a:avLst/>
          </a:prstGeom>
        </p:spPr>
        <p:txBody>
          <a:bodyPr wrap="none" lIns="91436" tIns="45718" rIns="91436" bIns="45718" fromWordArt="1">
            <a:prstTxWarp prst="textPlain">
              <a:avLst>
                <a:gd name="adj" fmla="val 50000"/>
              </a:avLst>
            </a:prstTxWarp>
          </a:bodyPr>
          <a:lstStyle/>
          <a:p>
            <a:pPr algn="ctr" defTabSz="914400"/>
            <a:r>
              <a:rPr lang="en-US" sz="2800" kern="10">
                <a:ln w="28575">
                  <a:solidFill>
                    <a:prstClr val="white"/>
                  </a:solidFill>
                  <a:round/>
                </a:ln>
                <a:solidFill>
                  <a:srgbClr val="002060"/>
                </a:solidFill>
                <a:latin typeface="Times New Roman" panose="02020603050405020304" pitchFamily="18" charset="0"/>
                <a:cs typeface="Times New Roman" panose="02020603050405020304" pitchFamily="18" charset="0"/>
              </a:rPr>
              <a:t>Giúp cún hái táo</a:t>
            </a:r>
            <a:endParaRPr lang="en-US" sz="2800" kern="10">
              <a:ln w="28575">
                <a:solidFill>
                  <a:prstClr val="white"/>
                </a:solidFill>
                <a:round/>
              </a:ln>
              <a:solidFill>
                <a:srgbClr val="002060"/>
              </a:solidFill>
              <a:latin typeface="Times New Roman" panose="02020603050405020304" pitchFamily="18" charset="0"/>
              <a:cs typeface="Times New Roman" panose="02020603050405020304" pitchFamily="18" charset="0"/>
            </a:endParaRPr>
          </a:p>
        </p:txBody>
      </p:sp>
      <p:sp>
        <p:nvSpPr>
          <p:cNvPr id="2" name="Action Button: Forward or Next 1">
            <a:hlinkClick r:id="rId13" action="ppaction://hlinksldjump" highlightClick="1"/>
          </p:cNvPr>
          <p:cNvSpPr/>
          <p:nvPr/>
        </p:nvSpPr>
        <p:spPr>
          <a:xfrm>
            <a:off x="8388424" y="4408205"/>
            <a:ext cx="578761" cy="5787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sndAc>
          <p:stSnd>
            <p:snd r:embed="rId14" name="1, Nhạc dao vui ve.wav"/>
          </p:stSnd>
        </p:sndAc>
      </p:transition>
    </mc:Choice>
    <mc:Fallback>
      <p:transition spd="slow">
        <p:sndAc>
          <p:stSnd>
            <p:snd r:embed="rId14" name="1, Nhạc dao vui v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000"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Effect transition="in" filter="fade">
                                      <p:cBhvr>
                                        <p:cTn id="15" dur="1000"/>
                                        <p:tgtEl>
                                          <p:spTgt spid="8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down)">
                                      <p:cBhvr>
                                        <p:cTn id="19" dur="500"/>
                                        <p:tgtEl>
                                          <p:spTgt spid="8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down)">
                                      <p:cBhvr>
                                        <p:cTn id="23" dur="500"/>
                                        <p:tgtEl>
                                          <p:spTgt spid="8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circle(out)">
                                      <p:cBhvr>
                                        <p:cTn id="26" dur="500"/>
                                        <p:tgtEl>
                                          <p:spTgt spid="57"/>
                                        </p:tgtEl>
                                      </p:cBhvr>
                                    </p:animEffect>
                                  </p:childTnLst>
                                </p:cTn>
                              </p:par>
                              <p:par>
                                <p:cTn id="27" presetID="59" presetClass="path" presetSubtype="0" repeatCount="indefinite" accel="50000" decel="50000" fill="hold" grpId="0" nodeType="withEffect">
                                  <p:stCondLst>
                                    <p:cond delay="0"/>
                                  </p:stCondLst>
                                  <p:childTnLst>
                                    <p:animMotion origin="layout" path="M -0.01784 -1.6185E-6 C -0.01784 -0.01225 -0.01602 -0.02173 -0.01367 -0.02173 C -0.01107 -0.02173 -0.00911 -0.01225 -0.00911 -1.6185E-6 C -0.00911 0.01202 -0.00716 0.02174 -0.00456 0.02174 C -0.00234 0.02174 -4.16667E-7 0.01202 -4.16667E-7 -1.6185E-6 " pathEditMode="relative" rAng="0" ptsTypes="fffff">
                                      <p:cBhvr>
                                        <p:cTn id="28" dur="4000" fill="hold"/>
                                        <p:tgtEl>
                                          <p:spTgt spid="58"/>
                                        </p:tgtEl>
                                        <p:attrNameLst>
                                          <p:attrName>ppt_x</p:attrName>
                                          <p:attrName>ppt_y</p:attrName>
                                        </p:attrNameLst>
                                      </p:cBhvr>
                                      <p:rCtr x="885" y="0"/>
                                    </p:animMotion>
                                  </p:childTnLst>
                                </p:cTn>
                              </p:par>
                              <p:par>
                                <p:cTn id="29" presetID="64" presetClass="path" presetSubtype="0" repeatCount="indefinite" accel="50000" decel="50000" fill="hold" grpId="0" nodeType="withEffect">
                                  <p:stCondLst>
                                    <p:cond delay="0"/>
                                  </p:stCondLst>
                                  <p:childTnLst>
                                    <p:animMotion origin="layout" path="M 0.00365 0.04069 L 6.25E-7 2.54335E-6 " pathEditMode="relative" rAng="0" ptsTypes="AA">
                                      <p:cBhvr>
                                        <p:cTn id="30" dur="2000" fill="hold"/>
                                        <p:tgtEl>
                                          <p:spTgt spid="84"/>
                                        </p:tgtEl>
                                        <p:attrNameLst>
                                          <p:attrName>ppt_x</p:attrName>
                                          <p:attrName>ppt_y</p:attrName>
                                        </p:attrNameLst>
                                      </p:cBhvr>
                                      <p:rCtr x="-182" y="-2035"/>
                                    </p:animMotion>
                                  </p:childTnLst>
                                </p:cTn>
                              </p:par>
                              <p:par>
                                <p:cTn id="31" presetID="0" presetClass="path" presetSubtype="0" repeatCount="indefinite"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32" dur="3750" fill="hold"/>
                                        <p:tgtEl>
                                          <p:spTgt spid="59"/>
                                        </p:tgtEl>
                                        <p:attrNameLst>
                                          <p:attrName>ppt_x</p:attrName>
                                          <p:attrName>ppt_y</p:attrName>
                                        </p:attrNameLst>
                                      </p:cBhvr>
                                      <p:rCtr x="-1632" y="-21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5" restart="whenNotActive" fill="hold" evtFilter="cancelBubble" nodeType="interactiveSeq">
                <p:stCondLst>
                  <p:cond evt="onClick" delay="0">
                    <p:tgtEl>
                      <p:spTgt spid="5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1"/>
                                        </p:tgtEl>
                                      </p:cBhvr>
                                    </p:animEffect>
                                    <p:set>
                                      <p:cBhvr>
                                        <p:cTn id="6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70"/>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70"/>
                                        </p:tgtEl>
                                      </p:cBhvr>
                                    </p:animEffect>
                                    <p:anim calcmode="lin" valueType="num">
                                      <p:cBhvr>
                                        <p:cTn id="68" dur="1000"/>
                                        <p:tgtEl>
                                          <p:spTgt spid="70"/>
                                        </p:tgtEl>
                                        <p:attrNameLst>
                                          <p:attrName>ppt_x</p:attrName>
                                        </p:attrNameLst>
                                      </p:cBhvr>
                                      <p:tavLst>
                                        <p:tav tm="0">
                                          <p:val>
                                            <p:strVal val="ppt_x"/>
                                          </p:val>
                                        </p:tav>
                                        <p:tav tm="100000">
                                          <p:val>
                                            <p:strVal val="ppt_x"/>
                                          </p:val>
                                        </p:tav>
                                      </p:tavLst>
                                    </p:anim>
                                    <p:anim calcmode="lin" valueType="num">
                                      <p:cBhvr>
                                        <p:cTn id="69" dur="1000"/>
                                        <p:tgtEl>
                                          <p:spTgt spid="70"/>
                                        </p:tgtEl>
                                        <p:attrNameLst>
                                          <p:attrName>ppt_y</p:attrName>
                                        </p:attrNameLst>
                                      </p:cBhvr>
                                      <p:tavLst>
                                        <p:tav tm="0">
                                          <p:val>
                                            <p:strVal val="ppt_y"/>
                                          </p:val>
                                        </p:tav>
                                        <p:tav tm="100000">
                                          <p:val>
                                            <p:strVal val="ppt_y+.1"/>
                                          </p:val>
                                        </p:tav>
                                      </p:tavLst>
                                    </p:anim>
                                    <p:set>
                                      <p:cBhvr>
                                        <p:cTn id="7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15" name="applause.wav"/>
                                        </p:tgtEl>
                                      </p:cMediaNode>
                                    </p:audio>
                                  </p:sub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1000"/>
                                        <p:tgtEl>
                                          <p:spTgt spid="71"/>
                                        </p:tgtEl>
                                      </p:cBhvr>
                                    </p:animEffect>
                                    <p:anim calcmode="lin" valueType="num">
                                      <p:cBhvr>
                                        <p:cTn id="76" dur="1000"/>
                                        <p:tgtEl>
                                          <p:spTgt spid="71"/>
                                        </p:tgtEl>
                                        <p:attrNameLst>
                                          <p:attrName>ppt_x</p:attrName>
                                        </p:attrNameLst>
                                      </p:cBhvr>
                                      <p:tavLst>
                                        <p:tav tm="0">
                                          <p:val>
                                            <p:strVal val="ppt_x"/>
                                          </p:val>
                                        </p:tav>
                                        <p:tav tm="100000">
                                          <p:val>
                                            <p:strVal val="ppt_x"/>
                                          </p:val>
                                        </p:tav>
                                      </p:tavLst>
                                    </p:anim>
                                    <p:anim calcmode="lin" valueType="num">
                                      <p:cBhvr>
                                        <p:cTn id="77" dur="1000"/>
                                        <p:tgtEl>
                                          <p:spTgt spid="71"/>
                                        </p:tgtEl>
                                        <p:attrNameLst>
                                          <p:attrName>ppt_y</p:attrName>
                                        </p:attrNameLst>
                                      </p:cBhvr>
                                      <p:tavLst>
                                        <p:tav tm="0">
                                          <p:val>
                                            <p:strVal val="ppt_y"/>
                                          </p:val>
                                        </p:tav>
                                        <p:tav tm="100000">
                                          <p:val>
                                            <p:strVal val="ppt_y+.1"/>
                                          </p:val>
                                        </p:tav>
                                      </p:tavLst>
                                    </p:anim>
                                    <p:set>
                                      <p:cBhvr>
                                        <p:cTn id="78"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15" name="applause.wav"/>
                                        </p:tgtEl>
                                      </p:cMediaNode>
                                    </p:audio>
                                  </p:sub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68"/>
                    </p:tgtEl>
                  </p:cond>
                </p:stCondLst>
                <p:endSync evt="end" delay="0">
                  <p:rtn val="all"/>
                </p:endSync>
                <p:childTnLst>
                  <p:par>
                    <p:cTn id="80" fill="hold">
                      <p:stCondLst>
                        <p:cond delay="0"/>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68"/>
                                        </p:tgtEl>
                                      </p:cBhvr>
                                    </p:animEffect>
                                    <p:anim calcmode="lin" valueType="num">
                                      <p:cBhvr>
                                        <p:cTn id="84" dur="1000"/>
                                        <p:tgtEl>
                                          <p:spTgt spid="68"/>
                                        </p:tgtEl>
                                        <p:attrNameLst>
                                          <p:attrName>ppt_x</p:attrName>
                                        </p:attrNameLst>
                                      </p:cBhvr>
                                      <p:tavLst>
                                        <p:tav tm="0">
                                          <p:val>
                                            <p:strVal val="ppt_x"/>
                                          </p:val>
                                        </p:tav>
                                        <p:tav tm="100000">
                                          <p:val>
                                            <p:strVal val="ppt_x"/>
                                          </p:val>
                                        </p:tav>
                                      </p:tavLst>
                                    </p:anim>
                                    <p:anim calcmode="lin" valueType="num">
                                      <p:cBhvr>
                                        <p:cTn id="85" dur="1000"/>
                                        <p:tgtEl>
                                          <p:spTgt spid="68"/>
                                        </p:tgtEl>
                                        <p:attrNameLst>
                                          <p:attrName>ppt_y</p:attrName>
                                        </p:attrNameLst>
                                      </p:cBhvr>
                                      <p:tavLst>
                                        <p:tav tm="0">
                                          <p:val>
                                            <p:strVal val="ppt_y"/>
                                          </p:val>
                                        </p:tav>
                                        <p:tav tm="100000">
                                          <p:val>
                                            <p:strVal val="ppt_y+.1"/>
                                          </p:val>
                                        </p:tav>
                                      </p:tavLst>
                                    </p:anim>
                                    <p:set>
                                      <p:cBhvr>
                                        <p:cTn id="8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15" name="applause.wav"/>
                                        </p:tgtEl>
                                      </p:cMediaNode>
                                    </p:audio>
                                  </p:sub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72"/>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72"/>
                                        </p:tgtEl>
                                      </p:cBhvr>
                                    </p:animEffect>
                                    <p:anim calcmode="lin" valueType="num">
                                      <p:cBhvr>
                                        <p:cTn id="92" dur="1000"/>
                                        <p:tgtEl>
                                          <p:spTgt spid="72"/>
                                        </p:tgtEl>
                                        <p:attrNameLst>
                                          <p:attrName>ppt_x</p:attrName>
                                        </p:attrNameLst>
                                      </p:cBhvr>
                                      <p:tavLst>
                                        <p:tav tm="0">
                                          <p:val>
                                            <p:strVal val="ppt_x"/>
                                          </p:val>
                                        </p:tav>
                                        <p:tav tm="100000">
                                          <p:val>
                                            <p:strVal val="ppt_x"/>
                                          </p:val>
                                        </p:tav>
                                      </p:tavLst>
                                    </p:anim>
                                    <p:anim calcmode="lin" valueType="num">
                                      <p:cBhvr>
                                        <p:cTn id="93" dur="1000"/>
                                        <p:tgtEl>
                                          <p:spTgt spid="72"/>
                                        </p:tgtEl>
                                        <p:attrNameLst>
                                          <p:attrName>ppt_y</p:attrName>
                                        </p:attrNameLst>
                                      </p:cBhvr>
                                      <p:tavLst>
                                        <p:tav tm="0">
                                          <p:val>
                                            <p:strVal val="ppt_y"/>
                                          </p:val>
                                        </p:tav>
                                        <p:tav tm="100000">
                                          <p:val>
                                            <p:strVal val="ppt_y+.1"/>
                                          </p:val>
                                        </p:tav>
                                      </p:tavLst>
                                    </p:anim>
                                    <p:set>
                                      <p:cBhvr>
                                        <p:cTn id="9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15" name="applause.wav"/>
                                        </p:tgtEl>
                                      </p:cMediaNode>
                                    </p:audio>
                                  </p:subTnLst>
                                </p:cTn>
                              </p:par>
                            </p:childTnLst>
                          </p:cTn>
                        </p:par>
                      </p:childTnLst>
                    </p:cTn>
                  </p:par>
                </p:childTnLst>
              </p:cTn>
              <p:nextCondLst>
                <p:cond evt="onClick" delay="0">
                  <p:tgtEl>
                    <p:spTgt spid="72"/>
                  </p:tgtEl>
                </p:cond>
              </p:nextCondLst>
            </p:seq>
            <p:seq concurrent="1" nextAc="seek">
              <p:cTn id="95" restart="whenNotActive" fill="hold" evtFilter="cancelBubble" nodeType="interactiveSeq">
                <p:stCondLst>
                  <p:cond evt="onClick" delay="0">
                    <p:tgtEl>
                      <p:spTgt spid="69"/>
                    </p:tgtEl>
                  </p:cond>
                </p:stCondLst>
                <p:endSync evt="end" delay="0">
                  <p:rtn val="all"/>
                </p:endSync>
                <p:childTnLst>
                  <p:par>
                    <p:cTn id="96" fill="hold">
                      <p:stCondLst>
                        <p:cond delay="0"/>
                      </p:stCondLst>
                      <p:childTnLst>
                        <p:par>
                          <p:cTn id="97" fill="hold">
                            <p:stCondLst>
                              <p:cond delay="0"/>
                            </p:stCondLst>
                            <p:childTnLst>
                              <p:par>
                                <p:cTn id="98" presetID="42" presetClass="exit" presetSubtype="0" fill="hold" nodeType="clickEffect">
                                  <p:stCondLst>
                                    <p:cond delay="0"/>
                                  </p:stCondLst>
                                  <p:childTnLst>
                                    <p:animEffect transition="out" filter="fade">
                                      <p:cBhvr>
                                        <p:cTn id="99" dur="1000"/>
                                        <p:tgtEl>
                                          <p:spTgt spid="69"/>
                                        </p:tgtEl>
                                      </p:cBhvr>
                                    </p:animEffect>
                                    <p:anim calcmode="lin" valueType="num">
                                      <p:cBhvr>
                                        <p:cTn id="100" dur="1000"/>
                                        <p:tgtEl>
                                          <p:spTgt spid="69"/>
                                        </p:tgtEl>
                                        <p:attrNameLst>
                                          <p:attrName>ppt_x</p:attrName>
                                        </p:attrNameLst>
                                      </p:cBhvr>
                                      <p:tavLst>
                                        <p:tav tm="0">
                                          <p:val>
                                            <p:strVal val="ppt_x"/>
                                          </p:val>
                                        </p:tav>
                                        <p:tav tm="100000">
                                          <p:val>
                                            <p:strVal val="ppt_x"/>
                                          </p:val>
                                        </p:tav>
                                      </p:tavLst>
                                    </p:anim>
                                    <p:anim calcmode="lin" valueType="num">
                                      <p:cBhvr>
                                        <p:cTn id="101" dur="1000"/>
                                        <p:tgtEl>
                                          <p:spTgt spid="69"/>
                                        </p:tgtEl>
                                        <p:attrNameLst>
                                          <p:attrName>ppt_y</p:attrName>
                                        </p:attrNameLst>
                                      </p:cBhvr>
                                      <p:tavLst>
                                        <p:tav tm="0">
                                          <p:val>
                                            <p:strVal val="ppt_y"/>
                                          </p:val>
                                        </p:tav>
                                        <p:tav tm="100000">
                                          <p:val>
                                            <p:strVal val="ppt_y+.1"/>
                                          </p:val>
                                        </p:tav>
                                      </p:tavLst>
                                    </p:anim>
                                    <p:set>
                                      <p:cBhvr>
                                        <p:cTn id="10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15" name="applause.wav"/>
                                        </p:tgtEl>
                                      </p:cMediaNode>
                                    </p:audio>
                                  </p:subTnLst>
                                </p:cTn>
                              </p:par>
                            </p:childTnLst>
                          </p:cTn>
                        </p:par>
                      </p:childTnLst>
                    </p:cTn>
                  </p:par>
                </p:childTnLst>
              </p:cTn>
              <p:nextCondLst>
                <p:cond evt="onClick" delay="0">
                  <p:tgtEl>
                    <p:spTgt spid="69"/>
                  </p:tgtEl>
                </p:cond>
              </p:nextCondLst>
            </p:seq>
          </p:childTnLst>
        </p:cTn>
      </p:par>
    </p:tnLst>
    <p:bldLst>
      <p:bldP spid="84" grpId="0" animBg="1"/>
      <p:bldP spid="8" grpId="0" animBg="1"/>
      <p:bldP spid="57" grpId="0" animBg="1"/>
      <p:bldP spid="58" grpId="0" animBg="1"/>
      <p:bldP spid="85" grpId="0"/>
      <p:bldP spid="86" grpId="0"/>
      <p:bldP spid="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512" y="843558"/>
            <a:ext cx="8784976" cy="1158660"/>
            <a:chOff x="179512" y="915566"/>
            <a:chExt cx="8784976" cy="1285304"/>
          </a:xfrm>
        </p:grpSpPr>
        <p:sp>
          <p:nvSpPr>
            <p:cNvPr id="10" name="Rounded Rectangle 9"/>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extBox 1"/>
            <p:cNvSpPr txBox="1"/>
            <p:nvPr/>
          </p:nvSpPr>
          <p:spPr>
            <a:xfrm>
              <a:off x="986594" y="915566"/>
              <a:ext cx="7416824" cy="896217"/>
            </a:xfrm>
            <a:prstGeom prst="rect">
              <a:avLst/>
            </a:prstGeom>
            <a:noFill/>
          </p:spPr>
          <p:txBody>
            <a:bodyPr wrap="square" lIns="68576" tIns="34289" rIns="68576" bIns="34289" rtlCol="0">
              <a:spAutoFit/>
            </a:bodyPr>
            <a:lstStyle/>
            <a:p>
              <a:pPr algn="ctr" defTabSz="685800">
                <a:defRPr/>
              </a:pPr>
              <a:r>
                <a:rPr lang="vi-VN" sz="2400" b="1">
                  <a:solidFill>
                    <a:srgbClr val="C00000"/>
                  </a:solidFill>
                  <a:latin typeface="Arial" panose="020B0604020202020204" pitchFamily="34" charset="0"/>
                  <a:cs typeface="Arial" panose="020B0604020202020204" pitchFamily="34" charset="0"/>
                </a:rPr>
                <a:t>Suốt đời đi với học sinh</a:t>
              </a:r>
              <a:endParaRPr lang="vi-VN" sz="2400" b="1">
                <a:solidFill>
                  <a:srgbClr val="C00000"/>
                </a:solidFill>
                <a:latin typeface="Arial" panose="020B0604020202020204" pitchFamily="34" charset="0"/>
                <a:cs typeface="Arial" panose="020B0604020202020204" pitchFamily="34" charset="0"/>
              </a:endParaRPr>
            </a:p>
            <a:p>
              <a:pPr algn="ctr" defTabSz="685800">
                <a:defRPr/>
              </a:pPr>
              <a:r>
                <a:rPr lang="vi-VN" sz="2400" b="1">
                  <a:solidFill>
                    <a:srgbClr val="C00000"/>
                  </a:solidFill>
                  <a:latin typeface="Arial" panose="020B0604020202020204" pitchFamily="34" charset="0"/>
                  <a:cs typeface="Arial" panose="020B0604020202020204" pitchFamily="34" charset="0"/>
                </a:rPr>
                <a:t>Sách, vở,thước, bút, trong mình tôi mang</a:t>
              </a:r>
              <a:endParaRPr lang="en-US" sz="2400" b="1" dirty="0">
                <a:solidFill>
                  <a:srgbClr val="C00000"/>
                </a:solidFill>
                <a:latin typeface="Arial" panose="020B0604020202020204" pitchFamily="34" charset="0"/>
                <a:cs typeface="Arial" panose="020B0604020202020204" pitchFamily="34" charset="0"/>
              </a:endParaRPr>
            </a:p>
          </p:txBody>
        </p:sp>
        <p:sp>
          <p:nvSpPr>
            <p:cNvPr id="17" name="TextBox 16"/>
            <p:cNvSpPr txBox="1"/>
            <p:nvPr/>
          </p:nvSpPr>
          <p:spPr>
            <a:xfrm>
              <a:off x="4254917" y="1714352"/>
              <a:ext cx="3557443" cy="486518"/>
            </a:xfrm>
            <a:prstGeom prst="rect">
              <a:avLst/>
            </a:prstGeom>
            <a:noFill/>
          </p:spPr>
          <p:txBody>
            <a:bodyPr wrap="square" lIns="68576" tIns="34289" rIns="68576" bIns="34289" rtlCol="0">
              <a:spAutoFit/>
            </a:bodyPr>
            <a:lstStyle/>
            <a:p>
              <a:pPr algn="ctr" defTabSz="685800">
                <a:defRPr/>
              </a:pPr>
              <a:r>
                <a:rPr lang="en-US" sz="2400" b="1" i="1">
                  <a:solidFill>
                    <a:srgbClr val="002060"/>
                  </a:solidFill>
                  <a:latin typeface="Arial" panose="020B0604020202020204" pitchFamily="34" charset="0"/>
                  <a:cs typeface="Arial" panose="020B0604020202020204" pitchFamily="34" charset="0"/>
                </a:rPr>
                <a:t>Là cái gì?</a:t>
              </a:r>
              <a:endParaRPr lang="en-US" sz="2400" b="1" i="1" dirty="0">
                <a:solidFill>
                  <a:srgbClr val="002060"/>
                </a:solidFill>
                <a:latin typeface="Arial" panose="020B0604020202020204" pitchFamily="34" charset="0"/>
                <a:cs typeface="Arial" panose="020B0604020202020204"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 name="Picture 3" descr="C:\Users\Administrator\Application Data\Zamaan's Software\psc\screenshot.JPG">
            <a:hlinkClick r:id="rId1" action="ppaction://hlinksldjump"/>
          </p:cNvPr>
          <p:cNvPicPr>
            <a:picLocks noChangeAspect="1" noChangeArrowheads="1"/>
          </p:cNvPicPr>
          <p:nvPr/>
        </p:nvPicPr>
        <p:blipFill rotWithShape="1">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b="3044"/>
          <a:stretch>
            <a:fillRect/>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400"/>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Câu 1:</a:t>
            </a:r>
            <a:endPar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grpSp>
        <p:nvGrpSpPr>
          <p:cNvPr id="13" name="Group 12"/>
          <p:cNvGrpSpPr/>
          <p:nvPr/>
        </p:nvGrpSpPr>
        <p:grpSpPr>
          <a:xfrm>
            <a:off x="1907705" y="2211710"/>
            <a:ext cx="5328591" cy="2016225"/>
            <a:chOff x="121455" y="915566"/>
            <a:chExt cx="9394770" cy="1754688"/>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5" name="TextBox 14"/>
            <p:cNvSpPr txBox="1"/>
            <p:nvPr/>
          </p:nvSpPr>
          <p:spPr>
            <a:xfrm>
              <a:off x="3537607" y="2082484"/>
              <a:ext cx="5978618" cy="587770"/>
            </a:xfrm>
            <a:prstGeom prst="rect">
              <a:avLst/>
            </a:prstGeom>
            <a:noFill/>
          </p:spPr>
          <p:txBody>
            <a:bodyPr wrap="square" lIns="68576" tIns="34289" rIns="68576" bIns="34289" rtlCol="0">
              <a:spAutoFit/>
            </a:bodyPr>
            <a:lstStyle/>
            <a:p>
              <a:pPr algn="ctr" defTabSz="685800">
                <a:defRPr/>
              </a:pPr>
              <a:r>
                <a:rPr lang="en-US" sz="2800" b="1">
                  <a:solidFill>
                    <a:srgbClr val="0000FF"/>
                  </a:solidFill>
                  <a:latin typeface="Arial" panose="020B0604020202020204" pitchFamily="34" charset="0"/>
                  <a:cs typeface="Arial" panose="020B0604020202020204" pitchFamily="34" charset="0"/>
                </a:rPr>
                <a:t>Cái cặp sách</a:t>
              </a:r>
              <a:endParaRPr lang="en-US" sz="2800" b="1" dirty="0">
                <a:solidFill>
                  <a:srgbClr val="0000FF"/>
                </a:solidFill>
                <a:latin typeface="Arial" panose="020B0604020202020204" pitchFamily="34" charset="0"/>
                <a:cs typeface="Arial" panose="020B0604020202020204"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400"/>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Đáp án : </a:t>
            </a:r>
            <a:endPar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pic>
        <p:nvPicPr>
          <p:cNvPr id="18"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l="14742" r="18405"/>
          <a:stretch>
            <a:fillRect/>
          </a:stretch>
        </p:blipFill>
        <p:spPr bwMode="auto">
          <a:xfrm>
            <a:off x="2074943" y="2473516"/>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4"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 name="Picture 3" descr="C:\Users\Administrator\Application Data\Zamaan's Software\psc\screenshot.JPG">
            <a:hlinkClick r:id="rId1" action="ppaction://hlinksldjump"/>
          </p:cNvPr>
          <p:cNvPicPr>
            <a:picLocks noChangeAspect="1" noChangeArrowheads="1"/>
          </p:cNvPicPr>
          <p:nvPr/>
        </p:nvPicPr>
        <p:blipFill rotWithShape="1">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b="3044"/>
          <a:stretch>
            <a:fillRect/>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400"/>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Câu 2:</a:t>
            </a:r>
            <a:endPar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grpSp>
        <p:nvGrpSpPr>
          <p:cNvPr id="17" name="Group 16"/>
          <p:cNvGrpSpPr/>
          <p:nvPr/>
        </p:nvGrpSpPr>
        <p:grpSpPr>
          <a:xfrm>
            <a:off x="179512" y="843558"/>
            <a:ext cx="8784976" cy="1158660"/>
            <a:chOff x="179512" y="915566"/>
            <a:chExt cx="8784976" cy="1285304"/>
          </a:xfrm>
        </p:grpSpPr>
        <p:sp>
          <p:nvSpPr>
            <p:cNvPr id="18" name="Rounded Rectangle 17"/>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9" name="TextBox 18"/>
            <p:cNvSpPr txBox="1"/>
            <p:nvPr/>
          </p:nvSpPr>
          <p:spPr>
            <a:xfrm>
              <a:off x="986594" y="915566"/>
              <a:ext cx="7416824" cy="896217"/>
            </a:xfrm>
            <a:prstGeom prst="rect">
              <a:avLst/>
            </a:prstGeom>
            <a:noFill/>
          </p:spPr>
          <p:txBody>
            <a:bodyPr wrap="square" lIns="68576" tIns="34289" rIns="68576" bIns="34289" rtlCol="0">
              <a:spAutoFit/>
            </a:bodyPr>
            <a:lstStyle/>
            <a:p>
              <a:pPr algn="ctr" defTabSz="685800">
                <a:defRPr/>
              </a:pPr>
              <a:r>
                <a:rPr lang="vi-VN" sz="2400" b="1">
                  <a:solidFill>
                    <a:srgbClr val="C00000"/>
                  </a:solidFill>
                  <a:latin typeface="Arial" panose="020B0604020202020204" pitchFamily="34" charset="0"/>
                  <a:cs typeface="Arial" panose="020B0604020202020204" pitchFamily="34" charset="0"/>
                </a:rPr>
                <a:t>Cái gì dài một gang tay</a:t>
              </a:r>
              <a:endParaRPr lang="vi-VN" sz="2400" b="1">
                <a:solidFill>
                  <a:srgbClr val="C00000"/>
                </a:solidFill>
                <a:latin typeface="Arial" panose="020B0604020202020204" pitchFamily="34" charset="0"/>
                <a:cs typeface="Arial" panose="020B0604020202020204" pitchFamily="34" charset="0"/>
              </a:endParaRPr>
            </a:p>
            <a:p>
              <a:pPr algn="ctr" defTabSz="685800">
                <a:defRPr/>
              </a:pPr>
              <a:r>
                <a:rPr lang="vi-VN" sz="2400" b="1">
                  <a:solidFill>
                    <a:srgbClr val="C00000"/>
                  </a:solidFill>
                  <a:latin typeface="Arial" panose="020B0604020202020204" pitchFamily="34" charset="0"/>
                  <a:cs typeface="Arial" panose="020B0604020202020204" pitchFamily="34" charset="0"/>
                </a:rPr>
                <a:t>Em viết, em  vẽ mỗi ngày ngắn đi?</a:t>
              </a:r>
              <a:endParaRPr lang="en-US" sz="2400" b="1" dirty="0">
                <a:solidFill>
                  <a:srgbClr val="C00000"/>
                </a:solidFill>
                <a:latin typeface="Arial" panose="020B0604020202020204" pitchFamily="34" charset="0"/>
                <a:cs typeface="Arial" panose="020B0604020202020204" pitchFamily="34" charset="0"/>
              </a:endParaRPr>
            </a:p>
          </p:txBody>
        </p:sp>
        <p:sp>
          <p:nvSpPr>
            <p:cNvPr id="20" name="TextBox 19"/>
            <p:cNvSpPr txBox="1"/>
            <p:nvPr/>
          </p:nvSpPr>
          <p:spPr>
            <a:xfrm>
              <a:off x="4254917" y="1714352"/>
              <a:ext cx="3557443" cy="486518"/>
            </a:xfrm>
            <a:prstGeom prst="rect">
              <a:avLst/>
            </a:prstGeom>
            <a:noFill/>
          </p:spPr>
          <p:txBody>
            <a:bodyPr wrap="square" lIns="68576" tIns="34289" rIns="68576" bIns="34289" rtlCol="0">
              <a:spAutoFit/>
            </a:bodyPr>
            <a:lstStyle/>
            <a:p>
              <a:pPr algn="ctr" defTabSz="685800">
                <a:defRPr/>
              </a:pPr>
              <a:r>
                <a:rPr lang="en-US" sz="2400" b="1" i="1">
                  <a:solidFill>
                    <a:srgbClr val="002060"/>
                  </a:solidFill>
                  <a:latin typeface="Arial" panose="020B0604020202020204" pitchFamily="34" charset="0"/>
                  <a:cs typeface="Arial" panose="020B0604020202020204" pitchFamily="34" charset="0"/>
                </a:rPr>
                <a:t>Là cái gì?</a:t>
              </a:r>
              <a:endParaRPr lang="en-US" sz="2400" b="1" i="1" dirty="0">
                <a:solidFill>
                  <a:srgbClr val="002060"/>
                </a:solidFill>
                <a:latin typeface="Arial" panose="020B0604020202020204" pitchFamily="34" charset="0"/>
                <a:cs typeface="Arial" panose="020B0604020202020204" pitchFamily="34" charset="0"/>
              </a:endParaRPr>
            </a:p>
          </p:txBody>
        </p:sp>
      </p:grpSp>
      <p:grpSp>
        <p:nvGrpSpPr>
          <p:cNvPr id="21" name="Group 20"/>
          <p:cNvGrpSpPr/>
          <p:nvPr/>
        </p:nvGrpSpPr>
        <p:grpSpPr>
          <a:xfrm>
            <a:off x="1907705" y="2211710"/>
            <a:ext cx="5328591" cy="1927476"/>
            <a:chOff x="121455" y="915566"/>
            <a:chExt cx="9394770"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3" name="TextBox 22"/>
            <p:cNvSpPr txBox="1"/>
            <p:nvPr/>
          </p:nvSpPr>
          <p:spPr>
            <a:xfrm>
              <a:off x="3537607" y="2082484"/>
              <a:ext cx="5978618" cy="435259"/>
            </a:xfrm>
            <a:prstGeom prst="rect">
              <a:avLst/>
            </a:prstGeom>
            <a:noFill/>
          </p:spPr>
          <p:txBody>
            <a:bodyPr wrap="square" lIns="68576" tIns="34289" rIns="68576" bIns="34289" rtlCol="0">
              <a:spAutoFit/>
            </a:bodyPr>
            <a:lstStyle/>
            <a:p>
              <a:pPr algn="ctr" defTabSz="685800">
                <a:defRPr/>
              </a:pPr>
              <a:r>
                <a:rPr lang="en-US" sz="2800" b="1">
                  <a:solidFill>
                    <a:srgbClr val="0000FF"/>
                  </a:solidFill>
                  <a:latin typeface="Arial" panose="020B0604020202020204" pitchFamily="34" charset="0"/>
                  <a:cs typeface="Arial" panose="020B0604020202020204" pitchFamily="34" charset="0"/>
                </a:rPr>
                <a:t>Cái bút chì</a:t>
              </a:r>
              <a:endParaRPr lang="en-US" sz="2800" b="1" dirty="0">
                <a:solidFill>
                  <a:srgbClr val="0000FF"/>
                </a:solidFill>
                <a:latin typeface="Arial" panose="020B0604020202020204" pitchFamily="34" charset="0"/>
                <a:cs typeface="Arial" panose="020B0604020202020204"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400"/>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Đáp án : </a:t>
            </a:r>
            <a:endPar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pic>
        <p:nvPicPr>
          <p:cNvPr id="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289" y="2304324"/>
            <a:ext cx="4332903" cy="19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4"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455" y="915567"/>
            <a:ext cx="8784976" cy="1512168"/>
            <a:chOff x="121455" y="915566"/>
            <a:chExt cx="8784976" cy="1677451"/>
          </a:xfrm>
        </p:grpSpPr>
        <p:sp>
          <p:nvSpPr>
            <p:cNvPr id="10" name="Rounded Rectangle 9"/>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extBox 1"/>
            <p:cNvSpPr txBox="1"/>
            <p:nvPr/>
          </p:nvSpPr>
          <p:spPr>
            <a:xfrm>
              <a:off x="1417513" y="1374465"/>
              <a:ext cx="6264696" cy="759651"/>
            </a:xfrm>
            <a:prstGeom prst="rect">
              <a:avLst/>
            </a:prstGeom>
            <a:noFill/>
          </p:spPr>
          <p:txBody>
            <a:bodyPr wrap="square" lIns="68576" tIns="34289" rIns="68576" bIns="34289" rtlCol="0">
              <a:spAutoFit/>
            </a:bodyPr>
            <a:lstStyle/>
            <a:p>
              <a:pPr algn="ctr" defTabSz="685800">
                <a:defRPr/>
              </a:pPr>
              <a:r>
                <a:rPr lang="en-US" sz="4000" b="1">
                  <a:solidFill>
                    <a:srgbClr val="C00000"/>
                  </a:solidFill>
                  <a:latin typeface="Arial" panose="020B0604020202020204" pitchFamily="34" charset="0"/>
                  <a:cs typeface="Arial" panose="020B0604020202020204" pitchFamily="34" charset="0"/>
                </a:rPr>
                <a:t>Bạn nhận 1 phần quà !</a:t>
              </a:r>
              <a:endParaRPr lang="en-US" sz="4000" b="1" dirty="0">
                <a:solidFill>
                  <a:srgbClr val="C00000"/>
                </a:solidFill>
                <a:latin typeface="Arial" panose="020B0604020202020204" pitchFamily="34" charset="0"/>
                <a:cs typeface="Arial" panose="020B0604020202020204"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 name="Picture 3" descr="C:\Users\Administrator\Application Data\Zamaan's Software\psc\screenshot.JPG">
            <a:hlinkClick r:id="rId1" action="ppaction://hlinksldjump"/>
          </p:cNvPr>
          <p:cNvPicPr>
            <a:picLocks noChangeAspect="1" noChangeArrowheads="1"/>
          </p:cNvPicPr>
          <p:nvPr/>
        </p:nvPicPr>
        <p:blipFill rotWithShape="1">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b="3044"/>
          <a:stretch>
            <a:fillRect/>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400"/>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Câu 3:</a:t>
            </a:r>
            <a:endPar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grpSp>
        <p:nvGrpSpPr>
          <p:cNvPr id="13" name="Group 12"/>
          <p:cNvGrpSpPr/>
          <p:nvPr/>
        </p:nvGrpSpPr>
        <p:grpSpPr>
          <a:xfrm>
            <a:off x="2552279" y="2715766"/>
            <a:ext cx="4338149" cy="1427346"/>
            <a:chOff x="121455" y="915566"/>
            <a:chExt cx="8784976" cy="1677451"/>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5" name="TextBox 14"/>
            <p:cNvSpPr txBox="1"/>
            <p:nvPr/>
          </p:nvSpPr>
          <p:spPr>
            <a:xfrm>
              <a:off x="589683" y="1351344"/>
              <a:ext cx="8165916" cy="804794"/>
            </a:xfrm>
            <a:prstGeom prst="rect">
              <a:avLst/>
            </a:prstGeom>
            <a:noFill/>
          </p:spPr>
          <p:txBody>
            <a:bodyPr wrap="square" lIns="68576" tIns="34289" rIns="68576" bIns="34289" rtlCol="0">
              <a:spAutoFit/>
            </a:bodyPr>
            <a:lstStyle/>
            <a:p>
              <a:pPr algn="ctr" defTabSz="685800">
                <a:defRPr/>
              </a:pPr>
              <a:r>
                <a:rPr lang="en-US" sz="4000" b="1">
                  <a:solidFill>
                    <a:srgbClr val="0000FF"/>
                  </a:solidFill>
                  <a:latin typeface="Arial" panose="020B0604020202020204" pitchFamily="34" charset="0"/>
                  <a:cs typeface="Arial" panose="020B0604020202020204" pitchFamily="34" charset="0"/>
                </a:rPr>
                <a:t>Một cái bút chì</a:t>
              </a:r>
              <a:endParaRPr lang="en-US" sz="4000" b="1" dirty="0">
                <a:solidFill>
                  <a:srgbClr val="0000FF"/>
                </a:solidFill>
                <a:latin typeface="Arial" panose="020B0604020202020204" pitchFamily="34" charset="0"/>
                <a:cs typeface="Arial" panose="020B0604020202020204"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400"/>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Đáp án : </a:t>
            </a:r>
            <a:endPar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3"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 name="Picture 3" descr="C:\Users\Administrator\Application Data\Zamaan's Software\psc\screenshot.JPG">
            <a:hlinkClick r:id="rId1" action="ppaction://hlinksldjump"/>
          </p:cNvPr>
          <p:cNvPicPr>
            <a:picLocks noChangeAspect="1" noChangeArrowheads="1"/>
          </p:cNvPicPr>
          <p:nvPr/>
        </p:nvPicPr>
        <p:blipFill rotWithShape="1">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b="3044"/>
          <a:stretch>
            <a:fillRect/>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400"/>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Câu 4:</a:t>
            </a:r>
            <a:endPar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800">
                <a:defRPr/>
              </a:pPr>
              <a:r>
                <a:rPr lang="vi-VN" sz="2400" b="1">
                  <a:solidFill>
                    <a:srgbClr val="C00000"/>
                  </a:solidFill>
                  <a:latin typeface="Arial" panose="020B0604020202020204" pitchFamily="34" charset="0"/>
                  <a:cs typeface="Arial" panose="020B0604020202020204" pitchFamily="34" charset="0"/>
                </a:rPr>
                <a:t>Bụng chứa đầy mực</a:t>
              </a:r>
              <a:endParaRPr lang="en-US" sz="2400" b="1">
                <a:solidFill>
                  <a:srgbClr val="C00000"/>
                </a:solidFill>
                <a:latin typeface="Arial" panose="020B0604020202020204" pitchFamily="34" charset="0"/>
                <a:cs typeface="Arial" panose="020B0604020202020204" pitchFamily="34" charset="0"/>
              </a:endParaRPr>
            </a:p>
            <a:p>
              <a:pPr algn="ctr" defTabSz="685800">
                <a:defRPr/>
              </a:pPr>
              <a:r>
                <a:rPr lang="vi-VN" sz="2400" b="1">
                  <a:solidFill>
                    <a:srgbClr val="C00000"/>
                  </a:solidFill>
                  <a:latin typeface="Arial" panose="020B0604020202020204" pitchFamily="34" charset="0"/>
                  <a:cs typeface="Arial" panose="020B0604020202020204" pitchFamily="34" charset="0"/>
                </a:rPr>
                <a:t>Mình dài xinh xinh</a:t>
              </a:r>
              <a:endParaRPr lang="vi-VN" sz="2400" b="1">
                <a:solidFill>
                  <a:srgbClr val="C00000"/>
                </a:solidFill>
                <a:latin typeface="Arial" panose="020B0604020202020204" pitchFamily="34" charset="0"/>
                <a:cs typeface="Arial" panose="020B0604020202020204" pitchFamily="34" charset="0"/>
              </a:endParaRPr>
            </a:p>
            <a:p>
              <a:pPr algn="ctr" defTabSz="685800">
                <a:defRPr/>
              </a:pPr>
              <a:r>
                <a:rPr lang="vi-VN" sz="2400" b="1">
                  <a:solidFill>
                    <a:srgbClr val="C00000"/>
                  </a:solidFill>
                  <a:latin typeface="Arial" panose="020B0604020202020204" pitchFamily="34" charset="0"/>
                  <a:cs typeface="Arial" panose="020B0604020202020204" pitchFamily="34" charset="0"/>
                </a:rPr>
                <a:t>Ngày đêm tận tình</a:t>
              </a:r>
              <a:endParaRPr lang="vi-VN" sz="2400" b="1">
                <a:solidFill>
                  <a:srgbClr val="C00000"/>
                </a:solidFill>
                <a:latin typeface="Arial" panose="020B0604020202020204" pitchFamily="34" charset="0"/>
                <a:cs typeface="Arial" panose="020B0604020202020204" pitchFamily="34" charset="0"/>
              </a:endParaRPr>
            </a:p>
            <a:p>
              <a:pPr algn="ctr" defTabSz="685800">
                <a:defRPr/>
              </a:pPr>
              <a:r>
                <a:rPr lang="vi-VN" sz="2400" b="1">
                  <a:solidFill>
                    <a:srgbClr val="C00000"/>
                  </a:solidFill>
                  <a:latin typeface="Arial" panose="020B0604020202020204" pitchFamily="34" charset="0"/>
                  <a:cs typeface="Arial" panose="020B0604020202020204" pitchFamily="34" charset="0"/>
                </a:rPr>
                <a:t>Giúp em luyện chữ.</a:t>
              </a:r>
              <a:endParaRPr lang="en-US" sz="2400" b="1" dirty="0">
                <a:solidFill>
                  <a:srgbClr val="C00000"/>
                </a:solidFill>
                <a:latin typeface="Arial" panose="020B0604020202020204" pitchFamily="34" charset="0"/>
                <a:cs typeface="Arial" panose="020B0604020202020204" pitchFamily="34" charset="0"/>
              </a:endParaRPr>
            </a:p>
          </p:txBody>
        </p:sp>
        <p:sp>
          <p:nvSpPr>
            <p:cNvPr id="20" name="TextBox 19"/>
            <p:cNvSpPr txBox="1"/>
            <p:nvPr/>
          </p:nvSpPr>
          <p:spPr>
            <a:xfrm>
              <a:off x="4306642" y="2659412"/>
              <a:ext cx="3557443" cy="486518"/>
            </a:xfrm>
            <a:prstGeom prst="rect">
              <a:avLst/>
            </a:prstGeom>
            <a:noFill/>
          </p:spPr>
          <p:txBody>
            <a:bodyPr wrap="square" lIns="68576" tIns="34289" rIns="68576" bIns="34289" rtlCol="0">
              <a:spAutoFit/>
            </a:bodyPr>
            <a:lstStyle/>
            <a:p>
              <a:pPr algn="ctr" defTabSz="685800">
                <a:defRPr/>
              </a:pPr>
              <a:r>
                <a:rPr lang="en-US" sz="2400" b="1" i="1">
                  <a:solidFill>
                    <a:srgbClr val="002060"/>
                  </a:solidFill>
                  <a:latin typeface="Arial" panose="020B0604020202020204" pitchFamily="34" charset="0"/>
                  <a:cs typeface="Arial" panose="020B0604020202020204" pitchFamily="34" charset="0"/>
                </a:rPr>
                <a:t>Là cái gì?</a:t>
              </a:r>
              <a:endParaRPr lang="en-US" sz="2400" b="1" i="1" dirty="0">
                <a:solidFill>
                  <a:srgbClr val="002060"/>
                </a:solidFill>
                <a:latin typeface="Arial" panose="020B0604020202020204" pitchFamily="34" charset="0"/>
                <a:cs typeface="Arial" panose="020B0604020202020204" pitchFamily="34" charset="0"/>
              </a:endParaRPr>
            </a:p>
          </p:txBody>
        </p:sp>
      </p:grpSp>
      <p:grpSp>
        <p:nvGrpSpPr>
          <p:cNvPr id="21" name="Group 20"/>
          <p:cNvGrpSpPr/>
          <p:nvPr/>
        </p:nvGrpSpPr>
        <p:grpSpPr>
          <a:xfrm>
            <a:off x="1907705" y="3175447"/>
            <a:ext cx="4982724" cy="1207801"/>
            <a:chOff x="121455" y="915566"/>
            <a:chExt cx="8784976"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3" name="TextBox 22"/>
            <p:cNvSpPr txBox="1"/>
            <p:nvPr/>
          </p:nvSpPr>
          <p:spPr>
            <a:xfrm>
              <a:off x="2533624" y="1429595"/>
              <a:ext cx="5978618" cy="435259"/>
            </a:xfrm>
            <a:prstGeom prst="rect">
              <a:avLst/>
            </a:prstGeom>
            <a:noFill/>
          </p:spPr>
          <p:txBody>
            <a:bodyPr wrap="square" lIns="68576" tIns="34289" rIns="68576" bIns="34289" rtlCol="0">
              <a:spAutoFit/>
            </a:bodyPr>
            <a:lstStyle/>
            <a:p>
              <a:pPr algn="ctr" defTabSz="685800">
                <a:defRPr/>
              </a:pPr>
              <a:r>
                <a:rPr lang="en-US" sz="2800" b="1">
                  <a:solidFill>
                    <a:srgbClr val="0000FF"/>
                  </a:solidFill>
                  <a:latin typeface="Arial" panose="020B0604020202020204" pitchFamily="34" charset="0"/>
                  <a:cs typeface="Arial" panose="020B0604020202020204" pitchFamily="34" charset="0"/>
                </a:rPr>
                <a:t>Cái bút mực</a:t>
              </a:r>
              <a:endParaRPr lang="en-US" sz="2800" b="1" dirty="0">
                <a:solidFill>
                  <a:srgbClr val="0000FF"/>
                </a:solidFill>
                <a:latin typeface="Arial" panose="020B0604020202020204" pitchFamily="34" charset="0"/>
                <a:cs typeface="Arial" panose="020B0604020202020204"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400"/>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Đáp án : </a:t>
            </a:r>
            <a:endPar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pic>
        <p:nvPicPr>
          <p:cNvPr id="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8" y="865301"/>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4"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 name="Picture 3" descr="C:\Users\Administrator\Application Data\Zamaan's Software\psc\screenshot.JPG">
            <a:hlinkClick r:id="rId1" action="ppaction://hlinksldjump"/>
          </p:cNvPr>
          <p:cNvPicPr>
            <a:picLocks noChangeAspect="1" noChangeArrowheads="1"/>
          </p:cNvPicPr>
          <p:nvPr/>
        </p:nvPicPr>
        <p:blipFill rotWithShape="1">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b="3044"/>
          <a:stretch>
            <a:fillRect/>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400"/>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Câu 5:</a:t>
            </a:r>
            <a:endPar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800">
                <a:defRPr/>
              </a:pPr>
              <a:r>
                <a:rPr lang="en-US" sz="2400" b="1">
                  <a:solidFill>
                    <a:srgbClr val="C00000"/>
                  </a:solidFill>
                  <a:latin typeface="Arial" panose="020B0604020202020204" pitchFamily="34" charset="0"/>
                  <a:cs typeface="Arial" panose="020B0604020202020204" pitchFamily="34" charset="0"/>
                </a:rPr>
                <a:t>Nhỏ như cái kẹo </a:t>
              </a:r>
              <a:endParaRPr lang="en-US" sz="2400" b="1">
                <a:solidFill>
                  <a:srgbClr val="C00000"/>
                </a:solidFill>
                <a:latin typeface="Arial" panose="020B0604020202020204" pitchFamily="34" charset="0"/>
                <a:cs typeface="Arial" panose="020B0604020202020204" pitchFamily="34" charset="0"/>
              </a:endParaRPr>
            </a:p>
            <a:p>
              <a:pPr algn="ctr" defTabSz="685800">
                <a:defRPr/>
              </a:pPr>
              <a:r>
                <a:rPr lang="en-US" sz="2400" b="1">
                  <a:solidFill>
                    <a:srgbClr val="C00000"/>
                  </a:solidFill>
                  <a:latin typeface="Arial" panose="020B0604020202020204" pitchFamily="34" charset="0"/>
                  <a:cs typeface="Arial" panose="020B0604020202020204" pitchFamily="34" charset="0"/>
                </a:rPr>
                <a:t>Dẻo như bánh dày</a:t>
              </a:r>
              <a:endParaRPr lang="en-US" sz="2400" b="1">
                <a:solidFill>
                  <a:srgbClr val="C00000"/>
                </a:solidFill>
                <a:latin typeface="Arial" panose="020B0604020202020204" pitchFamily="34" charset="0"/>
                <a:cs typeface="Arial" panose="020B0604020202020204" pitchFamily="34" charset="0"/>
              </a:endParaRPr>
            </a:p>
            <a:p>
              <a:pPr algn="ctr" defTabSz="685800">
                <a:defRPr/>
              </a:pPr>
              <a:r>
                <a:rPr lang="en-US" sz="2400" b="1">
                  <a:solidFill>
                    <a:srgbClr val="C00000"/>
                  </a:solidFill>
                  <a:latin typeface="Arial" panose="020B0604020202020204" pitchFamily="34" charset="0"/>
                  <a:cs typeface="Arial" panose="020B0604020202020204" pitchFamily="34" charset="0"/>
                </a:rPr>
                <a:t>Bài vẽ chưa hay</a:t>
              </a:r>
              <a:endParaRPr lang="en-US" sz="2400" b="1">
                <a:solidFill>
                  <a:srgbClr val="C00000"/>
                </a:solidFill>
                <a:latin typeface="Arial" panose="020B0604020202020204" pitchFamily="34" charset="0"/>
                <a:cs typeface="Arial" panose="020B0604020202020204" pitchFamily="34" charset="0"/>
              </a:endParaRPr>
            </a:p>
            <a:p>
              <a:pPr algn="ctr" defTabSz="685800">
                <a:defRPr/>
              </a:pPr>
              <a:r>
                <a:rPr lang="en-US" sz="2400" b="1">
                  <a:solidFill>
                    <a:srgbClr val="C00000"/>
                  </a:solidFill>
                  <a:latin typeface="Arial" panose="020B0604020202020204" pitchFamily="34" charset="0"/>
                  <a:cs typeface="Arial" panose="020B0604020202020204" pitchFamily="34" charset="0"/>
                </a:rPr>
                <a:t>Có tôi là sạch.</a:t>
              </a:r>
              <a:endParaRPr lang="en-US" sz="2400" b="1" dirty="0">
                <a:solidFill>
                  <a:srgbClr val="C00000"/>
                </a:solidFill>
                <a:latin typeface="Arial" panose="020B0604020202020204" pitchFamily="34" charset="0"/>
                <a:cs typeface="Arial" panose="020B0604020202020204" pitchFamily="34" charset="0"/>
              </a:endParaRPr>
            </a:p>
          </p:txBody>
        </p:sp>
        <p:sp>
          <p:nvSpPr>
            <p:cNvPr id="20" name="TextBox 19"/>
            <p:cNvSpPr txBox="1"/>
            <p:nvPr/>
          </p:nvSpPr>
          <p:spPr>
            <a:xfrm>
              <a:off x="5061178" y="2593708"/>
              <a:ext cx="3557443" cy="486518"/>
            </a:xfrm>
            <a:prstGeom prst="rect">
              <a:avLst/>
            </a:prstGeom>
            <a:noFill/>
          </p:spPr>
          <p:txBody>
            <a:bodyPr wrap="square" lIns="68576" tIns="34289" rIns="68576" bIns="34289" rtlCol="0">
              <a:spAutoFit/>
            </a:bodyPr>
            <a:lstStyle/>
            <a:p>
              <a:pPr algn="ctr" defTabSz="685800">
                <a:defRPr/>
              </a:pPr>
              <a:r>
                <a:rPr lang="en-US" sz="2400" b="1" i="1">
                  <a:solidFill>
                    <a:srgbClr val="002060"/>
                  </a:solidFill>
                  <a:latin typeface="Arial" panose="020B0604020202020204" pitchFamily="34" charset="0"/>
                  <a:cs typeface="Arial" panose="020B0604020202020204" pitchFamily="34" charset="0"/>
                </a:rPr>
                <a:t>Là cái gì?</a:t>
              </a:r>
              <a:endParaRPr lang="en-US" sz="2400" b="1" i="1" dirty="0">
                <a:solidFill>
                  <a:srgbClr val="002060"/>
                </a:solidFill>
                <a:latin typeface="Arial" panose="020B0604020202020204" pitchFamily="34" charset="0"/>
                <a:cs typeface="Arial" panose="020B0604020202020204" pitchFamily="34" charset="0"/>
              </a:endParaRPr>
            </a:p>
          </p:txBody>
        </p:sp>
      </p:grpSp>
      <p:grpSp>
        <p:nvGrpSpPr>
          <p:cNvPr id="21" name="Group 20"/>
          <p:cNvGrpSpPr/>
          <p:nvPr/>
        </p:nvGrpSpPr>
        <p:grpSpPr>
          <a:xfrm>
            <a:off x="2203644" y="3047951"/>
            <a:ext cx="4982724" cy="1251991"/>
            <a:chOff x="3868350" y="300006"/>
            <a:chExt cx="8784976" cy="1089587"/>
          </a:xfrm>
        </p:grpSpPr>
        <p:sp>
          <p:nvSpPr>
            <p:cNvPr id="22" name="Rounded Rectangle 21"/>
            <p:cNvSpPr/>
            <p:nvPr/>
          </p:nvSpPr>
          <p:spPr>
            <a:xfrm>
              <a:off x="3868350" y="300006"/>
              <a:ext cx="8784976" cy="1089587"/>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3" name="TextBox 22"/>
            <p:cNvSpPr txBox="1"/>
            <p:nvPr/>
          </p:nvSpPr>
          <p:spPr>
            <a:xfrm>
              <a:off x="5504840" y="425628"/>
              <a:ext cx="5978618" cy="435259"/>
            </a:xfrm>
            <a:prstGeom prst="rect">
              <a:avLst/>
            </a:prstGeom>
            <a:noFill/>
          </p:spPr>
          <p:txBody>
            <a:bodyPr wrap="square" lIns="68576" tIns="34289" rIns="68576" bIns="34289" rtlCol="0">
              <a:spAutoFit/>
            </a:bodyPr>
            <a:lstStyle/>
            <a:p>
              <a:pPr algn="ctr" defTabSz="685800">
                <a:defRPr/>
              </a:pPr>
              <a:r>
                <a:rPr lang="en-US" sz="2800" b="1">
                  <a:solidFill>
                    <a:srgbClr val="0000FF"/>
                  </a:solidFill>
                  <a:latin typeface="Arial" panose="020B0604020202020204" pitchFamily="34" charset="0"/>
                  <a:cs typeface="Arial" panose="020B0604020202020204" pitchFamily="34" charset="0"/>
                </a:rPr>
                <a:t>Cái tẩy</a:t>
              </a:r>
              <a:endParaRPr lang="en-US" sz="2800" b="1" dirty="0">
                <a:solidFill>
                  <a:srgbClr val="0000FF"/>
                </a:solidFill>
                <a:latin typeface="Arial" panose="020B0604020202020204" pitchFamily="34" charset="0"/>
                <a:cs typeface="Arial" panose="020B0604020202020204"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400"/>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Đáp án : </a:t>
            </a:r>
            <a:endPar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p:txBody>
      </p:sp>
      <p:pic>
        <p:nvPicPr>
          <p:cNvPr id="7171" name="Picture 3" descr="C:\Users\Administrator\Application Data\Zamaan's Software\psc\screenshot.JPG"/>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528" y="647156"/>
            <a:ext cx="2987688" cy="2441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4"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16" presetClass="entr" presetSubtype="37" fill="hold" nodeType="with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barn(outVertical)">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251520" y="1347614"/>
            <a:ext cx="7992888" cy="397510"/>
          </a:xfrm>
          <a:prstGeom prst="rect">
            <a:avLst/>
          </a:prstGeom>
          <a:noFill/>
        </p:spPr>
        <p:txBody>
          <a:bodyPr wrap="square" lIns="91438" tIns="45719" rIns="91438" bIns="45719" rtlCol="0">
            <a:spAutoFit/>
          </a:bodyPr>
          <a:lstStyle/>
          <a:p>
            <a:pPr algn="just"/>
            <a:r>
              <a:rPr lang="vi-VN" sz="2000" b="1">
                <a:solidFill>
                  <a:srgbClr val="C00000"/>
                </a:solidFill>
                <a:latin typeface="Times New Roman" panose="02020603050405020304" pitchFamily="18" charset="0"/>
                <a:cs typeface="Times New Roman" panose="02020603050405020304" pitchFamily="18" charset="0"/>
              </a:rPr>
              <a:t>1</a:t>
            </a:r>
            <a:r>
              <a:rPr lang="vi-VN" sz="2000" b="1">
                <a:latin typeface="Times New Roman" panose="02020603050405020304" pitchFamily="18" charset="0"/>
                <a:cs typeface="Times New Roman" panose="02020603050405020304" pitchFamily="18" charset="0"/>
              </a:rPr>
              <a:t>. Nói về một đồ dùng học tập của em</a:t>
            </a:r>
            <a:endParaRPr lang="vi-VN" sz="2000" b="1">
              <a:latin typeface="Times New Roman" panose="02020603050405020304" pitchFamily="18" charset="0"/>
              <a:cs typeface="Times New Roman" panose="02020603050405020304" pitchFamily="18" charset="0"/>
            </a:endParaRP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endParaRPr lang="en-US">
                <a:solidFill>
                  <a:srgbClr val="4C0000"/>
                </a:solidFill>
              </a:endParaRP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endParaRPr lang="vi-VN" sz="2200" b="1">
              <a:solidFill>
                <a:srgbClr val="FFFF00"/>
              </a:solidFill>
            </a:endParaRPr>
          </a:p>
        </p:txBody>
      </p:sp>
      <p:cxnSp>
        <p:nvCxnSpPr>
          <p:cNvPr id="26" name="Straight Connector 25"/>
          <p:cNvCxnSpPr/>
          <p:nvPr/>
        </p:nvCxnSpPr>
        <p:spPr>
          <a:xfrm>
            <a:off x="650448" y="1707654"/>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1707654"/>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2" descr="C:\Users\Administrator\Application Data\Zamaan's Software\psc\screenshot.JPG"/>
          <p:cNvPicPr>
            <a:picLocks noChangeAspect="1" noChangeArrowheads="1"/>
          </p:cNvPicPr>
          <p:nvPr/>
        </p:nvPicPr>
        <p:blipFill>
          <a:blip r:embed="rId3">
            <a:clrChange>
              <a:clrFrom>
                <a:srgbClr val="FEFEF6"/>
              </a:clrFrom>
              <a:clrTo>
                <a:srgbClr val="FEFEF6">
                  <a:alpha val="0"/>
                </a:srgbClr>
              </a:clrTo>
            </a:clrChange>
            <a:extLst>
              <a:ext uri="{28A0092B-C50C-407E-A947-70E740481C1C}">
                <a14:useLocalDpi xmlns:a14="http://schemas.microsoft.com/office/drawing/2010/main" val="0"/>
              </a:ext>
            </a:extLst>
          </a:blip>
          <a:srcRect/>
          <a:stretch>
            <a:fillRect/>
          </a:stretch>
        </p:blipFill>
        <p:spPr bwMode="auto">
          <a:xfrm>
            <a:off x="5255873" y="1336969"/>
            <a:ext cx="3918058" cy="332441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397510"/>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latin typeface="Times New Roman" panose="02020603050405020304" pitchFamily="18" charset="0"/>
                  <a:cs typeface="Times New Roman" panose="02020603050405020304" pitchFamily="18" charset="0"/>
                </a:rPr>
                <a:t>LUYỆN VIẾT ĐOẠN</a:t>
              </a:r>
              <a:endParaRPr lang="vi-VN" sz="2000" b="1">
                <a:solidFill>
                  <a:srgbClr val="002060"/>
                </a:solidFill>
                <a:latin typeface="Times New Roman" panose="02020603050405020304" pitchFamily="18" charset="0"/>
                <a:cs typeface="Times New Roman" panose="02020603050405020304" pitchFamily="18" charset="0"/>
              </a:endParaRPr>
            </a:p>
          </p:txBody>
        </p:sp>
      </p:grpSp>
      <p:pic>
        <p:nvPicPr>
          <p:cNvPr id="35" name="Picture 4" descr="C:\Users\Administrator\Application Data\Zamaan's Software\psc\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par>
                                <p:cTn id="21" presetID="6" presetClass="entr" presetSubtype="3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ou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tags/tag1.xml><?xml version="1.0" encoding="utf-8"?>
<p:tagLst xmlns:p="http://schemas.openxmlformats.org/presentationml/2006/main">
  <p:tag name="ISPRING_PRESENTATION_TITLE" val="卡通简约亲子活动教育PPT模板"/>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3875</Words>
  <Application>WPS Presentation</Application>
  <PresentationFormat>On-screen Show (16:9)</PresentationFormat>
  <Paragraphs>274</Paragraphs>
  <Slides>23</Slides>
  <Notes>25</Notes>
  <HiddenSlides>0</HiddenSlides>
  <MMClips>0</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23</vt:i4>
      </vt:variant>
    </vt:vector>
  </HeadingPairs>
  <TitlesOfParts>
    <vt:vector size="44" baseType="lpstr">
      <vt:lpstr>Arial</vt:lpstr>
      <vt:lpstr>SimSun</vt:lpstr>
      <vt:lpstr>Wingdings</vt:lpstr>
      <vt:lpstr>Times New Roman</vt:lpstr>
      <vt:lpstr>等线</vt:lpstr>
      <vt:lpstr>汉仪小麦体简</vt:lpstr>
      <vt:lpstr>Microsoft YaHei</vt:lpstr>
      <vt:lpstr>Calibri</vt:lpstr>
      <vt:lpstr>Arial Unicode MS</vt:lpstr>
      <vt:lpstr>Calibri Light</vt:lpstr>
      <vt:lpstr>UTM Avo</vt:lpstr>
      <vt:lpstr>Segoe Print</vt:lpstr>
      <vt:lpstr>Arial (Body)</vt:lpstr>
      <vt:lpstr>Arial Rounded MT Bold</vt:lpstr>
      <vt:lpstr>UTM Cookies</vt:lpstr>
      <vt:lpstr>Arial</vt:lpstr>
      <vt:lpstr>自定义设计方案</vt:lpstr>
      <vt:lpstr>1_自定义设计方案</vt:lpstr>
      <vt:lpstr>1_Default Design</vt:lpstr>
      <vt:lpstr>3_自定义设计方案</vt:lpstr>
      <vt:lpstr>4_自定义设计方案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卡通简约亲子活动教育PPT模板</dc:title>
  <dc:creator>Http://Dian1.taobao.com</dc:creator>
  <dc:description>Http://Dian1.taobao.com</dc:description>
  <cp:lastModifiedBy>abc</cp:lastModifiedBy>
  <cp:revision>1044</cp:revision>
  <dcterms:created xsi:type="dcterms:W3CDTF">2015-04-15T03:07:00Z</dcterms:created>
  <dcterms:modified xsi:type="dcterms:W3CDTF">2023-04-07T04:43:08Z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1033-11.2.0.11516</vt:lpwstr>
  </property>
  <property fmtid="{D5CDD505-2E9C-101B-9397-08002B2CF9AE}" pid="3" name="ICV">
    <vt:lpwstr>01D8A9D36D634E0581DC02539D60D519</vt:lpwstr>
  </property>
</Properties>
</file>