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9" r:id="rId2"/>
    <p:sldId id="304" r:id="rId3"/>
    <p:sldId id="305" r:id="rId4"/>
    <p:sldId id="307" r:id="rId5"/>
    <p:sldId id="308" r:id="rId6"/>
    <p:sldId id="309" r:id="rId7"/>
    <p:sldId id="310" r:id="rId8"/>
    <p:sldId id="311" r:id="rId9"/>
    <p:sldId id="312" r:id="rId10"/>
    <p:sldId id="313" r:id="rId11"/>
    <p:sldId id="314" r:id="rId12"/>
    <p:sldId id="315" r:id="rId13"/>
    <p:sldId id="306" r:id="rId14"/>
    <p:sldId id="274" r:id="rId15"/>
    <p:sldId id="293" r:id="rId16"/>
    <p:sldId id="294" r:id="rId17"/>
    <p:sldId id="297" r:id="rId18"/>
    <p:sldId id="295" r:id="rId19"/>
    <p:sldId id="317" r:id="rId20"/>
    <p:sldId id="296" r:id="rId21"/>
    <p:sldId id="298" r:id="rId22"/>
    <p:sldId id="299" r:id="rId23"/>
    <p:sldId id="301" r:id="rId24"/>
    <p:sldId id="302" r:id="rId25"/>
    <p:sldId id="303" r:id="rId26"/>
  </p:sldIdLst>
  <p:sldSz cx="12192000" cy="6858000"/>
  <p:notesSz cx="6858000" cy="9144000"/>
  <p:embeddedFontLst>
    <p:embeddedFont>
      <p:font typeface="Calibri Light" pitchFamily="34" charset="0"/>
      <p:regular r:id="rId28"/>
      <p:italic r:id="rId29"/>
    </p:embeddedFont>
    <p:embeddedFont>
      <p:font typeface="宋体" pitchFamily="2" charset="-122"/>
      <p:regular r:id="rId30"/>
    </p:embeddedFont>
    <p:embeddedFont>
      <p:font typeface="Calibri" pitchFamily="34" charset="0"/>
      <p:regular r:id="rId31"/>
      <p:bold r:id="rId32"/>
      <p:italic r:id="rId33"/>
      <p:boldItalic r:id="rId34"/>
    </p:embeddedFont>
    <p:embeddedFont>
      <p:font typeface="Baskerville Old Face" pitchFamily="18" charset="0"/>
      <p:regular r:id="rId35"/>
    </p:embeddedFont>
    <p:embeddedFont>
      <p:font typeface="Arial Unicode MS" pitchFamily="34" charset="-128"/>
      <p:regular r:id="rId36"/>
    </p:embeddedFont>
    <p:embeddedFont>
      <p:font typeface="Cooper Black" pitchFamily="18" charset="0"/>
      <p:regular r:id="rId37"/>
    </p:embeddedFont>
    <p:embeddedFont>
      <p:font typeface="华文琥珀" charset="-122"/>
      <p:regular r:id="rId38"/>
    </p:embeddedFont>
    <p:embeddedFont>
      <p:font typeface="Britannic Bold" pitchFamily="34" charset="0"/>
      <p:regular r:id="rId39"/>
    </p:embeddedFont>
    <p:embeddedFont>
      <p:font typeface="Tahoma" pitchFamily="34" charset="0"/>
      <p:regular r:id="rId40"/>
      <p:bold r:id="rId41"/>
    </p:embeddedFont>
    <p:embeddedFont>
      <p:font typeface="Arial Black" pitchFamily="34" charset="0"/>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9A03"/>
    <a:srgbClr val="8B53DA"/>
    <a:srgbClr val="FFF8E5"/>
    <a:srgbClr val="FFFFFF"/>
    <a:srgbClr val="5D2884"/>
    <a:srgbClr val="00823B"/>
    <a:srgbClr val="E38012"/>
    <a:srgbClr val="2A4C96"/>
    <a:srgbClr val="3A5EAC"/>
    <a:srgbClr val="1C3A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06" autoAdjust="0"/>
    <p:restoredTop sz="94660"/>
  </p:normalViewPr>
  <p:slideViewPr>
    <p:cSldViewPr snapToGrid="0">
      <p:cViewPr varScale="1">
        <p:scale>
          <a:sx n="69" d="100"/>
          <a:sy n="69" d="100"/>
        </p:scale>
        <p:origin x="-58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7299D-5A12-4975-A6AA-8D04BB6A5B9A}" type="datetimeFigureOut">
              <a:rPr lang="en-US" smtClean="0"/>
              <a:t>8/24/2021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2C2F27-F1C7-4884-8310-583138F3A95A}" type="slidenum">
              <a:rPr lang="en-US" smtClean="0"/>
              <a:t>‹#›</a:t>
            </a:fld>
            <a:endParaRPr lang="en-US"/>
          </a:p>
        </p:txBody>
      </p:sp>
    </p:spTree>
    <p:extLst>
      <p:ext uri="{BB962C8B-B14F-4D97-AF65-F5344CB8AC3E}">
        <p14:creationId xmlns:p14="http://schemas.microsoft.com/office/powerpoint/2010/main" val="3082027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2</a:t>
            </a:fld>
            <a:endParaRPr lang="en-US"/>
          </a:p>
        </p:txBody>
      </p:sp>
    </p:spTree>
    <p:extLst>
      <p:ext uri="{BB962C8B-B14F-4D97-AF65-F5344CB8AC3E}">
        <p14:creationId xmlns:p14="http://schemas.microsoft.com/office/powerpoint/2010/main" val="3650671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11</a:t>
            </a:fld>
            <a:endParaRPr lang="en-US"/>
          </a:p>
        </p:txBody>
      </p:sp>
    </p:spTree>
    <p:extLst>
      <p:ext uri="{BB962C8B-B14F-4D97-AF65-F5344CB8AC3E}">
        <p14:creationId xmlns:p14="http://schemas.microsoft.com/office/powerpoint/2010/main" val="2400046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12</a:t>
            </a:fld>
            <a:endParaRPr lang="en-US"/>
          </a:p>
        </p:txBody>
      </p:sp>
    </p:spTree>
    <p:extLst>
      <p:ext uri="{BB962C8B-B14F-4D97-AF65-F5344CB8AC3E}">
        <p14:creationId xmlns:p14="http://schemas.microsoft.com/office/powerpoint/2010/main" val="1140235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3</a:t>
            </a:fld>
            <a:endParaRPr lang="en-US"/>
          </a:p>
        </p:txBody>
      </p:sp>
    </p:spTree>
    <p:extLst>
      <p:ext uri="{BB962C8B-B14F-4D97-AF65-F5344CB8AC3E}">
        <p14:creationId xmlns:p14="http://schemas.microsoft.com/office/powerpoint/2010/main" val="2476341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4</a:t>
            </a:fld>
            <a:endParaRPr lang="en-US"/>
          </a:p>
        </p:txBody>
      </p:sp>
    </p:spTree>
    <p:extLst>
      <p:ext uri="{BB962C8B-B14F-4D97-AF65-F5344CB8AC3E}">
        <p14:creationId xmlns:p14="http://schemas.microsoft.com/office/powerpoint/2010/main" val="3990785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5</a:t>
            </a:fld>
            <a:endParaRPr lang="en-US"/>
          </a:p>
        </p:txBody>
      </p:sp>
    </p:spTree>
    <p:extLst>
      <p:ext uri="{BB962C8B-B14F-4D97-AF65-F5344CB8AC3E}">
        <p14:creationId xmlns:p14="http://schemas.microsoft.com/office/powerpoint/2010/main" val="472733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6</a:t>
            </a:fld>
            <a:endParaRPr lang="en-US"/>
          </a:p>
        </p:txBody>
      </p:sp>
    </p:spTree>
    <p:extLst>
      <p:ext uri="{BB962C8B-B14F-4D97-AF65-F5344CB8AC3E}">
        <p14:creationId xmlns:p14="http://schemas.microsoft.com/office/powerpoint/2010/main" val="1116589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7</a:t>
            </a:fld>
            <a:endParaRPr lang="en-US"/>
          </a:p>
        </p:txBody>
      </p:sp>
    </p:spTree>
    <p:extLst>
      <p:ext uri="{BB962C8B-B14F-4D97-AF65-F5344CB8AC3E}">
        <p14:creationId xmlns:p14="http://schemas.microsoft.com/office/powerpoint/2010/main" val="2192356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8</a:t>
            </a:fld>
            <a:endParaRPr lang="en-US"/>
          </a:p>
        </p:txBody>
      </p:sp>
    </p:spTree>
    <p:extLst>
      <p:ext uri="{BB962C8B-B14F-4D97-AF65-F5344CB8AC3E}">
        <p14:creationId xmlns:p14="http://schemas.microsoft.com/office/powerpoint/2010/main" val="2483135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9</a:t>
            </a:fld>
            <a:endParaRPr lang="en-US"/>
          </a:p>
        </p:txBody>
      </p:sp>
    </p:spTree>
    <p:extLst>
      <p:ext uri="{BB962C8B-B14F-4D97-AF65-F5344CB8AC3E}">
        <p14:creationId xmlns:p14="http://schemas.microsoft.com/office/powerpoint/2010/main" val="2499865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10</a:t>
            </a:fld>
            <a:endParaRPr lang="en-US"/>
          </a:p>
        </p:txBody>
      </p:sp>
    </p:spTree>
    <p:extLst>
      <p:ext uri="{BB962C8B-B14F-4D97-AF65-F5344CB8AC3E}">
        <p14:creationId xmlns:p14="http://schemas.microsoft.com/office/powerpoint/2010/main" val="535572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55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246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F0C6B7-2706-4815-B1B9-A8A92252602A}" type="datetimeFigureOut">
              <a:rPr lang="en-US" smtClean="0"/>
              <a:t>8/24/2021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287919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7270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6.jpeg"/><Relationship Id="rId4" Type="http://schemas.openxmlformats.org/officeDocument/2006/relationships/image" Target="../media/image2.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audio" Target="../media/audio5.wav"/></Relationships>
</file>

<file path=ppt/slides/_rels/slide16.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audio" Target="../media/audio9.wav"/><Relationship Id="rId4" Type="http://schemas.openxmlformats.org/officeDocument/2006/relationships/audio" Target="../media/audio8.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audio" Target="../media/audio10.wav"/></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7924799" y="4823715"/>
            <a:ext cx="2589681" cy="665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30000"/>
              </a:lnSpc>
            </a:pPr>
            <a:r>
              <a:rPr lang="en-US" altLang="zh-CN" sz="3200" b="1" kern="2000" dirty="0">
                <a:solidFill>
                  <a:srgbClr val="C00000"/>
                </a:solidFill>
                <a:latin typeface="Arial" panose="020B0604020202020204" pitchFamily="34" charset="0"/>
                <a:ea typeface="方正正准黑简体" panose="02000000000000000000" pitchFamily="2" charset="-122"/>
                <a:cs typeface="Arial" panose="020B0604020202020204" pitchFamily="34" charset="0"/>
                <a:sym typeface="Arial" panose="020B0604020202020204" pitchFamily="34" charset="0"/>
              </a:rPr>
              <a:t>Lesson 3   </a:t>
            </a:r>
            <a:endParaRPr lang="zh-CN" altLang="en-US" sz="3200" b="1" kern="2000" dirty="0">
              <a:solidFill>
                <a:srgbClr val="C00000"/>
              </a:solidFill>
              <a:latin typeface="Arial" panose="020B0604020202020204" pitchFamily="34" charset="0"/>
              <a:ea typeface="方正正准黑简体" panose="02000000000000000000" pitchFamily="2" charset="-122"/>
              <a:cs typeface="Arial" panose="020B0604020202020204" pitchFamily="34" charset="0"/>
              <a:sym typeface="Arial" panose="020B0604020202020204" pitchFamily="34" charset="0"/>
            </a:endParaRPr>
          </a:p>
        </p:txBody>
      </p:sp>
      <p:sp>
        <p:nvSpPr>
          <p:cNvPr id="6" name="TextBox 6"/>
          <p:cNvSpPr txBox="1">
            <a:spLocks noChangeArrowheads="1"/>
          </p:cNvSpPr>
          <p:nvPr/>
        </p:nvSpPr>
        <p:spPr bwMode="auto">
          <a:xfrm>
            <a:off x="1789831" y="2274838"/>
            <a:ext cx="8612338"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7200" b="1" dirty="0">
                <a:ln w="9525">
                  <a:solidFill>
                    <a:schemeClr val="bg1"/>
                  </a:solidFill>
                  <a:prstDash val="solid"/>
                </a:ln>
                <a:solidFill>
                  <a:srgbClr val="F60A6F"/>
                </a:solidFill>
                <a:effectLst>
                  <a:outerShdw blurRad="12700" dist="38100" dir="2700000" algn="tl" rotWithShape="0">
                    <a:schemeClr val="bg1">
                      <a:lumMod val="50000"/>
                    </a:schemeClr>
                  </a:outerShdw>
                </a:effectLst>
                <a:latin typeface="Cooper Black" panose="0208090404030B020404" pitchFamily="18" charset="0"/>
                <a:sym typeface="Arial" panose="020B0604020202020204" pitchFamily="34" charset="0"/>
              </a:rPr>
              <a:t>WHERE’S THE POST OFFICE?</a:t>
            </a:r>
            <a:endParaRPr lang="zh-CN" altLang="en-US" sz="7200" b="1" kern="2000" dirty="0">
              <a:ln w="9525">
                <a:solidFill>
                  <a:schemeClr val="bg1"/>
                </a:solidFill>
                <a:prstDash val="solid"/>
              </a:ln>
              <a:solidFill>
                <a:srgbClr val="F60A6F"/>
              </a:solidFill>
              <a:effectLst>
                <a:outerShdw blurRad="12700" dist="38100" dir="2700000" algn="tl" rotWithShape="0">
                  <a:schemeClr val="bg1">
                    <a:lumMod val="50000"/>
                  </a:schemeClr>
                </a:outerShdw>
              </a:effectLst>
              <a:latin typeface="Cooper Black" panose="0208090404030B020404" pitchFamily="18" charset="0"/>
              <a:ea typeface="方正正准黑简体" panose="02000000000000000000" pitchFamily="2" charset="-122"/>
              <a:cs typeface="+mn-ea"/>
              <a:sym typeface="Arial" panose="020B0604020202020204" pitchFamily="34" charset="0"/>
            </a:endParaRPr>
          </a:p>
        </p:txBody>
      </p:sp>
      <p:sp>
        <p:nvSpPr>
          <p:cNvPr id="7" name="TextBox 9">
            <a:extLst>
              <a:ext uri="{FF2B5EF4-FFF2-40B4-BE49-F238E27FC236}">
                <a16:creationId xmlns:a16="http://schemas.microsoft.com/office/drawing/2014/main" xmlns="" id="{DB5918F3-C1E0-884B-A4FC-A092E9D4DB89}"/>
              </a:ext>
            </a:extLst>
          </p:cNvPr>
          <p:cNvSpPr txBox="1"/>
          <p:nvPr/>
        </p:nvSpPr>
        <p:spPr>
          <a:xfrm>
            <a:off x="1916656" y="1505397"/>
            <a:ext cx="1880643" cy="769441"/>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00" b="1" dirty="0">
                <a:ln w="0"/>
                <a:solidFill>
                  <a:srgbClr val="C00000"/>
                </a:solidFill>
                <a:effectLst>
                  <a:outerShdw blurRad="38100" dist="25400" dir="5400000" algn="ctr" rotWithShape="0">
                    <a:srgbClr val="6E747A">
                      <a:alpha val="43000"/>
                    </a:srgbClr>
                  </a:outerShdw>
                </a:effectLst>
                <a:latin typeface="Baskerville Old Face" panose="02020602080505020303" pitchFamily="18" charset="0"/>
                <a:cs typeface="Arial" panose="020B0604020202020204" pitchFamily="34" charset="0"/>
              </a:rPr>
              <a:t>Unit 16</a:t>
            </a:r>
          </a:p>
        </p:txBody>
      </p:sp>
    </p:spTree>
    <p:extLst>
      <p:ext uri="{BB962C8B-B14F-4D97-AF65-F5344CB8AC3E}">
        <p14:creationId xmlns:p14="http://schemas.microsoft.com/office/powerpoint/2010/main" val="383994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17">
                                          <p:stCondLst>
                                            <p:cond delay="0"/>
                                          </p:stCondLst>
                                        </p:cTn>
                                        <p:tgtEl>
                                          <p:spTgt spid="7"/>
                                        </p:tgtEl>
                                      </p:cBhvr>
                                    </p:animEffect>
                                    <p:anim calcmode="lin" valueType="num">
                                      <p:cBhvr>
                                        <p:cTn id="8"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13" dur="10">
                                          <p:stCondLst>
                                            <p:cond delay="244"/>
                                          </p:stCondLst>
                                        </p:cTn>
                                        <p:tgtEl>
                                          <p:spTgt spid="7"/>
                                        </p:tgtEl>
                                      </p:cBhvr>
                                      <p:to x="100000" y="60000"/>
                                    </p:animScale>
                                    <p:animScale>
                                      <p:cBhvr>
                                        <p:cTn id="14" dur="62" decel="50000">
                                          <p:stCondLst>
                                            <p:cond delay="254"/>
                                          </p:stCondLst>
                                        </p:cTn>
                                        <p:tgtEl>
                                          <p:spTgt spid="7"/>
                                        </p:tgtEl>
                                      </p:cBhvr>
                                      <p:to x="100000" y="100000"/>
                                    </p:animScale>
                                    <p:animScale>
                                      <p:cBhvr>
                                        <p:cTn id="15" dur="10">
                                          <p:stCondLst>
                                            <p:cond delay="492"/>
                                          </p:stCondLst>
                                        </p:cTn>
                                        <p:tgtEl>
                                          <p:spTgt spid="7"/>
                                        </p:tgtEl>
                                      </p:cBhvr>
                                      <p:to x="100000" y="80000"/>
                                    </p:animScale>
                                    <p:animScale>
                                      <p:cBhvr>
                                        <p:cTn id="16" dur="62" decel="50000">
                                          <p:stCondLst>
                                            <p:cond delay="502"/>
                                          </p:stCondLst>
                                        </p:cTn>
                                        <p:tgtEl>
                                          <p:spTgt spid="7"/>
                                        </p:tgtEl>
                                      </p:cBhvr>
                                      <p:to x="100000" y="100000"/>
                                    </p:animScale>
                                    <p:animScale>
                                      <p:cBhvr>
                                        <p:cTn id="17" dur="10">
                                          <p:stCondLst>
                                            <p:cond delay="616"/>
                                          </p:stCondLst>
                                        </p:cTn>
                                        <p:tgtEl>
                                          <p:spTgt spid="7"/>
                                        </p:tgtEl>
                                      </p:cBhvr>
                                      <p:to x="100000" y="90000"/>
                                    </p:animScale>
                                    <p:animScale>
                                      <p:cBhvr>
                                        <p:cTn id="18" dur="62" decel="50000">
                                          <p:stCondLst>
                                            <p:cond delay="625"/>
                                          </p:stCondLst>
                                        </p:cTn>
                                        <p:tgtEl>
                                          <p:spTgt spid="7"/>
                                        </p:tgtEl>
                                      </p:cBhvr>
                                      <p:to x="100000" y="100000"/>
                                    </p:animScale>
                                    <p:animScale>
                                      <p:cBhvr>
                                        <p:cTn id="19" dur="10">
                                          <p:stCondLst>
                                            <p:cond delay="678"/>
                                          </p:stCondLst>
                                        </p:cTn>
                                        <p:tgtEl>
                                          <p:spTgt spid="7"/>
                                        </p:tgtEl>
                                      </p:cBhvr>
                                      <p:to x="100000" y="95000"/>
                                    </p:animScale>
                                    <p:animScale>
                                      <p:cBhvr>
                                        <p:cTn id="20" dur="62" decel="50000">
                                          <p:stCondLst>
                                            <p:cond delay="688"/>
                                          </p:stCondLst>
                                        </p:cTn>
                                        <p:tgtEl>
                                          <p:spTgt spid="7"/>
                                        </p:tgtEl>
                                      </p:cBhvr>
                                      <p:to x="100000" y="100000"/>
                                    </p:animScale>
                                  </p:childTnLst>
                                </p:cTn>
                              </p:par>
                            </p:childTnLst>
                          </p:cTn>
                        </p:par>
                        <p:par>
                          <p:cTn id="21" fill="hold">
                            <p:stCondLst>
                              <p:cond delay="1250"/>
                            </p:stCondLst>
                            <p:childTnLst>
                              <p:par>
                                <p:cTn id="22" presetID="22"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1000"/>
                                        <p:tgtEl>
                                          <p:spTgt spid="6"/>
                                        </p:tgtEl>
                                      </p:cBhvr>
                                    </p:animEffect>
                                  </p:childTnLst>
                                </p:cTn>
                              </p:par>
                            </p:childTnLst>
                          </p:cTn>
                        </p:par>
                        <p:par>
                          <p:cTn id="25" fill="hold">
                            <p:stCondLst>
                              <p:cond delay="2250"/>
                            </p:stCondLst>
                            <p:childTnLst>
                              <p:par>
                                <p:cTn id="26" presetID="2" presetClass="entr" presetSubtype="2"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1+#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a16="http://schemas.microsoft.com/office/drawing/2014/main" xmlns=""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400" dirty="0">
                <a:solidFill>
                  <a:srgbClr val="002060"/>
                </a:solidFill>
                <a:latin typeface="Arial" panose="020B0604020202020204" pitchFamily="34" charset="0"/>
                <a:cs typeface="Arial" panose="020B0604020202020204" pitchFamily="34" charset="0"/>
              </a:rPr>
              <a:t>How can I get to Cat Ba Island?</a:t>
            </a:r>
          </a:p>
          <a:p>
            <a:pPr algn="ctr"/>
            <a:endParaRPr lang="en-US" sz="5400" dirty="0">
              <a:solidFill>
                <a:srgbClr val="002060"/>
              </a:solidFill>
              <a:latin typeface="Arial" panose="020B0604020202020204" pitchFamily="34" charset="0"/>
              <a:cs typeface="Arial" panose="020B0604020202020204" pitchFamily="34" charset="0"/>
            </a:endParaRPr>
          </a:p>
          <a:p>
            <a:pPr algn="ctr"/>
            <a:endParaRPr lang="en-US" sz="5400" dirty="0">
              <a:solidFill>
                <a:srgbClr val="002060"/>
              </a:solidFill>
              <a:latin typeface="Arial" panose="020B0604020202020204" pitchFamily="34" charset="0"/>
              <a:cs typeface="Arial" panose="020B0604020202020204" pitchFamily="34" charset="0"/>
            </a:endParaRP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8</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a16="http://schemas.microsoft.com/office/drawing/2014/main" xmlns=""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a16="http://schemas.microsoft.com/office/drawing/2014/main" xmlns=""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a16="http://schemas.microsoft.com/office/drawing/2014/main" xmlns=""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a16="http://schemas.microsoft.com/office/drawing/2014/main" xmlns=""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a16="http://schemas.microsoft.com/office/drawing/2014/main" xmlns=""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a16="http://schemas.microsoft.com/office/drawing/2014/main" xmlns=""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a16="http://schemas.microsoft.com/office/drawing/2014/main" xmlns=""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a16="http://schemas.microsoft.com/office/drawing/2014/main" xmlns=""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a16="http://schemas.microsoft.com/office/drawing/2014/main" xmlns=""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a16="http://schemas.microsoft.com/office/drawing/2014/main" xmlns=""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solidFill>
                  <a:srgbClr val="FF0000"/>
                </a:solidFill>
                <a:latin typeface="Arial" panose="020B0604020202020204" pitchFamily="34" charset="0"/>
                <a:cs typeface="Arial" panose="020B0604020202020204" pitchFamily="34" charset="0"/>
              </a:rPr>
              <a:t>You can take a boat</a:t>
            </a:r>
          </a:p>
        </p:txBody>
      </p:sp>
      <p:pic>
        <p:nvPicPr>
          <p:cNvPr id="39" name="Picture 2" descr="https://s.sachmem.vn/public/images/TA5T2SHS/U16-L2-2-2-108e844086a97ffa2dee9d81f3c9448b.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40416" y="3733764"/>
            <a:ext cx="3239951" cy="1853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84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a16="http://schemas.microsoft.com/office/drawing/2014/main" xmlns=""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5400" dirty="0">
              <a:solidFill>
                <a:srgbClr val="002060"/>
              </a:solidFill>
              <a:latin typeface="Arial" panose="020B0604020202020204" pitchFamily="34" charset="0"/>
              <a:cs typeface="Arial" panose="020B0604020202020204" pitchFamily="34" charset="0"/>
            </a:endParaRPr>
          </a:p>
          <a:p>
            <a:pPr algn="ctr"/>
            <a:r>
              <a:rPr lang="en-US" sz="5400" dirty="0">
                <a:solidFill>
                  <a:srgbClr val="002060"/>
                </a:solidFill>
                <a:latin typeface="Arial" panose="020B0604020202020204" pitchFamily="34" charset="0"/>
                <a:cs typeface="Arial" panose="020B0604020202020204" pitchFamily="34" charset="0"/>
              </a:rPr>
              <a:t>____ Da Nang?</a:t>
            </a:r>
          </a:p>
          <a:p>
            <a:pPr algn="ctr"/>
            <a:r>
              <a:rPr lang="en-US" sz="5400" dirty="0">
                <a:solidFill>
                  <a:srgbClr val="002060"/>
                </a:solidFill>
                <a:latin typeface="Arial" panose="020B0604020202020204" pitchFamily="34" charset="0"/>
                <a:cs typeface="Arial" panose="020B0604020202020204" pitchFamily="34" charset="0"/>
              </a:rPr>
              <a:t>You can go by plane.</a:t>
            </a:r>
          </a:p>
          <a:p>
            <a:pPr algn="ctr"/>
            <a:endParaRPr lang="en-US" sz="5400" dirty="0">
              <a:solidFill>
                <a:srgbClr val="002060"/>
              </a:solidFill>
              <a:latin typeface="Arial" panose="020B0604020202020204" pitchFamily="34" charset="0"/>
              <a:cs typeface="Arial" panose="020B0604020202020204" pitchFamily="34" charset="0"/>
            </a:endParaRPr>
          </a:p>
          <a:p>
            <a:pPr algn="ctr"/>
            <a:endParaRPr lang="en-US" sz="5400" dirty="0">
              <a:solidFill>
                <a:srgbClr val="002060"/>
              </a:solidFill>
              <a:latin typeface="Arial" panose="020B0604020202020204" pitchFamily="34" charset="0"/>
              <a:cs typeface="Arial" panose="020B0604020202020204" pitchFamily="34" charset="0"/>
            </a:endParaRP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9</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a16="http://schemas.microsoft.com/office/drawing/2014/main" xmlns=""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a16="http://schemas.microsoft.com/office/drawing/2014/main" xmlns=""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a16="http://schemas.microsoft.com/office/drawing/2014/main" xmlns=""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a16="http://schemas.microsoft.com/office/drawing/2014/main" xmlns=""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a16="http://schemas.microsoft.com/office/drawing/2014/main" xmlns=""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a16="http://schemas.microsoft.com/office/drawing/2014/main" xmlns=""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a16="http://schemas.microsoft.com/office/drawing/2014/main" xmlns=""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a16="http://schemas.microsoft.com/office/drawing/2014/main" xmlns=""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a16="http://schemas.microsoft.com/office/drawing/2014/main" xmlns=""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a16="http://schemas.microsoft.com/office/drawing/2014/main" xmlns=""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How can I get to</a:t>
            </a:r>
            <a:endParaRPr lang="en-US" sz="4000" u="sng"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79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a16="http://schemas.microsoft.com/office/drawing/2014/main" xmlns=""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dirty="0">
                <a:solidFill>
                  <a:srgbClr val="002060"/>
                </a:solidFill>
                <a:latin typeface="Arial" panose="020B0604020202020204" pitchFamily="34" charset="0"/>
                <a:cs typeface="Arial" panose="020B0604020202020204" pitchFamily="34" charset="0"/>
              </a:rPr>
              <a:t>____ Ho Chi Minh city?</a:t>
            </a:r>
          </a:p>
          <a:p>
            <a:pPr algn="ctr"/>
            <a:r>
              <a:rPr lang="en-US" sz="6000" dirty="0">
                <a:solidFill>
                  <a:srgbClr val="002060"/>
                </a:solidFill>
                <a:latin typeface="Arial" panose="020B0604020202020204" pitchFamily="34" charset="0"/>
                <a:cs typeface="Arial" panose="020B0604020202020204" pitchFamily="34" charset="0"/>
              </a:rPr>
              <a:t>They can take a coach.</a:t>
            </a: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10</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a16="http://schemas.microsoft.com/office/drawing/2014/main" xmlns=""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a16="http://schemas.microsoft.com/office/drawing/2014/main" xmlns=""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a16="http://schemas.microsoft.com/office/drawing/2014/main" xmlns=""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a16="http://schemas.microsoft.com/office/drawing/2014/main" xmlns=""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a16="http://schemas.microsoft.com/office/drawing/2014/main" xmlns=""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a16="http://schemas.microsoft.com/office/drawing/2014/main" xmlns=""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a16="http://schemas.microsoft.com/office/drawing/2014/main" xmlns=""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a16="http://schemas.microsoft.com/office/drawing/2014/main" xmlns=""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a16="http://schemas.microsoft.com/office/drawing/2014/main" xmlns=""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a16="http://schemas.microsoft.com/office/drawing/2014/main" xmlns=""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How can they get to</a:t>
            </a:r>
            <a:endParaRPr lang="en-US" sz="4000" u="sng"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517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1064" y="-9442"/>
            <a:ext cx="12294128" cy="68768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613" y="1731716"/>
            <a:ext cx="3616036" cy="311287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826235" y="3719162"/>
            <a:ext cx="2405242" cy="314828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49066" r="68856" b="6667"/>
          <a:stretch/>
        </p:blipFill>
        <p:spPr>
          <a:xfrm>
            <a:off x="1011933" y="3586061"/>
            <a:ext cx="1747971" cy="3064224"/>
          </a:xfrm>
          <a:prstGeom prst="rect">
            <a:avLst/>
          </a:prstGeom>
        </p:spPr>
      </p:pic>
      <p:sp>
        <p:nvSpPr>
          <p:cNvPr id="9" name="MsPham"/>
          <p:cNvSpPr/>
          <p:nvPr/>
        </p:nvSpPr>
        <p:spPr>
          <a:xfrm>
            <a:off x="4121041" y="4844593"/>
            <a:ext cx="3771181" cy="547161"/>
          </a:xfrm>
          <a:prstGeom prst="roundRect">
            <a:avLst>
              <a:gd name="adj" fmla="val 50000"/>
            </a:avLst>
          </a:prstGeom>
          <a:solidFill>
            <a:schemeClr val="accent2">
              <a:lumMod val="20000"/>
              <a:lumOff val="8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a:ln w="0"/>
                <a:solidFill>
                  <a:srgbClr val="FF0000"/>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Rung chuông</a:t>
            </a:r>
          </a:p>
        </p:txBody>
      </p:sp>
    </p:spTree>
    <p:extLst>
      <p:ext uri="{BB962C8B-B14F-4D97-AF65-F5344CB8AC3E}">
        <p14:creationId xmlns:p14="http://schemas.microsoft.com/office/powerpoint/2010/main" val="3339227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50" fill="hold">
                                          <p:stCondLst>
                                            <p:cond delay="0"/>
                                          </p:stCondLst>
                                        </p:cTn>
                                        <p:tgtEl>
                                          <p:spTgt spid="6"/>
                                        </p:tgtEl>
                                        <p:attrNameLst>
                                          <p:attrName>r</p:attrName>
                                        </p:attrNameLst>
                                      </p:cBhvr>
                                    </p:animRot>
                                    <p:animRot by="-240000">
                                      <p:cBhvr>
                                        <p:cTn id="7" dur="100" fill="hold">
                                          <p:stCondLst>
                                            <p:cond delay="100"/>
                                          </p:stCondLst>
                                        </p:cTn>
                                        <p:tgtEl>
                                          <p:spTgt spid="6"/>
                                        </p:tgtEl>
                                        <p:attrNameLst>
                                          <p:attrName>r</p:attrName>
                                        </p:attrNameLst>
                                      </p:cBhvr>
                                    </p:animRot>
                                    <p:animRot by="240000">
                                      <p:cBhvr>
                                        <p:cTn id="8" dur="100" fill="hold">
                                          <p:stCondLst>
                                            <p:cond delay="200"/>
                                          </p:stCondLst>
                                        </p:cTn>
                                        <p:tgtEl>
                                          <p:spTgt spid="6"/>
                                        </p:tgtEl>
                                        <p:attrNameLst>
                                          <p:attrName>r</p:attrName>
                                        </p:attrNameLst>
                                      </p:cBhvr>
                                    </p:animRot>
                                    <p:animRot by="-240000">
                                      <p:cBhvr>
                                        <p:cTn id="9" dur="100" fill="hold">
                                          <p:stCondLst>
                                            <p:cond delay="300"/>
                                          </p:stCondLst>
                                        </p:cTn>
                                        <p:tgtEl>
                                          <p:spTgt spid="6"/>
                                        </p:tgtEl>
                                        <p:attrNameLst>
                                          <p:attrName>r</p:attrName>
                                        </p:attrNameLst>
                                      </p:cBhvr>
                                    </p:animRot>
                                    <p:animRot by="120000">
                                      <p:cBhvr>
                                        <p:cTn id="10" dur="100" fill="hold">
                                          <p:stCondLst>
                                            <p:cond delay="400"/>
                                          </p:stCondLst>
                                        </p:cTn>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Hand Bell Sound Effect_01.wav"/>
                                        </p:tgtEl>
                                      </p:cMediaNode>
                                    </p:audio>
                                  </p:subTnLst>
                                </p:cTn>
                              </p:par>
                              <p:par>
                                <p:cTn id="11" presetID="6" presetClass="emph" presetSubtype="0" fill="hold" nodeType="withEffect">
                                  <p:stCondLst>
                                    <p:cond delay="0"/>
                                  </p:stCondLst>
                                  <p:childTnLst>
                                    <p:animScale>
                                      <p:cBhvr>
                                        <p:cTn id="12" dur="2000" fill="hold"/>
                                        <p:tgtEl>
                                          <p:spTgt spid="6"/>
                                        </p:tgtEl>
                                      </p:cBhvr>
                                      <p:by x="150000" y="150000"/>
                                    </p:animScale>
                                  </p:childTnLst>
                                </p:cTn>
                              </p:par>
                              <p:par>
                                <p:cTn id="13" presetID="1" presetClass="exit"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a:spLocks noChangeArrowheads="1"/>
          </p:cNvSpPr>
          <p:nvPr/>
        </p:nvSpPr>
        <p:spPr bwMode="auto">
          <a:xfrm>
            <a:off x="1746288" y="2434495"/>
            <a:ext cx="8612338" cy="144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sz="88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Britannic Bold" panose="020B0903060703020204" pitchFamily="34" charset="0"/>
              </a:rPr>
              <a:t>Pronunciation </a:t>
            </a:r>
            <a:endParaRPr lang="zh-CN" altLang="en-US" sz="8800" b="1" kern="200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Britannic Bold" panose="020B0903060703020204" pitchFamily="34" charset="0"/>
              <a:ea typeface="方正正准黑简体" panose="02000000000000000000" pitchFamily="2" charset="-122"/>
              <a:cs typeface="+mn-ea"/>
              <a:sym typeface="Arial" panose="020B0604020202020204" pitchFamily="34" charset="0"/>
            </a:endParaRPr>
          </a:p>
        </p:txBody>
      </p:sp>
    </p:spTree>
    <p:extLst>
      <p:ext uri="{BB962C8B-B14F-4D97-AF65-F5344CB8AC3E}">
        <p14:creationId xmlns:p14="http://schemas.microsoft.com/office/powerpoint/2010/main" val="212914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07491415"/>
              </p:ext>
            </p:extLst>
          </p:nvPr>
        </p:nvGraphicFramePr>
        <p:xfrm>
          <a:off x="1995489" y="1125832"/>
          <a:ext cx="8295140" cy="4983480"/>
        </p:xfrm>
        <a:graphic>
          <a:graphicData uri="http://schemas.openxmlformats.org/drawingml/2006/table">
            <a:tbl>
              <a:tblPr/>
              <a:tblGrid>
                <a:gridCol w="939231">
                  <a:extLst>
                    <a:ext uri="{9D8B030D-6E8A-4147-A177-3AD203B41FA5}">
                      <a16:colId xmlns:a16="http://schemas.microsoft.com/office/drawing/2014/main" xmlns="" val="20000"/>
                    </a:ext>
                  </a:extLst>
                </a:gridCol>
                <a:gridCol w="7355909">
                  <a:extLst>
                    <a:ext uri="{9D8B030D-6E8A-4147-A177-3AD203B41FA5}">
                      <a16:colId xmlns:a16="http://schemas.microsoft.com/office/drawing/2014/main" xmlns="" val="20001"/>
                    </a:ext>
                  </a:extLst>
                </a:gridCol>
              </a:tblGrid>
              <a:tr h="1511580">
                <a:tc>
                  <a:txBody>
                    <a:bodyPr/>
                    <a:lstStyle/>
                    <a:p>
                      <a:pPr algn="ctr">
                        <a:lnSpc>
                          <a:spcPct val="150000"/>
                        </a:lnSpc>
                      </a:pPr>
                      <a:r>
                        <a:rPr lang="en-US" sz="2800" b="1" dirty="0">
                          <a:solidFill>
                            <a:srgbClr val="333333"/>
                          </a:solidFill>
                          <a:effectLst/>
                          <a:latin typeface="Arial" panose="020B0604020202020204" pitchFamily="34" charset="0"/>
                          <a:cs typeface="Arial" panose="020B0604020202020204" pitchFamily="34" charset="0"/>
                        </a:rPr>
                        <a:t>1.</a:t>
                      </a:r>
                      <a:endParaRPr lang="en-US" sz="2800" b="1" dirty="0">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50000"/>
                        </a:lnSpc>
                      </a:pPr>
                      <a:r>
                        <a:rPr lang="en-US" sz="2800" b="1" dirty="0">
                          <a:solidFill>
                            <a:srgbClr val="002060"/>
                          </a:solidFill>
                          <a:effectLst/>
                          <a:latin typeface="Arial" panose="020B0604020202020204" pitchFamily="34" charset="0"/>
                          <a:cs typeface="Arial" panose="020B0604020202020204" pitchFamily="34" charset="0"/>
                        </a:rPr>
                        <a:t>Where's the post office? </a:t>
                      </a:r>
                      <a:r>
                        <a:rPr lang="en-US" sz="2800" b="1" dirty="0">
                          <a:solidFill>
                            <a:srgbClr val="FF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50000"/>
                        </a:lnSpc>
                        <a:spcBef>
                          <a:spcPts val="0"/>
                        </a:spcBef>
                        <a:spcAft>
                          <a:spcPts val="0"/>
                        </a:spcAft>
                        <a:buClrTx/>
                        <a:buSzTx/>
                        <a:buFontTx/>
                        <a:buNone/>
                        <a:tabLst/>
                        <a:defRPr/>
                      </a:pPr>
                      <a:r>
                        <a:rPr lang="en-US" sz="2800" b="1" dirty="0">
                          <a:solidFill>
                            <a:srgbClr val="002060"/>
                          </a:solidFill>
                          <a:effectLst/>
                          <a:latin typeface="Arial" panose="020B0604020202020204" pitchFamily="34" charset="0"/>
                          <a:cs typeface="Arial" panose="020B0604020202020204" pitchFamily="34" charset="0"/>
                        </a:rPr>
                        <a:t>It's opposite the stadium. </a:t>
                      </a:r>
                      <a:r>
                        <a:rPr lang="en-US" sz="2800" b="1" dirty="0">
                          <a:solidFill>
                            <a:srgbClr val="FF0000"/>
                          </a:solidFill>
                          <a:effectLst/>
                          <a:latin typeface="Arial" panose="020B0604020202020204" pitchFamily="34" charset="0"/>
                          <a:cs typeface="Arial" panose="020B0604020202020204" pitchFamily="34" charset="0"/>
                        </a:rPr>
                        <a:t>↷</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0"/>
                  </a:ext>
                </a:extLst>
              </a:tr>
              <a:tr h="1511580">
                <a:tc>
                  <a:txBody>
                    <a:bodyPr/>
                    <a:lstStyle/>
                    <a:p>
                      <a:pPr algn="ctr">
                        <a:lnSpc>
                          <a:spcPct val="150000"/>
                        </a:lnSpc>
                      </a:pPr>
                      <a:r>
                        <a:rPr lang="en-US" sz="2800" b="1">
                          <a:solidFill>
                            <a:srgbClr val="333333"/>
                          </a:solidFill>
                          <a:effectLst/>
                          <a:latin typeface="Arial" panose="020B0604020202020204" pitchFamily="34" charset="0"/>
                          <a:cs typeface="Arial" panose="020B0604020202020204" pitchFamily="34" charset="0"/>
                        </a:rPr>
                        <a:t>2.</a:t>
                      </a:r>
                      <a:endParaRPr lang="en-US" sz="2800" b="1">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50000"/>
                        </a:lnSpc>
                      </a:pPr>
                      <a:r>
                        <a:rPr lang="en-US" sz="2800" b="1" dirty="0">
                          <a:solidFill>
                            <a:srgbClr val="002060"/>
                          </a:solidFill>
                          <a:effectLst/>
                          <a:latin typeface="Arial" panose="020B0604020202020204" pitchFamily="34" charset="0"/>
                          <a:cs typeface="Arial" panose="020B0604020202020204" pitchFamily="34" charset="0"/>
                        </a:rPr>
                        <a:t>Where's the cinema? </a:t>
                      </a:r>
                      <a:r>
                        <a:rPr lang="en-US" sz="2800" b="1" dirty="0">
                          <a:solidFill>
                            <a:srgbClr val="FF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50000"/>
                        </a:lnSpc>
                        <a:spcBef>
                          <a:spcPts val="0"/>
                        </a:spcBef>
                        <a:spcAft>
                          <a:spcPts val="0"/>
                        </a:spcAft>
                        <a:buClrTx/>
                        <a:buSzTx/>
                        <a:buFontTx/>
                        <a:buNone/>
                        <a:tabLst/>
                        <a:defRPr/>
                      </a:pPr>
                      <a:r>
                        <a:rPr lang="en-US" sz="2800" b="1" dirty="0">
                          <a:solidFill>
                            <a:srgbClr val="002060"/>
                          </a:solidFill>
                          <a:effectLst/>
                          <a:latin typeface="Arial" panose="020B0604020202020204" pitchFamily="34" charset="0"/>
                          <a:cs typeface="Arial" panose="020B0604020202020204" pitchFamily="34" charset="0"/>
                        </a:rPr>
                        <a:t>It's next to the post office. </a:t>
                      </a:r>
                      <a:r>
                        <a:rPr lang="en-US" sz="2800" b="1" dirty="0">
                          <a:solidFill>
                            <a:srgbClr val="FF0000"/>
                          </a:solidFill>
                          <a:effectLst/>
                          <a:latin typeface="Arial" panose="020B0604020202020204" pitchFamily="34" charset="0"/>
                          <a:cs typeface="Arial" panose="020B0604020202020204" pitchFamily="34" charset="0"/>
                        </a:rPr>
                        <a:t>↷</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1"/>
                  </a:ext>
                </a:extLst>
              </a:tr>
              <a:tr h="1511580">
                <a:tc>
                  <a:txBody>
                    <a:bodyPr/>
                    <a:lstStyle/>
                    <a:p>
                      <a:pPr algn="ctr">
                        <a:lnSpc>
                          <a:spcPct val="150000"/>
                        </a:lnSpc>
                      </a:pPr>
                      <a:r>
                        <a:rPr lang="en-US" sz="2800" b="1">
                          <a:solidFill>
                            <a:srgbClr val="333333"/>
                          </a:solidFill>
                          <a:effectLst/>
                          <a:latin typeface="Arial" panose="020B0604020202020204" pitchFamily="34" charset="0"/>
                          <a:cs typeface="Arial" panose="020B0604020202020204" pitchFamily="34" charset="0"/>
                        </a:rPr>
                        <a:t>3.</a:t>
                      </a:r>
                      <a:endParaRPr lang="en-US" sz="2800" b="1">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50000"/>
                        </a:lnSpc>
                      </a:pPr>
                      <a:r>
                        <a:rPr lang="en-US" sz="2800" b="1" dirty="0">
                          <a:solidFill>
                            <a:srgbClr val="002060"/>
                          </a:solidFill>
                          <a:effectLst/>
                          <a:latin typeface="Arial" panose="020B0604020202020204" pitchFamily="34" charset="0"/>
                          <a:cs typeface="Arial" panose="020B0604020202020204" pitchFamily="34" charset="0"/>
                        </a:rPr>
                        <a:t>Where's the supermarket? </a:t>
                      </a:r>
                      <a:r>
                        <a:rPr lang="en-US" sz="2800" b="1" dirty="0">
                          <a:solidFill>
                            <a:srgbClr val="FF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50000"/>
                        </a:lnSpc>
                        <a:spcBef>
                          <a:spcPts val="0"/>
                        </a:spcBef>
                        <a:spcAft>
                          <a:spcPts val="0"/>
                        </a:spcAft>
                        <a:buClrTx/>
                        <a:buSzTx/>
                        <a:buFontTx/>
                        <a:buNone/>
                        <a:tabLst/>
                        <a:defRPr/>
                      </a:pPr>
                      <a:r>
                        <a:rPr lang="en-US" sz="2800" b="1" dirty="0">
                          <a:solidFill>
                            <a:srgbClr val="002060"/>
                          </a:solidFill>
                          <a:effectLst/>
                          <a:latin typeface="Arial" panose="020B0604020202020204" pitchFamily="34" charset="0"/>
                          <a:cs typeface="Arial" panose="020B0604020202020204" pitchFamily="34" charset="0"/>
                        </a:rPr>
                        <a:t>It's on the corner of the street. </a:t>
                      </a:r>
                      <a:r>
                        <a:rPr lang="en-US" sz="2800" b="1" dirty="0">
                          <a:solidFill>
                            <a:srgbClr val="FF0000"/>
                          </a:solidFill>
                          <a:effectLst/>
                          <a:latin typeface="Arial" panose="020B0604020202020204" pitchFamily="34" charset="0"/>
                          <a:cs typeface="Arial" panose="020B0604020202020204" pitchFamily="34" charset="0"/>
                        </a:rPr>
                        <a:t>↷</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2"/>
                  </a:ext>
                </a:extLst>
              </a:tr>
            </a:tbl>
          </a:graphicData>
        </a:graphic>
      </p:graphicFrame>
      <p:sp>
        <p:nvSpPr>
          <p:cNvPr id="3" name="Rectangle 2"/>
          <p:cNvSpPr/>
          <p:nvPr/>
        </p:nvSpPr>
        <p:spPr>
          <a:xfrm>
            <a:off x="928608" y="414049"/>
            <a:ext cx="2661306" cy="400110"/>
          </a:xfrm>
          <a:prstGeom prst="rect">
            <a:avLst/>
          </a:prstGeom>
        </p:spPr>
        <p:txBody>
          <a:bodyPr wrap="none">
            <a:spAutoFit/>
          </a:bodyPr>
          <a:lstStyle/>
          <a:p>
            <a:r>
              <a:rPr lang="en-US" sz="2000" b="1" dirty="0">
                <a:latin typeface="Helvetica Neue"/>
              </a:rPr>
              <a:t>1. Listen and repeat.</a:t>
            </a:r>
            <a:endParaRPr lang="en-US" sz="2000" dirty="0"/>
          </a:p>
        </p:txBody>
      </p:sp>
      <p:pic>
        <p:nvPicPr>
          <p:cNvPr id="5" name="soundMsPham"/>
          <p:cNvPicPr>
            <a:picLocks noChangeAspect="1"/>
          </p:cNvPicPr>
          <p:nvPr/>
        </p:nvPicPr>
        <p:blipFill rotWithShape="1">
          <a:blip r:embed="rId5"/>
          <a:srcRect l="14414" t="15022" r="14612" b="15187"/>
          <a:stretch/>
        </p:blipFill>
        <p:spPr>
          <a:xfrm>
            <a:off x="1215068" y="1762535"/>
            <a:ext cx="457199" cy="457200"/>
          </a:xfrm>
          <a:prstGeom prst="ellipse">
            <a:avLst/>
          </a:prstGeom>
        </p:spPr>
      </p:pic>
      <p:pic>
        <p:nvPicPr>
          <p:cNvPr id="7" name="soundMsPham"/>
          <p:cNvPicPr>
            <a:picLocks noChangeAspect="1"/>
          </p:cNvPicPr>
          <p:nvPr/>
        </p:nvPicPr>
        <p:blipFill rotWithShape="1">
          <a:blip r:embed="rId5"/>
          <a:srcRect l="14414" t="15022" r="14612" b="15187"/>
          <a:stretch/>
        </p:blipFill>
        <p:spPr>
          <a:xfrm>
            <a:off x="1215068" y="3301049"/>
            <a:ext cx="457199" cy="457200"/>
          </a:xfrm>
          <a:prstGeom prst="ellipse">
            <a:avLst/>
          </a:prstGeom>
        </p:spPr>
      </p:pic>
      <p:pic>
        <p:nvPicPr>
          <p:cNvPr id="9" name="soundMsPham"/>
          <p:cNvPicPr>
            <a:picLocks noChangeAspect="1"/>
          </p:cNvPicPr>
          <p:nvPr/>
        </p:nvPicPr>
        <p:blipFill rotWithShape="1">
          <a:blip r:embed="rId5"/>
          <a:srcRect l="14414" t="15022" r="14612" b="15187"/>
          <a:stretch/>
        </p:blipFill>
        <p:spPr>
          <a:xfrm>
            <a:off x="1215068" y="4839563"/>
            <a:ext cx="457199" cy="457200"/>
          </a:xfrm>
          <a:prstGeom prst="ellipse">
            <a:avLst/>
          </a:prstGeom>
        </p:spPr>
      </p:pic>
    </p:spTree>
    <p:extLst>
      <p:ext uri="{BB962C8B-B14F-4D97-AF65-F5344CB8AC3E}">
        <p14:creationId xmlns:p14="http://schemas.microsoft.com/office/powerpoint/2010/main" val="4246573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ếng Anh 5 Tập 2 - Unit 16 Where’s the post office- - Lesson 3 - 1 Listen and repeat (mp3cut.net).wav"/>
                                        </p:tgtEl>
                                      </p:cMediaNode>
                                    </p:audio>
                                  </p:sub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iếng Anh 5 Tập 2 - Unit 16 Where’s the post office- - Lesson 3 - 1 Listen and repeat (mp3cut.net) (1).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iếng Anh 5 Tập 2 - Unit 16 Where’s the post office- - Lesson 3 - 1 Listen and repeat (mp3cut.net) (2).wav"/>
                                        </p:tgtEl>
                                      </p:cMediaNode>
                                    </p:audio>
                                  </p:sub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4615" y="385019"/>
            <a:ext cx="3328155"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2. Listen and circle </a:t>
            </a:r>
            <a:r>
              <a:rPr lang="en-US" sz="2000" b="1" i="1" dirty="0">
                <a:latin typeface="Arial" panose="020B0604020202020204" pitchFamily="34" charset="0"/>
                <a:cs typeface="Arial" panose="020B0604020202020204" pitchFamily="34" charset="0"/>
              </a:rPr>
              <a:t>a</a:t>
            </a:r>
            <a:r>
              <a:rPr lang="en-US" sz="2000" b="1" dirty="0">
                <a:latin typeface="Arial" panose="020B0604020202020204" pitchFamily="34" charset="0"/>
                <a:cs typeface="Arial" panose="020B0604020202020204" pitchFamily="34" charset="0"/>
              </a:rPr>
              <a:t> or </a:t>
            </a:r>
            <a:r>
              <a:rPr lang="en-US" sz="2000" b="1" i="1" dirty="0">
                <a:latin typeface="Arial" panose="020B0604020202020204" pitchFamily="34" charset="0"/>
                <a:cs typeface="Arial" panose="020B0604020202020204" pitchFamily="34" charset="0"/>
              </a:rPr>
              <a:t>b</a:t>
            </a:r>
            <a:r>
              <a:rPr lang="en-US" sz="2000" b="1"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3" name="Rectangle 2"/>
          <p:cNvSpPr/>
          <p:nvPr/>
        </p:nvSpPr>
        <p:spPr>
          <a:xfrm>
            <a:off x="1004616" y="1431460"/>
            <a:ext cx="5776685" cy="523220"/>
          </a:xfrm>
          <a:prstGeom prst="rect">
            <a:avLst/>
          </a:prstGeom>
        </p:spPr>
        <p:txBody>
          <a:bodyPr wrap="square">
            <a:spAutoFit/>
          </a:bodyPr>
          <a:lstStyle/>
          <a:p>
            <a:r>
              <a:rPr lang="en-US" sz="2800" b="1" dirty="0">
                <a:solidFill>
                  <a:srgbClr val="C00000"/>
                </a:solidFill>
                <a:latin typeface="Arial" panose="020B0604020202020204" pitchFamily="34" charset="0"/>
                <a:cs typeface="Arial" panose="020B0604020202020204" pitchFamily="34" charset="0"/>
              </a:rPr>
              <a:t>1. Where's the cinema?</a:t>
            </a:r>
          </a:p>
        </p:txBody>
      </p:sp>
      <p:sp>
        <p:nvSpPr>
          <p:cNvPr id="4" name="Rectangle 3"/>
          <p:cNvSpPr/>
          <p:nvPr/>
        </p:nvSpPr>
        <p:spPr>
          <a:xfrm>
            <a:off x="5809750" y="785129"/>
            <a:ext cx="5677400" cy="1815882"/>
          </a:xfrm>
          <a:prstGeom prst="rect">
            <a:avLst/>
          </a:prstGeom>
        </p:spPr>
        <p:txBody>
          <a:bodyPr wrap="square">
            <a:spAutoFit/>
          </a:bodyPr>
          <a:lstStyle/>
          <a:p>
            <a:pPr>
              <a:lnSpc>
                <a:spcPct val="200000"/>
              </a:lnSpc>
            </a:pPr>
            <a:r>
              <a:rPr lang="en-US" sz="2800" b="1" dirty="0">
                <a:solidFill>
                  <a:srgbClr val="002060"/>
                </a:solidFill>
                <a:latin typeface="Arial" panose="020B0604020202020204" pitchFamily="34" charset="0"/>
                <a:cs typeface="Arial" panose="020B0604020202020204" pitchFamily="34" charset="0"/>
              </a:rPr>
              <a:t>a.  It's opposite the museum.</a:t>
            </a:r>
          </a:p>
          <a:p>
            <a:pPr>
              <a:lnSpc>
                <a:spcPct val="200000"/>
              </a:lnSpc>
            </a:pPr>
            <a:r>
              <a:rPr lang="en-US" sz="2800" b="1" dirty="0">
                <a:solidFill>
                  <a:srgbClr val="002060"/>
                </a:solidFill>
                <a:latin typeface="Arial" panose="020B0604020202020204" pitchFamily="34" charset="0"/>
                <a:cs typeface="Arial" panose="020B0604020202020204" pitchFamily="34" charset="0"/>
              </a:rPr>
              <a:t>b.  It's opposite the library.</a:t>
            </a:r>
          </a:p>
        </p:txBody>
      </p:sp>
      <p:sp>
        <p:nvSpPr>
          <p:cNvPr id="5" name="Rectangle 4"/>
          <p:cNvSpPr/>
          <p:nvPr/>
        </p:nvSpPr>
        <p:spPr>
          <a:xfrm>
            <a:off x="5809750" y="4437689"/>
            <a:ext cx="6534650" cy="1815882"/>
          </a:xfrm>
          <a:prstGeom prst="rect">
            <a:avLst/>
          </a:prstGeom>
        </p:spPr>
        <p:txBody>
          <a:bodyPr wrap="square">
            <a:spAutoFit/>
          </a:bodyPr>
          <a:lstStyle/>
          <a:p>
            <a:pPr>
              <a:lnSpc>
                <a:spcPct val="200000"/>
              </a:lnSpc>
            </a:pPr>
            <a:r>
              <a:rPr lang="en-US" sz="2800" b="1" dirty="0">
                <a:solidFill>
                  <a:srgbClr val="002060"/>
                </a:solidFill>
                <a:latin typeface="Arial" panose="020B0604020202020204" pitchFamily="34" charset="0"/>
                <a:cs typeface="Arial" panose="020B0604020202020204" pitchFamily="34" charset="0"/>
              </a:rPr>
              <a:t>a.  It's on the corner of the street.</a:t>
            </a:r>
          </a:p>
          <a:p>
            <a:pPr>
              <a:lnSpc>
                <a:spcPct val="200000"/>
              </a:lnSpc>
            </a:pPr>
            <a:r>
              <a:rPr lang="en-US" sz="2800" b="1" dirty="0">
                <a:solidFill>
                  <a:srgbClr val="002060"/>
                </a:solidFill>
                <a:latin typeface="Arial" panose="020B0604020202020204" pitchFamily="34" charset="0"/>
                <a:cs typeface="Arial" panose="020B0604020202020204" pitchFamily="34" charset="0"/>
              </a:rPr>
              <a:t>b.  It's at the end of the street.</a:t>
            </a:r>
          </a:p>
        </p:txBody>
      </p:sp>
      <p:sp>
        <p:nvSpPr>
          <p:cNvPr id="6" name="Rectangle 5"/>
          <p:cNvSpPr/>
          <p:nvPr/>
        </p:nvSpPr>
        <p:spPr>
          <a:xfrm>
            <a:off x="5809750" y="2611409"/>
            <a:ext cx="5677400" cy="1815882"/>
          </a:xfrm>
          <a:prstGeom prst="rect">
            <a:avLst/>
          </a:prstGeom>
        </p:spPr>
        <p:txBody>
          <a:bodyPr wrap="square">
            <a:spAutoFit/>
          </a:bodyPr>
          <a:lstStyle/>
          <a:p>
            <a:pPr>
              <a:lnSpc>
                <a:spcPct val="200000"/>
              </a:lnSpc>
            </a:pPr>
            <a:r>
              <a:rPr lang="en-US" sz="2800" b="1" dirty="0">
                <a:solidFill>
                  <a:srgbClr val="002060"/>
                </a:solidFill>
                <a:latin typeface="Arial" panose="020B0604020202020204" pitchFamily="34" charset="0"/>
                <a:cs typeface="Arial" panose="020B0604020202020204" pitchFamily="34" charset="0"/>
              </a:rPr>
              <a:t>a.  It's next to the supermarket.</a:t>
            </a:r>
          </a:p>
          <a:p>
            <a:pPr>
              <a:lnSpc>
                <a:spcPct val="200000"/>
              </a:lnSpc>
            </a:pPr>
            <a:r>
              <a:rPr lang="en-US" sz="2800" b="1" dirty="0">
                <a:solidFill>
                  <a:srgbClr val="002060"/>
                </a:solidFill>
                <a:latin typeface="Arial" panose="020B0604020202020204" pitchFamily="34" charset="0"/>
                <a:cs typeface="Arial" panose="020B0604020202020204" pitchFamily="34" charset="0"/>
              </a:rPr>
              <a:t>b.  It's next to the stadium.</a:t>
            </a:r>
          </a:p>
        </p:txBody>
      </p:sp>
      <p:sp>
        <p:nvSpPr>
          <p:cNvPr id="7" name="Rectangle 6"/>
          <p:cNvSpPr/>
          <p:nvPr/>
        </p:nvSpPr>
        <p:spPr>
          <a:xfrm>
            <a:off x="1004615" y="3393283"/>
            <a:ext cx="5776685" cy="523220"/>
          </a:xfrm>
          <a:prstGeom prst="rect">
            <a:avLst/>
          </a:prstGeom>
        </p:spPr>
        <p:txBody>
          <a:bodyPr wrap="square">
            <a:spAutoFit/>
          </a:bodyPr>
          <a:lstStyle/>
          <a:p>
            <a:r>
              <a:rPr lang="en-US" sz="2800" b="1" dirty="0">
                <a:solidFill>
                  <a:srgbClr val="C00000"/>
                </a:solidFill>
                <a:latin typeface="Arial" panose="020B0604020202020204" pitchFamily="34" charset="0"/>
                <a:cs typeface="Arial" panose="020B0604020202020204" pitchFamily="34" charset="0"/>
              </a:rPr>
              <a:t>2. Where's the restaurant?</a:t>
            </a:r>
          </a:p>
        </p:txBody>
      </p:sp>
      <p:sp>
        <p:nvSpPr>
          <p:cNvPr id="8" name="Rectangle 7"/>
          <p:cNvSpPr/>
          <p:nvPr/>
        </p:nvSpPr>
        <p:spPr>
          <a:xfrm>
            <a:off x="1004615" y="5266178"/>
            <a:ext cx="5776685" cy="523220"/>
          </a:xfrm>
          <a:prstGeom prst="rect">
            <a:avLst/>
          </a:prstGeom>
        </p:spPr>
        <p:txBody>
          <a:bodyPr wrap="square">
            <a:spAutoFit/>
          </a:bodyPr>
          <a:lstStyle/>
          <a:p>
            <a:r>
              <a:rPr lang="en-US" sz="2800" b="1" dirty="0">
                <a:solidFill>
                  <a:srgbClr val="C00000"/>
                </a:solidFill>
                <a:latin typeface="Arial" panose="020B0604020202020204" pitchFamily="34" charset="0"/>
                <a:cs typeface="Arial" panose="020B0604020202020204" pitchFamily="34" charset="0"/>
              </a:rPr>
              <a:t>3. Where's the park?</a:t>
            </a:r>
          </a:p>
        </p:txBody>
      </p:sp>
      <p:sp>
        <p:nvSpPr>
          <p:cNvPr id="9" name="Oval 8"/>
          <p:cNvSpPr/>
          <p:nvPr/>
        </p:nvSpPr>
        <p:spPr>
          <a:xfrm>
            <a:off x="5714500" y="3654893"/>
            <a:ext cx="640080" cy="68580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0" name="Oval 9"/>
          <p:cNvSpPr/>
          <p:nvPr/>
        </p:nvSpPr>
        <p:spPr>
          <a:xfrm>
            <a:off x="5714500" y="1827705"/>
            <a:ext cx="640080" cy="68580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1" name="Oval 10"/>
          <p:cNvSpPr/>
          <p:nvPr/>
        </p:nvSpPr>
        <p:spPr>
          <a:xfrm>
            <a:off x="5714500" y="4708775"/>
            <a:ext cx="640080" cy="68580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13" name="soundMsPham"/>
          <p:cNvPicPr>
            <a:picLocks noChangeAspect="1"/>
          </p:cNvPicPr>
          <p:nvPr/>
        </p:nvPicPr>
        <p:blipFill rotWithShape="1">
          <a:blip r:embed="rId6"/>
          <a:srcRect l="14414" t="15022" r="14612" b="15187"/>
          <a:stretch/>
        </p:blipFill>
        <p:spPr>
          <a:xfrm>
            <a:off x="4385461" y="410588"/>
            <a:ext cx="457199" cy="457200"/>
          </a:xfrm>
          <a:prstGeom prst="ellipse">
            <a:avLst/>
          </a:prstGeom>
        </p:spPr>
      </p:pic>
      <p:pic>
        <p:nvPicPr>
          <p:cNvPr id="15" name="soundMsPham"/>
          <p:cNvPicPr>
            <a:picLocks noChangeAspect="1"/>
          </p:cNvPicPr>
          <p:nvPr/>
        </p:nvPicPr>
        <p:blipFill rotWithShape="1">
          <a:blip r:embed="rId6"/>
          <a:srcRect l="14414" t="15022" r="14612" b="15187"/>
          <a:stretch/>
        </p:blipFill>
        <p:spPr>
          <a:xfrm>
            <a:off x="548858" y="1421688"/>
            <a:ext cx="457199" cy="457200"/>
          </a:xfrm>
          <a:prstGeom prst="ellipse">
            <a:avLst/>
          </a:prstGeom>
        </p:spPr>
      </p:pic>
      <p:pic>
        <p:nvPicPr>
          <p:cNvPr id="17" name="soundMsPham"/>
          <p:cNvPicPr>
            <a:picLocks noChangeAspect="1"/>
          </p:cNvPicPr>
          <p:nvPr/>
        </p:nvPicPr>
        <p:blipFill rotWithShape="1">
          <a:blip r:embed="rId6"/>
          <a:srcRect l="14414" t="15022" r="14612" b="15187"/>
          <a:stretch/>
        </p:blipFill>
        <p:spPr>
          <a:xfrm>
            <a:off x="548858" y="3343933"/>
            <a:ext cx="457199" cy="457200"/>
          </a:xfrm>
          <a:prstGeom prst="ellipse">
            <a:avLst/>
          </a:prstGeom>
        </p:spPr>
      </p:pic>
      <p:pic>
        <p:nvPicPr>
          <p:cNvPr id="19" name="soundMsPham"/>
          <p:cNvPicPr>
            <a:picLocks noChangeAspect="1"/>
          </p:cNvPicPr>
          <p:nvPr/>
        </p:nvPicPr>
        <p:blipFill rotWithShape="1">
          <a:blip r:embed="rId6"/>
          <a:srcRect l="14414" t="15022" r="14612" b="15187"/>
          <a:stretch/>
        </p:blipFill>
        <p:spPr>
          <a:xfrm>
            <a:off x="548858" y="5266178"/>
            <a:ext cx="457199" cy="457200"/>
          </a:xfrm>
          <a:prstGeom prst="ellipse">
            <a:avLst/>
          </a:prstGeom>
        </p:spPr>
      </p:pic>
    </p:spTree>
    <p:extLst>
      <p:ext uri="{BB962C8B-B14F-4D97-AF65-F5344CB8AC3E}">
        <p14:creationId xmlns:p14="http://schemas.microsoft.com/office/powerpoint/2010/main" val="342259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3"/>
                                        </p:tgtEl>
                                      </p:cBhvr>
                                    </p:animEffect>
                                    <p:animScale>
                                      <p:cBhvr>
                                        <p:cTn id="23" dur="250" autoRev="1" fill="hold"/>
                                        <p:tgtEl>
                                          <p:spTgt spid="13"/>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Tiếng Anh 5 Tập 2 - Unit 16 Where’s the post office- - Lesson 3 - 2 Listen and circle a or b (mp3cut.net).wav"/>
                                        </p:tgtEl>
                                      </p:cMediaNode>
                                    </p:audio>
                                  </p:subTnLst>
                                </p:cTn>
                              </p:par>
                            </p:childTnLst>
                          </p:cTn>
                        </p:par>
                      </p:childTnLst>
                    </p:cTn>
                  </p:par>
                </p:childTnLst>
              </p:cTn>
              <p:nextCondLst>
                <p:cond evt="onClick" delay="0">
                  <p:tgtEl>
                    <p:spTgt spid="13"/>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15"/>
                                        </p:tgtEl>
                                      </p:cBhvr>
                                    </p:animEffect>
                                    <p:animScale>
                                      <p:cBhvr>
                                        <p:cTn id="29" dur="250" autoRev="1" fill="hold"/>
                                        <p:tgtEl>
                                          <p:spTgt spid="1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Tiếng Anh 5 Tập 2 - Unit 16 Where’s the post office- - Lesson 3 - 2 Listen and circle a or b (mp3cut.net) (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7"/>
                                        </p:tgtEl>
                                      </p:cBhvr>
                                    </p:animEffect>
                                    <p:animScale>
                                      <p:cBhvr>
                                        <p:cTn id="35" dur="250" autoRev="1" fill="hold"/>
                                        <p:tgtEl>
                                          <p:spTgt spid="17"/>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4" name="Tiếng Anh 5 Tập 2 - Unit 16 Where’s the post office- - Lesson 3 - 2 Listen and circle a or b (mp3cut.net) (2).wav"/>
                                        </p:tgtEl>
                                      </p:cMediaNode>
                                    </p:audio>
                                  </p:sub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19"/>
                                        </p:tgtEl>
                                      </p:cBhvr>
                                    </p:animEffect>
                                    <p:animScale>
                                      <p:cBhvr>
                                        <p:cTn id="41" dur="250" autoRev="1" fill="hold"/>
                                        <p:tgtEl>
                                          <p:spTgt spid="19"/>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5" name="Tiếng Anh 5 Tập 2 - Unit 16 Where’s the post office- - Lesson 3 - 2 Listen and circle a or b (mp3cut.net) (3).wav"/>
                                        </p:tgtEl>
                                      </p:cMediaNode>
                                    </p:audio>
                                  </p:subTnLst>
                                </p:cTn>
                              </p:par>
                            </p:childTnLst>
                          </p:cTn>
                        </p:par>
                      </p:childTnLst>
                    </p:cTn>
                  </p:par>
                </p:childTnLst>
              </p:cTn>
              <p:nextCondLst>
                <p:cond evt="onClick" delay="0">
                  <p:tgtEl>
                    <p:spTgt spid="19"/>
                  </p:tgtEl>
                </p:cond>
              </p:nextCondLst>
            </p:seq>
          </p:childTnLst>
        </p:cTn>
      </p:par>
    </p:tnLst>
    <p:bldLst>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a:spLocks noChangeArrowheads="1"/>
          </p:cNvSpPr>
          <p:nvPr/>
        </p:nvSpPr>
        <p:spPr bwMode="auto">
          <a:xfrm>
            <a:off x="1746288" y="2434495"/>
            <a:ext cx="8612338" cy="144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sz="88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Britannic Bold" panose="020B0903060703020204" pitchFamily="34" charset="0"/>
              </a:rPr>
              <a:t>Practise </a:t>
            </a:r>
            <a:endParaRPr lang="zh-CN" altLang="en-US" sz="8800" b="1" kern="200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Britannic Bold" panose="020B0903060703020204" pitchFamily="34" charset="0"/>
              <a:ea typeface="方正正准黑简体" panose="02000000000000000000" pitchFamily="2" charset="-122"/>
              <a:cs typeface="+mn-ea"/>
              <a:sym typeface="Arial" panose="020B0604020202020204" pitchFamily="34" charset="0"/>
            </a:endParaRPr>
          </a:p>
        </p:txBody>
      </p:sp>
    </p:spTree>
    <p:extLst>
      <p:ext uri="{BB962C8B-B14F-4D97-AF65-F5344CB8AC3E}">
        <p14:creationId xmlns:p14="http://schemas.microsoft.com/office/powerpoint/2010/main" val="135978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868368" y="367784"/>
            <a:ext cx="8686800" cy="5908575"/>
            <a:chOff x="1868368" y="367784"/>
            <a:chExt cx="8686800" cy="5908575"/>
          </a:xfrm>
        </p:grpSpPr>
        <p:pic>
          <p:nvPicPr>
            <p:cNvPr id="8" name="Picture 7"/>
            <p:cNvPicPr>
              <a:picLocks noChangeAspect="1"/>
            </p:cNvPicPr>
            <p:nvPr/>
          </p:nvPicPr>
          <p:blipFill rotWithShape="1">
            <a:blip r:embed="rId5"/>
            <a:srcRect l="15500" t="5111" r="15667" b="15778"/>
            <a:stretch/>
          </p:blipFill>
          <p:spPr>
            <a:xfrm>
              <a:off x="1868368" y="660437"/>
              <a:ext cx="8686800" cy="5615922"/>
            </a:xfrm>
            <a:prstGeom prst="roundRect">
              <a:avLst/>
            </a:prstGeom>
          </p:spPr>
        </p:pic>
        <p:sp>
          <p:nvSpPr>
            <p:cNvPr id="9" name="Rectangle 8"/>
            <p:cNvSpPr/>
            <p:nvPr/>
          </p:nvSpPr>
          <p:spPr>
            <a:xfrm>
              <a:off x="1868368" y="367784"/>
              <a:ext cx="2923551" cy="879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927181" y="367784"/>
            <a:ext cx="1882375" cy="400110"/>
          </a:xfrm>
          <a:prstGeom prst="rect">
            <a:avLst/>
          </a:prstGeom>
        </p:spPr>
        <p:txBody>
          <a:bodyPr wrap="none">
            <a:spAutoFit/>
          </a:bodyPr>
          <a:lstStyle/>
          <a:p>
            <a:r>
              <a:rPr lang="en-US" sz="2000" b="1" dirty="0">
                <a:latin typeface="Helvetica Neue"/>
              </a:rPr>
              <a:t>3. Let’s chant.</a:t>
            </a:r>
            <a:endParaRPr lang="en-US" sz="2000" dirty="0"/>
          </a:p>
        </p:txBody>
      </p:sp>
      <p:sp>
        <p:nvSpPr>
          <p:cNvPr id="4" name="Rectangle 3"/>
          <p:cNvSpPr/>
          <p:nvPr/>
        </p:nvSpPr>
        <p:spPr>
          <a:xfrm>
            <a:off x="2809556" y="952500"/>
            <a:ext cx="2181544" cy="590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ếng Anh 5 Tập 2 - Unit 16 Where’s the post office- - Lesson 3 - 3 Let’s chant. - Sách Mề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extLst>
              <a:ext uri="{28A0092B-C50C-407E-A947-70E740481C1C}">
                <a14:useLocalDpi xmlns:a14="http://schemas.microsoft.com/office/drawing/2010/main" val="0"/>
              </a:ext>
            </a:extLst>
          </a:blip>
          <a:stretch>
            <a:fillRect/>
          </a:stretch>
        </p:blipFill>
        <p:spPr>
          <a:xfrm>
            <a:off x="10746286" y="5489204"/>
            <a:ext cx="456575" cy="457200"/>
          </a:xfrm>
          <a:prstGeom prst="ellipse">
            <a:avLst/>
          </a:prstGeom>
        </p:spPr>
      </p:pic>
      <p:pic>
        <p:nvPicPr>
          <p:cNvPr id="6" name="soundMsPham1"/>
          <p:cNvPicPr>
            <a:picLocks noChangeAspect="1"/>
          </p:cNvPicPr>
          <p:nvPr/>
        </p:nvPicPr>
        <p:blipFill rotWithShape="1">
          <a:blip r:embed="rId7"/>
          <a:srcRect l="14414" t="15022" r="14612" b="15187"/>
          <a:stretch/>
        </p:blipFill>
        <p:spPr>
          <a:xfrm>
            <a:off x="955044" y="952500"/>
            <a:ext cx="448035" cy="448037"/>
          </a:xfrm>
          <a:prstGeom prst="ellipse">
            <a:avLst/>
          </a:prstGeom>
        </p:spPr>
      </p:pic>
    </p:spTree>
    <p:extLst>
      <p:ext uri="{BB962C8B-B14F-4D97-AF65-F5344CB8AC3E}">
        <p14:creationId xmlns:p14="http://schemas.microsoft.com/office/powerpoint/2010/main" val="36069517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4" name="Tiếng Anh 5 Tập 2 - Unit 16 Where’s the post office- - Lesson 3 - 3 Let’s chant (mp3cut.net).wav"/>
                                        </p:tgtEl>
                                      </p:cMediaNode>
                                    </p:audio>
                                  </p:sub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50848" y="408837"/>
            <a:ext cx="1820948" cy="461665"/>
          </a:xfrm>
          <a:prstGeom prst="rect">
            <a:avLst/>
          </a:prstGeom>
          <a:noFill/>
        </p:spPr>
        <p:txBody>
          <a:bodyPr wrap="none" rtlCol="0">
            <a:spAutoFit/>
          </a:bodyPr>
          <a:lstStyle/>
          <a:p>
            <a:r>
              <a:rPr lang="en-US" sz="2400" b="1" dirty="0">
                <a:solidFill>
                  <a:schemeClr val="accent2">
                    <a:lumMod val="50000"/>
                  </a:schemeClr>
                </a:solidFill>
                <a:latin typeface="Arial" panose="020B0604020202020204" pitchFamily="34" charset="0"/>
                <a:cs typeface="Arial" panose="020B0604020202020204" pitchFamily="34" charset="0"/>
              </a:rPr>
              <a:t>Vocabulary</a:t>
            </a:r>
          </a:p>
        </p:txBody>
      </p:sp>
      <p:sp>
        <p:nvSpPr>
          <p:cNvPr id="77" name="1"/>
          <p:cNvSpPr txBox="1"/>
          <p:nvPr/>
        </p:nvSpPr>
        <p:spPr>
          <a:xfrm>
            <a:off x="1050848" y="2487631"/>
            <a:ext cx="3657600" cy="553998"/>
          </a:xfrm>
          <a:prstGeom prst="rect">
            <a:avLst/>
          </a:prstGeom>
          <a:solidFill>
            <a:schemeClr val="accent2">
              <a:alpha val="0"/>
            </a:schemeClr>
          </a:solidFill>
        </p:spPr>
        <p:txBody>
          <a:bodyPr wrap="square" rtlCol="0">
            <a:spAutoFit/>
          </a:bodyPr>
          <a:lstStyle/>
          <a:p>
            <a:pPr marL="457200" indent="-457200">
              <a:buFont typeface="Wingdings" panose="05000000000000000000" pitchFamily="2" charset="2"/>
              <a:buChar char="Ø"/>
            </a:pPr>
            <a:r>
              <a:rPr lang="en-US" sz="3000" b="1" dirty="0">
                <a:solidFill>
                  <a:srgbClr val="002060"/>
                </a:solidFill>
                <a:latin typeface="Arial" panose="020B0604020202020204" pitchFamily="34" charset="0"/>
                <a:cs typeface="Arial" panose="020B0604020202020204" pitchFamily="34" charset="0"/>
              </a:rPr>
              <a:t>Stop </a:t>
            </a:r>
          </a:p>
        </p:txBody>
      </p:sp>
      <p:sp>
        <p:nvSpPr>
          <p:cNvPr id="89" name="1"/>
          <p:cNvSpPr txBox="1"/>
          <p:nvPr/>
        </p:nvSpPr>
        <p:spPr>
          <a:xfrm>
            <a:off x="1050848" y="3216202"/>
            <a:ext cx="3657600" cy="553998"/>
          </a:xfrm>
          <a:prstGeom prst="rect">
            <a:avLst/>
          </a:prstGeom>
          <a:solidFill>
            <a:schemeClr val="accent2">
              <a:alpha val="0"/>
            </a:schemeClr>
          </a:solidFill>
        </p:spPr>
        <p:txBody>
          <a:bodyPr wrap="square" rtlCol="0">
            <a:spAutoFit/>
          </a:bodyPr>
          <a:lstStyle/>
          <a:p>
            <a:pPr marL="457200" indent="-457200">
              <a:buFont typeface="Wingdings" panose="05000000000000000000" pitchFamily="2" charset="2"/>
              <a:buChar char="Ø"/>
            </a:pPr>
            <a:r>
              <a:rPr lang="en-US" sz="3000" b="1" dirty="0">
                <a:solidFill>
                  <a:srgbClr val="002060"/>
                </a:solidFill>
                <a:latin typeface="Arial" panose="020B0604020202020204" pitchFamily="34" charset="0"/>
                <a:cs typeface="Arial" panose="020B0604020202020204" pitchFamily="34" charset="0"/>
              </a:rPr>
              <a:t>On the left/right</a:t>
            </a:r>
          </a:p>
        </p:txBody>
      </p:sp>
      <p:sp>
        <p:nvSpPr>
          <p:cNvPr id="99" name="1"/>
          <p:cNvSpPr txBox="1"/>
          <p:nvPr/>
        </p:nvSpPr>
        <p:spPr>
          <a:xfrm>
            <a:off x="1050848" y="3944774"/>
            <a:ext cx="3657600" cy="553998"/>
          </a:xfrm>
          <a:prstGeom prst="rect">
            <a:avLst/>
          </a:prstGeom>
          <a:solidFill>
            <a:schemeClr val="accent2">
              <a:alpha val="0"/>
            </a:schemeClr>
          </a:solidFill>
        </p:spPr>
        <p:txBody>
          <a:bodyPr wrap="square" rtlCol="0">
            <a:spAutoFit/>
          </a:bodyPr>
          <a:lstStyle/>
          <a:p>
            <a:pPr marL="457200" indent="-457200">
              <a:buFont typeface="Wingdings" panose="05000000000000000000" pitchFamily="2" charset="2"/>
              <a:buChar char="Ø"/>
            </a:pPr>
            <a:r>
              <a:rPr lang="en-US" sz="3000" b="1" dirty="0">
                <a:solidFill>
                  <a:srgbClr val="002060"/>
                </a:solidFill>
                <a:latin typeface="Arial" panose="020B0604020202020204" pitchFamily="34" charset="0"/>
                <a:cs typeface="Arial" panose="020B0604020202020204" pitchFamily="34" charset="0"/>
              </a:rPr>
              <a:t>fence</a:t>
            </a:r>
          </a:p>
        </p:txBody>
      </p:sp>
      <p:sp>
        <p:nvSpPr>
          <p:cNvPr id="81" name="1"/>
          <p:cNvSpPr txBox="1"/>
          <p:nvPr/>
        </p:nvSpPr>
        <p:spPr>
          <a:xfrm>
            <a:off x="1050848" y="1759060"/>
            <a:ext cx="3657600" cy="553998"/>
          </a:xfrm>
          <a:prstGeom prst="rect">
            <a:avLst/>
          </a:prstGeom>
          <a:solidFill>
            <a:schemeClr val="accent2">
              <a:alpha val="0"/>
            </a:schemeClr>
          </a:solidFill>
        </p:spPr>
        <p:txBody>
          <a:bodyPr wrap="square" rtlCol="0">
            <a:spAutoFit/>
          </a:bodyPr>
          <a:lstStyle/>
          <a:p>
            <a:pPr marL="457200" indent="-457200">
              <a:buFont typeface="Wingdings" panose="05000000000000000000" pitchFamily="2" charset="2"/>
              <a:buChar char="Ø"/>
            </a:pPr>
            <a:r>
              <a:rPr lang="en-US" sz="3000" b="1" dirty="0">
                <a:solidFill>
                  <a:srgbClr val="002060"/>
                </a:solidFill>
                <a:latin typeface="Arial" panose="020B0604020202020204" pitchFamily="34" charset="0"/>
                <a:cs typeface="Arial" panose="020B0604020202020204" pitchFamily="34" charset="0"/>
              </a:rPr>
              <a:t>Get off</a:t>
            </a:r>
          </a:p>
        </p:txBody>
      </p:sp>
      <p:pic>
        <p:nvPicPr>
          <p:cNvPr id="14" name="Picture 13"/>
          <p:cNvPicPr>
            <a:picLocks noChangeAspect="1"/>
          </p:cNvPicPr>
          <p:nvPr/>
        </p:nvPicPr>
        <p:blipFill>
          <a:blip r:embed="rId2"/>
          <a:stretch>
            <a:fillRect/>
          </a:stretch>
        </p:blipFill>
        <p:spPr>
          <a:xfrm>
            <a:off x="12212105" y="-1506742"/>
            <a:ext cx="3264610" cy="3013484"/>
          </a:xfrm>
          <a:prstGeom prst="rect">
            <a:avLst/>
          </a:prstGeom>
        </p:spPr>
      </p:pic>
      <p:pic>
        <p:nvPicPr>
          <p:cNvPr id="16" name="Picture 15"/>
          <p:cNvPicPr>
            <a:picLocks noChangeAspect="1"/>
          </p:cNvPicPr>
          <p:nvPr/>
        </p:nvPicPr>
        <p:blipFill>
          <a:blip r:embed="rId3"/>
          <a:stretch>
            <a:fillRect/>
          </a:stretch>
        </p:blipFill>
        <p:spPr>
          <a:xfrm>
            <a:off x="12449951" y="5193452"/>
            <a:ext cx="3026764" cy="2922393"/>
          </a:xfrm>
          <a:prstGeom prst="rect">
            <a:avLst/>
          </a:prstGeom>
        </p:spPr>
      </p:pic>
      <p:pic>
        <p:nvPicPr>
          <p:cNvPr id="48" name="Picture 47"/>
          <p:cNvPicPr>
            <a:picLocks noChangeAspect="1"/>
          </p:cNvPicPr>
          <p:nvPr/>
        </p:nvPicPr>
        <p:blipFill>
          <a:blip r:embed="rId3"/>
          <a:stretch>
            <a:fillRect/>
          </a:stretch>
        </p:blipFill>
        <p:spPr>
          <a:xfrm flipH="1">
            <a:off x="12949231" y="1759060"/>
            <a:ext cx="3026764" cy="2922393"/>
          </a:xfrm>
          <a:prstGeom prst="rect">
            <a:avLst/>
          </a:prstGeom>
        </p:spPr>
      </p:pic>
      <p:sp>
        <p:nvSpPr>
          <p:cNvPr id="59" name="1"/>
          <p:cNvSpPr txBox="1"/>
          <p:nvPr/>
        </p:nvSpPr>
        <p:spPr>
          <a:xfrm>
            <a:off x="8098908" y="2487631"/>
            <a:ext cx="3657600" cy="553998"/>
          </a:xfrm>
          <a:prstGeom prst="rect">
            <a:avLst/>
          </a:prstGeom>
          <a:solidFill>
            <a:schemeClr val="accent2">
              <a:alpha val="0"/>
            </a:schemeClr>
          </a:solidFill>
        </p:spPr>
        <p:txBody>
          <a:bodyPr wrap="square" rtlCol="0">
            <a:spAutoFit/>
          </a:bodyPr>
          <a:lstStyle/>
          <a:p>
            <a:r>
              <a:rPr lang="en-US" sz="3000" dirty="0">
                <a:solidFill>
                  <a:srgbClr val="002060"/>
                </a:solidFill>
                <a:latin typeface="Arial" panose="020B0604020202020204" pitchFamily="34" charset="0"/>
                <a:cs typeface="Arial" panose="020B0604020202020204" pitchFamily="34" charset="0"/>
              </a:rPr>
              <a:t>: Đi</a:t>
            </a:r>
            <a:r>
              <a:rPr lang="vi-VN" sz="3000" dirty="0">
                <a:solidFill>
                  <a:srgbClr val="002060"/>
                </a:solidFill>
                <a:latin typeface="Arial" panose="020B0604020202020204" pitchFamily="34" charset="0"/>
                <a:cs typeface="Arial" panose="020B0604020202020204" pitchFamily="34" charset="0"/>
              </a:rPr>
              <a:t>ểm</a:t>
            </a:r>
            <a:r>
              <a:rPr lang="en-US" sz="3000" dirty="0">
                <a:solidFill>
                  <a:srgbClr val="002060"/>
                </a:solidFill>
                <a:latin typeface="Arial" panose="020B0604020202020204" pitchFamily="34" charset="0"/>
                <a:cs typeface="Arial" panose="020B0604020202020204" pitchFamily="34" charset="0"/>
              </a:rPr>
              <a:t> d</a:t>
            </a:r>
            <a:r>
              <a:rPr lang="vi-VN" sz="3000" dirty="0">
                <a:solidFill>
                  <a:srgbClr val="002060"/>
                </a:solidFill>
                <a:latin typeface="Arial" panose="020B0604020202020204" pitchFamily="34" charset="0"/>
                <a:cs typeface="Arial" panose="020B0604020202020204" pitchFamily="34" charset="0"/>
              </a:rPr>
              <a:t>ừng</a:t>
            </a:r>
            <a:endParaRPr lang="en-US" sz="3000" dirty="0">
              <a:solidFill>
                <a:srgbClr val="002060"/>
              </a:solidFill>
              <a:latin typeface="Arial" panose="020B0604020202020204" pitchFamily="34" charset="0"/>
              <a:cs typeface="Arial" panose="020B0604020202020204" pitchFamily="34" charset="0"/>
            </a:endParaRPr>
          </a:p>
        </p:txBody>
      </p:sp>
      <p:sp>
        <p:nvSpPr>
          <p:cNvPr id="60" name="1"/>
          <p:cNvSpPr txBox="1"/>
          <p:nvPr/>
        </p:nvSpPr>
        <p:spPr>
          <a:xfrm>
            <a:off x="8098908" y="3216202"/>
            <a:ext cx="3657600" cy="553998"/>
          </a:xfrm>
          <a:prstGeom prst="rect">
            <a:avLst/>
          </a:prstGeom>
          <a:solidFill>
            <a:schemeClr val="accent2">
              <a:alpha val="0"/>
            </a:schemeClr>
          </a:solidFill>
        </p:spPr>
        <p:txBody>
          <a:bodyPr wrap="square" rtlCol="0">
            <a:spAutoFit/>
          </a:bodyPr>
          <a:lstStyle/>
          <a:p>
            <a:r>
              <a:rPr lang="en-US" sz="3000" dirty="0">
                <a:solidFill>
                  <a:srgbClr val="002060"/>
                </a:solidFill>
                <a:latin typeface="Arial" panose="020B0604020202020204" pitchFamily="34" charset="0"/>
                <a:cs typeface="Arial" panose="020B0604020202020204" pitchFamily="34" charset="0"/>
              </a:rPr>
              <a:t>: </a:t>
            </a:r>
            <a:r>
              <a:rPr lang="vi-VN" sz="3000" dirty="0">
                <a:solidFill>
                  <a:srgbClr val="002060"/>
                </a:solidFill>
                <a:latin typeface="Arial" panose="020B0604020202020204" pitchFamily="34" charset="0"/>
                <a:cs typeface="Arial" panose="020B0604020202020204" pitchFamily="34" charset="0"/>
              </a:rPr>
              <a:t>ở</a:t>
            </a:r>
            <a:r>
              <a:rPr lang="en-US" sz="3000" dirty="0">
                <a:solidFill>
                  <a:srgbClr val="002060"/>
                </a:solidFill>
                <a:latin typeface="Arial" panose="020B0604020202020204" pitchFamily="34" charset="0"/>
                <a:cs typeface="Arial" panose="020B0604020202020204" pitchFamily="34" charset="0"/>
              </a:rPr>
              <a:t> bên trái/ph</a:t>
            </a:r>
            <a:r>
              <a:rPr lang="vi-VN" sz="3000" dirty="0">
                <a:solidFill>
                  <a:srgbClr val="002060"/>
                </a:solidFill>
                <a:latin typeface="Arial" panose="020B0604020202020204" pitchFamily="34" charset="0"/>
                <a:cs typeface="Arial" panose="020B0604020202020204" pitchFamily="34" charset="0"/>
              </a:rPr>
              <a:t>ải</a:t>
            </a:r>
            <a:endParaRPr lang="en-US" sz="3000" dirty="0">
              <a:solidFill>
                <a:srgbClr val="002060"/>
              </a:solidFill>
              <a:latin typeface="Arial" panose="020B0604020202020204" pitchFamily="34" charset="0"/>
              <a:cs typeface="Arial" panose="020B0604020202020204" pitchFamily="34" charset="0"/>
            </a:endParaRPr>
          </a:p>
        </p:txBody>
      </p:sp>
      <p:sp>
        <p:nvSpPr>
          <p:cNvPr id="61" name="1"/>
          <p:cNvSpPr txBox="1"/>
          <p:nvPr/>
        </p:nvSpPr>
        <p:spPr>
          <a:xfrm>
            <a:off x="8098908" y="3944774"/>
            <a:ext cx="3657600" cy="553998"/>
          </a:xfrm>
          <a:prstGeom prst="rect">
            <a:avLst/>
          </a:prstGeom>
          <a:solidFill>
            <a:schemeClr val="accent2">
              <a:alpha val="0"/>
            </a:schemeClr>
          </a:solidFill>
        </p:spPr>
        <p:txBody>
          <a:bodyPr wrap="square" rtlCol="0">
            <a:spAutoFit/>
          </a:bodyPr>
          <a:lstStyle/>
          <a:p>
            <a:r>
              <a:rPr lang="en-US" sz="3000" dirty="0">
                <a:solidFill>
                  <a:srgbClr val="002060"/>
                </a:solidFill>
                <a:latin typeface="Arial" panose="020B0604020202020204" pitchFamily="34" charset="0"/>
                <a:cs typeface="Arial" panose="020B0604020202020204" pitchFamily="34" charset="0"/>
              </a:rPr>
              <a:t>: Hàng rào</a:t>
            </a:r>
          </a:p>
        </p:txBody>
      </p:sp>
      <p:sp>
        <p:nvSpPr>
          <p:cNvPr id="62" name="1"/>
          <p:cNvSpPr txBox="1"/>
          <p:nvPr/>
        </p:nvSpPr>
        <p:spPr>
          <a:xfrm>
            <a:off x="8098908" y="1759060"/>
            <a:ext cx="3657600" cy="553998"/>
          </a:xfrm>
          <a:prstGeom prst="rect">
            <a:avLst/>
          </a:prstGeom>
          <a:solidFill>
            <a:schemeClr val="accent2">
              <a:alpha val="0"/>
            </a:schemeClr>
          </a:solidFill>
        </p:spPr>
        <p:txBody>
          <a:bodyPr wrap="square" rtlCol="0">
            <a:spAutoFit/>
          </a:bodyPr>
          <a:lstStyle/>
          <a:p>
            <a:r>
              <a:rPr lang="en-US" sz="3000" dirty="0">
                <a:solidFill>
                  <a:srgbClr val="002060"/>
                </a:solidFill>
                <a:latin typeface="Arial" panose="020B0604020202020204" pitchFamily="34" charset="0"/>
                <a:cs typeface="Arial" panose="020B0604020202020204" pitchFamily="34" charset="0"/>
              </a:rPr>
              <a:t>: Xuống</a:t>
            </a:r>
          </a:p>
        </p:txBody>
      </p:sp>
    </p:spTree>
    <p:extLst>
      <p:ext uri="{BB962C8B-B14F-4D97-AF65-F5344CB8AC3E}">
        <p14:creationId xmlns:p14="http://schemas.microsoft.com/office/powerpoint/2010/main" val="107778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fade">
                                      <p:cBhvr>
                                        <p:cTn id="27" dur="500"/>
                                        <p:tgtEl>
                                          <p:spTgt spid="8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fade">
                                      <p:cBhvr>
                                        <p:cTn id="37" dur="500"/>
                                        <p:tgtEl>
                                          <p:spTgt spid="9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89" grpId="0" animBg="1"/>
      <p:bldP spid="99" grpId="0" animBg="1"/>
      <p:bldP spid="81" grpId="0" animBg="1"/>
      <p:bldP spid="59" grpId="0" animBg="1"/>
      <p:bldP spid="60" grpId="0" animBg="1"/>
      <p:bldP spid="61" grpId="0" animBg="1"/>
      <p:bldP spid="6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76200" y="-52120"/>
            <a:ext cx="12344400" cy="6962241"/>
          </a:xfrm>
          <a:prstGeom prst="rect">
            <a:avLst/>
          </a:prstGeom>
        </p:spPr>
      </p:pic>
      <p:sp>
        <p:nvSpPr>
          <p:cNvPr id="4" name="矩形 3"/>
          <p:cNvSpPr/>
          <p:nvPr/>
        </p:nvSpPr>
        <p:spPr>
          <a:xfrm rot="20674136">
            <a:off x="4586993" y="1640094"/>
            <a:ext cx="6512718" cy="1667590"/>
          </a:xfrm>
          <a:prstGeom prst="rect">
            <a:avLst/>
          </a:prstGeom>
        </p:spPr>
        <p:txBody>
          <a:bodyPr wrap="none">
            <a:prstTxWarp prst="textCurveUp">
              <a:avLst/>
            </a:prstTxWarp>
            <a:spAutoFit/>
          </a:bodyPr>
          <a:lstStyle/>
          <a:p>
            <a:r>
              <a:rPr lang="en-US" altLang="zh-CN" sz="8000" b="1" kern="100" dirty="0">
                <a:ln w="19050">
                  <a:solidFill>
                    <a:srgbClr val="FF0000"/>
                  </a:solidFill>
                  <a:prstDash val="solid"/>
                </a:ln>
                <a:solidFill>
                  <a:srgbClr val="FFFF00"/>
                </a:solidFill>
                <a:effectLst>
                  <a:glow rad="76200">
                    <a:srgbClr val="FF1D1D">
                      <a:alpha val="71000"/>
                    </a:srgbClr>
                  </a:glow>
                  <a:outerShdw blurRad="50800" dist="38100" algn="l" rotWithShape="0">
                    <a:prstClr val="black">
                      <a:alpha val="40000"/>
                    </a:prstClr>
                  </a:outerShdw>
                </a:effectLst>
                <a:latin typeface="华文琥珀" panose="02010800040101010101" pitchFamily="2" charset="-122"/>
                <a:ea typeface="华文琥珀" panose="02010800040101010101" pitchFamily="2" charset="-122"/>
              </a:rPr>
              <a:t>RING THE GOLDEN BELL</a:t>
            </a:r>
            <a:endParaRPr lang="zh-CN" altLang="en-US" sz="8000" b="1" kern="100" dirty="0">
              <a:ln w="19050">
                <a:solidFill>
                  <a:srgbClr val="FF0000"/>
                </a:solidFill>
                <a:prstDash val="solid"/>
              </a:ln>
              <a:solidFill>
                <a:srgbClr val="FFFF00"/>
              </a:solidFill>
              <a:effectLst>
                <a:glow rad="76200">
                  <a:srgbClr val="FF1D1D">
                    <a:alpha val="71000"/>
                  </a:srgbClr>
                </a:glow>
                <a:outerShdw blurRad="50800" dist="38100" algn="l" rotWithShape="0">
                  <a:prstClr val="black">
                    <a:alpha val="40000"/>
                  </a:prstClr>
                </a:outerShdw>
              </a:effectLst>
              <a:latin typeface="华文琥珀" panose="02010800040101010101" pitchFamily="2" charset="-122"/>
              <a:ea typeface="华文琥珀" panose="02010800040101010101" pitchFamily="2" charset="-122"/>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357" y="343854"/>
            <a:ext cx="4634480" cy="3989608"/>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67558" t="212" r="-1519" b="55521"/>
          <a:stretch/>
        </p:blipFill>
        <p:spPr>
          <a:xfrm flipH="1">
            <a:off x="244443" y="3497866"/>
            <a:ext cx="1955417" cy="314353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83266" y="3223026"/>
            <a:ext cx="2481095" cy="3247566"/>
          </a:xfrm>
          <a:prstGeom prst="rect">
            <a:avLst/>
          </a:prstGeom>
        </p:spPr>
      </p:pic>
      <p:sp>
        <p:nvSpPr>
          <p:cNvPr id="8" name="Rounded Rectangle 7">
            <a:hlinkClick r:id="" action="ppaction://hlinkshowjump?jump=nextslide"/>
          </p:cNvPr>
          <p:cNvSpPr/>
          <p:nvPr/>
        </p:nvSpPr>
        <p:spPr>
          <a:xfrm>
            <a:off x="5505156" y="5282139"/>
            <a:ext cx="1505243" cy="547161"/>
          </a:xfrm>
          <a:prstGeom prst="roundRect">
            <a:avLst>
              <a:gd name="adj" fmla="val 5000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a:ln w="0"/>
                <a:solidFill>
                  <a:sysClr val="windowText" lastClr="000000"/>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PLAY</a:t>
            </a:r>
          </a:p>
        </p:txBody>
      </p:sp>
    </p:spTree>
    <p:extLst>
      <p:ext uri="{BB962C8B-B14F-4D97-AF65-F5344CB8AC3E}">
        <p14:creationId xmlns:p14="http://schemas.microsoft.com/office/powerpoint/2010/main" val="10652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50" fill="hold">
                                          <p:stCondLst>
                                            <p:cond delay="0"/>
                                          </p:stCondLst>
                                        </p:cTn>
                                        <p:tgtEl>
                                          <p:spTgt spid="6"/>
                                        </p:tgtEl>
                                        <p:attrNameLst>
                                          <p:attrName>r</p:attrName>
                                        </p:attrNameLst>
                                      </p:cBhvr>
                                    </p:animRot>
                                    <p:animRot by="-240000">
                                      <p:cBhvr>
                                        <p:cTn id="7" dur="100" fill="hold">
                                          <p:stCondLst>
                                            <p:cond delay="100"/>
                                          </p:stCondLst>
                                        </p:cTn>
                                        <p:tgtEl>
                                          <p:spTgt spid="6"/>
                                        </p:tgtEl>
                                        <p:attrNameLst>
                                          <p:attrName>r</p:attrName>
                                        </p:attrNameLst>
                                      </p:cBhvr>
                                    </p:animRot>
                                    <p:animRot by="240000">
                                      <p:cBhvr>
                                        <p:cTn id="8" dur="100" fill="hold">
                                          <p:stCondLst>
                                            <p:cond delay="200"/>
                                          </p:stCondLst>
                                        </p:cTn>
                                        <p:tgtEl>
                                          <p:spTgt spid="6"/>
                                        </p:tgtEl>
                                        <p:attrNameLst>
                                          <p:attrName>r</p:attrName>
                                        </p:attrNameLst>
                                      </p:cBhvr>
                                    </p:animRot>
                                    <p:animRot by="-240000">
                                      <p:cBhvr>
                                        <p:cTn id="9" dur="100" fill="hold">
                                          <p:stCondLst>
                                            <p:cond delay="300"/>
                                          </p:stCondLst>
                                        </p:cTn>
                                        <p:tgtEl>
                                          <p:spTgt spid="6"/>
                                        </p:tgtEl>
                                        <p:attrNameLst>
                                          <p:attrName>r</p:attrName>
                                        </p:attrNameLst>
                                      </p:cBhvr>
                                    </p:animRot>
                                    <p:animRot by="120000">
                                      <p:cBhvr>
                                        <p:cTn id="10" dur="100" fill="hold">
                                          <p:stCondLst>
                                            <p:cond delay="400"/>
                                          </p:stCondLst>
                                        </p:cTn>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Hand Bell Sound Effect_01.wav"/>
                                        </p:tgtEl>
                                      </p:cMediaNode>
                                    </p:audio>
                                  </p:subTnLst>
                                </p:cTn>
                              </p:par>
                              <p:par>
                                <p:cTn id="11" presetID="22" presetClass="entr" presetSubtype="8"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https://s.sachmem.vn/public/images/TA5T2SHS/U16-L3-4-2-40743435a22869712b6b0b4adc8fb622.jpg"/>
          <p:cNvPicPr>
            <a:picLocks noChangeAspect="1" noChangeArrowheads="1"/>
          </p:cNvPicPr>
          <p:nvPr/>
        </p:nvPicPr>
        <p:blipFill rotWithShape="1">
          <a:blip r:embed="rId2">
            <a:extLst>
              <a:ext uri="{28A0092B-C50C-407E-A947-70E740481C1C}">
                <a14:useLocalDpi xmlns:a14="http://schemas.microsoft.com/office/drawing/2010/main" val="0"/>
              </a:ext>
            </a:extLst>
          </a:blip>
          <a:srcRect l="718" t="7047" r="4489" b="8390"/>
          <a:stretch/>
        </p:blipFill>
        <p:spPr bwMode="auto">
          <a:xfrm>
            <a:off x="6402016" y="596443"/>
            <a:ext cx="5296253" cy="25277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81065" y="405884"/>
            <a:ext cx="2746265" cy="400110"/>
          </a:xfrm>
          <a:prstGeom prst="rect">
            <a:avLst/>
          </a:prstGeom>
        </p:spPr>
        <p:txBody>
          <a:bodyPr wrap="none">
            <a:spAutoFit/>
          </a:bodyPr>
          <a:lstStyle/>
          <a:p>
            <a:r>
              <a:rPr lang="en-US" sz="2000" b="1" dirty="0">
                <a:latin typeface="Helvetica Neue"/>
              </a:rPr>
              <a:t>4.1. Label the places.</a:t>
            </a:r>
            <a:endParaRPr lang="en-US" sz="2000" dirty="0"/>
          </a:p>
        </p:txBody>
      </p:sp>
      <p:sp>
        <p:nvSpPr>
          <p:cNvPr id="3" name="Rectangle 2"/>
          <p:cNvSpPr/>
          <p:nvPr/>
        </p:nvSpPr>
        <p:spPr>
          <a:xfrm>
            <a:off x="919165" y="844094"/>
            <a:ext cx="5710235" cy="5339667"/>
          </a:xfrm>
          <a:prstGeom prst="rect">
            <a:avLst/>
          </a:prstGeom>
        </p:spPr>
        <p:txBody>
          <a:bodyPr wrap="square">
            <a:spAutoFit/>
          </a:bodyPr>
          <a:lstStyle/>
          <a:p>
            <a:pPr algn="just">
              <a:lnSpc>
                <a:spcPct val="110000"/>
              </a:lnSpc>
            </a:pPr>
            <a:r>
              <a:rPr lang="en-US" sz="2600" dirty="0">
                <a:solidFill>
                  <a:srgbClr val="002060"/>
                </a:solidFill>
                <a:latin typeface="Arial" panose="020B0604020202020204" pitchFamily="34" charset="0"/>
                <a:cs typeface="Arial" panose="020B0604020202020204" pitchFamily="34" charset="0"/>
              </a:rPr>
              <a:t>Dear Linda, </a:t>
            </a:r>
          </a:p>
          <a:p>
            <a:pPr algn="just">
              <a:lnSpc>
                <a:spcPct val="110000"/>
              </a:lnSpc>
            </a:pPr>
            <a:r>
              <a:rPr lang="en-US" sz="2600" dirty="0">
                <a:solidFill>
                  <a:srgbClr val="002060"/>
                </a:solidFill>
                <a:latin typeface="Arial" panose="020B0604020202020204" pitchFamily="34" charset="0"/>
                <a:cs typeface="Arial" panose="020B0604020202020204" pitchFamily="34" charset="0"/>
              </a:rPr>
              <a:t>I'm happy you're going to visit me. You can take bus Number 12 at West Street and get off at the fifth stop. Then walk along the street for five minutes. You will see Pear Street at the end of the street. Turn left and you will see a pharmacy on the left. My house is opposite the pharmacy. It is behind a green fence.</a:t>
            </a:r>
          </a:p>
          <a:p>
            <a:pPr algn="just">
              <a:lnSpc>
                <a:spcPct val="110000"/>
              </a:lnSpc>
            </a:pPr>
            <a:r>
              <a:rPr lang="en-US" sz="2600" dirty="0">
                <a:solidFill>
                  <a:srgbClr val="002060"/>
                </a:solidFill>
                <a:latin typeface="Arial" panose="020B0604020202020204" pitchFamily="34" charset="0"/>
                <a:cs typeface="Arial" panose="020B0604020202020204" pitchFamily="34" charset="0"/>
              </a:rPr>
              <a:t>See you!</a:t>
            </a:r>
          </a:p>
          <a:p>
            <a:pPr algn="just">
              <a:lnSpc>
                <a:spcPct val="110000"/>
              </a:lnSpc>
            </a:pPr>
            <a:r>
              <a:rPr lang="en-US" sz="2600" dirty="0">
                <a:solidFill>
                  <a:srgbClr val="002060"/>
                </a:solidFill>
                <a:latin typeface="Arial" panose="020B0604020202020204" pitchFamily="34" charset="0"/>
                <a:cs typeface="Arial" panose="020B0604020202020204" pitchFamily="34" charset="0"/>
              </a:rPr>
              <a:t>Tony</a:t>
            </a:r>
          </a:p>
        </p:txBody>
      </p:sp>
      <p:sp>
        <p:nvSpPr>
          <p:cNvPr id="5" name="Horizontal Scroll 4"/>
          <p:cNvSpPr/>
          <p:nvPr/>
        </p:nvSpPr>
        <p:spPr>
          <a:xfrm>
            <a:off x="6963559" y="3334988"/>
            <a:ext cx="4400550" cy="2848773"/>
          </a:xfrm>
          <a:prstGeom prst="horizontalScroll">
            <a:avLst>
              <a:gd name="adj" fmla="val 5813"/>
            </a:avLst>
          </a:prstGeom>
          <a:solidFill>
            <a:srgbClr val="FFF8E5"/>
          </a:solidFill>
          <a:ln>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TextBox 5"/>
          <p:cNvSpPr txBox="1"/>
          <p:nvPr/>
        </p:nvSpPr>
        <p:spPr>
          <a:xfrm>
            <a:off x="7639050" y="3517610"/>
            <a:ext cx="3219450" cy="2505301"/>
          </a:xfrm>
          <a:prstGeom prst="rect">
            <a:avLst/>
          </a:prstGeom>
          <a:noFill/>
        </p:spPr>
        <p:txBody>
          <a:bodyPr wrap="square" rtlCol="0">
            <a:spAutoFit/>
          </a:bodyPr>
          <a:lstStyle/>
          <a:p>
            <a:pPr>
              <a:lnSpc>
                <a:spcPct val="140000"/>
              </a:lnSpc>
            </a:pPr>
            <a:r>
              <a:rPr lang="en-US" sz="2800" b="1" dirty="0">
                <a:solidFill>
                  <a:srgbClr val="C00000"/>
                </a:solidFill>
                <a:latin typeface="Arial" panose="020B0604020202020204" pitchFamily="34" charset="0"/>
                <a:cs typeface="Arial" panose="020B0604020202020204" pitchFamily="34" charset="0"/>
              </a:rPr>
              <a:t>1. _____________</a:t>
            </a:r>
          </a:p>
          <a:p>
            <a:pPr>
              <a:lnSpc>
                <a:spcPct val="140000"/>
              </a:lnSpc>
            </a:pPr>
            <a:r>
              <a:rPr lang="en-US" sz="2800" b="1" dirty="0">
                <a:solidFill>
                  <a:srgbClr val="C00000"/>
                </a:solidFill>
                <a:latin typeface="Arial" panose="020B0604020202020204" pitchFamily="34" charset="0"/>
                <a:cs typeface="Arial" panose="020B0604020202020204" pitchFamily="34" charset="0"/>
              </a:rPr>
              <a:t>2. _____________</a:t>
            </a:r>
          </a:p>
          <a:p>
            <a:pPr>
              <a:lnSpc>
                <a:spcPct val="140000"/>
              </a:lnSpc>
            </a:pPr>
            <a:r>
              <a:rPr lang="en-US" sz="2800" b="1" dirty="0">
                <a:solidFill>
                  <a:srgbClr val="C00000"/>
                </a:solidFill>
                <a:latin typeface="Arial" panose="020B0604020202020204" pitchFamily="34" charset="0"/>
                <a:cs typeface="Arial" panose="020B0604020202020204" pitchFamily="34" charset="0"/>
              </a:rPr>
              <a:t>3. _____________</a:t>
            </a:r>
          </a:p>
          <a:p>
            <a:pPr>
              <a:lnSpc>
                <a:spcPct val="140000"/>
              </a:lnSpc>
            </a:pPr>
            <a:r>
              <a:rPr lang="en-US" sz="2800" b="1" dirty="0">
                <a:solidFill>
                  <a:srgbClr val="C00000"/>
                </a:solidFill>
                <a:latin typeface="Arial" panose="020B0604020202020204" pitchFamily="34" charset="0"/>
                <a:cs typeface="Arial" panose="020B0604020202020204" pitchFamily="34" charset="0"/>
              </a:rPr>
              <a:t>4. _____________</a:t>
            </a:r>
          </a:p>
        </p:txBody>
      </p:sp>
      <p:sp>
        <p:nvSpPr>
          <p:cNvPr id="7" name="Rectangle 6"/>
          <p:cNvSpPr/>
          <p:nvPr/>
        </p:nvSpPr>
        <p:spPr>
          <a:xfrm>
            <a:off x="7886700" y="4794926"/>
            <a:ext cx="2914650" cy="523220"/>
          </a:xfrm>
          <a:prstGeom prst="rect">
            <a:avLst/>
          </a:prstGeom>
        </p:spPr>
        <p:txBody>
          <a:bodyPr wrap="square">
            <a:spAutoFit/>
          </a:bodyPr>
          <a:lstStyle/>
          <a:p>
            <a:pPr algn="ctr"/>
            <a:r>
              <a:rPr lang="en-US" sz="2800" b="1" dirty="0">
                <a:solidFill>
                  <a:srgbClr val="FF0000"/>
                </a:solidFill>
                <a:latin typeface="Helvetica Neue"/>
              </a:rPr>
              <a:t>pharmacy </a:t>
            </a:r>
            <a:endParaRPr lang="en-US" sz="2800" b="1" i="0" dirty="0">
              <a:solidFill>
                <a:srgbClr val="FF0000"/>
              </a:solidFill>
              <a:effectLst/>
              <a:latin typeface="Helvetica Neue"/>
            </a:endParaRPr>
          </a:p>
        </p:txBody>
      </p:sp>
      <p:sp>
        <p:nvSpPr>
          <p:cNvPr id="9" name="Rectangle 8"/>
          <p:cNvSpPr/>
          <p:nvPr/>
        </p:nvSpPr>
        <p:spPr>
          <a:xfrm>
            <a:off x="7943850" y="3590127"/>
            <a:ext cx="2914650" cy="523220"/>
          </a:xfrm>
          <a:prstGeom prst="rect">
            <a:avLst/>
          </a:prstGeom>
        </p:spPr>
        <p:txBody>
          <a:bodyPr wrap="square">
            <a:spAutoFit/>
          </a:bodyPr>
          <a:lstStyle/>
          <a:p>
            <a:pPr algn="ctr"/>
            <a:r>
              <a:rPr lang="en-US" sz="2800" b="1" dirty="0">
                <a:solidFill>
                  <a:srgbClr val="FF0000"/>
                </a:solidFill>
                <a:latin typeface="Helvetica Neue"/>
              </a:rPr>
              <a:t>bus stop </a:t>
            </a:r>
            <a:endParaRPr lang="en-US" sz="2800" b="1" i="0" dirty="0">
              <a:solidFill>
                <a:srgbClr val="FF0000"/>
              </a:solidFill>
              <a:effectLst/>
              <a:latin typeface="Helvetica Neue"/>
            </a:endParaRPr>
          </a:p>
        </p:txBody>
      </p:sp>
      <p:sp>
        <p:nvSpPr>
          <p:cNvPr id="10" name="Rectangle 9"/>
          <p:cNvSpPr/>
          <p:nvPr/>
        </p:nvSpPr>
        <p:spPr>
          <a:xfrm>
            <a:off x="7943850" y="4230094"/>
            <a:ext cx="2914650" cy="523220"/>
          </a:xfrm>
          <a:prstGeom prst="rect">
            <a:avLst/>
          </a:prstGeom>
        </p:spPr>
        <p:txBody>
          <a:bodyPr wrap="square">
            <a:spAutoFit/>
          </a:bodyPr>
          <a:lstStyle/>
          <a:p>
            <a:pPr algn="ctr"/>
            <a:r>
              <a:rPr lang="en-US" sz="2800" b="1" dirty="0">
                <a:solidFill>
                  <a:srgbClr val="FF0000"/>
                </a:solidFill>
                <a:latin typeface="Helvetica Neue"/>
              </a:rPr>
              <a:t>Pear Street </a:t>
            </a:r>
            <a:endParaRPr lang="en-US" sz="2800" b="1" i="0" dirty="0">
              <a:solidFill>
                <a:srgbClr val="FF0000"/>
              </a:solidFill>
              <a:effectLst/>
              <a:latin typeface="Helvetica Neue"/>
            </a:endParaRPr>
          </a:p>
        </p:txBody>
      </p:sp>
      <p:sp>
        <p:nvSpPr>
          <p:cNvPr id="11" name="Rectangle 10"/>
          <p:cNvSpPr/>
          <p:nvPr/>
        </p:nvSpPr>
        <p:spPr>
          <a:xfrm>
            <a:off x="7943850" y="5421865"/>
            <a:ext cx="2914650" cy="523220"/>
          </a:xfrm>
          <a:prstGeom prst="rect">
            <a:avLst/>
          </a:prstGeom>
        </p:spPr>
        <p:txBody>
          <a:bodyPr wrap="square">
            <a:spAutoFit/>
          </a:bodyPr>
          <a:lstStyle/>
          <a:p>
            <a:pPr algn="ctr"/>
            <a:r>
              <a:rPr lang="en-US" sz="2800" b="1" dirty="0">
                <a:solidFill>
                  <a:srgbClr val="FF0000"/>
                </a:solidFill>
                <a:latin typeface="Helvetica Neue"/>
              </a:rPr>
              <a:t>Tony's house</a:t>
            </a:r>
            <a:endParaRPr lang="en-US" sz="2800" b="1" i="0" dirty="0">
              <a:solidFill>
                <a:srgbClr val="FF0000"/>
              </a:solidFill>
              <a:effectLst/>
              <a:latin typeface="Helvetica Neue"/>
            </a:endParaRPr>
          </a:p>
        </p:txBody>
      </p:sp>
    </p:spTree>
    <p:extLst>
      <p:ext uri="{BB962C8B-B14F-4D97-AF65-F5344CB8AC3E}">
        <p14:creationId xmlns:p14="http://schemas.microsoft.com/office/powerpoint/2010/main" val="19956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036" y="463034"/>
            <a:ext cx="3477362" cy="400110"/>
          </a:xfrm>
          <a:prstGeom prst="rect">
            <a:avLst/>
          </a:prstGeom>
        </p:spPr>
        <p:txBody>
          <a:bodyPr wrap="none">
            <a:spAutoFit/>
          </a:bodyPr>
          <a:lstStyle/>
          <a:p>
            <a:pPr fontAlgn="t"/>
            <a:r>
              <a:rPr lang="en-US" sz="2000" b="1" dirty="0">
                <a:latin typeface="Helvetica Neue"/>
              </a:rPr>
              <a:t>4.2. Answer the questions. </a:t>
            </a:r>
            <a:endParaRPr lang="en-US" sz="2000" b="1" i="0" dirty="0">
              <a:effectLst/>
              <a:latin typeface="Helvetica Neue"/>
            </a:endParaRPr>
          </a:p>
        </p:txBody>
      </p:sp>
      <p:pic>
        <p:nvPicPr>
          <p:cNvPr id="3" name="Picture 2"/>
          <p:cNvPicPr>
            <a:picLocks noChangeAspect="1"/>
          </p:cNvPicPr>
          <p:nvPr/>
        </p:nvPicPr>
        <p:blipFill rotWithShape="1">
          <a:blip r:embed="rId2"/>
          <a:srcRect r="12656" b="7252"/>
          <a:stretch/>
        </p:blipFill>
        <p:spPr>
          <a:xfrm>
            <a:off x="3275726" y="4781551"/>
            <a:ext cx="2244375" cy="2076449"/>
          </a:xfrm>
          <a:prstGeom prst="rect">
            <a:avLst/>
          </a:prstGeom>
        </p:spPr>
      </p:pic>
      <p:sp>
        <p:nvSpPr>
          <p:cNvPr id="4" name="Rectangle 3"/>
          <p:cNvSpPr/>
          <p:nvPr/>
        </p:nvSpPr>
        <p:spPr>
          <a:xfrm>
            <a:off x="617089" y="863144"/>
            <a:ext cx="4797679" cy="5373779"/>
          </a:xfrm>
          <a:prstGeom prst="rect">
            <a:avLst/>
          </a:prstGeom>
        </p:spPr>
        <p:txBody>
          <a:bodyPr wrap="square">
            <a:spAutoFit/>
          </a:bodyPr>
          <a:lstStyle/>
          <a:p>
            <a:pPr algn="just">
              <a:lnSpc>
                <a:spcPct val="110000"/>
              </a:lnSpc>
            </a:pPr>
            <a:r>
              <a:rPr lang="en-US" sz="2400" dirty="0">
                <a:solidFill>
                  <a:srgbClr val="002060"/>
                </a:solidFill>
                <a:latin typeface="Arial" panose="020B0604020202020204" pitchFamily="34" charset="0"/>
                <a:cs typeface="Arial" panose="020B0604020202020204" pitchFamily="34" charset="0"/>
              </a:rPr>
              <a:t>Dear Linda, </a:t>
            </a:r>
          </a:p>
          <a:p>
            <a:pPr algn="just">
              <a:lnSpc>
                <a:spcPct val="110000"/>
              </a:lnSpc>
            </a:pPr>
            <a:r>
              <a:rPr lang="en-US" sz="2400" dirty="0">
                <a:solidFill>
                  <a:srgbClr val="002060"/>
                </a:solidFill>
                <a:latin typeface="Arial" panose="020B0604020202020204" pitchFamily="34" charset="0"/>
                <a:cs typeface="Arial" panose="020B0604020202020204" pitchFamily="34" charset="0"/>
              </a:rPr>
              <a:t>I'm happy you're going to visit me. You can take bus Number 12 at West Street and get off at the fifth stop. Then walk along the street for five minutes. You will see Pear Street at the end of the street. Turn left and you will see a pharmacy on the left. My house is opposite the pharmacy. It is behind a green fence.</a:t>
            </a:r>
          </a:p>
          <a:p>
            <a:pPr algn="just">
              <a:lnSpc>
                <a:spcPct val="110000"/>
              </a:lnSpc>
            </a:pPr>
            <a:r>
              <a:rPr lang="en-US" sz="2400" dirty="0">
                <a:solidFill>
                  <a:srgbClr val="002060"/>
                </a:solidFill>
                <a:latin typeface="Arial" panose="020B0604020202020204" pitchFamily="34" charset="0"/>
                <a:cs typeface="Arial" panose="020B0604020202020204" pitchFamily="34" charset="0"/>
              </a:rPr>
              <a:t>See you!</a:t>
            </a:r>
          </a:p>
          <a:p>
            <a:pPr algn="just">
              <a:lnSpc>
                <a:spcPct val="110000"/>
              </a:lnSpc>
            </a:pPr>
            <a:r>
              <a:rPr lang="en-US" sz="2400" dirty="0">
                <a:solidFill>
                  <a:srgbClr val="002060"/>
                </a:solidFill>
                <a:latin typeface="Arial" panose="020B0604020202020204" pitchFamily="34" charset="0"/>
                <a:cs typeface="Arial" panose="020B0604020202020204" pitchFamily="34" charset="0"/>
              </a:rPr>
              <a:t>Tony</a:t>
            </a:r>
          </a:p>
        </p:txBody>
      </p:sp>
      <p:sp>
        <p:nvSpPr>
          <p:cNvPr id="5" name="Rectangle 4"/>
          <p:cNvSpPr/>
          <p:nvPr/>
        </p:nvSpPr>
        <p:spPr>
          <a:xfrm>
            <a:off x="5768715" y="500268"/>
            <a:ext cx="6059491" cy="5909310"/>
          </a:xfrm>
          <a:prstGeom prst="rect">
            <a:avLst/>
          </a:prstGeom>
        </p:spPr>
        <p:txBody>
          <a:bodyPr wrap="square">
            <a:spAutoFit/>
          </a:bodyPr>
          <a:lstStyle/>
          <a:p>
            <a:pPr>
              <a:lnSpc>
                <a:spcPct val="150000"/>
              </a:lnSpc>
            </a:pPr>
            <a:r>
              <a:rPr lang="en-US" sz="2800" b="1" dirty="0">
                <a:latin typeface="Helvetica Neue"/>
              </a:rPr>
              <a:t>1. </a:t>
            </a:r>
            <a:r>
              <a:rPr lang="en-US" sz="2800" dirty="0">
                <a:latin typeface="Helvetica Neue"/>
              </a:rPr>
              <a:t>What bus should Linda take?</a:t>
            </a:r>
          </a:p>
          <a:p>
            <a:pPr>
              <a:lnSpc>
                <a:spcPct val="150000"/>
              </a:lnSpc>
            </a:pPr>
            <a:r>
              <a:rPr lang="en-US" sz="2800" dirty="0">
                <a:solidFill>
                  <a:srgbClr val="C00000"/>
                </a:solidFill>
                <a:latin typeface="Helvetica Neue"/>
              </a:rPr>
              <a:t>She should take bus Number 12. </a:t>
            </a:r>
          </a:p>
          <a:p>
            <a:pPr>
              <a:lnSpc>
                <a:spcPct val="150000"/>
              </a:lnSpc>
            </a:pPr>
            <a:r>
              <a:rPr lang="en-US" sz="2800" b="1" dirty="0">
                <a:latin typeface="Helvetica Neue"/>
              </a:rPr>
              <a:t>2. </a:t>
            </a:r>
            <a:r>
              <a:rPr lang="en-US" sz="2800" dirty="0">
                <a:latin typeface="Helvetica Neue"/>
              </a:rPr>
              <a:t>Where should she get off the bus?</a:t>
            </a:r>
          </a:p>
          <a:p>
            <a:pPr>
              <a:lnSpc>
                <a:spcPct val="150000"/>
              </a:lnSpc>
            </a:pPr>
            <a:r>
              <a:rPr lang="en-US" sz="2800" dirty="0">
                <a:solidFill>
                  <a:srgbClr val="C00000"/>
                </a:solidFill>
                <a:latin typeface="Helvetica Neue"/>
              </a:rPr>
              <a:t>She should get off at the fifth stop. </a:t>
            </a:r>
          </a:p>
          <a:p>
            <a:pPr>
              <a:lnSpc>
                <a:spcPct val="150000"/>
              </a:lnSpc>
            </a:pPr>
            <a:r>
              <a:rPr lang="en-US" sz="2800" b="1" dirty="0">
                <a:latin typeface="Helvetica Neue"/>
              </a:rPr>
              <a:t>3. </a:t>
            </a:r>
            <a:r>
              <a:rPr lang="en-US" sz="2800" dirty="0">
                <a:latin typeface="Helvetica Neue"/>
              </a:rPr>
              <a:t>What's the name of the road at the end of the street?</a:t>
            </a:r>
          </a:p>
          <a:p>
            <a:pPr>
              <a:lnSpc>
                <a:spcPct val="150000"/>
              </a:lnSpc>
            </a:pPr>
            <a:r>
              <a:rPr lang="en-US" sz="2800" dirty="0">
                <a:solidFill>
                  <a:srgbClr val="C00000"/>
                </a:solidFill>
                <a:latin typeface="Helvetica Neue"/>
              </a:rPr>
              <a:t>It's Pear Street. </a:t>
            </a:r>
          </a:p>
          <a:p>
            <a:pPr>
              <a:lnSpc>
                <a:spcPct val="150000"/>
              </a:lnSpc>
            </a:pPr>
            <a:r>
              <a:rPr lang="en-US" sz="2800" b="1" dirty="0">
                <a:latin typeface="Helvetica Neue"/>
              </a:rPr>
              <a:t>4. </a:t>
            </a:r>
            <a:r>
              <a:rPr lang="en-US" sz="2800" dirty="0">
                <a:latin typeface="Helvetica Neue"/>
              </a:rPr>
              <a:t>What's opposite Tony's house?</a:t>
            </a:r>
          </a:p>
          <a:p>
            <a:pPr>
              <a:lnSpc>
                <a:spcPct val="150000"/>
              </a:lnSpc>
            </a:pPr>
            <a:r>
              <a:rPr lang="en-US" sz="2800" dirty="0">
                <a:solidFill>
                  <a:srgbClr val="C00000"/>
                </a:solidFill>
                <a:latin typeface="Helvetica Neue"/>
              </a:rPr>
              <a:t>A pharmacy is opposite his house. </a:t>
            </a:r>
            <a:endParaRPr lang="en-US" sz="2800" b="0" i="0" dirty="0">
              <a:solidFill>
                <a:srgbClr val="C00000"/>
              </a:solidFill>
              <a:effectLst/>
              <a:latin typeface="Helvetica Neue"/>
            </a:endParaRPr>
          </a:p>
        </p:txBody>
      </p:sp>
      <p:cxnSp>
        <p:nvCxnSpPr>
          <p:cNvPr id="7" name="Straight Connector 6"/>
          <p:cNvCxnSpPr/>
          <p:nvPr/>
        </p:nvCxnSpPr>
        <p:spPr>
          <a:xfrm>
            <a:off x="5565771" y="863144"/>
            <a:ext cx="0" cy="537377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50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1092" y="370506"/>
            <a:ext cx="2924390" cy="400110"/>
          </a:xfrm>
          <a:prstGeom prst="rect">
            <a:avLst/>
          </a:prstGeom>
        </p:spPr>
        <p:txBody>
          <a:bodyPr wrap="none">
            <a:spAutoFit/>
          </a:bodyPr>
          <a:lstStyle/>
          <a:p>
            <a:r>
              <a:rPr lang="en-US" sz="2000" b="1" dirty="0">
                <a:latin typeface="Helvetica Neue"/>
              </a:rPr>
              <a:t>5. Write the directions.</a:t>
            </a:r>
            <a:endParaRPr lang="en-US" sz="2000" dirty="0"/>
          </a:p>
        </p:txBody>
      </p:sp>
      <p:sp>
        <p:nvSpPr>
          <p:cNvPr id="3" name="Rectangle 1"/>
          <p:cNvSpPr>
            <a:spLocks noChangeArrowheads="1"/>
          </p:cNvSpPr>
          <p:nvPr/>
        </p:nvSpPr>
        <p:spPr bwMode="auto">
          <a:xfrm>
            <a:off x="888454" y="1414165"/>
            <a:ext cx="5918746" cy="4059067"/>
          </a:xfrm>
          <a:prstGeom prst="rect">
            <a:avLst/>
          </a:prstGeom>
          <a:noFill/>
          <a:ln>
            <a:noFill/>
          </a:ln>
          <a:effectLst/>
        </p:spPr>
        <p:txBody>
          <a:bodyPr vert="horz" wrap="square" lIns="91440" tIns="0" rIns="91440" bIns="17933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effectLst/>
                <a:latin typeface="Helvetica Neue"/>
              </a:rPr>
              <a:t>A: Where's the park?</a:t>
            </a:r>
          </a:p>
          <a:p>
            <a:pPr lvl="0">
              <a:lnSpc>
                <a:spcPct val="150000"/>
              </a:lnSpc>
            </a:pPr>
            <a:r>
              <a:rPr kumimoji="0" lang="en-US" altLang="en-US" sz="2800" b="0" i="0" u="none" strike="noStrike" cap="none" normalizeH="0" baseline="0" dirty="0">
                <a:ln>
                  <a:noFill/>
                </a:ln>
                <a:effectLst/>
                <a:latin typeface="Helvetica Neue"/>
              </a:rPr>
              <a:t>B: You are here, at Lemon Street. Go </a:t>
            </a:r>
            <a:r>
              <a:rPr lang="en-US" altLang="en-US" sz="2800" dirty="0">
                <a:latin typeface="Helvetica Neue"/>
              </a:rPr>
              <a:t>_____________________</a:t>
            </a:r>
          </a:p>
          <a:p>
            <a:pPr>
              <a:lnSpc>
                <a:spcPct val="150000"/>
              </a:lnSpc>
            </a:pPr>
            <a:r>
              <a:rPr lang="en-US" altLang="en-US" sz="2800" dirty="0">
                <a:latin typeface="Helvetica Neue"/>
              </a:rPr>
              <a:t>________________________</a:t>
            </a:r>
          </a:p>
          <a:p>
            <a:pPr>
              <a:lnSpc>
                <a:spcPct val="150000"/>
              </a:lnSpc>
            </a:pPr>
            <a:r>
              <a:rPr lang="en-US" altLang="en-US" sz="2800" dirty="0">
                <a:latin typeface="Helvetica Neue"/>
              </a:rPr>
              <a:t>________________________</a:t>
            </a:r>
          </a:p>
          <a:p>
            <a:pPr>
              <a:lnSpc>
                <a:spcPct val="150000"/>
              </a:lnSpc>
            </a:pPr>
            <a:r>
              <a:rPr lang="en-US" altLang="en-US" sz="2800" dirty="0">
                <a:latin typeface="Helvetica Neue"/>
              </a:rPr>
              <a:t>___________________________</a:t>
            </a:r>
            <a:r>
              <a:rPr kumimoji="0" lang="en-US" altLang="en-US" sz="2800" b="0" i="0" u="none" strike="noStrike" cap="none" normalizeH="0" baseline="0" dirty="0">
                <a:ln>
                  <a:noFill/>
                </a:ln>
                <a:effectLst/>
                <a:latin typeface="Helvetica Neue"/>
              </a:rPr>
              <a:t>.</a:t>
            </a:r>
            <a:endParaRPr kumimoji="0" lang="en-US" altLang="en-US" sz="60700" b="0" i="0" u="none" strike="noStrike" cap="none" normalizeH="0" baseline="0" dirty="0">
              <a:ln>
                <a:noFill/>
              </a:ln>
              <a:effectLst/>
              <a:latin typeface="Helvetica Neue"/>
            </a:endParaRPr>
          </a:p>
        </p:txBody>
      </p:sp>
      <p:sp>
        <p:nvSpPr>
          <p:cNvPr id="4" name="Rectangle 3"/>
          <p:cNvSpPr/>
          <p:nvPr/>
        </p:nvSpPr>
        <p:spPr>
          <a:xfrm>
            <a:off x="888454" y="2706827"/>
            <a:ext cx="8897257" cy="2766405"/>
          </a:xfrm>
          <a:prstGeom prst="rect">
            <a:avLst/>
          </a:prstGeom>
          <a:noFill/>
          <a:ln>
            <a:noFill/>
          </a:ln>
          <a:effectLst/>
        </p:spPr>
        <p:txBody>
          <a:bodyPr vert="horz" wrap="square" lIns="91440" tIns="0" rIns="91440" bIns="179331" numCol="1" anchor="ctr" anchorCtr="0" compatLnSpc="1">
            <a:prstTxWarp prst="textNoShape">
              <a:avLst/>
            </a:prstTxWarp>
            <a:spAutoFit/>
          </a:bodyPr>
          <a:lstStyle/>
          <a:p>
            <a:pPr eaLnBrk="0" fontAlgn="base" hangingPunct="0">
              <a:lnSpc>
                <a:spcPct val="150000"/>
              </a:lnSpc>
              <a:spcBef>
                <a:spcPct val="0"/>
              </a:spcBef>
              <a:spcAft>
                <a:spcPct val="0"/>
              </a:spcAft>
            </a:pPr>
            <a:r>
              <a:rPr lang="en-US" sz="2800" dirty="0">
                <a:solidFill>
                  <a:srgbClr val="C00000"/>
                </a:solidFill>
                <a:latin typeface="Helvetica Neue"/>
              </a:rPr>
              <a:t>              straight ahead. </a:t>
            </a:r>
          </a:p>
          <a:p>
            <a:pPr eaLnBrk="0" fontAlgn="base" hangingPunct="0">
              <a:lnSpc>
                <a:spcPct val="150000"/>
              </a:lnSpc>
              <a:spcBef>
                <a:spcPct val="0"/>
              </a:spcBef>
              <a:spcAft>
                <a:spcPct val="0"/>
              </a:spcAft>
            </a:pPr>
            <a:r>
              <a:rPr lang="en-US" sz="2800" dirty="0">
                <a:solidFill>
                  <a:srgbClr val="C00000"/>
                </a:solidFill>
                <a:latin typeface="Helvetica Neue"/>
              </a:rPr>
              <a:t>Turn right at Orange Street. </a:t>
            </a:r>
          </a:p>
          <a:p>
            <a:pPr eaLnBrk="0" fontAlgn="base" hangingPunct="0">
              <a:lnSpc>
                <a:spcPct val="150000"/>
              </a:lnSpc>
              <a:spcBef>
                <a:spcPct val="0"/>
              </a:spcBef>
              <a:spcAft>
                <a:spcPct val="0"/>
              </a:spcAft>
            </a:pPr>
            <a:r>
              <a:rPr lang="en-US" sz="2800" dirty="0">
                <a:solidFill>
                  <a:srgbClr val="C00000"/>
                </a:solidFill>
                <a:latin typeface="Helvetica Neue"/>
              </a:rPr>
              <a:t>The park is on the corner of </a:t>
            </a:r>
          </a:p>
          <a:p>
            <a:pPr eaLnBrk="0" fontAlgn="base" hangingPunct="0">
              <a:lnSpc>
                <a:spcPct val="150000"/>
              </a:lnSpc>
              <a:spcBef>
                <a:spcPct val="0"/>
              </a:spcBef>
              <a:spcAft>
                <a:spcPct val="0"/>
              </a:spcAft>
            </a:pPr>
            <a:r>
              <a:rPr lang="en-US" sz="2800" dirty="0">
                <a:solidFill>
                  <a:srgbClr val="C00000"/>
                </a:solidFill>
                <a:latin typeface="Helvetica Neue"/>
              </a:rPr>
              <a:t>Orange Street and Apple Street.</a:t>
            </a:r>
          </a:p>
        </p:txBody>
      </p:sp>
      <p:pic>
        <p:nvPicPr>
          <p:cNvPr id="7" name="Picture 6"/>
          <p:cNvPicPr>
            <a:picLocks noChangeAspect="1"/>
          </p:cNvPicPr>
          <p:nvPr/>
        </p:nvPicPr>
        <p:blipFill>
          <a:blip r:embed="rId2"/>
          <a:stretch>
            <a:fillRect/>
          </a:stretch>
        </p:blipFill>
        <p:spPr>
          <a:xfrm>
            <a:off x="6574972" y="1262743"/>
            <a:ext cx="5184153" cy="3693105"/>
          </a:xfrm>
          <a:prstGeom prst="rect">
            <a:avLst/>
          </a:prstGeom>
        </p:spPr>
      </p:pic>
      <p:sp>
        <p:nvSpPr>
          <p:cNvPr id="8" name="Sun 7"/>
          <p:cNvSpPr/>
          <p:nvPr/>
        </p:nvSpPr>
        <p:spPr>
          <a:xfrm>
            <a:off x="5488745" y="380492"/>
            <a:ext cx="914400" cy="914400"/>
          </a:xfrm>
          <a:prstGeom prst="sun">
            <a:avLst/>
          </a:prstGeom>
          <a:solidFill>
            <a:srgbClr val="8B53DA"/>
          </a:solidFill>
          <a:ln>
            <a:solidFill>
              <a:srgbClr val="7030A0"/>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a:r>
              <a:rPr lang="en-US" altLang="en-US" dirty="0">
                <a:solidFill>
                  <a:schemeClr val="bg1"/>
                </a:solidFill>
                <a:latin typeface="Arial Black" panose="020B0A04020102020204" pitchFamily="34" charset="0"/>
              </a:rPr>
              <a:t>1</a:t>
            </a:r>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44499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1092" y="370506"/>
            <a:ext cx="2924390" cy="400110"/>
          </a:xfrm>
          <a:prstGeom prst="rect">
            <a:avLst/>
          </a:prstGeom>
        </p:spPr>
        <p:txBody>
          <a:bodyPr wrap="none">
            <a:spAutoFit/>
          </a:bodyPr>
          <a:lstStyle/>
          <a:p>
            <a:r>
              <a:rPr lang="en-US" sz="2000" b="1" dirty="0">
                <a:latin typeface="Helvetica Neue"/>
              </a:rPr>
              <a:t>5. Write the directions.</a:t>
            </a:r>
            <a:endParaRPr lang="en-US" sz="2000" dirty="0"/>
          </a:p>
        </p:txBody>
      </p:sp>
      <p:sp>
        <p:nvSpPr>
          <p:cNvPr id="3" name="Rectangle 1"/>
          <p:cNvSpPr>
            <a:spLocks noChangeArrowheads="1"/>
          </p:cNvSpPr>
          <p:nvPr/>
        </p:nvSpPr>
        <p:spPr bwMode="auto">
          <a:xfrm>
            <a:off x="888454" y="1737330"/>
            <a:ext cx="5918746" cy="3412736"/>
          </a:xfrm>
          <a:prstGeom prst="rect">
            <a:avLst/>
          </a:prstGeom>
          <a:noFill/>
          <a:ln>
            <a:noFill/>
          </a:ln>
          <a:effectLst/>
        </p:spPr>
        <p:txBody>
          <a:bodyPr vert="horz" wrap="square" lIns="91440" tIns="0" rIns="91440" bIns="17933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50000"/>
              </a:lnSpc>
            </a:pPr>
            <a:r>
              <a:rPr kumimoji="0" lang="en-US" altLang="en-US" sz="2800" b="0" i="0" u="none" strike="noStrike" cap="none" normalizeH="0" baseline="0" dirty="0">
                <a:ln>
                  <a:noFill/>
                </a:ln>
                <a:effectLst/>
                <a:latin typeface="Helvetica Neue"/>
              </a:rPr>
              <a:t>A: Where's the </a:t>
            </a:r>
            <a:r>
              <a:rPr lang="en-US" altLang="en-US" sz="2800" dirty="0">
                <a:latin typeface="Helvetica Neue"/>
              </a:rPr>
              <a:t>pharmacy</a:t>
            </a:r>
            <a:r>
              <a:rPr kumimoji="0" lang="en-US" altLang="en-US" sz="2800" b="0" i="0" u="none" strike="noStrike" cap="none" normalizeH="0" baseline="0" dirty="0">
                <a:ln>
                  <a:noFill/>
                </a:ln>
                <a:effectLst/>
                <a:latin typeface="Helvetica Neue"/>
              </a:rPr>
              <a:t>?</a:t>
            </a:r>
          </a:p>
          <a:p>
            <a:pPr lvl="0">
              <a:lnSpc>
                <a:spcPct val="150000"/>
              </a:lnSpc>
            </a:pPr>
            <a:r>
              <a:rPr kumimoji="0" lang="en-US" altLang="en-US" sz="2800" b="0" i="0" u="none" strike="noStrike" cap="none" normalizeH="0" baseline="0" dirty="0">
                <a:ln>
                  <a:noFill/>
                </a:ln>
                <a:effectLst/>
                <a:latin typeface="Helvetica Neue"/>
              </a:rPr>
              <a:t>B: Go </a:t>
            </a:r>
            <a:r>
              <a:rPr lang="en-US" altLang="en-US" sz="2800" dirty="0">
                <a:latin typeface="Helvetica Neue"/>
              </a:rPr>
              <a:t>______________________</a:t>
            </a:r>
          </a:p>
          <a:p>
            <a:pPr>
              <a:lnSpc>
                <a:spcPct val="150000"/>
              </a:lnSpc>
            </a:pPr>
            <a:r>
              <a:rPr lang="en-US" altLang="en-US" sz="2800" dirty="0">
                <a:latin typeface="Helvetica Neue"/>
              </a:rPr>
              <a:t>___________________________</a:t>
            </a:r>
          </a:p>
          <a:p>
            <a:pPr>
              <a:lnSpc>
                <a:spcPct val="150000"/>
              </a:lnSpc>
            </a:pPr>
            <a:r>
              <a:rPr lang="en-US" altLang="en-US" sz="2800" dirty="0">
                <a:latin typeface="Helvetica Neue"/>
              </a:rPr>
              <a:t>___________________________</a:t>
            </a:r>
          </a:p>
          <a:p>
            <a:pPr>
              <a:lnSpc>
                <a:spcPct val="150000"/>
              </a:lnSpc>
            </a:pPr>
            <a:r>
              <a:rPr lang="en-US" altLang="en-US" sz="2800" dirty="0">
                <a:latin typeface="Helvetica Neue"/>
              </a:rPr>
              <a:t>___________________________</a:t>
            </a:r>
            <a:r>
              <a:rPr kumimoji="0" lang="en-US" altLang="en-US" sz="2800" b="0" i="0" u="none" strike="noStrike" cap="none" normalizeH="0" baseline="0" dirty="0">
                <a:ln>
                  <a:noFill/>
                </a:ln>
                <a:effectLst/>
                <a:latin typeface="Helvetica Neue"/>
              </a:rPr>
              <a:t>.</a:t>
            </a:r>
            <a:endParaRPr kumimoji="0" lang="en-US" altLang="en-US" sz="60700" b="0" i="0" u="none" strike="noStrike" cap="none" normalizeH="0" baseline="0" dirty="0">
              <a:ln>
                <a:noFill/>
              </a:ln>
              <a:effectLst/>
              <a:latin typeface="Helvetica Neue"/>
            </a:endParaRPr>
          </a:p>
        </p:txBody>
      </p:sp>
      <p:sp>
        <p:nvSpPr>
          <p:cNvPr id="4" name="Rectangle 3"/>
          <p:cNvSpPr/>
          <p:nvPr/>
        </p:nvSpPr>
        <p:spPr>
          <a:xfrm>
            <a:off x="865948" y="2348629"/>
            <a:ext cx="8897257" cy="2766405"/>
          </a:xfrm>
          <a:prstGeom prst="rect">
            <a:avLst/>
          </a:prstGeom>
          <a:noFill/>
          <a:ln>
            <a:noFill/>
          </a:ln>
          <a:effectLst/>
        </p:spPr>
        <p:txBody>
          <a:bodyPr vert="horz" wrap="square" lIns="91440" tIns="0" rIns="91440" bIns="179331" numCol="1" anchor="ctr" anchorCtr="0" compatLnSpc="1">
            <a:prstTxWarp prst="textNoShape">
              <a:avLst/>
            </a:prstTxWarp>
            <a:spAutoFit/>
          </a:bodyPr>
          <a:lstStyle/>
          <a:p>
            <a:pPr>
              <a:lnSpc>
                <a:spcPct val="150000"/>
              </a:lnSpc>
            </a:pPr>
            <a:r>
              <a:rPr lang="en-US" sz="2800" dirty="0">
                <a:solidFill>
                  <a:srgbClr val="C00000"/>
                </a:solidFill>
                <a:latin typeface="Helvetica Neue"/>
              </a:rPr>
              <a:t>             straight ahead. </a:t>
            </a:r>
          </a:p>
          <a:p>
            <a:pPr>
              <a:lnSpc>
                <a:spcPct val="150000"/>
              </a:lnSpc>
            </a:pPr>
            <a:r>
              <a:rPr lang="en-US" sz="2800" dirty="0">
                <a:solidFill>
                  <a:srgbClr val="C00000"/>
                </a:solidFill>
                <a:latin typeface="Helvetica Neue"/>
              </a:rPr>
              <a:t>Turn right at Pear Street. </a:t>
            </a:r>
          </a:p>
          <a:p>
            <a:pPr>
              <a:lnSpc>
                <a:spcPct val="150000"/>
              </a:lnSpc>
            </a:pPr>
            <a:r>
              <a:rPr lang="en-US" sz="2800" dirty="0">
                <a:solidFill>
                  <a:srgbClr val="C00000"/>
                </a:solidFill>
                <a:latin typeface="Helvetica Neue"/>
              </a:rPr>
              <a:t>The pharmacy is on the corner of</a:t>
            </a:r>
          </a:p>
          <a:p>
            <a:pPr>
              <a:lnSpc>
                <a:spcPct val="150000"/>
              </a:lnSpc>
            </a:pPr>
            <a:r>
              <a:rPr lang="en-US" sz="2800" dirty="0">
                <a:solidFill>
                  <a:srgbClr val="C00000"/>
                </a:solidFill>
                <a:latin typeface="Helvetica Neue"/>
              </a:rPr>
              <a:t>Pear Street and Apple Street.</a:t>
            </a:r>
          </a:p>
        </p:txBody>
      </p:sp>
      <p:pic>
        <p:nvPicPr>
          <p:cNvPr id="7" name="Picture 6"/>
          <p:cNvPicPr>
            <a:picLocks noChangeAspect="1"/>
          </p:cNvPicPr>
          <p:nvPr/>
        </p:nvPicPr>
        <p:blipFill>
          <a:blip r:embed="rId2"/>
          <a:stretch>
            <a:fillRect/>
          </a:stretch>
        </p:blipFill>
        <p:spPr>
          <a:xfrm>
            <a:off x="6574972" y="1262743"/>
            <a:ext cx="5184153" cy="3693105"/>
          </a:xfrm>
          <a:prstGeom prst="rect">
            <a:avLst/>
          </a:prstGeom>
        </p:spPr>
      </p:pic>
      <p:sp>
        <p:nvSpPr>
          <p:cNvPr id="8" name="Sun 7"/>
          <p:cNvSpPr/>
          <p:nvPr/>
        </p:nvSpPr>
        <p:spPr>
          <a:xfrm>
            <a:off x="5488745" y="377112"/>
            <a:ext cx="914400" cy="914400"/>
          </a:xfrm>
          <a:prstGeom prst="sun">
            <a:avLst/>
          </a:prstGeom>
          <a:solidFill>
            <a:srgbClr val="8B53DA"/>
          </a:solidFill>
          <a:ln>
            <a:solidFill>
              <a:srgbClr val="7030A0"/>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a:r>
              <a:rPr lang="en-US" altLang="en-US" dirty="0">
                <a:solidFill>
                  <a:schemeClr val="bg1"/>
                </a:solidFill>
                <a:latin typeface="Arial Black" panose="020B0A04020102020204" pitchFamily="34" charset="0"/>
              </a:rPr>
              <a:t>2</a:t>
            </a:r>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75154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1092" y="370506"/>
            <a:ext cx="2924390" cy="400110"/>
          </a:xfrm>
          <a:prstGeom prst="rect">
            <a:avLst/>
          </a:prstGeom>
        </p:spPr>
        <p:txBody>
          <a:bodyPr wrap="none">
            <a:spAutoFit/>
          </a:bodyPr>
          <a:lstStyle/>
          <a:p>
            <a:r>
              <a:rPr lang="en-US" sz="2000" b="1" dirty="0">
                <a:latin typeface="Helvetica Neue"/>
              </a:rPr>
              <a:t>5. Write the directions.</a:t>
            </a:r>
            <a:endParaRPr lang="en-US" sz="2000" dirty="0"/>
          </a:p>
        </p:txBody>
      </p:sp>
      <p:sp>
        <p:nvSpPr>
          <p:cNvPr id="3" name="Rectangle 1"/>
          <p:cNvSpPr>
            <a:spLocks noChangeArrowheads="1"/>
          </p:cNvSpPr>
          <p:nvPr/>
        </p:nvSpPr>
        <p:spPr bwMode="auto">
          <a:xfrm>
            <a:off x="888454" y="1737330"/>
            <a:ext cx="5918746" cy="3412736"/>
          </a:xfrm>
          <a:prstGeom prst="rect">
            <a:avLst/>
          </a:prstGeom>
          <a:noFill/>
          <a:ln>
            <a:noFill/>
          </a:ln>
          <a:effectLst/>
        </p:spPr>
        <p:txBody>
          <a:bodyPr vert="horz" wrap="square" lIns="91440" tIns="0" rIns="91440" bIns="17933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50000"/>
              </a:lnSpc>
            </a:pPr>
            <a:r>
              <a:rPr kumimoji="0" lang="en-US" altLang="en-US" sz="2800" b="0" i="0" u="none" strike="noStrike" cap="none" normalizeH="0" baseline="0" dirty="0">
                <a:ln>
                  <a:noFill/>
                </a:ln>
                <a:effectLst/>
                <a:latin typeface="Helvetica Neue"/>
              </a:rPr>
              <a:t>A: Where's the </a:t>
            </a:r>
            <a:r>
              <a:rPr lang="en-US" altLang="en-US" sz="2800" dirty="0">
                <a:latin typeface="Helvetica Neue"/>
              </a:rPr>
              <a:t>pharmacy</a:t>
            </a:r>
            <a:r>
              <a:rPr kumimoji="0" lang="en-US" altLang="en-US" sz="2800" b="0" i="0" u="none" strike="noStrike" cap="none" normalizeH="0" baseline="0" dirty="0">
                <a:ln>
                  <a:noFill/>
                </a:ln>
                <a:effectLst/>
                <a:latin typeface="Helvetica Neue"/>
              </a:rPr>
              <a:t>?</a:t>
            </a:r>
          </a:p>
          <a:p>
            <a:pPr lvl="0">
              <a:lnSpc>
                <a:spcPct val="150000"/>
              </a:lnSpc>
            </a:pPr>
            <a:r>
              <a:rPr kumimoji="0" lang="en-US" altLang="en-US" sz="2800" b="0" i="0" u="none" strike="noStrike" cap="none" normalizeH="0" baseline="0" dirty="0">
                <a:ln>
                  <a:noFill/>
                </a:ln>
                <a:effectLst/>
                <a:latin typeface="Helvetica Neue"/>
              </a:rPr>
              <a:t>B: Go </a:t>
            </a:r>
            <a:r>
              <a:rPr lang="en-US" altLang="en-US" sz="2800" dirty="0">
                <a:latin typeface="Helvetica Neue"/>
              </a:rPr>
              <a:t>______________________</a:t>
            </a:r>
          </a:p>
          <a:p>
            <a:pPr>
              <a:lnSpc>
                <a:spcPct val="150000"/>
              </a:lnSpc>
            </a:pPr>
            <a:r>
              <a:rPr lang="en-US" altLang="en-US" sz="2800" dirty="0">
                <a:latin typeface="Helvetica Neue"/>
              </a:rPr>
              <a:t>___________________________</a:t>
            </a:r>
          </a:p>
          <a:p>
            <a:pPr>
              <a:lnSpc>
                <a:spcPct val="150000"/>
              </a:lnSpc>
            </a:pPr>
            <a:r>
              <a:rPr lang="en-US" altLang="en-US" sz="2800" dirty="0">
                <a:latin typeface="Helvetica Neue"/>
              </a:rPr>
              <a:t>___________________________</a:t>
            </a:r>
          </a:p>
          <a:p>
            <a:pPr>
              <a:lnSpc>
                <a:spcPct val="150000"/>
              </a:lnSpc>
            </a:pPr>
            <a:r>
              <a:rPr lang="en-US" altLang="en-US" sz="2800" dirty="0">
                <a:latin typeface="Helvetica Neue"/>
              </a:rPr>
              <a:t>___________________________</a:t>
            </a:r>
            <a:r>
              <a:rPr kumimoji="0" lang="en-US" altLang="en-US" sz="2800" b="0" i="0" u="none" strike="noStrike" cap="none" normalizeH="0" baseline="0" dirty="0">
                <a:ln>
                  <a:noFill/>
                </a:ln>
                <a:effectLst/>
                <a:latin typeface="Helvetica Neue"/>
              </a:rPr>
              <a:t>.</a:t>
            </a:r>
            <a:endParaRPr kumimoji="0" lang="en-US" altLang="en-US" sz="60700" b="0" i="0" u="none" strike="noStrike" cap="none" normalizeH="0" baseline="0" dirty="0">
              <a:ln>
                <a:noFill/>
              </a:ln>
              <a:effectLst/>
              <a:latin typeface="Helvetica Neue"/>
            </a:endParaRPr>
          </a:p>
        </p:txBody>
      </p:sp>
      <p:sp>
        <p:nvSpPr>
          <p:cNvPr id="4" name="Rectangle 3"/>
          <p:cNvSpPr/>
          <p:nvPr/>
        </p:nvSpPr>
        <p:spPr>
          <a:xfrm>
            <a:off x="888454" y="2428691"/>
            <a:ext cx="8897257" cy="2696836"/>
          </a:xfrm>
          <a:prstGeom prst="rect">
            <a:avLst/>
          </a:prstGeom>
          <a:noFill/>
          <a:ln>
            <a:noFill/>
          </a:ln>
          <a:effectLst/>
        </p:spPr>
        <p:txBody>
          <a:bodyPr vert="horz" wrap="square" lIns="91440" tIns="0" rIns="91440" bIns="179331" numCol="1" anchor="ctr" anchorCtr="0" compatLnSpc="1">
            <a:prstTxWarp prst="textNoShape">
              <a:avLst/>
            </a:prstTxWarp>
            <a:spAutoFit/>
          </a:bodyPr>
          <a:lstStyle/>
          <a:p>
            <a:pPr>
              <a:lnSpc>
                <a:spcPct val="150000"/>
              </a:lnSpc>
            </a:pPr>
            <a:r>
              <a:rPr lang="en-US" sz="2800" dirty="0">
                <a:solidFill>
                  <a:srgbClr val="C00000"/>
                </a:solidFill>
                <a:latin typeface="Helvetica Neue"/>
              </a:rPr>
              <a:t>             straight ahead. </a:t>
            </a:r>
          </a:p>
          <a:p>
            <a:pPr>
              <a:lnSpc>
                <a:spcPct val="150000"/>
              </a:lnSpc>
            </a:pPr>
            <a:r>
              <a:rPr lang="en-US" sz="2800" dirty="0">
                <a:solidFill>
                  <a:srgbClr val="C00000"/>
                </a:solidFill>
                <a:latin typeface="Helvetica Neue"/>
              </a:rPr>
              <a:t>Turn right at Pear Street. </a:t>
            </a:r>
          </a:p>
          <a:p>
            <a:pPr>
              <a:lnSpc>
                <a:spcPct val="150000"/>
              </a:lnSpc>
            </a:pPr>
            <a:r>
              <a:rPr lang="en-US" sz="2800" dirty="0">
                <a:solidFill>
                  <a:srgbClr val="C00000"/>
                </a:solidFill>
                <a:latin typeface="Helvetica Neue"/>
              </a:rPr>
              <a:t>The pharmacy is opposite the </a:t>
            </a:r>
          </a:p>
          <a:p>
            <a:pPr>
              <a:lnSpc>
                <a:spcPct val="150000"/>
              </a:lnSpc>
            </a:pPr>
            <a:r>
              <a:rPr lang="en-US" sz="2800" dirty="0">
                <a:solidFill>
                  <a:srgbClr val="C00000"/>
                </a:solidFill>
                <a:latin typeface="Helvetica Neue"/>
              </a:rPr>
              <a:t>cinema.</a:t>
            </a:r>
            <a:endParaRPr lang="en-US" sz="2800" dirty="0">
              <a:solidFill>
                <a:srgbClr val="C00000"/>
              </a:solidFill>
            </a:endParaRPr>
          </a:p>
        </p:txBody>
      </p:sp>
      <p:pic>
        <p:nvPicPr>
          <p:cNvPr id="7" name="Picture 6"/>
          <p:cNvPicPr>
            <a:picLocks noChangeAspect="1"/>
          </p:cNvPicPr>
          <p:nvPr/>
        </p:nvPicPr>
        <p:blipFill>
          <a:blip r:embed="rId2"/>
          <a:stretch>
            <a:fillRect/>
          </a:stretch>
        </p:blipFill>
        <p:spPr>
          <a:xfrm>
            <a:off x="6574972" y="1262743"/>
            <a:ext cx="5184153" cy="3693105"/>
          </a:xfrm>
          <a:prstGeom prst="rect">
            <a:avLst/>
          </a:prstGeom>
        </p:spPr>
      </p:pic>
      <p:sp>
        <p:nvSpPr>
          <p:cNvPr id="8" name="Sun 7"/>
          <p:cNvSpPr/>
          <p:nvPr/>
        </p:nvSpPr>
        <p:spPr>
          <a:xfrm>
            <a:off x="5488745" y="377112"/>
            <a:ext cx="914400" cy="914400"/>
          </a:xfrm>
          <a:prstGeom prst="sun">
            <a:avLst/>
          </a:prstGeom>
          <a:solidFill>
            <a:srgbClr val="8B53DA"/>
          </a:solidFill>
          <a:ln>
            <a:solidFill>
              <a:srgbClr val="7030A0"/>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a:r>
              <a:rPr lang="en-US" altLang="en-US" dirty="0">
                <a:solidFill>
                  <a:schemeClr val="bg1"/>
                </a:solidFill>
                <a:latin typeface="Arial Black" panose="020B0A04020102020204" pitchFamily="34" charset="0"/>
              </a:rPr>
              <a:t>2</a:t>
            </a:r>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12374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1092" y="370506"/>
            <a:ext cx="1407758" cy="400110"/>
          </a:xfrm>
          <a:prstGeom prst="rect">
            <a:avLst/>
          </a:prstGeom>
        </p:spPr>
        <p:txBody>
          <a:bodyPr wrap="none">
            <a:spAutoFit/>
          </a:bodyPr>
          <a:lstStyle/>
          <a:p>
            <a:r>
              <a:rPr lang="en-US" sz="2000" b="1" dirty="0">
                <a:latin typeface="Helvetica Neue"/>
              </a:rPr>
              <a:t>6. Project </a:t>
            </a:r>
            <a:endParaRPr lang="en-US" sz="2000" dirty="0"/>
          </a:p>
        </p:txBody>
      </p:sp>
    </p:spTree>
    <p:extLst>
      <p:ext uri="{BB962C8B-B14F-4D97-AF65-F5344CB8AC3E}">
        <p14:creationId xmlns:p14="http://schemas.microsoft.com/office/powerpoint/2010/main" val="1204619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a16="http://schemas.microsoft.com/office/drawing/2014/main" xmlns=""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dirty="0">
                <a:solidFill>
                  <a:srgbClr val="002060"/>
                </a:solidFill>
                <a:latin typeface="Arial" panose="020B0604020202020204" pitchFamily="34" charset="0"/>
                <a:cs typeface="Arial" panose="020B0604020202020204" pitchFamily="34" charset="0"/>
              </a:rPr>
              <a:t>Where’s the ____?</a:t>
            </a:r>
          </a:p>
          <a:p>
            <a:pPr algn="ctr"/>
            <a:endParaRPr lang="en-US" sz="6000" dirty="0">
              <a:solidFill>
                <a:srgbClr val="002060"/>
              </a:solidFill>
              <a:latin typeface="Arial" panose="020B0604020202020204" pitchFamily="34" charset="0"/>
              <a:cs typeface="Arial" panose="020B0604020202020204" pitchFamily="34" charset="0"/>
            </a:endParaRPr>
          </a:p>
          <a:p>
            <a:pPr algn="ctr"/>
            <a:endParaRPr lang="en-US" sz="6000" dirty="0">
              <a:solidFill>
                <a:srgbClr val="002060"/>
              </a:solidFill>
              <a:latin typeface="Arial" panose="020B0604020202020204" pitchFamily="34" charset="0"/>
              <a:cs typeface="Arial" panose="020B0604020202020204" pitchFamily="34" charset="0"/>
            </a:endParaRP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1</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a16="http://schemas.microsoft.com/office/drawing/2014/main" xmlns=""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a16="http://schemas.microsoft.com/office/drawing/2014/main" xmlns=""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a16="http://schemas.microsoft.com/office/drawing/2014/main" xmlns=""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a16="http://schemas.microsoft.com/office/drawing/2014/main" xmlns=""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a16="http://schemas.microsoft.com/office/drawing/2014/main" xmlns=""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a16="http://schemas.microsoft.com/office/drawing/2014/main" xmlns=""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a16="http://schemas.microsoft.com/office/drawing/2014/main" xmlns=""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a16="http://schemas.microsoft.com/office/drawing/2014/main" xmlns=""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a16="http://schemas.microsoft.com/office/drawing/2014/main" xmlns=""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a16="http://schemas.microsoft.com/office/drawing/2014/main" xmlns=""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pharmacy</a:t>
            </a:r>
          </a:p>
        </p:txBody>
      </p:sp>
      <p:pic>
        <p:nvPicPr>
          <p:cNvPr id="39" name="Picture 38"/>
          <p:cNvPicPr>
            <a:picLocks noChangeAspect="1"/>
          </p:cNvPicPr>
          <p:nvPr/>
        </p:nvPicPr>
        <p:blipFill>
          <a:blip r:embed="rId10"/>
          <a:stretch>
            <a:fillRect/>
          </a:stretch>
        </p:blipFill>
        <p:spPr>
          <a:xfrm>
            <a:off x="2924469" y="3334072"/>
            <a:ext cx="2540403" cy="2288643"/>
          </a:xfrm>
          <a:prstGeom prst="rect">
            <a:avLst/>
          </a:prstGeom>
        </p:spPr>
      </p:pic>
    </p:spTree>
    <p:extLst>
      <p:ext uri="{BB962C8B-B14F-4D97-AF65-F5344CB8AC3E}">
        <p14:creationId xmlns:p14="http://schemas.microsoft.com/office/powerpoint/2010/main" val="362626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a16="http://schemas.microsoft.com/office/drawing/2014/main" xmlns=""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400" dirty="0">
                <a:solidFill>
                  <a:srgbClr val="002060"/>
                </a:solidFill>
                <a:latin typeface="Arial" panose="020B0604020202020204" pitchFamily="34" charset="0"/>
                <a:cs typeface="Arial" panose="020B0604020202020204" pitchFamily="34" charset="0"/>
              </a:rPr>
              <a:t>It’s _____ the cinema.</a:t>
            </a:r>
          </a:p>
          <a:p>
            <a:pPr algn="ctr"/>
            <a:endParaRPr lang="en-US" sz="5400" dirty="0">
              <a:solidFill>
                <a:srgbClr val="002060"/>
              </a:solidFill>
              <a:latin typeface="Arial" panose="020B0604020202020204" pitchFamily="34" charset="0"/>
              <a:cs typeface="Arial" panose="020B0604020202020204" pitchFamily="34" charset="0"/>
            </a:endParaRPr>
          </a:p>
          <a:p>
            <a:pPr algn="ctr"/>
            <a:r>
              <a:rPr lang="en-US" sz="5400" dirty="0">
                <a:solidFill>
                  <a:srgbClr val="002060"/>
                </a:solidFill>
                <a:latin typeface="Arial" panose="020B0604020202020204" pitchFamily="34" charset="0"/>
                <a:cs typeface="Arial" panose="020B0604020202020204" pitchFamily="34" charset="0"/>
              </a:rPr>
              <a:t> </a:t>
            </a: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2</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a16="http://schemas.microsoft.com/office/drawing/2014/main" xmlns=""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a16="http://schemas.microsoft.com/office/drawing/2014/main" xmlns=""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a16="http://schemas.microsoft.com/office/drawing/2014/main" xmlns=""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a16="http://schemas.microsoft.com/office/drawing/2014/main" xmlns=""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a16="http://schemas.microsoft.com/office/drawing/2014/main" xmlns=""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a16="http://schemas.microsoft.com/office/drawing/2014/main" xmlns=""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a16="http://schemas.microsoft.com/office/drawing/2014/main" xmlns=""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a16="http://schemas.microsoft.com/office/drawing/2014/main" xmlns=""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a16="http://schemas.microsoft.com/office/drawing/2014/main" xmlns=""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a16="http://schemas.microsoft.com/office/drawing/2014/main" xmlns=""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opposite</a:t>
            </a:r>
          </a:p>
        </p:txBody>
      </p:sp>
      <p:pic>
        <p:nvPicPr>
          <p:cNvPr id="39" name="Picture 38"/>
          <p:cNvPicPr>
            <a:picLocks noChangeAspect="1"/>
          </p:cNvPicPr>
          <p:nvPr/>
        </p:nvPicPr>
        <p:blipFill rotWithShape="1">
          <a:blip r:embed="rId10"/>
          <a:srcRect t="58918" r="33303"/>
          <a:stretch/>
        </p:blipFill>
        <p:spPr>
          <a:xfrm>
            <a:off x="2702555" y="3607016"/>
            <a:ext cx="4455536" cy="1955042"/>
          </a:xfrm>
          <a:prstGeom prst="rect">
            <a:avLst/>
          </a:prstGeom>
        </p:spPr>
      </p:pic>
    </p:spTree>
    <p:extLst>
      <p:ext uri="{BB962C8B-B14F-4D97-AF65-F5344CB8AC3E}">
        <p14:creationId xmlns:p14="http://schemas.microsoft.com/office/powerpoint/2010/main" val="4940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a16="http://schemas.microsoft.com/office/drawing/2014/main" xmlns=""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dirty="0">
                <a:solidFill>
                  <a:srgbClr val="002060"/>
                </a:solidFill>
                <a:latin typeface="Arial" panose="020B0604020202020204" pitchFamily="34" charset="0"/>
                <a:cs typeface="Arial" panose="020B0604020202020204" pitchFamily="34" charset="0"/>
              </a:rPr>
              <a:t>Where’s the post office?</a:t>
            </a:r>
          </a:p>
          <a:p>
            <a:pPr algn="ctr"/>
            <a:endParaRPr lang="en-US" sz="4800" dirty="0">
              <a:solidFill>
                <a:srgbClr val="002060"/>
              </a:solidFill>
              <a:latin typeface="Arial" panose="020B0604020202020204" pitchFamily="34" charset="0"/>
              <a:cs typeface="Arial" panose="020B0604020202020204" pitchFamily="34" charset="0"/>
            </a:endParaRPr>
          </a:p>
          <a:p>
            <a:pPr algn="ctr"/>
            <a:endParaRPr lang="en-US" sz="4800" dirty="0">
              <a:solidFill>
                <a:srgbClr val="002060"/>
              </a:solidFill>
              <a:latin typeface="Arial" panose="020B0604020202020204" pitchFamily="34" charset="0"/>
              <a:cs typeface="Arial" panose="020B0604020202020204" pitchFamily="34" charset="0"/>
            </a:endParaRPr>
          </a:p>
          <a:p>
            <a:pPr algn="ctr"/>
            <a:endParaRPr lang="en-US" sz="4800" dirty="0">
              <a:solidFill>
                <a:srgbClr val="002060"/>
              </a:solidFill>
              <a:latin typeface="Arial" panose="020B0604020202020204" pitchFamily="34" charset="0"/>
              <a:cs typeface="Arial" panose="020B0604020202020204" pitchFamily="34" charset="0"/>
            </a:endParaRP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3</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a16="http://schemas.microsoft.com/office/drawing/2014/main" xmlns=""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a16="http://schemas.microsoft.com/office/drawing/2014/main" xmlns=""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a16="http://schemas.microsoft.com/office/drawing/2014/main" xmlns=""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a16="http://schemas.microsoft.com/office/drawing/2014/main" xmlns=""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a16="http://schemas.microsoft.com/office/drawing/2014/main" xmlns=""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a16="http://schemas.microsoft.com/office/drawing/2014/main" xmlns=""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a16="http://schemas.microsoft.com/office/drawing/2014/main" xmlns=""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a16="http://schemas.microsoft.com/office/drawing/2014/main" xmlns=""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a16="http://schemas.microsoft.com/office/drawing/2014/main" xmlns=""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a16="http://schemas.microsoft.com/office/drawing/2014/main" xmlns=""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solidFill>
                  <a:srgbClr val="FF0000"/>
                </a:solidFill>
                <a:latin typeface="Arial" panose="020B0604020202020204" pitchFamily="34" charset="0"/>
                <a:cs typeface="Arial" panose="020B0604020202020204" pitchFamily="34" charset="0"/>
              </a:rPr>
              <a:t>It’s next to the bus stop</a:t>
            </a:r>
          </a:p>
        </p:txBody>
      </p:sp>
      <p:grpSp>
        <p:nvGrpSpPr>
          <p:cNvPr id="3" name="Group 2"/>
          <p:cNvGrpSpPr/>
          <p:nvPr/>
        </p:nvGrpSpPr>
        <p:grpSpPr>
          <a:xfrm>
            <a:off x="2140267" y="3798050"/>
            <a:ext cx="5074802" cy="1740394"/>
            <a:chOff x="1609333" y="3251084"/>
            <a:chExt cx="3659512" cy="1255023"/>
          </a:xfrm>
        </p:grpSpPr>
        <p:pic>
          <p:nvPicPr>
            <p:cNvPr id="39" name="Picture 38"/>
            <p:cNvPicPr>
              <a:picLocks noChangeAspect="1"/>
            </p:cNvPicPr>
            <p:nvPr/>
          </p:nvPicPr>
          <p:blipFill>
            <a:blip r:embed="rId10"/>
            <a:stretch>
              <a:fillRect/>
            </a:stretch>
          </p:blipFill>
          <p:spPr>
            <a:xfrm>
              <a:off x="1609333" y="3264609"/>
              <a:ext cx="1855171" cy="1241498"/>
            </a:xfrm>
            <a:prstGeom prst="rect">
              <a:avLst/>
            </a:prstGeom>
          </p:spPr>
        </p:pic>
        <p:pic>
          <p:nvPicPr>
            <p:cNvPr id="40" name="Picture 39"/>
            <p:cNvPicPr>
              <a:picLocks noChangeAspect="1"/>
            </p:cNvPicPr>
            <p:nvPr/>
          </p:nvPicPr>
          <p:blipFill rotWithShape="1">
            <a:blip r:embed="rId11"/>
            <a:srcRect t="1458"/>
            <a:stretch/>
          </p:blipFill>
          <p:spPr>
            <a:xfrm>
              <a:off x="3461465" y="3251084"/>
              <a:ext cx="1807380" cy="1231401"/>
            </a:xfrm>
            <a:prstGeom prst="rect">
              <a:avLst/>
            </a:prstGeom>
          </p:spPr>
        </p:pic>
      </p:grpSp>
    </p:spTree>
    <p:extLst>
      <p:ext uri="{BB962C8B-B14F-4D97-AF65-F5344CB8AC3E}">
        <p14:creationId xmlns:p14="http://schemas.microsoft.com/office/powerpoint/2010/main" val="8009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a16="http://schemas.microsoft.com/office/drawing/2014/main" xmlns=""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400" dirty="0">
                <a:solidFill>
                  <a:srgbClr val="002060"/>
                </a:solidFill>
                <a:latin typeface="Arial" panose="020B0604020202020204" pitchFamily="34" charset="0"/>
                <a:cs typeface="Arial" panose="020B0604020202020204" pitchFamily="34" charset="0"/>
              </a:rPr>
              <a:t>______?</a:t>
            </a:r>
          </a:p>
          <a:p>
            <a:pPr algn="ctr"/>
            <a:r>
              <a:rPr lang="en-US" sz="5400" dirty="0">
                <a:solidFill>
                  <a:srgbClr val="002060"/>
                </a:solidFill>
                <a:latin typeface="Arial" panose="020B0604020202020204" pitchFamily="34" charset="0"/>
                <a:cs typeface="Arial" panose="020B0604020202020204" pitchFamily="34" charset="0"/>
              </a:rPr>
              <a:t>The theatre is near the museum.</a:t>
            </a: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4</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a16="http://schemas.microsoft.com/office/drawing/2014/main" xmlns=""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a16="http://schemas.microsoft.com/office/drawing/2014/main" xmlns=""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a16="http://schemas.microsoft.com/office/drawing/2014/main" xmlns=""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a16="http://schemas.microsoft.com/office/drawing/2014/main" xmlns=""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a16="http://schemas.microsoft.com/office/drawing/2014/main" xmlns=""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a16="http://schemas.microsoft.com/office/drawing/2014/main" xmlns=""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a16="http://schemas.microsoft.com/office/drawing/2014/main" xmlns=""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a16="http://schemas.microsoft.com/office/drawing/2014/main" xmlns=""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a16="http://schemas.microsoft.com/office/drawing/2014/main" xmlns=""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a16="http://schemas.microsoft.com/office/drawing/2014/main" xmlns=""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solidFill>
                  <a:srgbClr val="FF0000"/>
                </a:solidFill>
                <a:latin typeface="Arial" panose="020B0604020202020204" pitchFamily="34" charset="0"/>
                <a:cs typeface="Arial" panose="020B0604020202020204" pitchFamily="34" charset="0"/>
              </a:rPr>
              <a:t>Where is the theatre?</a:t>
            </a:r>
          </a:p>
        </p:txBody>
      </p:sp>
    </p:spTree>
    <p:extLst>
      <p:ext uri="{BB962C8B-B14F-4D97-AF65-F5344CB8AC3E}">
        <p14:creationId xmlns:p14="http://schemas.microsoft.com/office/powerpoint/2010/main" val="27823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a16="http://schemas.microsoft.com/office/drawing/2014/main" xmlns=""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4800" dirty="0">
              <a:solidFill>
                <a:srgbClr val="002060"/>
              </a:solidFill>
              <a:latin typeface="Arial" panose="020B0604020202020204" pitchFamily="34" charset="0"/>
              <a:cs typeface="Arial" panose="020B0604020202020204" pitchFamily="34" charset="0"/>
            </a:endParaRPr>
          </a:p>
          <a:p>
            <a:pPr algn="ctr"/>
            <a:endParaRPr lang="en-US" sz="4800" dirty="0">
              <a:solidFill>
                <a:srgbClr val="002060"/>
              </a:solidFill>
              <a:latin typeface="Arial" panose="020B0604020202020204" pitchFamily="34" charset="0"/>
              <a:cs typeface="Arial" panose="020B0604020202020204" pitchFamily="34" charset="0"/>
            </a:endParaRPr>
          </a:p>
          <a:p>
            <a:pPr algn="ctr"/>
            <a:r>
              <a:rPr lang="en-US" sz="4800" dirty="0">
                <a:solidFill>
                  <a:srgbClr val="002060"/>
                </a:solidFill>
                <a:latin typeface="Arial" panose="020B0604020202020204" pitchFamily="34" charset="0"/>
                <a:cs typeface="Arial" panose="020B0604020202020204" pitchFamily="34" charset="0"/>
              </a:rPr>
              <a:t>Where’s the stadium?</a:t>
            </a:r>
          </a:p>
          <a:p>
            <a:pPr algn="ctr"/>
            <a:r>
              <a:rPr lang="en-US" sz="4800" dirty="0">
                <a:solidFill>
                  <a:srgbClr val="002060"/>
                </a:solidFill>
                <a:latin typeface="Arial" panose="020B0604020202020204" pitchFamily="34" charset="0"/>
                <a:cs typeface="Arial" panose="020B0604020202020204" pitchFamily="34" charset="0"/>
              </a:rPr>
              <a:t>It’s is ____ the post office and bus stop.</a:t>
            </a:r>
          </a:p>
          <a:p>
            <a:pPr algn="ctr"/>
            <a:endParaRPr lang="en-US" sz="4800" dirty="0">
              <a:solidFill>
                <a:srgbClr val="002060"/>
              </a:solidFill>
              <a:latin typeface="Arial" panose="020B0604020202020204" pitchFamily="34" charset="0"/>
              <a:cs typeface="Arial" panose="020B0604020202020204" pitchFamily="34" charset="0"/>
            </a:endParaRPr>
          </a:p>
          <a:p>
            <a:pPr algn="ctr"/>
            <a:endParaRPr lang="en-US" sz="4800" dirty="0">
              <a:solidFill>
                <a:srgbClr val="002060"/>
              </a:solidFill>
              <a:latin typeface="Arial" panose="020B0604020202020204" pitchFamily="34" charset="0"/>
              <a:cs typeface="Arial" panose="020B0604020202020204" pitchFamily="34" charset="0"/>
            </a:endParaRPr>
          </a:p>
          <a:p>
            <a:pPr algn="ctr"/>
            <a:endParaRPr lang="en-US" sz="4800" dirty="0">
              <a:solidFill>
                <a:srgbClr val="002060"/>
              </a:solidFill>
              <a:latin typeface="Arial" panose="020B0604020202020204" pitchFamily="34" charset="0"/>
              <a:cs typeface="Arial" panose="020B0604020202020204" pitchFamily="34" charset="0"/>
            </a:endParaRP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5</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a16="http://schemas.microsoft.com/office/drawing/2014/main" xmlns=""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a16="http://schemas.microsoft.com/office/drawing/2014/main" xmlns=""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a16="http://schemas.microsoft.com/office/drawing/2014/main" xmlns=""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a16="http://schemas.microsoft.com/office/drawing/2014/main" xmlns=""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a16="http://schemas.microsoft.com/office/drawing/2014/main" xmlns=""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a16="http://schemas.microsoft.com/office/drawing/2014/main" xmlns=""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a16="http://schemas.microsoft.com/office/drawing/2014/main" xmlns=""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a16="http://schemas.microsoft.com/office/drawing/2014/main" xmlns=""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a16="http://schemas.microsoft.com/office/drawing/2014/main" xmlns=""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a16="http://schemas.microsoft.com/office/drawing/2014/main" xmlns=""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between</a:t>
            </a:r>
          </a:p>
        </p:txBody>
      </p:sp>
    </p:spTree>
    <p:extLst>
      <p:ext uri="{BB962C8B-B14F-4D97-AF65-F5344CB8AC3E}">
        <p14:creationId xmlns:p14="http://schemas.microsoft.com/office/powerpoint/2010/main" val="130118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a16="http://schemas.microsoft.com/office/drawing/2014/main" xmlns=""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dirty="0">
                <a:solidFill>
                  <a:srgbClr val="002060"/>
                </a:solidFill>
                <a:latin typeface="Arial" panose="020B0604020202020204" pitchFamily="34" charset="0"/>
                <a:cs typeface="Arial" panose="020B0604020202020204" pitchFamily="34" charset="0"/>
              </a:rPr>
              <a:t>How can I get to the theatre?</a:t>
            </a:r>
          </a:p>
          <a:p>
            <a:pPr algn="ctr"/>
            <a:endParaRPr lang="en-US" sz="4800" dirty="0">
              <a:solidFill>
                <a:srgbClr val="002060"/>
              </a:solidFill>
              <a:latin typeface="Arial" panose="020B0604020202020204" pitchFamily="34" charset="0"/>
              <a:cs typeface="Arial" panose="020B0604020202020204" pitchFamily="34" charset="0"/>
            </a:endParaRPr>
          </a:p>
          <a:p>
            <a:pPr algn="ctr"/>
            <a:endParaRPr lang="en-US" sz="4800" dirty="0">
              <a:solidFill>
                <a:srgbClr val="002060"/>
              </a:solidFill>
              <a:latin typeface="Arial" panose="020B0604020202020204" pitchFamily="34" charset="0"/>
              <a:cs typeface="Arial" panose="020B0604020202020204" pitchFamily="34" charset="0"/>
            </a:endParaRP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6</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a16="http://schemas.microsoft.com/office/drawing/2014/main" xmlns=""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a16="http://schemas.microsoft.com/office/drawing/2014/main" xmlns=""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a16="http://schemas.microsoft.com/office/drawing/2014/main" xmlns=""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a16="http://schemas.microsoft.com/office/drawing/2014/main" xmlns=""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a16="http://schemas.microsoft.com/office/drawing/2014/main" xmlns=""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a16="http://schemas.microsoft.com/office/drawing/2014/main" xmlns=""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a16="http://schemas.microsoft.com/office/drawing/2014/main" xmlns=""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a16="http://schemas.microsoft.com/office/drawing/2014/main" xmlns=""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a16="http://schemas.microsoft.com/office/drawing/2014/main" xmlns=""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a16="http://schemas.microsoft.com/office/drawing/2014/main" xmlns=""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You can walk.</a:t>
            </a:r>
          </a:p>
        </p:txBody>
      </p:sp>
      <p:pic>
        <p:nvPicPr>
          <p:cNvPr id="39" name="Picture 38"/>
          <p:cNvPicPr>
            <a:picLocks noChangeAspect="1"/>
          </p:cNvPicPr>
          <p:nvPr/>
        </p:nvPicPr>
        <p:blipFill>
          <a:blip r:embed="rId10"/>
          <a:stretch>
            <a:fillRect/>
          </a:stretch>
        </p:blipFill>
        <p:spPr>
          <a:xfrm>
            <a:off x="6134130" y="3256392"/>
            <a:ext cx="1472118" cy="2095247"/>
          </a:xfrm>
          <a:prstGeom prst="rect">
            <a:avLst/>
          </a:prstGeom>
        </p:spPr>
      </p:pic>
    </p:spTree>
    <p:extLst>
      <p:ext uri="{BB962C8B-B14F-4D97-AF65-F5344CB8AC3E}">
        <p14:creationId xmlns:p14="http://schemas.microsoft.com/office/powerpoint/2010/main" val="167862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a16="http://schemas.microsoft.com/office/drawing/2014/main" xmlns=""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400" dirty="0">
                <a:solidFill>
                  <a:srgbClr val="002060"/>
                </a:solidFill>
                <a:latin typeface="Arial" panose="020B0604020202020204" pitchFamily="34" charset="0"/>
                <a:cs typeface="Arial" panose="020B0604020202020204" pitchFamily="34" charset="0"/>
              </a:rPr>
              <a:t>How can I get to the market?</a:t>
            </a:r>
          </a:p>
          <a:p>
            <a:pPr algn="ctr"/>
            <a:endParaRPr lang="en-US" sz="5400" dirty="0">
              <a:solidFill>
                <a:srgbClr val="002060"/>
              </a:solidFill>
              <a:latin typeface="Arial" panose="020B0604020202020204" pitchFamily="34" charset="0"/>
              <a:cs typeface="Arial" panose="020B0604020202020204" pitchFamily="34" charset="0"/>
            </a:endParaRPr>
          </a:p>
          <a:p>
            <a:pPr algn="ctr"/>
            <a:endParaRPr lang="en-US" sz="5400" dirty="0">
              <a:solidFill>
                <a:srgbClr val="002060"/>
              </a:solidFill>
              <a:latin typeface="Arial" panose="020B0604020202020204" pitchFamily="34" charset="0"/>
              <a:cs typeface="Arial" panose="020B0604020202020204" pitchFamily="34" charset="0"/>
            </a:endParaRP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7</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a16="http://schemas.microsoft.com/office/drawing/2014/main" xmlns=""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a16="http://schemas.microsoft.com/office/drawing/2014/main" xmlns=""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a16="http://schemas.microsoft.com/office/drawing/2014/main" xmlns=""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a16="http://schemas.microsoft.com/office/drawing/2014/main" xmlns=""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a16="http://schemas.microsoft.com/office/drawing/2014/main" xmlns=""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a16="http://schemas.microsoft.com/office/drawing/2014/main" xmlns=""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a16="http://schemas.microsoft.com/office/drawing/2014/main" xmlns=""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a16="http://schemas.microsoft.com/office/drawing/2014/main" xmlns=""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a16="http://schemas.microsoft.com/office/drawing/2014/main" xmlns=""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a16="http://schemas.microsoft.com/office/drawing/2014/main" xmlns=""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You can take a bus</a:t>
            </a:r>
          </a:p>
        </p:txBody>
      </p:sp>
      <p:pic>
        <p:nvPicPr>
          <p:cNvPr id="5" name="Picture 4"/>
          <p:cNvPicPr>
            <a:picLocks noChangeAspect="1"/>
          </p:cNvPicPr>
          <p:nvPr/>
        </p:nvPicPr>
        <p:blipFill>
          <a:blip r:embed="rId10"/>
          <a:stretch>
            <a:fillRect/>
          </a:stretch>
        </p:blipFill>
        <p:spPr>
          <a:xfrm>
            <a:off x="3853995" y="3691348"/>
            <a:ext cx="2822693" cy="1835055"/>
          </a:xfrm>
          <a:prstGeom prst="rect">
            <a:avLst/>
          </a:prstGeom>
        </p:spPr>
      </p:pic>
    </p:spTree>
    <p:extLst>
      <p:ext uri="{BB962C8B-B14F-4D97-AF65-F5344CB8AC3E}">
        <p14:creationId xmlns:p14="http://schemas.microsoft.com/office/powerpoint/2010/main" val="109121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1099</TotalTime>
  <Words>921</Words>
  <Application>Microsoft Office PowerPoint</Application>
  <PresentationFormat>Custom</PresentationFormat>
  <Paragraphs>291</Paragraphs>
  <Slides>25</Slides>
  <Notes>11</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25</vt:i4>
      </vt:variant>
    </vt:vector>
  </HeadingPairs>
  <TitlesOfParts>
    <vt:vector size="40" baseType="lpstr">
      <vt:lpstr>Arial</vt:lpstr>
      <vt:lpstr>Calibri Light</vt:lpstr>
      <vt:lpstr>宋体</vt:lpstr>
      <vt:lpstr>Calibri</vt:lpstr>
      <vt:lpstr>Baskerville Old Face</vt:lpstr>
      <vt:lpstr>方正正准黑简体</vt:lpstr>
      <vt:lpstr>Arial Unicode MS</vt:lpstr>
      <vt:lpstr>Cooper Black</vt:lpstr>
      <vt:lpstr>Helvetica Neue</vt:lpstr>
      <vt:lpstr>华文琥珀</vt:lpstr>
      <vt:lpstr>Britannic Bold</vt:lpstr>
      <vt:lpstr>Tahoma</vt:lpstr>
      <vt:lpstr>Wingdings</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minhtuan6990@gmail.com / 01686898975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PC</cp:lastModifiedBy>
  <cp:revision>171</cp:revision>
  <dcterms:created xsi:type="dcterms:W3CDTF">2021-01-18T08:34:35Z</dcterms:created>
  <dcterms:modified xsi:type="dcterms:W3CDTF">2021-08-24T16:50:02Z</dcterms:modified>
</cp:coreProperties>
</file>