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12.wav" ContentType="audio/x-wav"/>
  <Override PartName="/ppt/media/audio13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6" r:id="rId2"/>
    <p:sldId id="289" r:id="rId3"/>
    <p:sldId id="284" r:id="rId4"/>
    <p:sldId id="285" r:id="rId5"/>
    <p:sldId id="286" r:id="rId6"/>
    <p:sldId id="287" r:id="rId7"/>
    <p:sldId id="292" r:id="rId8"/>
    <p:sldId id="270" r:id="rId9"/>
    <p:sldId id="272" r:id="rId10"/>
    <p:sldId id="298" r:id="rId11"/>
    <p:sldId id="300" r:id="rId12"/>
    <p:sldId id="271" r:id="rId13"/>
    <p:sldId id="301" r:id="rId14"/>
    <p:sldId id="295" r:id="rId15"/>
    <p:sldId id="299" r:id="rId16"/>
    <p:sldId id="296" r:id="rId17"/>
    <p:sldId id="297" r:id="rId18"/>
    <p:sldId id="294" r:id="rId19"/>
    <p:sldId id="277" r:id="rId20"/>
    <p:sldId id="291" r:id="rId21"/>
    <p:sldId id="257" r:id="rId22"/>
    <p:sldId id="267" r:id="rId23"/>
    <p:sldId id="258" r:id="rId24"/>
    <p:sldId id="268" r:id="rId25"/>
    <p:sldId id="269" r:id="rId26"/>
    <p:sldId id="293" r:id="rId27"/>
    <p:sldId id="259" r:id="rId28"/>
    <p:sldId id="260" r:id="rId29"/>
    <p:sldId id="261" r:id="rId30"/>
    <p:sldId id="278" r:id="rId31"/>
    <p:sldId id="280" r:id="rId32"/>
    <p:sldId id="281" r:id="rId33"/>
    <p:sldId id="279" r:id="rId34"/>
    <p:sldId id="302" r:id="rId35"/>
    <p:sldId id="282" r:id="rId36"/>
    <p:sldId id="304" r:id="rId37"/>
    <p:sldId id="306" r:id="rId38"/>
    <p:sldId id="305" r:id="rId39"/>
    <p:sldId id="303" r:id="rId40"/>
    <p:sldId id="283" r:id="rId41"/>
  </p:sldIdLst>
  <p:sldSz cx="12192000" cy="6858000"/>
  <p:notesSz cx="6858000" cy="9144000"/>
  <p:embeddedFontLst>
    <p:embeddedFont>
      <p:font typeface="Bernard MT Condensed" pitchFamily="18" charset="0"/>
      <p:regular r:id="rId44"/>
    </p:embeddedFont>
    <p:embeddedFont>
      <p:font typeface="Tahoma" pitchFamily="34" charset="0"/>
      <p:regular r:id="rId45"/>
      <p:bold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Impact" pitchFamily="34" charset="0"/>
      <p:regular r:id="rId51"/>
    </p:embeddedFont>
    <p:embeddedFont>
      <p:font typeface="Calibri Light" pitchFamily="34" charset="0"/>
      <p:regular r:id="rId52"/>
      <p:italic r:id="rId53"/>
    </p:embeddedFont>
    <p:embeddedFont>
      <p:font typeface="Century Gothic" pitchFamily="34" charset="0"/>
      <p:regular r:id="rId54"/>
      <p:bold r:id="rId55"/>
      <p:italic r:id="rId56"/>
      <p:boldItalic r:id="rId57"/>
    </p:embeddedFont>
    <p:embeddedFont>
      <p:font typeface="宋体" pitchFamily="2" charset="-12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DE8"/>
    <a:srgbClr val="FFFFFF"/>
    <a:srgbClr val="10A7C0"/>
    <a:srgbClr val="41D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D03D0-0934-490F-8C6A-22D25909D96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EC7CB-A25E-453F-9C92-9CC9E06EA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60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01B49-E1C7-4B12-ACBE-4A66B28366B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DA860-0CBF-4909-BC11-F20C08B6C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6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1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69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65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89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950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205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207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40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733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2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13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24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432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60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75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8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07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8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2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1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22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34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6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00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7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70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b="10566"/>
          <a:stretch/>
        </p:blipFill>
        <p:spPr>
          <a:xfrm>
            <a:off x="-101600" y="-24048"/>
            <a:ext cx="12293598" cy="6903819"/>
          </a:xfrm>
          <a:prstGeom prst="rect">
            <a:avLst/>
          </a:prstGeom>
        </p:spPr>
      </p:pic>
      <p:sp>
        <p:nvSpPr>
          <p:cNvPr id="16" name="Wave 15"/>
          <p:cNvSpPr/>
          <p:nvPr userDrawn="1"/>
        </p:nvSpPr>
        <p:spPr>
          <a:xfrm>
            <a:off x="210457" y="177005"/>
            <a:ext cx="11771086" cy="6503990"/>
          </a:xfrm>
          <a:prstGeom prst="wave">
            <a:avLst>
              <a:gd name="adj1" fmla="val 1355"/>
              <a:gd name="adj2" fmla="val 0"/>
            </a:avLst>
          </a:prstGeom>
          <a:ln w="19050">
            <a:solidFill>
              <a:srgbClr val="10A7C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/>
          <a:srcRect l="56770"/>
          <a:stretch/>
        </p:blipFill>
        <p:spPr>
          <a:xfrm>
            <a:off x="11188228" y="304154"/>
            <a:ext cx="987833" cy="730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4000" y="135794"/>
            <a:ext cx="666579" cy="63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66286" y="-66521"/>
            <a:ext cx="689160" cy="750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-327877" y="5851255"/>
            <a:ext cx="1488359" cy="8950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/>
          <a:srcRect t="1945" r="41952" b="-2126"/>
          <a:stretch/>
        </p:blipFill>
        <p:spPr>
          <a:xfrm>
            <a:off x="10874483" y="5538500"/>
            <a:ext cx="1336567" cy="1471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/>
          <a:srcRect t="46662" r="68542"/>
          <a:stretch/>
        </p:blipFill>
        <p:spPr>
          <a:xfrm>
            <a:off x="10169386" y="-36779"/>
            <a:ext cx="844939" cy="458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/>
          <a:srcRect t="46662" r="68542"/>
          <a:stretch/>
        </p:blipFill>
        <p:spPr>
          <a:xfrm>
            <a:off x="11623449" y="5158485"/>
            <a:ext cx="716188" cy="3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microsoft.com/office/2007/relationships/media" Target="../media/media7.wav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openxmlformats.org/officeDocument/2006/relationships/image" Target="../media/image32.png"/><Relationship Id="rId20" Type="http://schemas.openxmlformats.org/officeDocument/2006/relationships/image" Target="../media/image20.png"/><Relationship Id="rId1" Type="http://schemas.microsoft.com/office/2007/relationships/media" Target="../media/media6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8.jpeg"/><Relationship Id="rId19" Type="http://schemas.openxmlformats.org/officeDocument/2006/relationships/image" Target="../media/image35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jpeg"/><Relationship Id="rId18" Type="http://schemas.openxmlformats.org/officeDocument/2006/relationships/image" Target="../media/image33.png"/><Relationship Id="rId3" Type="http://schemas.microsoft.com/office/2007/relationships/media" Target="../media/media7.wav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9.png"/><Relationship Id="rId17" Type="http://schemas.openxmlformats.org/officeDocument/2006/relationships/image" Target="../media/image32.png"/><Relationship Id="rId2" Type="http://schemas.openxmlformats.org/officeDocument/2006/relationships/audio" Target="../media/media6.mp3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microsoft.com/office/2007/relationships/media" Target="../media/media6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jpeg"/><Relationship Id="rId18" Type="http://schemas.openxmlformats.org/officeDocument/2006/relationships/image" Target="../media/image33.png"/><Relationship Id="rId3" Type="http://schemas.microsoft.com/office/2007/relationships/media" Target="../media/media7.wav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9.png"/><Relationship Id="rId17" Type="http://schemas.openxmlformats.org/officeDocument/2006/relationships/image" Target="../media/image32.png"/><Relationship Id="rId2" Type="http://schemas.openxmlformats.org/officeDocument/2006/relationships/audio" Target="../media/media6.mp3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microsoft.com/office/2007/relationships/media" Target="../media/media6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png"/><Relationship Id="rId18" Type="http://schemas.openxmlformats.org/officeDocument/2006/relationships/image" Target="../media/image31.png"/><Relationship Id="rId3" Type="http://schemas.microsoft.com/office/2007/relationships/media" Target="../media/media7.wav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32.png"/><Relationship Id="rId17" Type="http://schemas.openxmlformats.org/officeDocument/2006/relationships/image" Target="../media/image30.png"/><Relationship Id="rId2" Type="http://schemas.openxmlformats.org/officeDocument/2006/relationships/audio" Target="../media/media6.mp3"/><Relationship Id="rId16" Type="http://schemas.openxmlformats.org/officeDocument/2006/relationships/image" Target="../media/image29.png"/><Relationship Id="rId20" Type="http://schemas.openxmlformats.org/officeDocument/2006/relationships/image" Target="../media/image35.png"/><Relationship Id="rId1" Type="http://schemas.microsoft.com/office/2007/relationships/media" Target="../media/media6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jpe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9.png"/><Relationship Id="rId2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microsoft.com/office/2007/relationships/media" Target="../media/media7.wav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openxmlformats.org/officeDocument/2006/relationships/image" Target="../media/image32.png"/><Relationship Id="rId20" Type="http://schemas.openxmlformats.org/officeDocument/2006/relationships/image" Target="../media/image20.png"/><Relationship Id="rId1" Type="http://schemas.microsoft.com/office/2007/relationships/media" Target="../media/media6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microsoft.com/office/2007/relationships/media" Target="../media/media7.wav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openxmlformats.org/officeDocument/2006/relationships/image" Target="../media/image32.png"/><Relationship Id="rId20" Type="http://schemas.openxmlformats.org/officeDocument/2006/relationships/image" Target="../media/image20.png"/><Relationship Id="rId1" Type="http://schemas.microsoft.com/office/2007/relationships/media" Target="../media/media6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microsoft.com/office/2007/relationships/media" Target="../media/media7.wav"/><Relationship Id="rId21" Type="http://schemas.openxmlformats.org/officeDocument/2006/relationships/image" Target="../media/image9.png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6.mp3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microsoft.com/office/2007/relationships/media" Target="../media/media6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20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microsoft.com/office/2007/relationships/media" Target="../media/media7.wav"/><Relationship Id="rId21" Type="http://schemas.openxmlformats.org/officeDocument/2006/relationships/image" Target="../media/image9.png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6.mp3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microsoft.com/office/2007/relationships/media" Target="../media/media6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20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microsoft.com/office/2007/relationships/media" Target="../media/media7.wav"/><Relationship Id="rId21" Type="http://schemas.openxmlformats.org/officeDocument/2006/relationships/image" Target="../media/image9.png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6.mp3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microsoft.com/office/2007/relationships/media" Target="../media/media6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20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audio" Target="../media/audio7.wav"/><Relationship Id="rId10" Type="http://schemas.openxmlformats.org/officeDocument/2006/relationships/image" Target="../media/image42.png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9.png"/><Relationship Id="rId2" Type="http://schemas.openxmlformats.org/officeDocument/2006/relationships/audio" Target="../media/media8.mp3"/><Relationship Id="rId16" Type="http://schemas.openxmlformats.org/officeDocument/2006/relationships/image" Target="../media/image59.png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11" Type="http://schemas.microsoft.com/office/2007/relationships/hdphoto" Target="../media/hdphoto1.wdp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3.wav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59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audio" Target="../media/audio12.wav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3.wav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59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audio" Target="../media/audio12.wav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5.mp3"/><Relationship Id="rId16" Type="http://schemas.openxmlformats.org/officeDocument/2006/relationships/image" Target="../media/image23.png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microsoft.com/office/2007/relationships/media" Target="../media/media7.wav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openxmlformats.org/officeDocument/2006/relationships/image" Target="../media/image32.png"/><Relationship Id="rId20" Type="http://schemas.openxmlformats.org/officeDocument/2006/relationships/image" Target="../media/image20.png"/><Relationship Id="rId1" Type="http://schemas.microsoft.com/office/2007/relationships/media" Target="../media/media6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10.jpeg"/><Relationship Id="rId19" Type="http://schemas.openxmlformats.org/officeDocument/2006/relationships/image" Target="../media/image35.png"/><Relationship Id="rId4" Type="http://schemas.openxmlformats.org/officeDocument/2006/relationships/audio" Target="../media/media7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5"/>
          <p:cNvSpPr txBox="1"/>
          <p:nvPr/>
        </p:nvSpPr>
        <p:spPr>
          <a:xfrm>
            <a:off x="1444883" y="1905506"/>
            <a:ext cx="9146973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9600" dirty="0">
                <a:ln w="0">
                  <a:solidFill>
                    <a:srgbClr val="A4EB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When is </a:t>
            </a:r>
          </a:p>
          <a:p>
            <a:pPr lvl="0" algn="ctr" defTabSz="1500505"/>
            <a:r>
              <a:rPr lang="en-US" sz="9600" dirty="0">
                <a:ln w="0">
                  <a:solidFill>
                    <a:srgbClr val="A4EB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Children's Day? </a:t>
            </a:r>
            <a:endParaRPr lang="en-US" altLang="zh-CN" sz="9600" dirty="0">
              <a:ln w="0">
                <a:solidFill>
                  <a:srgbClr val="A4EBE5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4"/>
          <p:cNvSpPr txBox="1"/>
          <p:nvPr/>
        </p:nvSpPr>
        <p:spPr>
          <a:xfrm>
            <a:off x="1444883" y="995071"/>
            <a:ext cx="2286000" cy="5807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b="1" dirty="0">
                <a:ln w="12700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15</a:t>
            </a:r>
            <a:endParaRPr lang="zh-CN" altLang="en-US" b="1" dirty="0">
              <a:ln w="12700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MsPham4"/>
          <p:cNvSpPr txBox="1"/>
          <p:nvPr/>
        </p:nvSpPr>
        <p:spPr>
          <a:xfrm>
            <a:off x="8305856" y="5388765"/>
            <a:ext cx="2286000" cy="5911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b="1">
                <a:ln w="12700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Lesson 2</a:t>
            </a:r>
            <a:endParaRPr lang="zh-CN" altLang="en-US" b="1" dirty="0">
              <a:ln w="12700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183" y="7949381"/>
            <a:ext cx="1221345" cy="161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4211549" y="1532984"/>
            <a:ext cx="3531863" cy="22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624647" y="860935"/>
            <a:ext cx="5139223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</p:spTree>
    <p:extLst>
      <p:ext uri="{BB962C8B-B14F-4D97-AF65-F5344CB8AC3E}">
        <p14:creationId xmlns:p14="http://schemas.microsoft.com/office/powerpoint/2010/main" val="18911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4230101" y="1740459"/>
            <a:ext cx="3866493" cy="22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155018" y="1033069"/>
            <a:ext cx="3797512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19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417" y="1788041"/>
            <a:ext cx="3534756" cy="22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3825989" y="1028719"/>
            <a:ext cx="4632213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4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4402665" y="1600833"/>
            <a:ext cx="3531863" cy="22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825989" y="1028719"/>
            <a:ext cx="4632213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17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4144575" y="1449151"/>
            <a:ext cx="3866493" cy="22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3624647" y="860935"/>
            <a:ext cx="5139223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19" y="1554608"/>
            <a:ext cx="3534756" cy="22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4294941" y="944424"/>
            <a:ext cx="3797512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Gói bánh tr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294941" y="944424"/>
            <a:ext cx="3797512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</p:spTree>
    <p:extLst>
      <p:ext uri="{BB962C8B-B14F-4D97-AF65-F5344CB8AC3E}">
        <p14:creationId xmlns:p14="http://schemas.microsoft.com/office/powerpoint/2010/main" val="300500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Xem pháo hoa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24647" y="860935"/>
            <a:ext cx="5139223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</p:spTree>
    <p:extLst>
      <p:ext uri="{BB962C8B-B14F-4D97-AF65-F5344CB8AC3E}">
        <p14:creationId xmlns:p14="http://schemas.microsoft.com/office/powerpoint/2010/main" val="403356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bà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2831097" y="3616662"/>
            <a:ext cx="2005780" cy="78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</p:spTree>
    <p:extLst>
      <p:ext uri="{BB962C8B-B14F-4D97-AF65-F5344CB8AC3E}">
        <p14:creationId xmlns:p14="http://schemas.microsoft.com/office/powerpoint/2010/main" val="25595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21371266">
            <a:off x="2949677" y="975111"/>
            <a:ext cx="6253317" cy="3626386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371" y="5401015"/>
            <a:ext cx="1731414" cy="932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72097" y="2065029"/>
            <a:ext cx="5208477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ernard MT Condensed" panose="020508060609050204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655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C383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7803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C383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00717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80531" y="3487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</a:t>
            </a:r>
            <a:r>
              <a:rPr lang="en-US" b="1" i="0" dirty="0">
                <a:effectLst/>
                <a:latin typeface="Helvetica Neue"/>
              </a:rPr>
              <a:t>. Look, listen and repeat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84244" y="615362"/>
            <a:ext cx="9595111" cy="6139934"/>
            <a:chOff x="680531" y="-3054352"/>
            <a:chExt cx="17545051" cy="11725276"/>
          </a:xfrm>
        </p:grpSpPr>
        <p:pic>
          <p:nvPicPr>
            <p:cNvPr id="1034" name="Picture 10" descr="https://s.sachmem.vn/public/images/v2/TA4T2SHS/U15-L2-1-d_5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4906" y="3308350"/>
              <a:ext cx="9210676" cy="5362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1" descr="https://s.sachmem.vn/public/images/v2/TA4T2SHS/U15-L2-1-a_5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31" y="-2940051"/>
              <a:ext cx="8334375" cy="624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s.sachmem.vn/public/images/v2/TA4T2SHS/U15-L2-1-b_50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674" y="-3054352"/>
              <a:ext cx="8277225" cy="636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4T2SHS/U15-L2-1-c_49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31" y="3308349"/>
              <a:ext cx="8763000" cy="5133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996750" y="647935"/>
            <a:ext cx="34347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are you doing, Mai?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16983" y="1007864"/>
            <a:ext cx="2807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decorating my house. It's Tet soon.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32095" y="588858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do you do at Tet?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340121" y="1343889"/>
            <a:ext cx="1543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wear nice clothes.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43344" y="4063622"/>
            <a:ext cx="16448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else?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23798" y="6113594"/>
            <a:ext cx="34289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eat a lot of banh chung.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44763" y="5951846"/>
            <a:ext cx="2451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lucky money from my parents.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0457" y="6339019"/>
            <a:ext cx="19060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I like Tet!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4" y="1019745"/>
            <a:ext cx="369917" cy="365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19" y="4063622"/>
            <a:ext cx="369917" cy="365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130" y="1702374"/>
            <a:ext cx="369917" cy="3657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396" y="4141953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5 When's Children's Da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5 When's Children's Da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5 When's Children's Da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3002568" y="1127593"/>
            <a:ext cx="6141432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0" y="5411154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do at Tet?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 ______________________.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1497" y="5849570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make banh chung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3" y="1127593"/>
            <a:ext cx="6146463" cy="3931920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0" y="5411154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do at Tet?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 ______________________.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1497" y="5849570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decorate the house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943725" y="4697619"/>
            <a:ext cx="1524000" cy="185531"/>
          </a:xfrm>
          <a:prstGeom prst="roundRect">
            <a:avLst>
              <a:gd name="adj" fmla="val 50000"/>
            </a:avLst>
          </a:prstGeom>
          <a:solidFill>
            <a:srgbClr val="D5E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2565949" y="918043"/>
            <a:ext cx="6723308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0" y="5411154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do at Tet?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 ______________________.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1497" y="5849570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watch firework displays</a:t>
            </a:r>
          </a:p>
        </p:txBody>
      </p:sp>
    </p:spTree>
    <p:extLst>
      <p:ext uri="{BB962C8B-B14F-4D97-AF65-F5344CB8AC3E}">
        <p14:creationId xmlns:p14="http://schemas.microsoft.com/office/powerpoint/2010/main" val="12309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3" y="1127593"/>
            <a:ext cx="6146463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0" y="5411154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do at Tet?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 ______________________.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1497" y="5849570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visit grandparents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943725" y="4695825"/>
            <a:ext cx="2009775" cy="3636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88570" y="232227"/>
            <a:ext cx="4049488" cy="1465943"/>
          </a:xfrm>
          <a:prstGeom prst="cloudCallout">
            <a:avLst>
              <a:gd name="adj1" fmla="val -61146"/>
              <a:gd name="adj2" fmla="val -2153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45771" y="590174"/>
            <a:ext cx="3004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What do you do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at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Tet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?</a:t>
            </a:r>
          </a:p>
        </p:txBody>
      </p:sp>
      <p:pic>
        <p:nvPicPr>
          <p:cNvPr id="8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896362" y="2238382"/>
            <a:ext cx="2589934" cy="1658149"/>
          </a:xfrm>
          <a:prstGeom prst="star24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0124" y="3866031"/>
            <a:ext cx="3756268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87" y="4303606"/>
            <a:ext cx="2592055" cy="1658149"/>
          </a:xfrm>
          <a:prstGeom prst="star24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63073" y="6032528"/>
            <a:ext cx="4013482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  <p:pic>
        <p:nvPicPr>
          <p:cNvPr id="12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6767767" y="4303606"/>
            <a:ext cx="2835320" cy="1658150"/>
          </a:xfrm>
          <a:prstGeom prst="star24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8839" y="5968792"/>
            <a:ext cx="4167403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  <p:pic>
        <p:nvPicPr>
          <p:cNvPr id="14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113" y="2093584"/>
            <a:ext cx="2592055" cy="1658149"/>
          </a:xfrm>
          <a:prstGeom prst="star24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577760" y="3685971"/>
            <a:ext cx="3079408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cxnSp>
        <p:nvCxnSpPr>
          <p:cNvPr id="17" name="Straight Arrow Connector 16"/>
          <p:cNvCxnSpPr>
            <a:stCxn id="6" idx="2"/>
          </p:cNvCxnSpPr>
          <p:nvPr/>
        </p:nvCxnSpPr>
        <p:spPr>
          <a:xfrm flipH="1">
            <a:off x="3628571" y="1914665"/>
            <a:ext cx="3139197" cy="75596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2"/>
          </p:cNvCxnSpPr>
          <p:nvPr/>
        </p:nvCxnSpPr>
        <p:spPr>
          <a:xfrm flipH="1">
            <a:off x="5297714" y="1914665"/>
            <a:ext cx="1470054" cy="22461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</p:cNvCxnSpPr>
          <p:nvPr/>
        </p:nvCxnSpPr>
        <p:spPr>
          <a:xfrm>
            <a:off x="6767768" y="1914665"/>
            <a:ext cx="894463" cy="22329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</p:cNvCxnSpPr>
          <p:nvPr/>
        </p:nvCxnSpPr>
        <p:spPr>
          <a:xfrm>
            <a:off x="6767768" y="1914665"/>
            <a:ext cx="2086429" cy="87207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/>
          <p:cNvSpPr/>
          <p:nvPr/>
        </p:nvSpPr>
        <p:spPr>
          <a:xfrm>
            <a:off x="4681338" y="1335783"/>
            <a:ext cx="4172859" cy="578882"/>
          </a:xfrm>
          <a:prstGeom prst="wedgeRoundRectCallout">
            <a:avLst>
              <a:gd name="adj1" fmla="val 44302"/>
              <a:gd name="adj2" fmla="val -9474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 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0547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1" grpId="0" animBg="1"/>
      <p:bldP spid="13" grpId="0" animBg="1"/>
      <p:bldP spid="1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3. Let’s talk</a:t>
            </a:r>
            <a:endParaRPr lang="en-US" dirty="0"/>
          </a:p>
        </p:txBody>
      </p:sp>
      <p:pic>
        <p:nvPicPr>
          <p:cNvPr id="1025" name="Picture 1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18" y="3754534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30" y="5044169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02" y="1175266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30" y="2464900"/>
            <a:ext cx="9144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7721" y="1340078"/>
            <a:ext cx="45095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5491" y="2737434"/>
            <a:ext cx="3991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on___________.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7721" y="4103283"/>
            <a:ext cx="8603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at/on___________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5491" y="5469133"/>
            <a:ext cx="3029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___________.</a:t>
            </a:r>
          </a:p>
        </p:txBody>
      </p:sp>
    </p:spTree>
    <p:extLst>
      <p:ext uri="{BB962C8B-B14F-4D97-AF65-F5344CB8AC3E}">
        <p14:creationId xmlns:p14="http://schemas.microsoft.com/office/powerpoint/2010/main" val="31102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Listen and </a:t>
            </a:r>
            <a:r>
              <a:rPr lang="en-US" b="1" dirty="0">
                <a:latin typeface="Helvetica Neue"/>
              </a:rPr>
              <a:t>circle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3337" y="671015"/>
            <a:ext cx="106576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What do they do at Tet?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1. Phong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	a.  buys flowers		b.  decorates the house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2. His parents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	a.  go shopping 		b.  make banh chung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3. His sister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 	a.   wears new clothes		b.  gets lucky money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4. Phong and his sister 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	a.  watch firework displays 	b.  visit teachers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78661" y="2083085"/>
            <a:ext cx="548640" cy="54864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77824" y="3351350"/>
            <a:ext cx="548640" cy="54864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20489" y="4639822"/>
            <a:ext cx="548640" cy="54864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06378" y="5914441"/>
            <a:ext cx="548640" cy="54864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65" y="352306"/>
            <a:ext cx="369917" cy="365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" y="1900205"/>
            <a:ext cx="369917" cy="365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3164340"/>
            <a:ext cx="369917" cy="3657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4731262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5 When's Children's Day- - Lesson 2 - 4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2 - 4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5 When's Children's Day- - Lesson 2 - 4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5 When's Children's Day- - Lesson 2 - 4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531" y="34873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5. Look and write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63205" y="1243186"/>
            <a:ext cx="7423113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Mai and her mother ________________.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03300" y="665129"/>
            <a:ext cx="2258060" cy="5735671"/>
            <a:chOff x="1011015" y="662604"/>
            <a:chExt cx="2365779" cy="6009283"/>
          </a:xfrm>
        </p:grpSpPr>
        <p:pic>
          <p:nvPicPr>
            <p:cNvPr id="3073" name="Picture 1" descr="https://s.sachmem.vn/public/images/TA4T2SHS/U15-L2-5-1-yyqlerbgkeacsskh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4" r="13079" b="4279"/>
            <a:stretch/>
          </p:blipFill>
          <p:spPr bwMode="auto">
            <a:xfrm>
              <a:off x="1120788" y="662604"/>
              <a:ext cx="2128935" cy="148529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s.sachmem.vn/public/images/TA4T2SHS/U15-L2-5-2-mmwipbpjnrmtcxwx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r="13805"/>
            <a:stretch/>
          </p:blipFill>
          <p:spPr bwMode="auto">
            <a:xfrm>
              <a:off x="1117462" y="2147101"/>
              <a:ext cx="2135588" cy="155169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4T2SHS/U15-L2-5-3-bzjtfmmiwstppphw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1" r="7370" b="3527"/>
            <a:stretch/>
          </p:blipFill>
          <p:spPr bwMode="auto">
            <a:xfrm>
              <a:off x="1011015" y="3697991"/>
              <a:ext cx="2365779" cy="149694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https://s.sachmem.vn/public/images/TA4T2SHS/U15-L2-5-4-xvlualfqveoxvuyk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3" t="-1" r="10418" b="5578"/>
            <a:stretch/>
          </p:blipFill>
          <p:spPr bwMode="auto">
            <a:xfrm>
              <a:off x="1080871" y="5206748"/>
              <a:ext cx="2208770" cy="14651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7846217" y="1219027"/>
            <a:ext cx="2340705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shopping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563205" y="2408848"/>
            <a:ext cx="9917267" cy="8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Phong and his father ___________________.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09393" y="2516569"/>
            <a:ext cx="5038176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their house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521646" y="4109843"/>
            <a:ext cx="991726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Nam and his family  ___________________.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67834" y="4057540"/>
            <a:ext cx="5038176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banh chung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521646" y="5543091"/>
            <a:ext cx="991726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Hoa and her brother _____________________.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43148" y="5490788"/>
            <a:ext cx="5038176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their grandparents</a:t>
            </a:r>
          </a:p>
        </p:txBody>
      </p:sp>
    </p:spTree>
    <p:extLst>
      <p:ext uri="{BB962C8B-B14F-4D97-AF65-F5344CB8AC3E}">
        <p14:creationId xmlns:p14="http://schemas.microsoft.com/office/powerpoint/2010/main" val="25631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2856887" y="928810"/>
            <a:ext cx="6141432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1496" y="5120701"/>
            <a:ext cx="4632213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1495" y="5826948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/meɪk banh chung/</a:t>
            </a:r>
          </a:p>
        </p:txBody>
      </p:sp>
      <p:pic>
        <p:nvPicPr>
          <p:cNvPr id="3" name="audio-1038130864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3708" y="-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9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make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decorate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visit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_______ the house.</a:t>
            </a:r>
          </a:p>
        </p:txBody>
      </p:sp>
    </p:spTree>
    <p:extLst>
      <p:ext uri="{BB962C8B-B14F-4D97-AF65-F5344CB8AC3E}">
        <p14:creationId xmlns:p14="http://schemas.microsoft.com/office/powerpoint/2010/main" val="40936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 my grandparents.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visit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go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decorate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74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75531" y="2416919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 Banh Chung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decorate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make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visit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24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2377471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go 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swimming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to school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shopping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to the farm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21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make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visit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watch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firework displays.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_____you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go shopping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does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are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like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00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79597" y="2005558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get luckey money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do you do at Teacher’s Day?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do you do at Christmas?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do you do at Tet?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do you do?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87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when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How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Where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visit my teachers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books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    lucky money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good mark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Banh Chung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get _________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3" y="1127593"/>
            <a:ext cx="6146463" cy="3931920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943725" y="4697619"/>
            <a:ext cx="1524000" cy="185531"/>
          </a:xfrm>
          <a:prstGeom prst="roundRect">
            <a:avLst>
              <a:gd name="adj" fmla="val 50000"/>
            </a:avLst>
          </a:prstGeom>
          <a:solidFill>
            <a:srgbClr val="D5E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11495" y="5120701"/>
            <a:ext cx="4949408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70093" y="5826948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/ˈdɛkəˌreɪt ðə haʊs/</a:t>
            </a:r>
          </a:p>
        </p:txBody>
      </p:sp>
      <p:pic>
        <p:nvPicPr>
          <p:cNvPr id="15" name="audio-10381308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1399" y="-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38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2565949" y="918043"/>
            <a:ext cx="6723308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55234" y="5120701"/>
            <a:ext cx="6467061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70093" y="5826948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/wɑʧ ˈfaɪrˌwɜrk dɪˈspleɪz/</a:t>
            </a:r>
          </a:p>
        </p:txBody>
      </p:sp>
      <p:pic>
        <p:nvPicPr>
          <p:cNvPr id="13" name="605834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2295" y="-1063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4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3" y="1127593"/>
            <a:ext cx="6146463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531" y="3487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43725" y="4695825"/>
            <a:ext cx="2009775" cy="3636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55234" y="5120701"/>
            <a:ext cx="6467061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70093" y="5826948"/>
            <a:ext cx="4632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/ˈvɪzət ˈgrændˌpɛrənts/</a:t>
            </a:r>
          </a:p>
        </p:txBody>
      </p:sp>
      <p:pic>
        <p:nvPicPr>
          <p:cNvPr id="15" name="605835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3500" y="-1266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6413" y="322852"/>
            <a:ext cx="3503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299503" y="833876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/meɪk banh chung/</a:t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/ˈdɛkəˌreɪt ðə haʊs/</a:t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/wɑʧ ˈfaɪrˌwɜrk dɪˈspleɪz/</a:t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/ˈvɪzət ˈgrændˌpɛrənts/</a:t>
            </a:r>
          </a:p>
        </p:txBody>
      </p:sp>
      <p:pic>
        <p:nvPicPr>
          <p:cNvPr id="6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7055508" y="562394"/>
            <a:ext cx="3531863" cy="22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05332" y="2775224"/>
            <a:ext cx="4632213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-1038130864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43708" y="-873125"/>
            <a:ext cx="609600" cy="609600"/>
          </a:xfrm>
          <a:prstGeom prst="rect">
            <a:avLst/>
          </a:prstGeom>
        </p:spPr>
      </p:pic>
      <p:pic>
        <p:nvPicPr>
          <p:cNvPr id="12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7" y="675756"/>
            <a:ext cx="3534756" cy="2261199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11470" y="2882367"/>
            <a:ext cx="4949408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  <p:pic>
        <p:nvPicPr>
          <p:cNvPr id="14" name="audio-103813086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81399" y="-1025525"/>
            <a:ext cx="609600" cy="609600"/>
          </a:xfrm>
          <a:prstGeom prst="rect">
            <a:avLst/>
          </a:prstGeom>
        </p:spPr>
      </p:pic>
      <p:pic>
        <p:nvPicPr>
          <p:cNvPr id="15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1552929" y="3512098"/>
            <a:ext cx="3866493" cy="22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11469" y="5819392"/>
            <a:ext cx="5139223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  <p:pic>
        <p:nvPicPr>
          <p:cNvPr id="17" name="6058349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22295" y="-1063625"/>
            <a:ext cx="609600" cy="609600"/>
          </a:xfrm>
          <a:prstGeom prst="rect">
            <a:avLst/>
          </a:prstGeom>
        </p:spPr>
      </p:pic>
      <p:pic>
        <p:nvPicPr>
          <p:cNvPr id="18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60" y="3436365"/>
            <a:ext cx="3534756" cy="22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789860" y="5810813"/>
            <a:ext cx="3797512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pic>
        <p:nvPicPr>
          <p:cNvPr id="20" name="6058351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91709" y="-1749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0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13" grpId="0" animBg="1"/>
      <p:bldP spid="16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29" y="14333394"/>
            <a:ext cx="7354323" cy="47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718" y="-5572448"/>
            <a:ext cx="48768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91" y="-3624585"/>
            <a:ext cx="6501587" cy="63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91" y="7706032"/>
            <a:ext cx="4840855" cy="415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5463" y="848032"/>
            <a:ext cx="5511076" cy="68580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836" y="3546987"/>
            <a:ext cx="4876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" y="15682401"/>
            <a:ext cx="819397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825" y="12626914"/>
            <a:ext cx="9523809" cy="60952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3254" y="16330970"/>
            <a:ext cx="2219136" cy="3298222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12264589" y="20234056"/>
            <a:ext cx="4312541" cy="2945631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20" y="12719475"/>
            <a:ext cx="2906247" cy="2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817" y="14492094"/>
            <a:ext cx="4218565" cy="27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5699849" y="11758101"/>
            <a:ext cx="34600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0001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</a:t>
            </a:r>
            <a:r>
              <a:rPr lang="en-US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thật dễ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01" y="1795299"/>
            <a:ext cx="3534756" cy="2261199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857" y="1462519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4260883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883" y="1277428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240857" y="309891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65" y="-10446818"/>
            <a:ext cx="1641062" cy="167393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09539" y="-8625327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10" y="14818023"/>
            <a:ext cx="1641062" cy="16739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700384" y="166395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9083" y="4898493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89124" y="3670555"/>
            <a:ext cx="609600" cy="609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1238865" y="3839445"/>
            <a:ext cx="973394" cy="173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66075" y="1019055"/>
            <a:ext cx="4949408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</p:spTree>
    <p:extLst>
      <p:ext uri="{BB962C8B-B14F-4D97-AF65-F5344CB8AC3E}">
        <p14:creationId xmlns:p14="http://schemas.microsoft.com/office/powerpoint/2010/main" val="2709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1639</Words>
  <Application>Microsoft Office PowerPoint</Application>
  <PresentationFormat>Custom</PresentationFormat>
  <Paragraphs>337</Paragraphs>
  <Slides>40</Slides>
  <Notes>23</Notes>
  <HiddenSlides>0</HiddenSlides>
  <MMClips>30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Helvetica Neue</vt:lpstr>
      <vt:lpstr>Bernard MT Condensed</vt:lpstr>
      <vt:lpstr>Tahoma</vt:lpstr>
      <vt:lpstr>黑体</vt:lpstr>
      <vt:lpstr>Calibri</vt:lpstr>
      <vt:lpstr>Impact</vt:lpstr>
      <vt:lpstr>Calibri Light</vt:lpstr>
      <vt:lpstr>Century Gothic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113</cp:revision>
  <dcterms:created xsi:type="dcterms:W3CDTF">2021-01-14T04:28:38Z</dcterms:created>
  <dcterms:modified xsi:type="dcterms:W3CDTF">2021-08-24T16:34:13Z</dcterms:modified>
</cp:coreProperties>
</file>