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2" r:id="rId2"/>
    <p:sldMasterId id="2147483705" r:id="rId3"/>
  </p:sldMasterIdLst>
  <p:notesMasterIdLst>
    <p:notesMasterId r:id="rId39"/>
  </p:notesMasterIdLst>
  <p:sldIdLst>
    <p:sldId id="1355" r:id="rId4"/>
    <p:sldId id="1338" r:id="rId5"/>
    <p:sldId id="1357" r:id="rId6"/>
    <p:sldId id="1370" r:id="rId7"/>
    <p:sldId id="262" r:id="rId8"/>
    <p:sldId id="1366" r:id="rId9"/>
    <p:sldId id="1359" r:id="rId10"/>
    <p:sldId id="259" r:id="rId11"/>
    <p:sldId id="1073" r:id="rId12"/>
    <p:sldId id="1361" r:id="rId13"/>
    <p:sldId id="261" r:id="rId14"/>
    <p:sldId id="268" r:id="rId15"/>
    <p:sldId id="263" r:id="rId16"/>
    <p:sldId id="271" r:id="rId17"/>
    <p:sldId id="265" r:id="rId18"/>
    <p:sldId id="266" r:id="rId19"/>
    <p:sldId id="272" r:id="rId20"/>
    <p:sldId id="273" r:id="rId21"/>
    <p:sldId id="269" r:id="rId22"/>
    <p:sldId id="264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1383" r:id="rId31"/>
    <p:sldId id="260" r:id="rId32"/>
    <p:sldId id="1212" r:id="rId33"/>
    <p:sldId id="1233" r:id="rId34"/>
    <p:sldId id="405" r:id="rId35"/>
    <p:sldId id="1107" r:id="rId36"/>
    <p:sldId id="822" r:id="rId37"/>
    <p:sldId id="7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B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27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2F95B-140E-4773-90B8-B40E234271C8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387A6-7F52-4749-A2F4-9E583158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8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xmlns="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xmlns="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2640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887CD-E1CF-4393-A809-0414390A3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730040BB-09EA-4FC7-AF0C-DDDF70DAC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161D1-09B5-422C-AC22-69105629C0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3898C8B2-899D-4742-A1BF-B8B39BBC7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0748F411-FC76-4830-8887-40E22AEA4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6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9009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25524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00460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6546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28114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1130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9863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44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xmlns="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5986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241700"/>
      </p:ext>
    </p:extLst>
  </p:cSld>
  <p:clrMapOvr>
    <a:masterClrMapping/>
  </p:clrMapOvr>
  <p:transition spd="slow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5679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639444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137480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62967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301193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47553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39633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71885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51973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21185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62765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8598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434261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465603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9584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90906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411373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xmlns="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61548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439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8658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 and three columns 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>
            <a:spLocks noGrp="1"/>
          </p:cNvSpPr>
          <p:nvPr>
            <p:ph type="subTitle" idx="1"/>
          </p:nvPr>
        </p:nvSpPr>
        <p:spPr>
          <a:xfrm>
            <a:off x="7887268" y="4616500"/>
            <a:ext cx="21728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subTitle" idx="2"/>
          </p:nvPr>
        </p:nvSpPr>
        <p:spPr>
          <a:xfrm>
            <a:off x="7887268" y="5169300"/>
            <a:ext cx="2172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3"/>
          </p:nvPr>
        </p:nvSpPr>
        <p:spPr>
          <a:xfrm>
            <a:off x="2131932" y="4616500"/>
            <a:ext cx="21728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subTitle" idx="4"/>
          </p:nvPr>
        </p:nvSpPr>
        <p:spPr>
          <a:xfrm>
            <a:off x="2131932" y="5169300"/>
            <a:ext cx="2172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0" name="Google Shape;410;p19"/>
          <p:cNvSpPr txBox="1">
            <a:spLocks noGrp="1"/>
          </p:cNvSpPr>
          <p:nvPr>
            <p:ph type="subTitle" idx="5"/>
          </p:nvPr>
        </p:nvSpPr>
        <p:spPr>
          <a:xfrm>
            <a:off x="5015767" y="4616500"/>
            <a:ext cx="21728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6"/>
          </p:nvPr>
        </p:nvSpPr>
        <p:spPr>
          <a:xfrm>
            <a:off x="5015767" y="5169300"/>
            <a:ext cx="2172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2" name="Google Shape;412;p19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353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1680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11745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25442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379785"/>
      </p:ext>
    </p:extLst>
  </p:cSld>
  <p:clrMapOvr>
    <a:masterClrMapping/>
  </p:clrMapOvr>
  <p:transition spd="slow" advClick="0" advTm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29579-0433-4332-89F1-01F79468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F866F-4B10-448B-BFA8-4D4B8D1D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69E90-B988-4F80-B824-55E7F2DD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ABD8-A321-472E-9015-2D6690AE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893471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A879C4-FD2E-489A-9BC7-D1DE8C52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6D023-595B-41FB-8D38-6F5E769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187F6-72E0-42DD-81CA-8FB71FD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8BA2-5BFE-4D23-8374-DD2DB2378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23997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55DB3-9C44-4F2E-9585-BC31463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0896C-ED44-45C7-AB31-8ED6D52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8BD0D4-91E6-4C5D-825D-520B922C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5EEB-C394-4D5F-BB7E-EC5C0BD8A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71474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5980D30-0040-44C3-B902-A2FE9C47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ADB45CA-06EE-4AD6-A3B7-556164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F63621-EC37-4FBF-B1B2-217A540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D782-0735-446C-8A61-61CF7607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691225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78095B2-2481-47FB-918B-20123AE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3216E3E-CE5F-4C34-A2A0-89A29F05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3D5329E-74F2-450C-90EA-FD2AAEB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E31-7685-43BA-A8F7-8D954607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64797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C50D728-FFD8-4030-AF73-A98C049C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CACA08D-97CA-4B97-B6F6-D16CF436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86C3C91-CBF4-4FA0-BA34-19E931F8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E604-EA13-4B81-9BB2-3FDB7F5BD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7050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93517F8-2D8A-4B19-9283-E9B19CB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C91FD26-D15B-4073-8C82-FF69DAC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FBF1FC6-5E75-48D2-9876-62BDBEC1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1C6D-6C17-4C00-9031-3701B3A30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84518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05E1503-83B1-4D63-A5B1-6170629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DF7CDC-1AC1-4400-9504-A715D82C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9277095-0464-4401-BA8D-B918689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712C-0A71-4828-98C0-698CFF3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65969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65D044-D12D-43D0-B08A-8887C96C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FC29F5A-D4EC-4892-A8D5-3A1BFCD3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02268E9-7345-4CE5-97BE-A9D234CB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1723-D433-4986-B2A9-183F066F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2194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29089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13347E-B7F7-4EB2-9982-11EE16DC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57AA7-6099-457E-8361-C867CFBE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BD536-7439-4788-9154-99E912BC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88E-26F3-4F2A-9FAA-800FF2C66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03329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7C2394-3C91-4F01-923B-FD4F68D2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BBBDC6-EC0C-45D8-B018-E24094DC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AC0F3-4385-41EB-A1CB-5741FC45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E53D-7A00-46A4-875D-88DC44E5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72696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9488E8-1144-40FB-BBBB-5343F93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6BAA53-9326-46FC-A9F5-062EE927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45AA86-5926-49AC-8C85-66C6079D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2FD-09F6-477D-BF52-FE983934F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61898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5EBC026-B3F6-4BFE-BD89-B0297F2C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0385FAA-E2D2-42A2-8DC8-4D58A399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C5FBD27-BD51-4822-83F9-DCF27EB0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AB44-E2F4-4447-81FD-9D8FA3D6E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962646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91347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11229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xmlns="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3222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584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0170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8668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01554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0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6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97E9C20D-1475-4D1E-821C-C75C6E7E1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EF49769-6A4B-4A8E-90A6-E04801007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A687D-129D-4F00-B197-75C117BB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D804B-E250-4C1E-9B44-891E6E3A0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2B95F-3585-4019-BD48-D9224A86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12C2F8-FCF0-4DE8-9F90-89C76AD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86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wmf"/><Relationship Id="rId4" Type="http://schemas.openxmlformats.org/officeDocument/2006/relationships/image" Target="../media/image3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gi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jpeg"/><Relationship Id="rId7" Type="http://schemas.openxmlformats.org/officeDocument/2006/relationships/image" Target="../media/image55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gif"/><Relationship Id="rId5" Type="http://schemas.openxmlformats.org/officeDocument/2006/relationships/image" Target="../media/image4.png"/><Relationship Id="rId4" Type="http://schemas.openxmlformats.org/officeDocument/2006/relationships/image" Target="../media/image60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6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6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5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>
            <a:extLst>
              <a:ext uri="{FF2B5EF4-FFF2-40B4-BE49-F238E27FC236}">
                <a16:creationId xmlns:a16="http://schemas.microsoft.com/office/drawing/2014/main" xmlns="" id="{E64BE59F-71CA-C101-1EEB-2924A48D8B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904" y="665274"/>
            <a:ext cx="11130470" cy="6301409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VỚI MÔN TOÁN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4D!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xmlns="" id="{E26B7AC6-CC9F-105E-089C-710C0B19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4" y="392113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xmlns="" id="{6CB34AF4-5B23-CB6A-9675-14E945CA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269027" y="5156362"/>
            <a:ext cx="1590223" cy="16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3613BE0D-F48C-255E-B0FA-3EDA6D0F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1900" y="34396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xmlns="" id="{C729614A-822A-5484-984E-F99CC124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23" y="48361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5D4F15E-B3B4-5D6B-1638-F56675EE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xmlns="" id="{C2B4B332-4B12-4664-6FE7-F6661E0A8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1382" y="277838"/>
            <a:ext cx="6149009" cy="49611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TRƯỜNG TIỂU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NGUYỄN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CÔNG SÁU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xmlns="" id="{09429AED-8065-811F-B937-CCC88147F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401" y="5927192"/>
            <a:ext cx="5826989" cy="577644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THỊ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THÚY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274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 rot="21268311">
            <a:off x="1361436" y="1011286"/>
            <a:ext cx="8373291" cy="4186859"/>
          </a:xfrm>
          <a:prstGeom prst="irregularSeal1">
            <a:avLst/>
          </a:prstGeom>
          <a:solidFill>
            <a:srgbClr val="00B050"/>
          </a:solidFill>
          <a:ln w="57150" cap="flat" cmpd="sng" algn="ctr">
            <a:solidFill>
              <a:srgbClr val="0000FF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30">
            <a:off x="1239983" y="344013"/>
            <a:ext cx="2672928" cy="23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448" descr="tro choi">
            <a:extLst>
              <a:ext uri="{FF2B5EF4-FFF2-40B4-BE49-F238E27FC236}">
                <a16:creationId xmlns:a16="http://schemas.microsoft.com/office/drawing/2014/main" xmlns="" id="{D7C6A883-A79E-40BF-B8C2-C5C6417F41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300">
            <a:off x="2956299" y="2195016"/>
            <a:ext cx="4678918" cy="16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xmlns="" id="{7E60A286-A260-1643-57AB-1B88EB808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4230" y="4070807"/>
            <a:ext cx="6501281" cy="1640230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GHÉP HÌNH</a:t>
            </a:r>
          </a:p>
        </p:txBody>
      </p:sp>
      <p:pic>
        <p:nvPicPr>
          <p:cNvPr id="3" name="Picture 11" descr="dongho">
            <a:extLst>
              <a:ext uri="{FF2B5EF4-FFF2-40B4-BE49-F238E27FC236}">
                <a16:creationId xmlns:a16="http://schemas.microsoft.com/office/drawing/2014/main" xmlns="" id="{B085A14F-875A-E0A2-0008-91CDB5B8E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164" y="1570749"/>
            <a:ext cx="1524000" cy="153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56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391" y="7330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Chơi trò chơi “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hép hình”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391" y="2024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BẢN:</a:t>
            </a:r>
            <a:endParaRPr lang="vi-V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0/0107/tr68-b1-h1-vnen4-t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84" y="826757"/>
            <a:ext cx="1987125" cy="19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374" y="1317014"/>
            <a:ext cx="8233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bốn hình tam giác, mỗi hình như hình bên.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194" y="1811364"/>
            <a:ext cx="6560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85" y="4725799"/>
            <a:ext cx="11832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So sánh diện tích hình chữ nhật và hình thoi em vừa ghép được.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789" y="5244298"/>
            <a:ext cx="11734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hình chữ nhật vừa ghép bằng diện tích hình thoi vừa ghép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đều được tạo thành từ 4 hình tam giác có kích thước như nhau nên có diện tích bằng 4 lần diện tích tam giác vuông có độ dài hai cạnh góc vuông 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img.loigiaihay.com/picture/2020/0107/tr68-b1-h2-lg-vnen4-t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4"/>
          <a:stretch/>
        </p:blipFill>
        <p:spPr bwMode="auto">
          <a:xfrm>
            <a:off x="460374" y="2593076"/>
            <a:ext cx="2733202" cy="20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.loigiaihay.com/picture/2020/0107/tr68-b1-h2-lg-vnen4-t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8" t="26560"/>
          <a:stretch/>
        </p:blipFill>
        <p:spPr bwMode="auto">
          <a:xfrm>
            <a:off x="4903593" y="2593022"/>
            <a:ext cx="2231172" cy="14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18741" y="3846928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8189" y="3873037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97352" y="3291292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9151" y="3425989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6257" y="3468397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1359558" y="3992288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1352893" y="3119273"/>
            <a:ext cx="1241946" cy="442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70" y="4720775"/>
            <a:ext cx="9103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Tính diện tích hình chữ nhật em vừa ghép được.</a:t>
            </a:r>
            <a:b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258" y="5398048"/>
            <a:ext cx="6489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vừa ghép được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 x 2) x 2 = 12 (cm</a:t>
            </a:r>
            <a:r>
              <a:rPr lang="vi-VN" sz="28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610" y="4679330"/>
            <a:ext cx="11314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chiều dài, chiều rộng của hình chữ nhật và độ dài các đường chéo của hình thoi.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0789" y="5625051"/>
                <a:ext cx="11774658" cy="114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dài của hình chữ nhật bằng độ dài đường chéo lớn của hình thoi.</a:t>
                </a:r>
              </a:p>
              <a:p>
                <a:pPr algn="just"/>
                <a:r>
                  <a:rPr lang="vi-V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rộng của hình chữ nhật bằng 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độ dài đường chéo nhỏ của hình thoi.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9" y="5625051"/>
                <a:ext cx="11774658" cy="1143518"/>
              </a:xfrm>
              <a:prstGeom prst="rect">
                <a:avLst/>
              </a:prstGeom>
              <a:blipFill>
                <a:blip r:embed="rId5"/>
                <a:stretch>
                  <a:fillRect l="-1035"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76ECE3BE-A4D9-5F33-A810-298194AF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695325"/>
            <a:ext cx="12382500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11DB5F1-75D0-DEB7-A4CE-65A0A805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" name="Picture 2" descr="Hướng dương mặt cười ngộ nghĩnh đáng yêu – Ngôi nhà Chích Bông">
            <a:extLst>
              <a:ext uri="{FF2B5EF4-FFF2-40B4-BE49-F238E27FC236}">
                <a16:creationId xmlns:a16="http://schemas.microsoft.com/office/drawing/2014/main" xmlns="" id="{D5BD8A75-C5B1-AF3A-1E74-39EB7EE6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8" l="0" r="100000">
                        <a14:foregroundMark x1="23800" y1="88903" x2="23800" y2="88903"/>
                        <a14:foregroundMark x1="9200" y1="96867" x2="33300" y2="6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9969" cy="17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ướng dương mặt cười ngộ nghĩnh đáng yêu – Ngôi nhà Chích Bông">
            <a:extLst>
              <a:ext uri="{FF2B5EF4-FFF2-40B4-BE49-F238E27FC236}">
                <a16:creationId xmlns:a16="http://schemas.microsoft.com/office/drawing/2014/main" xmlns="" id="{C7CE52DF-6F24-EF8C-A0AF-88E2A3E8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8" l="0" r="100000">
                        <a14:foregroundMark x1="23800" y1="88903" x2="23800" y2="88903"/>
                        <a14:foregroundMark x1="9200" y1="96867" x2="33300" y2="6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656" y="5059100"/>
            <a:ext cx="2219969" cy="17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ướng dương mặt cười ngộ nghĩnh đáng yêu – Ngôi nhà Chích Bông">
            <a:extLst>
              <a:ext uri="{FF2B5EF4-FFF2-40B4-BE49-F238E27FC236}">
                <a16:creationId xmlns:a16="http://schemas.microsoft.com/office/drawing/2014/main" xmlns="" id="{B33866DC-F6D2-D8C8-F244-3F2A1FCB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8" l="0" r="100000">
                        <a14:foregroundMark x1="23800" y1="88903" x2="23800" y2="88903"/>
                        <a14:foregroundMark x1="9200" y1="96867" x2="33300" y2="6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7" y="5098856"/>
            <a:ext cx="2219969" cy="17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ướng dương mặt cười ngộ nghĩnh đáng yêu – Ngôi nhà Chích Bông">
            <a:extLst>
              <a:ext uri="{FF2B5EF4-FFF2-40B4-BE49-F238E27FC236}">
                <a16:creationId xmlns:a16="http://schemas.microsoft.com/office/drawing/2014/main" xmlns="" id="{4C6979F2-809D-464A-5B43-877D067F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8" l="0" r="100000">
                        <a14:foregroundMark x1="23800" y1="88903" x2="23800" y2="88903"/>
                        <a14:foregroundMark x1="9200" y1="96867" x2="33300" y2="6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81" y="-155631"/>
            <a:ext cx="2219969" cy="17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576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66" y="149595"/>
            <a:ext cx="11314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417193"/>
                  </p:ext>
                </p:extLst>
              </p:nvPr>
            </p:nvGraphicFramePr>
            <p:xfrm>
              <a:off x="256066" y="5501694"/>
              <a:ext cx="11565694" cy="1326388"/>
            </p:xfrm>
            <a:graphic>
              <a:graphicData uri="http://schemas.openxmlformats.org/drawingml/2006/table">
                <a:tbl>
                  <a:tblPr/>
                  <a:tblGrid>
                    <a:gridCol w="11565694">
                      <a:extLst>
                        <a:ext uri="{9D8B030D-6E8A-4147-A177-3AD203B41FA5}">
                          <a16:colId xmlns:a16="http://schemas.microsoft.com/office/drawing/2014/main" xmlns="" val="182671181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vi-VN" sz="2400" b="1" i="1" dirty="0">
                              <a:solidFill>
                                <a:srgbClr val="0000FF"/>
                              </a:solidFill>
                              <a:effectLst/>
                              <a:latin typeface="+mj-lt"/>
                            </a:rPr>
                            <a:t>Diện</a:t>
                          </a:r>
                          <a:r>
                            <a:rPr lang="vi-VN" sz="2400" b="1" i="1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vi-VN" sz="2400" b="1" i="1" dirty="0">
                              <a:solidFill>
                                <a:srgbClr val="0000FF"/>
                              </a:solidFill>
                              <a:effectLst/>
                              <a:latin typeface="+mj-lt"/>
                            </a:rPr>
                            <a:t>tích hình thoi bằng tích độ dài hai đường chéo chia cho 2 (cùng một đơn vị đo)</a:t>
                          </a:r>
                          <a:r>
                            <a:rPr lang="en-US" sz="2400" b="1" i="1" dirty="0">
                              <a:solidFill>
                                <a:srgbClr val="0000FF"/>
                              </a:solidFill>
                              <a:effectLst/>
                              <a:latin typeface="+mj-lt"/>
                            </a:rPr>
                            <a:t>.</a:t>
                          </a:r>
                        </a:p>
                        <a:p>
                          <a:pPr algn="ctr" fontAlgn="t"/>
                          <a:r>
                            <a:rPr lang="en-US" sz="2400" b="0" i="1" baseline="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   </a:t>
                          </a:r>
                          <a:r>
                            <a:rPr lang="vi-VN" sz="2400" b="0" i="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S</a:t>
                          </a:r>
                          <a: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vi-VN" sz="2400" b="0" i="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=</a:t>
                          </a:r>
                          <a: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en-US" altLang="en-US" sz="2000" b="0" dirty="0">
                              <a:solidFill>
                                <a:srgbClr val="FF0000"/>
                              </a:solidFill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× </m:t>
                                  </m:r>
                                  <m:r>
                                    <a:rPr lang="en-US" alt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vi-VN" sz="2400" b="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ctr" fontAlgn="t"/>
                          <a:r>
                            <a:rPr lang="vi-VN" sz="2400" b="0" dirty="0">
                              <a:solidFill>
                                <a:srgbClr val="0000FF"/>
                              </a:solidFill>
                              <a:effectLst/>
                              <a:latin typeface="+mj-lt"/>
                            </a:rPr>
                            <a:t>(</a:t>
                          </a:r>
                          <a:r>
                            <a:rPr lang="vi-VN" sz="2400" b="0" i="1" dirty="0">
                              <a:solidFill>
                                <a:srgbClr val="0000FF"/>
                              </a:solidFill>
                              <a:effectLst/>
                              <a:latin typeface="+mj-lt"/>
                            </a:rPr>
                            <a:t>S là diện tích hình thoi; m, n là độ dài của hai đường chéo</a:t>
                          </a:r>
                          <a:r>
                            <a:rPr lang="vi-VN" sz="2400" b="0" dirty="0">
                              <a:solidFill>
                                <a:srgbClr val="0000FF"/>
                              </a:solidFill>
                              <a:effectLst/>
                              <a:latin typeface="+mj-lt"/>
                            </a:rPr>
                            <a:t>).</a:t>
                          </a:r>
                        </a:p>
                      </a:txBody>
                      <a:tcPr marL="47625" marR="47625" marT="47625" marB="47625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68525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417193"/>
                  </p:ext>
                </p:extLst>
              </p:nvPr>
            </p:nvGraphicFramePr>
            <p:xfrm>
              <a:off x="256066" y="5501694"/>
              <a:ext cx="11565694" cy="1326388"/>
            </p:xfrm>
            <a:graphic>
              <a:graphicData uri="http://schemas.openxmlformats.org/drawingml/2006/table">
                <a:tbl>
                  <a:tblPr/>
                  <a:tblGrid>
                    <a:gridCol w="11565694">
                      <a:extLst>
                        <a:ext uri="{9D8B030D-6E8A-4147-A177-3AD203B41FA5}">
                          <a16:colId xmlns:a16="http://schemas.microsoft.com/office/drawing/2014/main" val="1826711816"/>
                        </a:ext>
                      </a:extLst>
                    </a:gridCol>
                  </a:tblGrid>
                  <a:tr h="13263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25" marR="47625" marT="47625" marB="47625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3196" b="-10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5250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370239" y="680285"/>
                <a:ext cx="11451521" cy="47863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= m, BD = 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AOD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COD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MNCA (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MNCA.</a:t>
                </a:r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MNCA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m×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 ×</a:t>
                </a:r>
                <a:r>
                  <a:rPr lang="en-US" altLang="en-US" sz="24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4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kumimoji="0" lang="en-US" alt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en-US" sz="20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239" y="680285"/>
                <a:ext cx="11451521" cy="4786375"/>
              </a:xfrm>
              <a:prstGeom prst="rect">
                <a:avLst/>
              </a:prstGeom>
              <a:blipFill>
                <a:blip r:embed="rId3"/>
                <a:stretch>
                  <a:fillRect l="-1651" t="-1529" r="-852" b="-16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img.loigiaihay.com/picture/2020/0107/tr68-b2-h1-vnen4-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15" y="1485927"/>
            <a:ext cx="6139858" cy="25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6BF615F1-79E3-9D21-3C82-923161CE6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7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63631" y="347458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thoi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AC = m, BD = n.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843530" y="1500777"/>
            <a:ext cx="4032250" cy="2952750"/>
          </a:xfrm>
          <a:prstGeom prst="diamond">
            <a:avLst/>
          </a:prstGeom>
          <a:solidFill>
            <a:srgbClr val="FBB63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729480" y="4390027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411731" y="2796177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985318" y="2796177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699318" y="1113427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866005" y="1511890"/>
            <a:ext cx="1588" cy="295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843530" y="2981916"/>
            <a:ext cx="403225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445318" y="2942227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843530" y="3000966"/>
            <a:ext cx="1588" cy="2160587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8886893" y="3000966"/>
            <a:ext cx="61912" cy="2181225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843531" y="2973977"/>
            <a:ext cx="4105275" cy="15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861243" y="5152027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3908493" y="4451941"/>
            <a:ext cx="2951162" cy="1587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3900556" y="1538877"/>
            <a:ext cx="2951163" cy="1588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6867594" y="1494427"/>
            <a:ext cx="1587" cy="29527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521144" y="2669177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938280" y="2561228"/>
            <a:ext cx="22860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S</a:t>
            </a:r>
            <a:r>
              <a:rPr lang="en-US" altLang="en-US" sz="4000" b="1" baseline="-2500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ABCD 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</a:rPr>
              <a:t>= ?</a:t>
            </a:r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6851718" y="2805703"/>
            <a:ext cx="182562" cy="182563"/>
          </a:xfrm>
          <a:custGeom>
            <a:avLst/>
            <a:gdLst>
              <a:gd name="T0" fmla="*/ 0 w 672"/>
              <a:gd name="T1" fmla="*/ 0 h 672"/>
              <a:gd name="T2" fmla="*/ 2147483646 w 672"/>
              <a:gd name="T3" fmla="*/ 0 h 672"/>
              <a:gd name="T4" fmla="*/ 2147483646 w 672"/>
              <a:gd name="T5" fmla="*/ 2147483646 h 672"/>
              <a:gd name="T6" fmla="*/ 0 60000 65536"/>
              <a:gd name="T7" fmla="*/ 0 60000 65536"/>
              <a:gd name="T8" fmla="*/ 0 60000 65536"/>
              <a:gd name="T9" fmla="*/ 0 w 672"/>
              <a:gd name="T10" fmla="*/ 0 h 672"/>
              <a:gd name="T11" fmla="*/ 672 w 67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72">
                <a:moveTo>
                  <a:pt x="0" y="0"/>
                </a:moveTo>
                <a:lnTo>
                  <a:pt x="672" y="0"/>
                </a:lnTo>
                <a:lnTo>
                  <a:pt x="672" y="67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C00B0B49-46BC-38CF-6829-883660C4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936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81481E-6 L -0.00157 0.313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32917 0.003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6" grpId="1" animBg="1"/>
      <p:bldP spid="17" grpId="0"/>
      <p:bldP spid="18" grpId="0" animBg="1"/>
      <p:bldP spid="19" grpId="0" animBg="1"/>
      <p:bldP spid="20" grpId="0" animBg="1"/>
      <p:bldP spid="20" grpId="1" animBg="1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6200000">
            <a:off x="2027827" y="638073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3628027" y="1476273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44748" y="1019073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1646827" y="1857273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94627" y="266054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59702" y="64442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71027" y="162867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84827" y="162867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94627" y="300027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42027" y="162867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646827" y="3076473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189627" y="1019073"/>
            <a:ext cx="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189627" y="1019073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1189627" y="2695473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646827" y="1857273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847227" y="1873148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2942227" y="1720749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5" name="Text Box 165"/>
          <p:cNvSpPr txBox="1">
            <a:spLocks noChangeArrowheads="1"/>
          </p:cNvSpPr>
          <p:nvPr/>
        </p:nvSpPr>
        <p:spPr bwMode="auto">
          <a:xfrm>
            <a:off x="3094627" y="265737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" name="Text Box 166"/>
          <p:cNvSpPr txBox="1">
            <a:spLocks noChangeArrowheads="1"/>
          </p:cNvSpPr>
          <p:nvPr/>
        </p:nvSpPr>
        <p:spPr bwMode="auto">
          <a:xfrm>
            <a:off x="3059702" y="64124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7" name="Text Box 167"/>
          <p:cNvSpPr txBox="1">
            <a:spLocks noChangeArrowheads="1"/>
          </p:cNvSpPr>
          <p:nvPr/>
        </p:nvSpPr>
        <p:spPr bwMode="auto">
          <a:xfrm>
            <a:off x="4771027" y="162549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8" name="Text Box 168"/>
          <p:cNvSpPr txBox="1">
            <a:spLocks noChangeArrowheads="1"/>
          </p:cNvSpPr>
          <p:nvPr/>
        </p:nvSpPr>
        <p:spPr bwMode="auto">
          <a:xfrm>
            <a:off x="1342027" y="162549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9" name="AutoShape 169"/>
          <p:cNvSpPr>
            <a:spLocks noChangeArrowheads="1"/>
          </p:cNvSpPr>
          <p:nvPr/>
        </p:nvSpPr>
        <p:spPr bwMode="auto">
          <a:xfrm rot="16200000">
            <a:off x="2044150" y="653947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0" name="AutoShape 170"/>
          <p:cNvSpPr>
            <a:spLocks noChangeArrowheads="1"/>
          </p:cNvSpPr>
          <p:nvPr/>
        </p:nvSpPr>
        <p:spPr bwMode="auto">
          <a:xfrm rot="5400000">
            <a:off x="3616447" y="1495465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1" name="AutoShape 171"/>
          <p:cNvSpPr>
            <a:spLocks noChangeArrowheads="1"/>
          </p:cNvSpPr>
          <p:nvPr/>
        </p:nvSpPr>
        <p:spPr bwMode="auto">
          <a:xfrm>
            <a:off x="3244748" y="1026510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2" name="AutoShape 172"/>
          <p:cNvSpPr>
            <a:spLocks noChangeArrowheads="1"/>
          </p:cNvSpPr>
          <p:nvPr/>
        </p:nvSpPr>
        <p:spPr bwMode="auto">
          <a:xfrm rot="10800000">
            <a:off x="1644548" y="1868566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D66E2468-F5D6-16EE-9521-FD925B26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113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49166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49167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4916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4916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49167 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49167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49167 3.7037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49167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703321" y="556143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Ghép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 rot="16200000">
            <a:off x="6550921" y="1227655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 rot="5400000">
            <a:off x="8151121" y="2065855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7770121" y="1608655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 rot="10800000">
            <a:off x="6169921" y="2446855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617721" y="325013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582796" y="123400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9294121" y="221825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865121" y="221825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912121" y="1218131"/>
            <a:ext cx="4191000" cy="2752725"/>
            <a:chOff x="96" y="1386"/>
            <a:chExt cx="2640" cy="1734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rot="-5400000">
              <a:off x="816" y="1382"/>
              <a:ext cx="528" cy="100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rot="5400000">
              <a:off x="1824" y="1910"/>
              <a:ext cx="528" cy="100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584" y="1622"/>
              <a:ext cx="1008" cy="52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rot="10800000">
              <a:off x="576" y="2150"/>
              <a:ext cx="1008" cy="52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88" y="265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466" y="138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54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96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488" y="287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8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576" y="291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88" y="162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288" y="162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288" y="267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6" y="215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592" y="216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392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465321" y="2294456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169921" y="2446855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0800000">
            <a:off x="9084571" y="2172219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Wingdings 2" pitchFamily="18" charset="2"/>
              </a:rPr>
              <a:t></a:t>
            </a:r>
            <a:endParaRPr lang="en-US" altLang="en-US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 rot="5400000">
            <a:off x="8151121" y="3742255"/>
            <a:ext cx="838200" cy="1600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 rot="10800000">
            <a:off x="6169921" y="4123255"/>
            <a:ext cx="1600200" cy="838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7310540" y="4833661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Wingdings 2" pitchFamily="18" charset="2"/>
              </a:rPr>
              <a:t></a:t>
            </a:r>
            <a:endParaRPr lang="en-US" altLang="en-US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7770121" y="412325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788921" y="123718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9217921" y="130385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525588A5-A1FA-1D82-BB3E-08CB7282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058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62 L -0.35039 -0.00209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4.79167E-6 0.244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4.79167E-6 0.24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972 L 1.875E-6 -0.175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23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13008 -0.370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185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12539 -0.370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  <p:bldP spid="8" grpId="1" animBg="1"/>
      <p:bldP spid="9" grpId="0"/>
      <p:bldP spid="31" grpId="0"/>
      <p:bldP spid="32" grpId="0" animBg="1"/>
      <p:bldP spid="32" grpId="1" animBg="1"/>
      <p:bldP spid="33" grpId="0"/>
      <p:bldP spid="33" grpId="1"/>
      <p:bldP spid="33" grpId="2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6" grpId="2"/>
      <p:bldP spid="37" grpId="0" animBg="1"/>
      <p:bldP spid="37" grpId="1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auto">
          <a:xfrm rot="16200000">
            <a:off x="6550921" y="613502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7770121" y="994502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582796" y="61985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9294121" y="160410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865121" y="160410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862169" y="600009"/>
            <a:ext cx="8458200" cy="2801938"/>
            <a:chOff x="96" y="1386"/>
            <a:chExt cx="5328" cy="1765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rot="-5400000">
              <a:off x="816" y="1382"/>
              <a:ext cx="528" cy="100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rot="5400000">
              <a:off x="1824" y="1910"/>
              <a:ext cx="528" cy="100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584" y="1622"/>
              <a:ext cx="1008" cy="52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rot="10800000">
              <a:off x="576" y="2150"/>
              <a:ext cx="1008" cy="52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88" y="265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466" y="138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54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96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488" y="287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8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576" y="291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88" y="162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288" y="162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288" y="267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6" y="215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592" y="216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392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4320" y="2901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3408" y="2949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408" y="2181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5424" y="2191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AutoShape 34"/>
          <p:cNvSpPr>
            <a:spLocks noChangeArrowheads="1"/>
          </p:cNvSpPr>
          <p:nvPr/>
        </p:nvSpPr>
        <p:spPr bwMode="auto">
          <a:xfrm rot="5400000">
            <a:off x="6562882" y="604423"/>
            <a:ext cx="838200" cy="1600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 rot="10800000">
            <a:off x="7782082" y="985424"/>
            <a:ext cx="1600200" cy="838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788921" y="62302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9217921" y="68970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700" y="1118482"/>
                <a:ext cx="46038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00" y="1118482"/>
                <a:ext cx="460382" cy="727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444544" y="3428933"/>
            <a:ext cx="10643783" cy="4273552"/>
            <a:chOff x="240" y="2448"/>
            <a:chExt cx="5231" cy="2692"/>
          </a:xfrm>
        </p:grpSpPr>
        <p:sp>
          <p:nvSpPr>
            <p:cNvPr id="51" name="Text Box 65"/>
            <p:cNvSpPr txBox="1">
              <a:spLocks noChangeArrowheads="1"/>
            </p:cNvSpPr>
            <p:nvPr/>
          </p:nvSpPr>
          <p:spPr bwMode="auto">
            <a:xfrm>
              <a:off x="1307" y="2448"/>
              <a:ext cx="31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6600"/>
                  </a:solidFill>
                </a:rPr>
                <a:t>Hãy</a:t>
              </a:r>
              <a:r>
                <a:rPr lang="en-US" altLang="en-US" b="1" dirty="0">
                  <a:solidFill>
                    <a:srgbClr val="006600"/>
                  </a:solidFill>
                </a:rPr>
                <a:t> so </a:t>
              </a:r>
              <a:r>
                <a:rPr lang="en-US" altLang="en-US" b="1" dirty="0" err="1">
                  <a:solidFill>
                    <a:srgbClr val="006600"/>
                  </a:solidFill>
                </a:rPr>
                <a:t>sánh</a:t>
              </a:r>
              <a:r>
                <a:rPr lang="en-US" altLang="en-US" b="1" dirty="0">
                  <a:solidFill>
                    <a:srgbClr val="006600"/>
                  </a:solidFill>
                </a:rPr>
                <a:t>: </a:t>
              </a:r>
            </a:p>
          </p:txBody>
        </p:sp>
        <p:sp>
          <p:nvSpPr>
            <p:cNvPr id="52" name="Text Box 66"/>
            <p:cNvSpPr txBox="1">
              <a:spLocks noChangeArrowheads="1"/>
            </p:cNvSpPr>
            <p:nvPr/>
          </p:nvSpPr>
          <p:spPr bwMode="auto">
            <a:xfrm>
              <a:off x="240" y="2910"/>
              <a:ext cx="5231" cy="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b="1" dirty="0">
                  <a:solidFill>
                    <a:srgbClr val="0000FF"/>
                  </a:solidFill>
                </a:rPr>
                <a:t>S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thoi</a:t>
              </a:r>
              <a:r>
                <a:rPr lang="en-US" altLang="en-US" b="1" dirty="0">
                  <a:solidFill>
                    <a:srgbClr val="0000FF"/>
                  </a:solidFill>
                </a:rPr>
                <a:t> ABCD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với</a:t>
              </a:r>
              <a:r>
                <a:rPr lang="en-US" altLang="en-US" b="1" dirty="0">
                  <a:solidFill>
                    <a:srgbClr val="0000FF"/>
                  </a:solidFill>
                </a:rPr>
                <a:t> S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chữ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nhật</a:t>
              </a:r>
              <a:r>
                <a:rPr lang="en-US" altLang="en-US" b="1" dirty="0">
                  <a:solidFill>
                    <a:srgbClr val="0000FF"/>
                  </a:solidFill>
                </a:rPr>
                <a:t> MNCA.</a:t>
              </a:r>
            </a:p>
            <a:p>
              <a:pPr marL="0" indent="0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00FF"/>
                  </a:solidFill>
                </a:rPr>
                <a:t>2.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Chiều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dài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chữ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nhật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với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đường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chéo</a:t>
              </a:r>
              <a:r>
                <a:rPr lang="en-US" altLang="en-US" b="1" dirty="0">
                  <a:solidFill>
                    <a:srgbClr val="0000FF"/>
                  </a:solidFill>
                </a:rPr>
                <a:t> AC.</a:t>
              </a:r>
            </a:p>
            <a:p>
              <a:pPr marL="0" indent="0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00FF"/>
                  </a:solidFill>
                </a:rPr>
                <a:t>3.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Chiều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rộng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chữ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nhật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với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đường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chéo</a:t>
              </a:r>
              <a:r>
                <a:rPr lang="en-US" altLang="en-US" b="1" dirty="0">
                  <a:solidFill>
                    <a:srgbClr val="0000FF"/>
                  </a:solidFill>
                </a:rPr>
                <a:t> BD.</a:t>
              </a:r>
            </a:p>
            <a:p>
              <a:pPr marL="0" indent="0" eaLnBrk="1" hangingPunct="1">
                <a:spcBef>
                  <a:spcPct val="50000"/>
                </a:spcBef>
              </a:pPr>
              <a:endParaRPr lang="en-US" altLang="en-US" b="1" dirty="0">
                <a:solidFill>
                  <a:srgbClr val="0000FF"/>
                </a:solidFill>
              </a:endParaRP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endParaRPr lang="en-US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381000" y="5105400"/>
            <a:ext cx="929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2.Chiều </a:t>
            </a:r>
            <a:r>
              <a:rPr lang="en-US" altLang="en-US" b="1" dirty="0" err="1">
                <a:solidFill>
                  <a:srgbClr val="0000FF"/>
                </a:solidFill>
              </a:rPr>
              <a:t>dài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nhật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chéo</a:t>
            </a:r>
            <a:r>
              <a:rPr lang="en-US" altLang="en-US" b="1" dirty="0">
                <a:solidFill>
                  <a:srgbClr val="0000FF"/>
                </a:solidFill>
              </a:rPr>
              <a:t> AC.</a:t>
            </a:r>
          </a:p>
        </p:txBody>
      </p:sp>
      <p:sp>
        <p:nvSpPr>
          <p:cNvPr id="64" name="Text Box 48"/>
          <p:cNvSpPr txBox="1">
            <a:spLocks noChangeArrowheads="1"/>
          </p:cNvSpPr>
          <p:nvPr/>
        </p:nvSpPr>
        <p:spPr bwMode="auto">
          <a:xfrm>
            <a:off x="381000" y="4343399"/>
            <a:ext cx="952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 dirty="0">
                <a:solidFill>
                  <a:srgbClr val="0000FF"/>
                </a:solidFill>
              </a:rPr>
              <a:t>S </a:t>
            </a: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thoi</a:t>
            </a:r>
            <a:r>
              <a:rPr lang="en-US" altLang="en-US" b="1" dirty="0">
                <a:solidFill>
                  <a:srgbClr val="0000FF"/>
                </a:solidFill>
              </a:rPr>
              <a:t> ABCD </a:t>
            </a:r>
            <a:r>
              <a:rPr lang="en-US" altLang="en-US" b="1" dirty="0" err="1">
                <a:solidFill>
                  <a:srgbClr val="FF0000"/>
                </a:solidFill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</a:rPr>
              <a:t> S </a:t>
            </a: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nhật</a:t>
            </a:r>
            <a:r>
              <a:rPr lang="en-US" altLang="en-US" b="1" dirty="0">
                <a:solidFill>
                  <a:srgbClr val="0000FF"/>
                </a:solidFill>
              </a:rPr>
              <a:t> MNCA.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50"/>
              <p:cNvSpPr txBox="1">
                <a:spLocks noChangeArrowheads="1"/>
              </p:cNvSpPr>
              <p:nvPr/>
            </p:nvSpPr>
            <p:spPr bwMode="auto">
              <a:xfrm>
                <a:off x="381000" y="5897560"/>
                <a:ext cx="9982200" cy="832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00FF"/>
                    </a:solidFill>
                  </a:rPr>
                  <a:t>3.Chiều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rộng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chữ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nhật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</a:rPr>
                  <a:t>bằng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rgbClr val="0000FF"/>
                    </a:solidFill>
                  </a:rPr>
                  <a:t>  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chéo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BD.</a:t>
                </a:r>
              </a:p>
            </p:txBody>
          </p:sp>
        </mc:Choice>
        <mc:Fallback xmlns="">
          <p:sp>
            <p:nvSpPr>
              <p:cNvPr id="65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897560"/>
                <a:ext cx="9982200" cy="832344"/>
              </a:xfrm>
              <a:prstGeom prst="rect">
                <a:avLst/>
              </a:prstGeom>
              <a:blipFill>
                <a:blip r:embed="rId3"/>
                <a:stretch>
                  <a:fillRect l="-1588" b="-5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738732" y="1107320"/>
                <a:ext cx="46038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732" y="1107320"/>
                <a:ext cx="460382" cy="727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175515" y="1818861"/>
                <a:ext cx="46038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15" y="1818861"/>
                <a:ext cx="460382" cy="727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9A8C4A2-42C8-8F77-AE8E-DA43E02C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159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auto">
          <a:xfrm rot="16200000">
            <a:off x="6550921" y="613502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7770121" y="994502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582796" y="61985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9294121" y="160410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865121" y="160410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862169" y="600009"/>
            <a:ext cx="8458200" cy="2801938"/>
            <a:chOff x="96" y="1386"/>
            <a:chExt cx="5328" cy="1765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rot="-5400000">
              <a:off x="816" y="1382"/>
              <a:ext cx="528" cy="100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rot="5400000">
              <a:off x="1824" y="1910"/>
              <a:ext cx="528" cy="100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584" y="1622"/>
              <a:ext cx="1008" cy="52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rot="10800000">
              <a:off x="576" y="2150"/>
              <a:ext cx="1008" cy="528"/>
            </a:xfrm>
            <a:prstGeom prst="rtTriangle">
              <a:avLst/>
            </a:prstGeom>
            <a:solidFill>
              <a:srgbClr val="FBB6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88" y="265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466" y="138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54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96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488" y="287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8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576" y="291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88" y="162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288" y="162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288" y="267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6" y="215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592" y="216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392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4320" y="2901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3408" y="2949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408" y="2181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5424" y="2191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AutoShape 34"/>
          <p:cNvSpPr>
            <a:spLocks noChangeArrowheads="1"/>
          </p:cNvSpPr>
          <p:nvPr/>
        </p:nvSpPr>
        <p:spPr bwMode="auto">
          <a:xfrm rot="5400000">
            <a:off x="6562882" y="604423"/>
            <a:ext cx="838200" cy="1600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 rot="10800000">
            <a:off x="7782082" y="985424"/>
            <a:ext cx="1600200" cy="838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788921" y="62302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9217921" y="68970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700" y="1118482"/>
                <a:ext cx="46038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00" y="1118482"/>
                <a:ext cx="460382" cy="727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16744" y="1066390"/>
                <a:ext cx="46038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744" y="1066390"/>
                <a:ext cx="460382" cy="727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193464" y="1830704"/>
                <a:ext cx="46038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64" y="1830704"/>
                <a:ext cx="460382" cy="727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 Box 47"/>
          <p:cNvSpPr txBox="1">
            <a:spLocks noChangeArrowheads="1"/>
          </p:cNvSpPr>
          <p:nvPr/>
        </p:nvSpPr>
        <p:spPr bwMode="auto">
          <a:xfrm>
            <a:off x="712944" y="3985143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S </a:t>
            </a: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nhật</a:t>
            </a:r>
            <a:r>
              <a:rPr lang="en-US" altLang="en-US" b="1" dirty="0">
                <a:solidFill>
                  <a:srgbClr val="0000FF"/>
                </a:solidFill>
              </a:rPr>
              <a:t> MNCA </a:t>
            </a:r>
            <a:r>
              <a:rPr lang="en-US" altLang="en-US" b="1" dirty="0" err="1">
                <a:solidFill>
                  <a:srgbClr val="0000FF"/>
                </a:solidFill>
              </a:rPr>
              <a:t>là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</a:p>
        </p:txBody>
      </p:sp>
      <p:grpSp>
        <p:nvGrpSpPr>
          <p:cNvPr id="76" name="Group 80"/>
          <p:cNvGrpSpPr>
            <a:grpSpLocks/>
          </p:cNvGrpSpPr>
          <p:nvPr/>
        </p:nvGrpSpPr>
        <p:grpSpPr bwMode="auto">
          <a:xfrm>
            <a:off x="5471617" y="3729557"/>
            <a:ext cx="2819400" cy="1112837"/>
            <a:chOff x="3456" y="2575"/>
            <a:chExt cx="1776" cy="701"/>
          </a:xfrm>
        </p:grpSpPr>
        <p:sp>
          <p:nvSpPr>
            <p:cNvPr id="77" name="Text Box 72"/>
            <p:cNvSpPr txBox="1">
              <a:spLocks noChangeArrowheads="1"/>
            </p:cNvSpPr>
            <p:nvPr/>
          </p:nvSpPr>
          <p:spPr bwMode="auto">
            <a:xfrm>
              <a:off x="3456" y="2719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m</a:t>
              </a:r>
              <a:r>
                <a:rPr lang="en-US" altLang="en-US">
                  <a:solidFill>
                    <a:srgbClr val="FF0000"/>
                  </a:solidFill>
                </a:rPr>
                <a:t>  x </a:t>
              </a:r>
            </a:p>
          </p:txBody>
        </p:sp>
        <p:grpSp>
          <p:nvGrpSpPr>
            <p:cNvPr id="78" name="Group 78"/>
            <p:cNvGrpSpPr>
              <a:grpSpLocks/>
            </p:cNvGrpSpPr>
            <p:nvPr/>
          </p:nvGrpSpPr>
          <p:grpSpPr bwMode="auto">
            <a:xfrm>
              <a:off x="4128" y="2575"/>
              <a:ext cx="240" cy="701"/>
              <a:chOff x="4128" y="2688"/>
              <a:chExt cx="240" cy="701"/>
            </a:xfrm>
          </p:grpSpPr>
          <p:sp>
            <p:nvSpPr>
              <p:cNvPr id="79" name="Text Box 74"/>
              <p:cNvSpPr txBox="1">
                <a:spLocks noChangeArrowheads="1"/>
              </p:cNvSpPr>
              <p:nvPr/>
            </p:nvSpPr>
            <p:spPr bwMode="auto">
              <a:xfrm>
                <a:off x="4128" y="3024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80" name="Text Box 76"/>
              <p:cNvSpPr txBox="1">
                <a:spLocks noChangeArrowheads="1"/>
              </p:cNvSpPr>
              <p:nvPr/>
            </p:nvSpPr>
            <p:spPr bwMode="auto">
              <a:xfrm>
                <a:off x="4128" y="2688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81" name="Line 77"/>
              <p:cNvSpPr>
                <a:spLocks noChangeShapeType="1"/>
              </p:cNvSpPr>
              <p:nvPr/>
            </p:nvSpPr>
            <p:spPr bwMode="auto">
              <a:xfrm>
                <a:off x="4128" y="3048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" name="Group 87"/>
          <p:cNvGrpSpPr>
            <a:grpSpLocks/>
          </p:cNvGrpSpPr>
          <p:nvPr/>
        </p:nvGrpSpPr>
        <p:grpSpPr bwMode="auto">
          <a:xfrm>
            <a:off x="7071817" y="3804169"/>
            <a:ext cx="2971800" cy="1065213"/>
            <a:chOff x="4320" y="2622"/>
            <a:chExt cx="1872" cy="671"/>
          </a:xfrm>
        </p:grpSpPr>
        <p:sp>
          <p:nvSpPr>
            <p:cNvPr id="83" name="Text Box 81"/>
            <p:cNvSpPr txBox="1">
              <a:spLocks noChangeArrowheads="1"/>
            </p:cNvSpPr>
            <p:nvPr/>
          </p:nvSpPr>
          <p:spPr bwMode="auto">
            <a:xfrm>
              <a:off x="4320" y="2766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=  </a:t>
              </a:r>
            </a:p>
          </p:txBody>
        </p:sp>
        <p:grpSp>
          <p:nvGrpSpPr>
            <p:cNvPr id="84" name="Group 85"/>
            <p:cNvGrpSpPr>
              <a:grpSpLocks/>
            </p:cNvGrpSpPr>
            <p:nvPr/>
          </p:nvGrpSpPr>
          <p:grpSpPr bwMode="auto">
            <a:xfrm>
              <a:off x="4656" y="2622"/>
              <a:ext cx="1152" cy="671"/>
              <a:chOff x="4608" y="3216"/>
              <a:chExt cx="1152" cy="671"/>
            </a:xfrm>
          </p:grpSpPr>
          <p:sp>
            <p:nvSpPr>
              <p:cNvPr id="85" name="Text Box 82"/>
              <p:cNvSpPr txBox="1">
                <a:spLocks noChangeArrowheads="1"/>
              </p:cNvSpPr>
              <p:nvPr/>
            </p:nvSpPr>
            <p:spPr bwMode="auto">
              <a:xfrm>
                <a:off x="4608" y="3216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0000"/>
                    </a:solidFill>
                  </a:rPr>
                  <a:t>m </a:t>
                </a:r>
                <a:r>
                  <a:rPr lang="en-US" altLang="en-US">
                    <a:solidFill>
                      <a:srgbClr val="FF0000"/>
                    </a:solidFill>
                  </a:rPr>
                  <a:t> x  </a:t>
                </a:r>
                <a:r>
                  <a:rPr lang="en-US" altLang="en-US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86" name="Line 83"/>
              <p:cNvSpPr>
                <a:spLocks noChangeShapeType="1"/>
              </p:cNvSpPr>
              <p:nvPr/>
            </p:nvSpPr>
            <p:spPr bwMode="auto">
              <a:xfrm>
                <a:off x="4608" y="3552"/>
                <a:ext cx="864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 Box 84"/>
              <p:cNvSpPr txBox="1">
                <a:spLocks noChangeArrowheads="1"/>
              </p:cNvSpPr>
              <p:nvPr/>
            </p:nvSpPr>
            <p:spPr bwMode="auto">
              <a:xfrm>
                <a:off x="4896" y="3522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88" name="AutoShape 88"/>
          <p:cNvSpPr>
            <a:spLocks noChangeArrowheads="1"/>
          </p:cNvSpPr>
          <p:nvPr/>
        </p:nvSpPr>
        <p:spPr bwMode="auto">
          <a:xfrm>
            <a:off x="1356817" y="5204344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2576017" y="5051944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S </a:t>
            </a: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thoi</a:t>
            </a:r>
            <a:r>
              <a:rPr lang="en-US" altLang="en-US" b="1" dirty="0">
                <a:solidFill>
                  <a:srgbClr val="0000FF"/>
                </a:solidFill>
              </a:rPr>
              <a:t> ABCD </a:t>
            </a:r>
            <a:r>
              <a:rPr lang="en-US" altLang="en-US" b="1" dirty="0" err="1">
                <a:solidFill>
                  <a:srgbClr val="0000FF"/>
                </a:solidFill>
              </a:rPr>
              <a:t>là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</a:p>
        </p:txBody>
      </p:sp>
      <p:grpSp>
        <p:nvGrpSpPr>
          <p:cNvPr id="90" name="Group 92"/>
          <p:cNvGrpSpPr>
            <a:grpSpLocks/>
          </p:cNvGrpSpPr>
          <p:nvPr/>
        </p:nvGrpSpPr>
        <p:grpSpPr bwMode="auto">
          <a:xfrm>
            <a:off x="6462217" y="4901132"/>
            <a:ext cx="1828800" cy="1065212"/>
            <a:chOff x="4608" y="3216"/>
            <a:chExt cx="1152" cy="671"/>
          </a:xfrm>
        </p:grpSpPr>
        <p:sp>
          <p:nvSpPr>
            <p:cNvPr id="91" name="Text Box 93"/>
            <p:cNvSpPr txBox="1">
              <a:spLocks noChangeArrowheads="1"/>
            </p:cNvSpPr>
            <p:nvPr/>
          </p:nvSpPr>
          <p:spPr bwMode="auto">
            <a:xfrm>
              <a:off x="4608" y="321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m </a:t>
              </a:r>
              <a:r>
                <a:rPr lang="en-US" altLang="en-US">
                  <a:solidFill>
                    <a:srgbClr val="FF0000"/>
                  </a:solidFill>
                </a:rPr>
                <a:t> x  </a:t>
              </a:r>
              <a:r>
                <a:rPr lang="en-US" altLang="en-US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4608" y="3552"/>
              <a:ext cx="864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95"/>
            <p:cNvSpPr txBox="1">
              <a:spLocks noChangeArrowheads="1"/>
            </p:cNvSpPr>
            <p:nvPr/>
          </p:nvSpPr>
          <p:spPr bwMode="auto">
            <a:xfrm>
              <a:off x="4896" y="352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1B2D0516-FC57-9E4C-D0BE-7482DBE5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396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8" grpId="0" animBg="1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6200000">
            <a:off x="5349916" y="256368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6950116" y="1094568"/>
            <a:ext cx="838200" cy="1600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69116" y="637368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4968916" y="1475568"/>
            <a:ext cx="1600200" cy="838200"/>
          </a:xfrm>
          <a:prstGeom prst="rtTriangle">
            <a:avLst/>
          </a:prstGeom>
          <a:solidFill>
            <a:srgbClr val="FBB63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16716" y="227884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1791" y="26271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093116" y="124696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550316" y="125331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16716" y="261856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64116" y="124696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968916" y="2694768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575716" y="637368"/>
            <a:ext cx="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518316" y="637368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6531016" y="2301068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968916" y="1475568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8169316" y="1491443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264316" y="1339044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612348" y="3789567"/>
            <a:ext cx="1176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thoi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ABCD, m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n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dài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chéo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558244" y="3199584"/>
            <a:ext cx="9397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thoi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m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n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23" name="Object 5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036470"/>
              </p:ext>
            </p:extLst>
          </p:nvPr>
        </p:nvGraphicFramePr>
        <p:xfrm>
          <a:off x="2646363" y="460375"/>
          <a:ext cx="13970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80835" imgH="393529" progId="Equation.3">
                  <p:embed/>
                </p:oleObj>
              </mc:Choice>
              <mc:Fallback>
                <p:oleObj name="Equation" r:id="rId3" imgW="380835" imgH="393529" progId="Equation.3">
                  <p:embed/>
                  <p:pic>
                    <p:nvPicPr>
                      <p:cNvPr id="23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460375"/>
                        <a:ext cx="13970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777916" y="890794"/>
            <a:ext cx="1884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altLang="en-US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ABCD 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558244" y="4571184"/>
            <a:ext cx="9257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thoi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58244" y="5226109"/>
            <a:ext cx="113016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thoi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,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dài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chéo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altLang="en-US" b="1" dirty="0">
                <a:latin typeface="Times New Roman" pitchFamily="18" charset="0"/>
              </a:rPr>
              <a:t>(</a:t>
            </a:r>
            <a:r>
              <a:rPr lang="en-US" altLang="en-US" b="1" dirty="0" err="1">
                <a:latin typeface="Times New Roman" pitchFamily="18" charset="0"/>
              </a:rPr>
              <a:t>cùng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một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vị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đo</a:t>
            </a:r>
            <a:r>
              <a:rPr lang="en-US" altLang="en-US" b="1" dirty="0">
                <a:latin typeface="Times New Roman" pitchFamily="18" charset="0"/>
              </a:rPr>
              <a:t>).</a:t>
            </a:r>
          </a:p>
        </p:txBody>
      </p:sp>
      <p:sp>
        <p:nvSpPr>
          <p:cNvPr id="45" name="Text Box 76"/>
          <p:cNvSpPr txBox="1">
            <a:spLocks noChangeArrowheads="1"/>
          </p:cNvSpPr>
          <p:nvPr/>
        </p:nvSpPr>
        <p:spPr bwMode="auto">
          <a:xfrm>
            <a:off x="3313221" y="3423462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thoi</a:t>
            </a:r>
            <a:r>
              <a:rPr lang="en-US" dirty="0">
                <a:solidFill>
                  <a:srgbClr val="0000FF"/>
                </a:solidFill>
              </a:rPr>
              <a:t> ABCD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: </a:t>
            </a:r>
          </a:p>
        </p:txBody>
      </p:sp>
      <p:grpSp>
        <p:nvGrpSpPr>
          <p:cNvPr id="46" name="Group 77"/>
          <p:cNvGrpSpPr>
            <a:grpSpLocks/>
          </p:cNvGrpSpPr>
          <p:nvPr/>
        </p:nvGrpSpPr>
        <p:grpSpPr bwMode="auto">
          <a:xfrm>
            <a:off x="7123221" y="3194862"/>
            <a:ext cx="1828800" cy="1065213"/>
            <a:chOff x="4608" y="3216"/>
            <a:chExt cx="1152" cy="671"/>
          </a:xfrm>
        </p:grpSpPr>
        <p:sp>
          <p:nvSpPr>
            <p:cNvPr id="47" name="Text Box 78"/>
            <p:cNvSpPr txBox="1">
              <a:spLocks noChangeArrowheads="1"/>
            </p:cNvSpPr>
            <p:nvPr/>
          </p:nvSpPr>
          <p:spPr bwMode="auto">
            <a:xfrm>
              <a:off x="4608" y="321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m </a:t>
              </a:r>
              <a:r>
                <a:rPr lang="en-US" dirty="0">
                  <a:solidFill>
                    <a:srgbClr val="FF0000"/>
                  </a:solidFill>
                </a:rPr>
                <a:t> x  </a:t>
              </a:r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48" name="Line 79"/>
            <p:cNvSpPr>
              <a:spLocks noChangeShapeType="1"/>
            </p:cNvSpPr>
            <p:nvPr/>
          </p:nvSpPr>
          <p:spPr bwMode="auto">
            <a:xfrm>
              <a:off x="4608" y="3552"/>
              <a:ext cx="864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Text Box 80"/>
            <p:cNvSpPr txBox="1">
              <a:spLocks noChangeArrowheads="1"/>
            </p:cNvSpPr>
            <p:nvPr/>
          </p:nvSpPr>
          <p:spPr bwMode="auto">
            <a:xfrm>
              <a:off x="4896" y="352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50" name="Text Box 81"/>
          <p:cNvSpPr txBox="1">
            <a:spLocks noChangeArrowheads="1"/>
          </p:cNvSpPr>
          <p:nvPr/>
        </p:nvSpPr>
        <p:spPr bwMode="auto">
          <a:xfrm>
            <a:off x="1796935" y="4606728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* </a:t>
            </a:r>
            <a:r>
              <a:rPr lang="en-US" b="1" dirty="0" err="1">
                <a:solidFill>
                  <a:srgbClr val="006600"/>
                </a:solidFill>
              </a:rPr>
              <a:t>Nêu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quy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tắc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tính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diện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tích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hình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thoi</a:t>
            </a:r>
            <a:r>
              <a:rPr lang="en-US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51" name="Text Box 82"/>
          <p:cNvSpPr txBox="1">
            <a:spLocks noChangeArrowheads="1"/>
          </p:cNvSpPr>
          <p:nvPr/>
        </p:nvSpPr>
        <p:spPr bwMode="auto">
          <a:xfrm>
            <a:off x="783038" y="4092400"/>
            <a:ext cx="1062592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thoi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chéo</a:t>
            </a:r>
            <a:r>
              <a:rPr lang="en-US" b="1" dirty="0"/>
              <a:t> chia </a:t>
            </a:r>
            <a:r>
              <a:rPr lang="en-US" b="1" dirty="0" err="1"/>
              <a:t>cho</a:t>
            </a:r>
            <a:r>
              <a:rPr lang="en-US" b="1" dirty="0"/>
              <a:t> 2 </a:t>
            </a:r>
            <a:r>
              <a:rPr lang="en-US" dirty="0"/>
              <a:t>(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)</a:t>
            </a:r>
          </a:p>
        </p:txBody>
      </p:sp>
      <p:grpSp>
        <p:nvGrpSpPr>
          <p:cNvPr id="52" name="Group 93"/>
          <p:cNvGrpSpPr>
            <a:grpSpLocks/>
          </p:cNvGrpSpPr>
          <p:nvPr/>
        </p:nvGrpSpPr>
        <p:grpSpPr bwMode="auto">
          <a:xfrm>
            <a:off x="2573503" y="5186165"/>
            <a:ext cx="2781300" cy="1068387"/>
            <a:chOff x="445" y="4558"/>
            <a:chExt cx="1752" cy="673"/>
          </a:xfrm>
        </p:grpSpPr>
        <p:grpSp>
          <p:nvGrpSpPr>
            <p:cNvPr id="53" name="Group 92"/>
            <p:cNvGrpSpPr>
              <a:grpSpLocks/>
            </p:cNvGrpSpPr>
            <p:nvPr/>
          </p:nvGrpSpPr>
          <p:grpSpPr bwMode="auto">
            <a:xfrm>
              <a:off x="1036" y="4558"/>
              <a:ext cx="1161" cy="673"/>
              <a:chOff x="1108" y="4847"/>
              <a:chExt cx="1161" cy="673"/>
            </a:xfrm>
          </p:grpSpPr>
          <p:sp>
            <p:nvSpPr>
              <p:cNvPr id="55" name="Text Box 84"/>
              <p:cNvSpPr txBox="1">
                <a:spLocks noChangeArrowheads="1"/>
              </p:cNvSpPr>
              <p:nvPr/>
            </p:nvSpPr>
            <p:spPr bwMode="auto">
              <a:xfrm>
                <a:off x="1121" y="4847"/>
                <a:ext cx="114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6600"/>
                    </a:solidFill>
                  </a:rPr>
                  <a:t>m </a:t>
                </a:r>
                <a:r>
                  <a:rPr lang="en-US" dirty="0">
                    <a:solidFill>
                      <a:srgbClr val="006600"/>
                    </a:solidFill>
                  </a:rPr>
                  <a:t> x  </a:t>
                </a:r>
                <a:r>
                  <a:rPr lang="en-US" b="1" dirty="0">
                    <a:solidFill>
                      <a:srgbClr val="006600"/>
                    </a:solidFill>
                  </a:rPr>
                  <a:t>n</a:t>
                </a:r>
              </a:p>
            </p:txBody>
          </p:sp>
          <p:sp>
            <p:nvSpPr>
              <p:cNvPr id="56" name="Line 85"/>
              <p:cNvSpPr>
                <a:spLocks noChangeShapeType="1"/>
              </p:cNvSpPr>
              <p:nvPr/>
            </p:nvSpPr>
            <p:spPr bwMode="auto">
              <a:xfrm>
                <a:off x="1108" y="5232"/>
                <a:ext cx="861" cy="0"/>
              </a:xfrm>
              <a:prstGeom prst="line">
                <a:avLst/>
              </a:prstGeom>
              <a:noFill/>
              <a:ln w="12700" cap="sq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7" name="Text Box 86"/>
              <p:cNvSpPr txBox="1">
                <a:spLocks noChangeArrowheads="1"/>
              </p:cNvSpPr>
              <p:nvPr/>
            </p:nvSpPr>
            <p:spPr bwMode="auto">
              <a:xfrm>
                <a:off x="1395" y="5155"/>
                <a:ext cx="33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6600"/>
                    </a:solidFill>
                  </a:rPr>
                  <a:t>2</a:t>
                </a:r>
              </a:p>
            </p:txBody>
          </p:sp>
        </p:grpSp>
        <p:sp>
          <p:nvSpPr>
            <p:cNvPr id="54" name="Text Box 87"/>
            <p:cNvSpPr txBox="1">
              <a:spLocks noChangeArrowheads="1"/>
            </p:cNvSpPr>
            <p:nvPr/>
          </p:nvSpPr>
          <p:spPr bwMode="auto">
            <a:xfrm>
              <a:off x="445" y="4713"/>
              <a:ext cx="6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6600"/>
                  </a:solidFill>
                </a:rPr>
                <a:t>S  =</a:t>
              </a:r>
            </a:p>
          </p:txBody>
        </p:sp>
      </p:grpSp>
      <p:sp>
        <p:nvSpPr>
          <p:cNvPr id="58" name="Text Box 89"/>
          <p:cNvSpPr txBox="1">
            <a:spLocks noChangeArrowheads="1"/>
          </p:cNvSpPr>
          <p:nvPr/>
        </p:nvSpPr>
        <p:spPr bwMode="auto">
          <a:xfrm>
            <a:off x="1713021" y="5190949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* </a:t>
            </a:r>
            <a:r>
              <a:rPr lang="en-US" b="1" dirty="0" err="1">
                <a:solidFill>
                  <a:srgbClr val="006600"/>
                </a:solidFill>
              </a:rPr>
              <a:t>Nêu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công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thức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tính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diện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tích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hình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thoi</a:t>
            </a:r>
            <a:r>
              <a:rPr lang="en-US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59" name="Text Box 90"/>
          <p:cNvSpPr txBox="1">
            <a:spLocks noChangeArrowheads="1"/>
          </p:cNvSpPr>
          <p:nvPr/>
        </p:nvSpPr>
        <p:spPr bwMode="auto">
          <a:xfrm>
            <a:off x="6759616" y="5456143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</a:rPr>
              <a:t>(S </a:t>
            </a:r>
            <a:r>
              <a:rPr lang="en-US" sz="2400" dirty="0" err="1">
                <a:solidFill>
                  <a:srgbClr val="0000CC"/>
                </a:solidFill>
              </a:rPr>
              <a:t>là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diện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tích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hình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thoi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0" name="Text Box 91"/>
          <p:cNvSpPr txBox="1">
            <a:spLocks noChangeArrowheads="1"/>
          </p:cNvSpPr>
          <p:nvPr/>
        </p:nvSpPr>
        <p:spPr bwMode="auto">
          <a:xfrm>
            <a:off x="6970013" y="5935062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</a:rPr>
              <a:t>m, n </a:t>
            </a:r>
            <a:r>
              <a:rPr lang="en-US" sz="2400" dirty="0" err="1">
                <a:solidFill>
                  <a:srgbClr val="0000CC"/>
                </a:solidFill>
              </a:rPr>
              <a:t>là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độ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dài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của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hai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đường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chéo</a:t>
            </a:r>
            <a:r>
              <a:rPr lang="en-US" sz="2400" dirty="0">
                <a:solidFill>
                  <a:srgbClr val="0000CC"/>
                </a:solidFill>
              </a:rPr>
              <a:t>)</a:t>
            </a:r>
          </a:p>
        </p:txBody>
      </p:sp>
      <p:grpSp>
        <p:nvGrpSpPr>
          <p:cNvPr id="62" name="Group 93"/>
          <p:cNvGrpSpPr>
            <a:grpSpLocks/>
          </p:cNvGrpSpPr>
          <p:nvPr/>
        </p:nvGrpSpPr>
        <p:grpSpPr bwMode="auto">
          <a:xfrm>
            <a:off x="511175" y="6078083"/>
            <a:ext cx="12759850" cy="1077912"/>
            <a:chOff x="224" y="4149"/>
            <a:chExt cx="1697" cy="679"/>
          </a:xfrm>
        </p:grpSpPr>
        <p:sp>
          <p:nvSpPr>
            <p:cNvPr id="65" name="Text Box 84"/>
            <p:cNvSpPr txBox="1">
              <a:spLocks noChangeArrowheads="1"/>
            </p:cNvSpPr>
            <p:nvPr/>
          </p:nvSpPr>
          <p:spPr bwMode="auto">
            <a:xfrm>
              <a:off x="773" y="4149"/>
              <a:ext cx="114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6600"/>
                  </a:solidFill>
                </a:rPr>
                <a:t>(m </a:t>
              </a:r>
              <a:r>
                <a:rPr lang="en-US" dirty="0">
                  <a:solidFill>
                    <a:srgbClr val="006600"/>
                  </a:solidFill>
                </a:rPr>
                <a:t> x  </a:t>
              </a:r>
              <a:r>
                <a:rPr lang="en-US" b="1" dirty="0">
                  <a:solidFill>
                    <a:srgbClr val="006600"/>
                  </a:solidFill>
                </a:rPr>
                <a:t>n) : 2 </a:t>
              </a:r>
            </a:p>
          </p:txBody>
        </p:sp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224" y="4210"/>
              <a:ext cx="62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006600"/>
                  </a:solidFill>
                </a:rPr>
                <a:t>Có</a:t>
              </a:r>
              <a:r>
                <a:rPr lang="en-US" dirty="0">
                  <a:solidFill>
                    <a:srgbClr val="006600"/>
                  </a:solidFill>
                </a:rPr>
                <a:t> </a:t>
              </a:r>
              <a:r>
                <a:rPr lang="en-US" dirty="0" err="1">
                  <a:solidFill>
                    <a:srgbClr val="006600"/>
                  </a:solidFill>
                </a:rPr>
                <a:t>thể</a:t>
              </a:r>
              <a:r>
                <a:rPr lang="en-US" dirty="0">
                  <a:solidFill>
                    <a:srgbClr val="006600"/>
                  </a:solidFill>
                </a:rPr>
                <a:t> </a:t>
              </a:r>
              <a:r>
                <a:rPr lang="en-US" dirty="0" err="1">
                  <a:solidFill>
                    <a:srgbClr val="006600"/>
                  </a:solidFill>
                </a:rPr>
                <a:t>viết</a:t>
              </a:r>
              <a:r>
                <a:rPr lang="en-US" dirty="0">
                  <a:solidFill>
                    <a:srgbClr val="006600"/>
                  </a:solidFill>
                </a:rPr>
                <a:t> </a:t>
              </a:r>
              <a:r>
                <a:rPr lang="en-US" dirty="0" err="1">
                  <a:solidFill>
                    <a:srgbClr val="006600"/>
                  </a:solidFill>
                </a:rPr>
                <a:t>như</a:t>
              </a:r>
              <a:r>
                <a:rPr lang="en-US" dirty="0">
                  <a:solidFill>
                    <a:srgbClr val="006600"/>
                  </a:solidFill>
                </a:rPr>
                <a:t> </a:t>
              </a:r>
              <a:r>
                <a:rPr lang="en-US" dirty="0" err="1">
                  <a:solidFill>
                    <a:srgbClr val="006600"/>
                  </a:solidFill>
                </a:rPr>
                <a:t>sau</a:t>
              </a:r>
              <a:r>
                <a:rPr lang="en-US" dirty="0">
                  <a:solidFill>
                    <a:srgbClr val="006600"/>
                  </a:solidFill>
                </a:rPr>
                <a:t>: S  =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818408F4-577F-EE41-53EC-383ABFF9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938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5" grpId="0"/>
      <p:bldP spid="25" grpId="1"/>
      <p:bldP spid="26" grpId="0"/>
      <p:bldP spid="26" grpId="1"/>
      <p:bldP spid="45" grpId="0"/>
      <p:bldP spid="50" grpId="0"/>
      <p:bldP spid="50" grpId="1"/>
      <p:bldP spid="51" grpId="0"/>
      <p:bldP spid="58" grpId="0"/>
      <p:bldP spid="58" grpId="1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1563" y="3132139"/>
            <a:ext cx="7175500" cy="1793875"/>
          </a:xfrm>
        </p:spPr>
        <p:txBody>
          <a:bodyPr/>
          <a:lstStyle/>
          <a:p>
            <a:pPr>
              <a:buClr>
                <a:srgbClr val="E46C0A"/>
              </a:buClr>
            </a:pPr>
            <a:endParaRPr lang="vi-VN" altLang="en-US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7201" y="5053013"/>
            <a:ext cx="5637213" cy="881062"/>
          </a:xfrm>
        </p:spPr>
        <p:txBody>
          <a:bodyPr/>
          <a:lstStyle/>
          <a:p>
            <a:endParaRPr lang="vi-VN" altLang="en-US">
              <a:solidFill>
                <a:srgbClr val="898989"/>
              </a:solidFill>
            </a:endParaRPr>
          </a:p>
        </p:txBody>
      </p:sp>
      <p:pic>
        <p:nvPicPr>
          <p:cNvPr id="16388" name="Picture 4" descr="12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081213" y="2209800"/>
            <a:ext cx="8151812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00" b="0" i="0" u="none" strike="noStrike" kern="10" cap="none" spc="0" normalizeH="0" baseline="0" noProof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2407" y="64573"/>
            <a:ext cx="1091979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CHÚNG MÌNH CÙNG KHỞI ĐỘNG NHÉ!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8" descr="Day hoa 2">
            <a:extLst>
              <a:ext uri="{FF2B5EF4-FFF2-40B4-BE49-F238E27FC236}">
                <a16:creationId xmlns:a16="http://schemas.microsoft.com/office/drawing/2014/main" xmlns="" id="{5E685966-CCBD-7D45-DA02-9B2286C88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8" y="4055165"/>
            <a:ext cx="1300503" cy="27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Day hoa 2">
            <a:extLst>
              <a:ext uri="{FF2B5EF4-FFF2-40B4-BE49-F238E27FC236}">
                <a16:creationId xmlns:a16="http://schemas.microsoft.com/office/drawing/2014/main" xmlns="" id="{567BAA9A-24F5-6E3A-A9E7-453DF57FD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956" y="104514"/>
            <a:ext cx="1300503" cy="31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xmlns="" id="{F7804250-67A6-623D-33FD-5A996325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87" y="3609776"/>
            <a:ext cx="2822713" cy="30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8EE105-BB3A-DECB-A33D-084608A9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图片 44">
            <a:extLst>
              <a:ext uri="{FF2B5EF4-FFF2-40B4-BE49-F238E27FC236}">
                <a16:creationId xmlns:a16="http://schemas.microsoft.com/office/drawing/2014/main" xmlns="" id="{E090D544-A881-957C-9FF3-18A504997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605228" y="225316"/>
            <a:ext cx="2041347" cy="2432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F852FA-40A0-8F5A-14E3-54B2D38C5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371" y="5348841"/>
            <a:ext cx="1767646" cy="13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0.01134 L -0.01445 0.01157 C -0.025 0.01851 -0.01679 0.01134 -0.02226 0.01898 C -0.02356 0.02083 -0.02513 0.02222 -0.02656 0.02407 L -0.02864 0.02662 C -0.03138 0.03634 -0.02825 0.02708 -0.03294 0.03518 C -0.03528 0.03958 -0.03346 0.03912 -0.03567 0.04398 C -0.03698 0.04675 -0.0388 0.04861 -0.03997 0.05162 C -0.04648 0.06898 -0.03971 0.05092 -0.04492 0.06435 C -0.04544 0.0655 -0.0457 0.06712 -0.04635 0.06782 C -0.04713 0.06921 -0.04817 0.06944 -0.04922 0.0706 C -0.05065 0.08101 -0.04856 0.07083 -0.05195 0.07777 C -0.0552 0.08472 -0.05364 0.08472 -0.0569 0.08912 C -0.05833 0.0912 -0.06119 0.09444 -0.06119 0.09444 C -0.06328 0.1 -0.06497 0.10555 -0.06823 0.10949 C -0.06901 0.11018 -0.06966 0.11134 -0.07044 0.1118 C -0.07135 0.11296 -0.07239 0.11319 -0.07317 0.11435 C -0.07409 0.1155 -0.07461 0.11712 -0.07539 0.11828 C -0.07604 0.11921 -0.07682 0.1199 -0.07747 0.12083 C -0.07825 0.12199 -0.07877 0.12361 -0.07955 0.1243 C -0.08099 0.12638 -0.08242 0.128 -0.08385 0.12962 C -0.08645 0.13263 -0.08841 0.13541 -0.09166 0.13703 L -0.09375 0.13819 C -0.09557 0.14143 -0.09752 0.1456 -0.10013 0.14699 L -0.10221 0.14837 C -0.10755 0.15486 -0.10104 0.14675 -0.10651 0.15486 C -0.10807 0.15694 -0.11002 0.1581 -0.11145 0.16087 C -0.11263 0.16342 -0.11432 0.16875 -0.11432 0.16898 C -0.11445 0.17152 -0.11471 0.17453 -0.11497 0.17754 C -0.11523 0.18009 -0.11562 0.18217 -0.11562 0.18495 C -0.11562 0.20069 -0.11562 0.21689 -0.11497 0.23287 C -0.11484 0.23472 -0.11393 0.23611 -0.11354 0.23796 C -0.11328 0.23912 -0.11315 0.2405 -0.11289 0.24166 C -0.11198 0.24513 -0.10989 0.25208 -0.10859 0.25416 C -0.10716 0.25671 -0.10599 0.25972 -0.10429 0.2618 C -0.10364 0.2625 -0.10299 0.26365 -0.10221 0.26435 C -0.10117 0.26527 -0.09987 0.26597 -0.09869 0.26689 C -0.09804 0.26736 -0.09726 0.26736 -0.09661 0.26805 C -0.09583 0.26875 -0.09518 0.2699 -0.0944 0.2706 C -0.09349 0.27152 -0.09036 0.27268 -0.08945 0.27314 C -0.0888 0.27384 -0.08815 0.275 -0.08737 0.27569 C -0.08659 0.27615 -0.08164 0.278 -0.08099 0.278 C -0.07955 0.27847 -0.07812 0.27893 -0.07682 0.27939 C -0.07513 0.27986 -0.072 0.28171 -0.07044 0.28194 C -0.06093 0.28263 -0.05156 0.28263 -0.04205 0.2831 C -0.03789 0.28356 -0.03359 0.28379 -0.02929 0.28449 C -0.02435 0.28518 -0.02539 0.28611 -0.02018 0.28819 C -0.01849 0.28888 -0.01679 0.28912 -0.01523 0.28935 C -0.0138 0.29027 -0.01237 0.2912 -0.01093 0.29189 C -0.00872 0.29305 -0.00364 0.29421 -0.00169 0.29444 C 0.00417 0.29513 0.01003 0.29537 0.01589 0.29583 C 0.01836 0.29652 0.01993 0.29699 0.02227 0.29814 C 0.02305 0.29861 0.0237 0.2993 0.02448 0.29953 C 0.02631 0.3 0.02826 0.30023 0.03008 0.30069 C 0.03203 0.30138 0.03386 0.30277 0.03581 0.30324 C 0.03724 0.3037 0.03855 0.30393 0.03998 0.30462 C 0.04102 0.30486 0.04193 0.30555 0.04284 0.30578 C 0.04453 0.30625 0.0461 0.30648 0.04779 0.30694 C 0.04896 0.3074 0.05013 0.30787 0.05131 0.30833 C 0.05274 0.30879 0.05417 0.30925 0.0556 0.30949 C 0.06055 0.3125 0.05456 0.30925 0.06407 0.31203 C 0.06485 0.31226 0.0655 0.31296 0.06615 0.31342 C 0.06758 0.31388 0.06901 0.31412 0.07045 0.31458 C 0.0711 0.31504 0.07188 0.31597 0.07253 0.31597 C 0.0849 0.31597 0.07761 0.31574 0.08321 0.31342 C 0.09076 0.30995 0.08269 0.31458 0.09024 0.30949 C 0.09102 0.30902 0.09167 0.30879 0.09232 0.30833 C 0.09362 0.30717 0.0948 0.30578 0.09597 0.30462 C 0.09662 0.3037 0.09727 0.30277 0.09805 0.30185 C 0.10026 0.3 0.10365 0.3 0.10586 0.29953 C 0.10703 0.29907 0.10821 0.29861 0.10938 0.29814 C 0.1112 0.29745 0.11315 0.29629 0.11498 0.29583 L 0.11993 0.29444 C 0.12071 0.29398 0.12136 0.29351 0.12214 0.29328 C 0.12396 0.29236 0.12591 0.29166 0.12774 0.29074 C 0.12969 0.28958 0.13633 0.28495 0.13841 0.2831 C 0.14076 0.28101 0.14532 0.27615 0.14753 0.27314 C 0.15105 0.26851 0.14948 0.27037 0.15248 0.26689 C 0.153 0.2655 0.15352 0.26435 0.15391 0.26296 C 0.15469 0.26134 0.15573 0.25995 0.15612 0.2581 C 0.15703 0.25138 0.15743 0.23796 0.15743 0.23819 C 0.1573 0.21944 0.15677 0.20069 0.15677 0.18217 C 0.15677 0.11851 0.15417 0.1375 0.15886 0.10833 C 0.15912 0.10416 0.15912 0.09976 0.15964 0.0956 C 0.1599 0.09305 0.16055 0.0905 0.16107 0.08819 C 0.16198 0.08287 0.16133 0.08541 0.16315 0.08032 L 0.16524 0.06921 C 0.1655 0.06782 0.16563 0.06643 0.16602 0.0655 C 0.16641 0.06435 0.16706 0.06319 0.16745 0.0618 C 0.16797 0.05925 0.16797 0.05648 0.16875 0.05416 C 0.16927 0.053 0.1698 0.05185 0.17019 0.05046 C 0.17084 0.04814 0.17136 0.04351 0.17162 0.04166 C 0.17188 0.04027 0.17201 0.03912 0.1724 0.03773 C 0.17279 0.03657 0.17331 0.03518 0.17383 0.03379 C 0.17357 -0.02917 0.17357 -0.09167 0.17305 -0.15463 C 0.17305 -0.15788 0.17162 -0.1595 0.17097 -0.1625 C 0.17058 -0.16343 0.17058 -0.16482 0.17019 -0.16598 C 0.1694 -0.16852 0.16732 -0.17269 0.16602 -0.17477 C 0.16368 -0.17801 0.16263 -0.17801 0.15964 -0.1801 L 0.15534 -0.18241 C 0.15469 -0.18264 0.15391 -0.18288 0.15326 -0.18357 C 0.14948 -0.18681 0.15144 -0.18565 0.14753 -0.1875 C 0.14688 -0.1882 0.14623 -0.18936 0.14545 -0.18982 C 0.14414 -0.19098 0.14258 -0.19144 0.14115 -0.19237 L 0.13907 -0.19375 C 0.13907 -0.19352 0.1349 -0.19607 0.1349 -0.19584 C 0.13295 -0.19676 0.12865 -0.19815 0.12709 -0.2 C 0.12448 -0.20301 0.12487 -0.20301 0.12136 -0.2051 C 0.11823 -0.20695 0.11836 -0.20579 0.11498 -0.2088 C 0.11394 -0.20973 0.11328 -0.21158 0.11224 -0.2125 C 0.11133 -0.2132 0.11029 -0.2132 0.10938 -0.21366 C 0.1043 -0.21644 0.11094 -0.21366 0.10365 -0.21621 C 0.10274 -0.21713 0.10183 -0.21806 0.10091 -0.21875 C 0.10013 -0.21922 0.09948 -0.21945 0.0987 -0.22014 C 0.09688 -0.22153 0.09506 -0.22362 0.0931 -0.225 L 0.08881 -0.22755 C 0.08815 -0.22801 0.0875 -0.22848 0.08672 -0.22894 C 0.08581 -0.22917 0.0849 -0.22987 0.08386 -0.2301 C 0.08243 -0.23056 0.08099 -0.23102 0.07969 -0.23149 C 0.07852 -0.23172 0.07735 -0.23195 0.07605 -0.23264 C 0.06993 -0.23704 0.075 -0.2338 0.06693 -0.23612 C 0.06589 -0.23681 0.06498 -0.23727 0.06407 -0.2375 C 0.06263 -0.23797 0.0612 -0.23843 0.05977 -0.23889 C 0.05886 -0.23936 0.05795 -0.23959 0.05703 -0.24005 C 0.0556 -0.24075 0.05417 -0.24098 0.05274 -0.24144 C 0.04844 -0.24399 0.05235 -0.24167 0.04493 -0.24399 C 0.04024 -0.24514 0.04284 -0.24468 0.03933 -0.24653 C 0.03737 -0.24746 0.03477 -0.24838 0.03295 -0.24908 L 0.02019 -0.25278 C 0.0142 -0.25625 0.01745 -0.25487 0.01029 -0.25649 C 0.00964 -0.25695 0.00886 -0.25741 0.00821 -0.25788 C -0.00416 -0.2632 -0.02161 -0.25811 -0.03073 -0.25788 C -0.03151 -0.25695 -0.03216 -0.25602 -0.03294 -0.25533 C -0.03476 -0.25348 -0.03672 -0.25186 -0.03854 -0.25024 C -0.03945 -0.24931 -0.04049 -0.24862 -0.0414 -0.24769 C -0.04257 -0.24653 -0.04388 -0.24538 -0.04492 -0.24399 C -0.0457 -0.24283 -0.04622 -0.24098 -0.047 -0.24005 C -0.0483 -0.23889 -0.05 -0.23889 -0.0513 -0.2375 C -0.05221 -0.23681 -0.05325 -0.23588 -0.05416 -0.23519 C -0.05651 -0.23218 -0.05716 -0.23102 -0.05911 -0.22755 C -0.0595 -0.22547 -0.06002 -0.22315 -0.06054 -0.2213 C -0.0608 -0.22014 -0.0608 -0.21875 -0.06119 -0.2176 C -0.06198 -0.21482 -0.06328 -0.21274 -0.06406 -0.21019 C -0.06575 -0.20394 -0.06536 -0.2051 -0.06757 -0.19862 C -0.06797 -0.19746 -0.06862 -0.1963 -0.06901 -0.19491 C -0.07213 -0.18426 -0.072 -0.18473 -0.07395 -0.17593 C -0.07369 -0.16806 -0.07356 -0.16042 -0.07317 -0.15209 C -0.07304 -0.14862 -0.07226 -0.147 -0.07187 -0.14329 C -0.07148 -0.14121 -0.07135 -0.13913 -0.07109 -0.13704 C -0.07031 -0.13172 -0.07031 -0.13426 -0.06901 -0.12825 C -0.06849 -0.1257 -0.06823 -0.12315 -0.06757 -0.12061 C -0.06666 -0.11737 -0.06523 -0.11459 -0.06471 -0.11065 C -0.06445 -0.10903 -0.06445 -0.10718 -0.06406 -0.10556 C -0.06354 -0.10394 -0.0625 -0.10325 -0.06185 -0.10186 C -0.06041 -0.09862 -0.05898 -0.09514 -0.05768 -0.09167 C -0.05716 -0.09075 -0.05664 -0.08936 -0.05625 -0.08797 C -0.05586 -0.08704 -0.05599 -0.08519 -0.0556 -0.08426 C -0.05494 -0.08288 -0.05403 -0.08218 -0.05338 -0.08033 C -0.05273 -0.07894 -0.05273 -0.07686 -0.05195 -0.07547 C -0.05117 -0.07385 -0.05 -0.07315 -0.04922 -0.07153 C -0.0431 -0.0595 -0.04909 -0.06737 -0.04427 -0.06181 C -0.04297 -0.05533 -0.04375 -0.05764 -0.03997 -0.05047 C -0.03867 -0.04769 -0.03737 -0.04491 -0.03567 -0.0426 C -0.03216 -0.03797 -0.03385 -0.04005 -0.03073 -0.03635 C -0.02981 -0.0338 -0.0289 -0.03149 -0.02799 -0.02917 C -0.02721 -0.02709 -0.02643 -0.0257 -0.02578 -0.02385 C -0.02487 -0.0213 -0.02291 -0.01621 -0.02291 -0.01598 C -0.02096 -0.00579 -0.02435 -0.02223 -0.0194 -0.00487 C -0.01901 -0.00325 -0.01862 -0.00163 -0.01797 4.81481E-6 C -0.01718 0.00277 -0.0151 0.00949 -0.01445 0.01134 Z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2522" y="30266"/>
            <a:ext cx="120329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 = 3cm, BD = 4cm.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MNPQ,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MP = 7cm, NQ = 4cm.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g.loigiaihay.com/picture/2020/0107/tr69-b3-vnen4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7"/>
          <a:stretch/>
        </p:blipFill>
        <p:spPr bwMode="auto">
          <a:xfrm>
            <a:off x="1044858" y="1616765"/>
            <a:ext cx="2885697" cy="30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20/0107/tr69-b3-vnen4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8"/>
          <a:stretch/>
        </p:blipFill>
        <p:spPr bwMode="auto">
          <a:xfrm>
            <a:off x="6972539" y="1616765"/>
            <a:ext cx="4339986" cy="28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6298" y="4681182"/>
            <a:ext cx="489198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x 4) : 2 = …. (cm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…..cm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0918" y="564372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1727" y="60467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20537" y="4517408"/>
            <a:ext cx="489198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x 4) : 2 = …. (cm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…..cm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71785" y="545572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5933" y="588872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E5042E47-A745-6245-88E9-983DE245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8" grpId="0"/>
      <p:bldP spid="9" grpId="0" uiExpand="1" build="p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63" y="143978"/>
            <a:ext cx="118599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062" y="728753"/>
            <a:ext cx="1185993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thoi, biết: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Độ dài các đường chéo là 30cm và 7cm.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Độ dài các đường chéo là 4m và 15dm.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2063" y="2540055"/>
            <a:ext cx="57639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32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x 7) : 2 = …. (cm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…..cm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4621" y="403277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3141" y="448496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96165" y="2545644"/>
            <a:ext cx="576393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4m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……………..= …. (dm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…..dm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20158" y="455599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5916" y="4477489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 x 15) : 2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3140" y="503422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8057" y="350955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EA3DC2FC-C2AC-EDF7-9A2A-90C688C2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  <p:bldP spid="7" grpId="0"/>
      <p:bldP spid="8" grpId="0" build="p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447" y="225652"/>
            <a:ext cx="1176753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toán: </a:t>
            </a:r>
            <a:endParaRPr lang="en-US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kính hình thoi có độ dài các đường chéo là 14cm và 10cm. Tính diện tích miếng kính đó.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42622" y="2470202"/>
            <a:ext cx="765049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x 10) : 2 = …. (cm</a:t>
            </a:r>
            <a:r>
              <a:rPr lang="en-US" alt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……..cm</a:t>
            </a:r>
            <a:r>
              <a:rPr lang="en-US" alt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4824" y="3671403"/>
            <a:ext cx="808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731" y="4294728"/>
            <a:ext cx="808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BF08BD08-7CEF-AD10-4609-987DD5D6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6034" y="13346"/>
                <a:ext cx="9768700" cy="21863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Đ,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 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 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 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34" y="13346"/>
                <a:ext cx="9768700" cy="2186304"/>
              </a:xfrm>
              <a:prstGeom prst="rect">
                <a:avLst/>
              </a:prstGeom>
              <a:blipFill>
                <a:blip r:embed="rId2"/>
                <a:stretch>
                  <a:fillRect l="-2495" t="-5571" r="-1622" b="-105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https://img.loigiaihay.com/picture/2020/0107/tr70-b3-vnen4-t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38" y="2563954"/>
            <a:ext cx="7297572" cy="29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3"/>
          <p:cNvSpPr>
            <a:spLocks noChangeArrowheads="1"/>
          </p:cNvSpPr>
          <p:nvPr/>
        </p:nvSpPr>
        <p:spPr bwMode="auto">
          <a:xfrm>
            <a:off x="9936362" y="540366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9936362" y="1172545"/>
            <a:ext cx="457200" cy="4253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9936362" y="174245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WordArt 58"/>
          <p:cNvSpPr>
            <a:spLocks noChangeArrowheads="1" noChangeShapeType="1" noTextEdit="1"/>
          </p:cNvSpPr>
          <p:nvPr/>
        </p:nvSpPr>
        <p:spPr bwMode="auto">
          <a:xfrm>
            <a:off x="10023849" y="603592"/>
            <a:ext cx="304800" cy="330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WordArt 58"/>
          <p:cNvSpPr>
            <a:spLocks noChangeArrowheads="1" noChangeShapeType="1" noTextEdit="1"/>
          </p:cNvSpPr>
          <p:nvPr/>
        </p:nvSpPr>
        <p:spPr bwMode="auto">
          <a:xfrm>
            <a:off x="9985749" y="1202548"/>
            <a:ext cx="381000" cy="365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WordArt 58"/>
          <p:cNvSpPr>
            <a:spLocks noChangeArrowheads="1" noChangeShapeType="1" noTextEdit="1"/>
          </p:cNvSpPr>
          <p:nvPr/>
        </p:nvSpPr>
        <p:spPr bwMode="auto">
          <a:xfrm>
            <a:off x="10073012" y="1828426"/>
            <a:ext cx="273301" cy="275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89708" y="5522723"/>
            <a:ext cx="57639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x 2) : 2 = 5 (cm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78342" y="5478867"/>
            <a:ext cx="57639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2 = 10 (cm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09C7E839-F383-6912-6ECB-2A1DD8C9E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0619" y="212804"/>
            <a:ext cx="7284045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img.loigiaihay.com/picture/2020/0107/tr70-b4-vnen4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5" y="1304455"/>
            <a:ext cx="2155482" cy="14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g.loigiaihay.com/picture/2020/0107/tr70-b4-lg-vnen4-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64" y="594773"/>
            <a:ext cx="4121593" cy="31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44999" y="371219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đường chéo AC: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× 2 =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đường chéo BD: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× 2 =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thoi vừa ghép được: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x 4) : 2 = …… (cm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999" y="455022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999" y="540782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0951" y="62654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A9D59BBE-4578-1DA3-4055-C2370F4F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71601"/>
            <a:ext cx="2514600" cy="4189413"/>
          </a:xfrm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4966952" y="340127"/>
            <a:ext cx="45720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fromWordArt="1">
            <a:prstTxWarp prst="textCascadeUp">
              <a:avLst>
                <a:gd name="adj" fmla="val 52046"/>
              </a:avLst>
            </a:prstTxWarp>
          </a:bodyPr>
          <a:lstStyle/>
          <a:p>
            <a:pPr algn="ctr"/>
            <a:r>
              <a:rPr lang="vi-VN" sz="8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5105401" y="2832100"/>
            <a:ext cx="4648200" cy="2439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fromWordArt="1">
            <a:prstTxWarp prst="textCanDown">
              <a:avLst>
                <a:gd name="adj" fmla="val 1457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7050" y="6405564"/>
            <a:ext cx="8821738" cy="458787"/>
            <a:chOff x="144" y="3504"/>
            <a:chExt cx="5085" cy="289"/>
          </a:xfrm>
        </p:grpSpPr>
        <p:pic>
          <p:nvPicPr>
            <p:cNvPr id="17415" name="Picture 11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2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3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4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5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6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7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8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9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20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1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22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" y="3505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23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24" descr="Magnolia-01-j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12" descr="POINSET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4697" y="7891"/>
            <a:ext cx="507070" cy="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POINSET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1909" y="6304158"/>
            <a:ext cx="477202" cy="5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OINSET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3813"/>
            <a:ext cx="458788" cy="4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POINSET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401" y="6315174"/>
            <a:ext cx="55384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984D9064-3DEB-B08E-C043-14DEE4C68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383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81" name="AutoShape 5"/>
          <p:cNvSpPr>
            <a:spLocks noChangeArrowheads="1"/>
          </p:cNvSpPr>
          <p:nvPr/>
        </p:nvSpPr>
        <p:spPr bwMode="auto">
          <a:xfrm>
            <a:off x="4173539" y="1397000"/>
            <a:ext cx="4764087" cy="1143000"/>
          </a:xfrm>
          <a:prstGeom prst="flowChartAlternateProcess">
            <a:avLst/>
          </a:prstGeom>
          <a:solidFill>
            <a:srgbClr val="99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0000CC"/>
                </a:solidFill>
              </a:rPr>
              <a:t>A . </a:t>
            </a:r>
            <a:r>
              <a:rPr lang="en-US" altLang="en-US" sz="2000" dirty="0" err="1">
                <a:solidFill>
                  <a:srgbClr val="0000CC"/>
                </a:solidFill>
              </a:rPr>
              <a:t>Diện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hình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thoi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bằng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</a:rPr>
              <a:t> 2 </a:t>
            </a:r>
          </a:p>
          <a:p>
            <a:pPr algn="just" eaLnBrk="1" hangingPunct="1"/>
            <a:r>
              <a:rPr lang="en-US" altLang="en-US" sz="2000" dirty="0">
                <a:solidFill>
                  <a:srgbClr val="0000CC"/>
                </a:solidFill>
              </a:rPr>
              <a:t>      </a:t>
            </a:r>
            <a:r>
              <a:rPr lang="en-US" altLang="en-US" sz="2000" dirty="0" err="1">
                <a:solidFill>
                  <a:srgbClr val="0000CC"/>
                </a:solidFill>
              </a:rPr>
              <a:t>đường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chéo</a:t>
            </a:r>
            <a:endParaRPr lang="en-US" altLang="en-US" sz="2400" dirty="0">
              <a:latin typeface=".VnTime" pitchFamily="34" charset="0"/>
            </a:endParaRPr>
          </a:p>
        </p:txBody>
      </p:sp>
      <p:sp>
        <p:nvSpPr>
          <p:cNvPr id="613382" name="AutoShape 6"/>
          <p:cNvSpPr>
            <a:spLocks noChangeArrowheads="1"/>
          </p:cNvSpPr>
          <p:nvPr/>
        </p:nvSpPr>
        <p:spPr bwMode="auto">
          <a:xfrm>
            <a:off x="4191000" y="4114801"/>
            <a:ext cx="4751388" cy="1076325"/>
          </a:xfrm>
          <a:prstGeom prst="flowChartAlternateProcess">
            <a:avLst/>
          </a:prstGeom>
          <a:solidFill>
            <a:srgbClr val="99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AutoNum type="alphaUcPeriod" startAt="3"/>
            </a:pPr>
            <a:r>
              <a:rPr lang="en-US" altLang="en-US" sz="2000" dirty="0" err="1">
                <a:solidFill>
                  <a:srgbClr val="0000CC"/>
                </a:solidFill>
              </a:rPr>
              <a:t>Diện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hình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thoi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bằng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độ</a:t>
            </a:r>
            <a:endParaRPr lang="en-US" altLang="en-US" sz="2000" dirty="0">
              <a:solidFill>
                <a:srgbClr val="0000CC"/>
              </a:solidFill>
            </a:endParaRPr>
          </a:p>
          <a:p>
            <a:pPr algn="just" eaLnBrk="1" hangingPunct="1"/>
            <a:r>
              <a:rPr lang="en-US" altLang="en-US" sz="2000" dirty="0">
                <a:solidFill>
                  <a:srgbClr val="0000CC"/>
                </a:solidFill>
              </a:rPr>
              <a:t>      </a:t>
            </a:r>
            <a:r>
              <a:rPr lang="en-US" altLang="en-US" sz="2000" dirty="0" err="1">
                <a:solidFill>
                  <a:srgbClr val="0000CC"/>
                </a:solidFill>
              </a:rPr>
              <a:t>dài</a:t>
            </a:r>
            <a:r>
              <a:rPr lang="en-US" altLang="en-US" sz="2000" dirty="0">
                <a:solidFill>
                  <a:srgbClr val="0000CC"/>
                </a:solidFill>
              </a:rPr>
              <a:t> 2 </a:t>
            </a:r>
            <a:r>
              <a:rPr lang="en-US" altLang="en-US" sz="2000" dirty="0" err="1">
                <a:solidFill>
                  <a:srgbClr val="0000CC"/>
                </a:solidFill>
              </a:rPr>
              <a:t>đường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chéo</a:t>
            </a:r>
            <a:r>
              <a:rPr lang="en-US" altLang="en-US" sz="2000" dirty="0">
                <a:solidFill>
                  <a:srgbClr val="0000CC"/>
                </a:solidFill>
              </a:rPr>
              <a:t> chia </a:t>
            </a:r>
            <a:r>
              <a:rPr lang="en-US" altLang="en-US" sz="2000" dirty="0" err="1">
                <a:solidFill>
                  <a:srgbClr val="0000CC"/>
                </a:solidFill>
              </a:rPr>
              <a:t>cho</a:t>
            </a:r>
            <a:r>
              <a:rPr lang="en-US" altLang="en-US" sz="2000" dirty="0">
                <a:solidFill>
                  <a:srgbClr val="0000CC"/>
                </a:solidFill>
              </a:rPr>
              <a:t> 2    </a:t>
            </a:r>
          </a:p>
          <a:p>
            <a:pPr algn="just" eaLnBrk="1" hangingPunct="1"/>
            <a:r>
              <a:rPr lang="en-US" altLang="en-US" sz="2000" dirty="0">
                <a:solidFill>
                  <a:srgbClr val="0000CC"/>
                </a:solidFill>
              </a:rPr>
              <a:t>       (</a:t>
            </a:r>
            <a:r>
              <a:rPr lang="en-US" altLang="en-US" sz="2000" dirty="0" err="1">
                <a:solidFill>
                  <a:srgbClr val="0000CC"/>
                </a:solidFill>
              </a:rPr>
              <a:t>cùng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đơn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vị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đo</a:t>
            </a:r>
            <a:r>
              <a:rPr lang="en-US" altLang="en-US" sz="2000" dirty="0">
                <a:solidFill>
                  <a:srgbClr val="0000CC"/>
                </a:solidFill>
              </a:rPr>
              <a:t>)</a:t>
            </a:r>
            <a:r>
              <a:rPr lang="en-US" altLang="en-US" sz="2400" dirty="0">
                <a:latin typeface=".VnTime" pitchFamily="34" charset="0"/>
              </a:rPr>
              <a:t>      </a:t>
            </a:r>
          </a:p>
        </p:txBody>
      </p:sp>
      <p:sp>
        <p:nvSpPr>
          <p:cNvPr id="613383" name="AutoShape 7"/>
          <p:cNvSpPr>
            <a:spLocks noChangeArrowheads="1"/>
          </p:cNvSpPr>
          <p:nvPr/>
        </p:nvSpPr>
        <p:spPr bwMode="auto">
          <a:xfrm>
            <a:off x="4173539" y="2782888"/>
            <a:ext cx="4764087" cy="1109662"/>
          </a:xfrm>
          <a:prstGeom prst="flowChartAlternateProcess">
            <a:avLst/>
          </a:prstGeom>
          <a:solidFill>
            <a:srgbClr val="99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0000CC"/>
                </a:solidFill>
              </a:rPr>
              <a:t>B.  </a:t>
            </a:r>
            <a:r>
              <a:rPr lang="en-US" altLang="en-US" sz="2000" dirty="0" err="1">
                <a:solidFill>
                  <a:srgbClr val="0000CC"/>
                </a:solidFill>
              </a:rPr>
              <a:t>Diện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hình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thoi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bằng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tích</a:t>
            </a:r>
            <a:r>
              <a:rPr lang="en-US" altLang="en-US" sz="2000" dirty="0">
                <a:solidFill>
                  <a:srgbClr val="0000CC"/>
                </a:solidFill>
              </a:rPr>
              <a:t> 2 </a:t>
            </a:r>
          </a:p>
          <a:p>
            <a:pPr algn="just" eaLnBrk="1" hangingPunct="1"/>
            <a:r>
              <a:rPr lang="en-US" altLang="en-US" sz="2000" dirty="0">
                <a:solidFill>
                  <a:srgbClr val="0000CC"/>
                </a:solidFill>
              </a:rPr>
              <a:t>      </a:t>
            </a:r>
            <a:r>
              <a:rPr lang="en-US" altLang="en-US" sz="2000" dirty="0" err="1">
                <a:solidFill>
                  <a:srgbClr val="0000CC"/>
                </a:solidFill>
              </a:rPr>
              <a:t>đường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chéo</a:t>
            </a:r>
            <a:r>
              <a:rPr lang="en-US" altLang="en-US" sz="2000" dirty="0">
                <a:solidFill>
                  <a:srgbClr val="0000CC"/>
                </a:solidFill>
              </a:rPr>
              <a:t> chia </a:t>
            </a:r>
            <a:r>
              <a:rPr lang="en-US" altLang="en-US" sz="2000" dirty="0" err="1">
                <a:solidFill>
                  <a:srgbClr val="0000CC"/>
                </a:solidFill>
              </a:rPr>
              <a:t>cho</a:t>
            </a:r>
            <a:r>
              <a:rPr lang="en-US" altLang="en-US" sz="2000" dirty="0">
                <a:solidFill>
                  <a:srgbClr val="0000CC"/>
                </a:solidFill>
              </a:rPr>
              <a:t> 2   </a:t>
            </a:r>
            <a:endParaRPr lang="en-US" altLang="en-US" sz="2000" dirty="0">
              <a:latin typeface=".VnTime" pitchFamily="34" charset="0"/>
            </a:endParaRPr>
          </a:p>
        </p:txBody>
      </p:sp>
      <p:sp>
        <p:nvSpPr>
          <p:cNvPr id="613384" name="AutoShape 8"/>
          <p:cNvSpPr>
            <a:spLocks noChangeArrowheads="1"/>
          </p:cNvSpPr>
          <p:nvPr/>
        </p:nvSpPr>
        <p:spPr bwMode="auto">
          <a:xfrm>
            <a:off x="2057400" y="211138"/>
            <a:ext cx="7772400" cy="931862"/>
          </a:xfrm>
          <a:prstGeom prst="flowChartAlternateProcess">
            <a:avLst/>
          </a:prstGeom>
          <a:solidFill>
            <a:srgbClr val="0066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en-US" altLang="en-US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Khoanh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latin typeface=".VnTime" pitchFamily="34" charset="0"/>
            </a:endParaRPr>
          </a:p>
        </p:txBody>
      </p:sp>
      <p:pic>
        <p:nvPicPr>
          <p:cNvPr id="6174" name="Picture 3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1589"/>
            <a:ext cx="18367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2230439" y="2228851"/>
            <a:ext cx="1057275" cy="841375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8440" name="Group 18"/>
          <p:cNvGrpSpPr>
            <a:grpSpLocks/>
          </p:cNvGrpSpPr>
          <p:nvPr/>
        </p:nvGrpSpPr>
        <p:grpSpPr bwMode="auto">
          <a:xfrm>
            <a:off x="2376489" y="6392864"/>
            <a:ext cx="6727825" cy="269875"/>
            <a:chOff x="144" y="3539"/>
            <a:chExt cx="4847" cy="170"/>
          </a:xfrm>
        </p:grpSpPr>
        <p:pic>
          <p:nvPicPr>
            <p:cNvPr id="18445" name="Picture 19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" y="3565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0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1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2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3565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23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552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24" descr="Flower-02-ju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3563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25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" y="355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6" descr="Flower-03-ju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" y="3539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27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50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1" name="Picture 26" descr="Flower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6" y="6369050"/>
            <a:ext cx="669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6" descr="Flower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6369050"/>
            <a:ext cx="6715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6" descr="Flower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6407150"/>
            <a:ext cx="669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9A73D673-C751-4D4D-6C41-9EB6BCD1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5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133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1" grpId="0" bldLvl="0" animBg="1"/>
      <p:bldP spid="613381" grpId="1" bldLvl="0" animBg="1"/>
      <p:bldP spid="613382" grpId="0" bldLvl="0" animBg="1"/>
      <p:bldP spid="613382" grpId="1" bldLvl="0" animBg="1"/>
      <p:bldP spid="613383" grpId="0" bldLvl="0" animBg="1"/>
      <p:bldP spid="613383" grpId="1" bldLvl="0" animBg="1"/>
      <p:bldP spid="613384" grpId="0" bldLvl="0" animBg="1"/>
      <p:bldP spid="45066" grpId="0" bldLvl="0" animBg="1"/>
      <p:bldP spid="4506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AutoShape 3"/>
          <p:cNvSpPr>
            <a:spLocks noChangeArrowheads="1"/>
          </p:cNvSpPr>
          <p:nvPr/>
        </p:nvSpPr>
        <p:spPr bwMode="auto">
          <a:xfrm>
            <a:off x="1981200" y="290514"/>
            <a:ext cx="7848600" cy="833437"/>
          </a:xfrm>
          <a:prstGeom prst="flowChartAlternateProcess">
            <a:avLst/>
          </a:prstGeom>
          <a:solidFill>
            <a:srgbClr val="0066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u="sng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l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5565776" y="2770189"/>
            <a:ext cx="3063875" cy="763587"/>
          </a:xfrm>
          <a:prstGeom prst="flowChartAlternateProcess">
            <a:avLst/>
          </a:prstGeom>
          <a:solidFill>
            <a:srgbClr val="FFCC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rgbClr val="FF0000"/>
                </a:solidFill>
              </a:rPr>
              <a:t>             S =</a:t>
            </a:r>
            <a:r>
              <a:rPr lang="en-US" altLang="en-US" sz="2000">
                <a:solidFill>
                  <a:srgbClr val="0000CC"/>
                </a:solidFill>
              </a:rPr>
              <a:t>   </a:t>
            </a:r>
            <a:endParaRPr lang="en-US" altLang="en-US" sz="20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5610710" y="1676400"/>
            <a:ext cx="3065463" cy="838200"/>
          </a:xfrm>
          <a:prstGeom prst="flowChartAlternateProcess">
            <a:avLst/>
          </a:prstGeom>
          <a:solidFill>
            <a:srgbClr val="FFCC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0000"/>
                </a:solidFill>
              </a:rPr>
              <a:t>              S = m x n</a:t>
            </a:r>
            <a:endParaRPr lang="en-US" altLang="en-US" sz="2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95" name="AutoShape 13"/>
          <p:cNvSpPr>
            <a:spLocks noChangeArrowheads="1"/>
          </p:cNvSpPr>
          <p:nvPr/>
        </p:nvSpPr>
        <p:spPr bwMode="auto">
          <a:xfrm>
            <a:off x="5562600" y="3810000"/>
            <a:ext cx="3067050" cy="838200"/>
          </a:xfrm>
          <a:prstGeom prst="flowChartAlternateProcess">
            <a:avLst/>
          </a:prstGeom>
          <a:solidFill>
            <a:srgbClr val="FFCC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rgbClr val="FF0000"/>
                </a:solidFill>
              </a:rPr>
              <a:t>              S = m : n x 2</a:t>
            </a:r>
          </a:p>
        </p:txBody>
      </p:sp>
      <p:pic>
        <p:nvPicPr>
          <p:cNvPr id="6174" name="Picture 3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271589"/>
            <a:ext cx="1835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4425950" y="2833688"/>
            <a:ext cx="814388" cy="558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7010401" y="2819401"/>
            <a:ext cx="1285875" cy="639763"/>
            <a:chOff x="3456" y="1776"/>
            <a:chExt cx="810" cy="403"/>
          </a:xfrm>
        </p:grpSpPr>
        <p:sp>
          <p:nvSpPr>
            <p:cNvPr id="19482" name="Text Box 86"/>
            <p:cNvSpPr txBox="1">
              <a:spLocks noChangeArrowheads="1"/>
            </p:cNvSpPr>
            <p:nvPr/>
          </p:nvSpPr>
          <p:spPr bwMode="auto">
            <a:xfrm>
              <a:off x="3456" y="1776"/>
              <a:ext cx="8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ea typeface="SimSun" panose="02010600030101010101" pitchFamily="2" charset="-122"/>
                </a:rPr>
                <a:t>m x n</a:t>
              </a:r>
            </a:p>
          </p:txBody>
        </p:sp>
        <p:sp>
          <p:nvSpPr>
            <p:cNvPr id="19483" name="Rectangle 87"/>
            <p:cNvSpPr>
              <a:spLocks noChangeArrowheads="1"/>
            </p:cNvSpPr>
            <p:nvPr/>
          </p:nvSpPr>
          <p:spPr bwMode="auto">
            <a:xfrm>
              <a:off x="3574" y="1929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ea typeface="SimSun" panose="02010600030101010101" pitchFamily="2" charset="-122"/>
                </a:rPr>
                <a:t> </a:t>
              </a:r>
              <a:r>
                <a:rPr lang="en-US" altLang="zh-CN">
                  <a:solidFill>
                    <a:srgbClr val="FF0000"/>
                  </a:solidFill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41" name="Line 88"/>
            <p:cNvSpPr/>
            <p:nvPr/>
          </p:nvSpPr>
          <p:spPr>
            <a:xfrm>
              <a:off x="3506" y="1977"/>
              <a:ext cx="432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sp>
      </p:grpSp>
      <p:sp>
        <p:nvSpPr>
          <p:cNvPr id="23567" name="Oval 23566"/>
          <p:cNvSpPr>
            <a:spLocks noChangeArrowheads="1"/>
          </p:cNvSpPr>
          <p:nvPr/>
        </p:nvSpPr>
        <p:spPr bwMode="auto">
          <a:xfrm>
            <a:off x="5638800" y="3962400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3568" name="Oval 23567"/>
          <p:cNvSpPr>
            <a:spLocks noChangeArrowheads="1"/>
          </p:cNvSpPr>
          <p:nvPr/>
        </p:nvSpPr>
        <p:spPr bwMode="auto">
          <a:xfrm>
            <a:off x="5638800" y="2895600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569" name="Oval 23568"/>
          <p:cNvSpPr>
            <a:spLocks noChangeArrowheads="1"/>
          </p:cNvSpPr>
          <p:nvPr/>
        </p:nvSpPr>
        <p:spPr bwMode="auto">
          <a:xfrm>
            <a:off x="5638800" y="1828800"/>
            <a:ext cx="304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19468" name="Group 18"/>
          <p:cNvGrpSpPr>
            <a:grpSpLocks/>
          </p:cNvGrpSpPr>
          <p:nvPr/>
        </p:nvGrpSpPr>
        <p:grpSpPr bwMode="auto">
          <a:xfrm>
            <a:off x="2376489" y="6392864"/>
            <a:ext cx="6727825" cy="269875"/>
            <a:chOff x="144" y="3539"/>
            <a:chExt cx="4847" cy="170"/>
          </a:xfrm>
        </p:grpSpPr>
        <p:pic>
          <p:nvPicPr>
            <p:cNvPr id="19473" name="Picture 19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" y="3565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20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21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2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3565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3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552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24" descr="Flower-02-ju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3563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25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" y="355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26" descr="Flower-03-ju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" y="3539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27" descr="Flower-04-ju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50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9" name="Picture 26" descr="Flower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6" y="6369050"/>
            <a:ext cx="669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6" descr="Flower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6369050"/>
            <a:ext cx="6715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6" descr="Flower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6407150"/>
            <a:ext cx="669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D506D6CE-03C2-FB1D-8D48-A7B63191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8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5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ldLvl="0" animBg="1"/>
      <p:bldP spid="16389" grpId="0" animBg="1"/>
      <p:bldP spid="16389" grpId="1" animBg="1"/>
      <p:bldP spid="16389" grpId="2" animBg="1"/>
      <p:bldP spid="16389" grpId="3" animBg="1"/>
      <p:bldP spid="16389" grpId="4" bldLvl="0" animBg="1"/>
      <p:bldP spid="16389" grpId="5" bldLvl="0" animBg="1"/>
      <p:bldP spid="16392" grpId="0" bldLvl="0" animBg="1"/>
      <p:bldP spid="16392" grpId="1" animBg="1"/>
      <p:bldP spid="16395" grpId="0" bldLvl="0" animBg="1"/>
      <p:bldP spid="16395" grpId="1" animBg="1"/>
      <p:bldP spid="45066" grpId="0" bldLvl="0" animBg="1"/>
      <p:bldP spid="45066" grpId="1" animBg="1"/>
      <p:bldP spid="45066" grpId="2" animBg="1"/>
      <p:bldP spid="45066" grpId="3" bldLvl="0" animBg="1"/>
      <p:bldP spid="23567" grpId="0" animBg="1"/>
      <p:bldP spid="23567" grpId="1" animBg="1"/>
      <p:bldP spid="23568" grpId="0" animBg="1"/>
      <p:bldP spid="23569" grpId="0" animBg="1"/>
      <p:bldP spid="2356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n">
            <a:extLst>
              <a:ext uri="{FF2B5EF4-FFF2-40B4-BE49-F238E27FC236}">
                <a16:creationId xmlns:a16="http://schemas.microsoft.com/office/drawing/2014/main" xmlns="" id="{AF420C88-C591-47CB-BE52-69C1270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xmlns="" id="{41F7DF15-8C64-4BAA-B16B-71E75FEF3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9428922" cy="640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 EM GIỎI LẮM!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CÔ CHÚC MỪNG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 EM</a:t>
            </a:r>
          </a:p>
        </p:txBody>
      </p:sp>
      <p:pic>
        <p:nvPicPr>
          <p:cNvPr id="8" name="Picture 7" descr="FSTV116">
            <a:extLst>
              <a:ext uri="{FF2B5EF4-FFF2-40B4-BE49-F238E27FC236}">
                <a16:creationId xmlns:a16="http://schemas.microsoft.com/office/drawing/2014/main" xmlns="" id="{D31E24E8-3818-4877-B7C9-09B7E18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313293" y="264966"/>
            <a:ext cx="2094925" cy="17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894764-721A-4338-84C8-55B636F42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69" y="2182190"/>
            <a:ext cx="2281931" cy="3049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3EDD49-912E-48CF-91A3-1D55724A1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5583694" y="5318619"/>
            <a:ext cx="2266582" cy="1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rose19">
            <a:extLst>
              <a:ext uri="{FF2B5EF4-FFF2-40B4-BE49-F238E27FC236}">
                <a16:creationId xmlns:a16="http://schemas.microsoft.com/office/drawing/2014/main" xmlns="" id="{321E7079-6385-4DF1-94F0-B1085B996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09" y="558912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rose19">
            <a:extLst>
              <a:ext uri="{FF2B5EF4-FFF2-40B4-BE49-F238E27FC236}">
                <a16:creationId xmlns:a16="http://schemas.microsoft.com/office/drawing/2014/main" xmlns="" id="{1DA1E1FE-B84F-4420-AFC3-6DCE940B95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80" y="4586850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rose19">
            <a:extLst>
              <a:ext uri="{FF2B5EF4-FFF2-40B4-BE49-F238E27FC236}">
                <a16:creationId xmlns:a16="http://schemas.microsoft.com/office/drawing/2014/main" xmlns="" id="{A275D2A0-BE7D-4E85-B1A3-5959DC2A6D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03192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1F8230AE-FE8E-4AB3-AEB4-4559DC90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5" name="Picture 95" descr="winner">
            <a:extLst>
              <a:ext uri="{FF2B5EF4-FFF2-40B4-BE49-F238E27FC236}">
                <a16:creationId xmlns:a16="http://schemas.microsoft.com/office/drawing/2014/main" xmlns="" id="{F3A49C1D-C47F-4F11-9F04-9D8803C0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6" y="2828528"/>
            <a:ext cx="1401612" cy="1235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6409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ctor] Trọn bộ tranh ảnh trường Mầm Non, Tiểu Học | Diễn đàn si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8243" y="1006507"/>
            <a:ext cx="6192252" cy="280076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8800" dirty="0">
                <a:solidFill>
                  <a:srgbClr val="FF0000"/>
                </a:solidFill>
                <a:latin typeface="Jokerman" panose="04090605060D06020702" pitchFamily="82" charset="0"/>
              </a:rPr>
              <a:t>CẢM ƠN CÁC EM!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32ADBC72-2366-D94D-0901-B9B7D2DF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4767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>
            <a:extLst>
              <a:ext uri="{FF2B5EF4-FFF2-40B4-BE49-F238E27FC236}">
                <a16:creationId xmlns:a16="http://schemas.microsoft.com/office/drawing/2014/main" xmlns="" id="{5A19B31A-CF95-4C92-BAB6-611CAECF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03" y="351692"/>
            <a:ext cx="10493275" cy="4347308"/>
          </a:xfrm>
          <a:prstGeom prst="cloudCallout">
            <a:avLst>
              <a:gd name="adj1" fmla="val -39178"/>
              <a:gd name="adj2" fmla="val 76203"/>
            </a:avLst>
          </a:prstGeom>
          <a:solidFill>
            <a:srgbClr val="0000CC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</a:rPr>
              <a:t>đặc</a:t>
            </a:r>
            <a:r>
              <a:rPr lang="en-US" altLang="en-US" sz="6600" b="1" dirty="0">
                <a:solidFill>
                  <a:srgbClr val="FFFF00"/>
                </a:solidFill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</a:rPr>
              <a:t>điểm</a:t>
            </a:r>
            <a:r>
              <a:rPr lang="en-US" altLang="en-US" sz="6600" b="1" dirty="0">
                <a:solidFill>
                  <a:srgbClr val="FFFF00"/>
                </a:solidFill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</a:rPr>
              <a:t>của</a:t>
            </a:r>
            <a:r>
              <a:rPr lang="en-US" altLang="en-US" sz="6600" b="1" dirty="0">
                <a:solidFill>
                  <a:srgbClr val="FFFF00"/>
                </a:solidFill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</a:rPr>
              <a:t>hình</a:t>
            </a:r>
            <a:r>
              <a:rPr lang="en-US" altLang="en-US" sz="6600" b="1" dirty="0">
                <a:solidFill>
                  <a:srgbClr val="FFFF00"/>
                </a:solidFill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</a:rPr>
              <a:t>thoi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3667" name="Picture 13" descr="10">
            <a:extLst>
              <a:ext uri="{FF2B5EF4-FFF2-40B4-BE49-F238E27FC236}">
                <a16:creationId xmlns:a16="http://schemas.microsoft.com/office/drawing/2014/main" xmlns="" id="{3423E304-30FB-404A-8F32-2CE74E8DF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9" y="151606"/>
            <a:ext cx="863600" cy="1219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634594F-CF9B-4B61-AF82-4E927F30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B8ADB-9ABB-4F1B-9297-E7A0A39C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1" y="4312444"/>
            <a:ext cx="1951037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10" descr="C:\Users\Administrator\Downloads\images.jpg">
            <a:extLst>
              <a:ext uri="{FF2B5EF4-FFF2-40B4-BE49-F238E27FC236}">
                <a16:creationId xmlns:a16="http://schemas.microsoft.com/office/drawing/2014/main" xmlns="" id="{F04A092C-0361-4B6F-B206-4289FFDF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13" y="5065511"/>
            <a:ext cx="2637586" cy="17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xmlns="" id="{274961B7-8130-4C03-B0DE-9FE6A61EF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91" y="4699000"/>
            <a:ext cx="2283616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ird">
            <a:extLst>
              <a:ext uri="{FF2B5EF4-FFF2-40B4-BE49-F238E27FC236}">
                <a16:creationId xmlns:a16="http://schemas.microsoft.com/office/drawing/2014/main" xmlns="" id="{9AA487BC-0296-493B-9F88-19F10C01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>
            <a:extLst>
              <a:ext uri="{FF2B5EF4-FFF2-40B4-BE49-F238E27FC236}">
                <a16:creationId xmlns:a16="http://schemas.microsoft.com/office/drawing/2014/main" xmlns="" id="{FB207DEF-EBD1-4809-B235-08746CB57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133473" y="829852"/>
            <a:ext cx="10730987" cy="283517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ỨNG DỤNG</a:t>
            </a:r>
          </a:p>
        </p:txBody>
      </p:sp>
      <p:grpSp>
        <p:nvGrpSpPr>
          <p:cNvPr id="60420" name="Group 18">
            <a:extLst>
              <a:ext uri="{FF2B5EF4-FFF2-40B4-BE49-F238E27FC236}">
                <a16:creationId xmlns:a16="http://schemas.microsoft.com/office/drawing/2014/main" xmlns="" id="{CC816FED-3815-4F5F-8F09-EB32B059A615}"/>
              </a:ext>
            </a:extLst>
          </p:cNvPr>
          <p:cNvGrpSpPr>
            <a:grpSpLocks/>
          </p:cNvGrpSpPr>
          <p:nvPr/>
        </p:nvGrpSpPr>
        <p:grpSpPr bwMode="auto">
          <a:xfrm rot="-1210856">
            <a:off x="4219576" y="2954339"/>
            <a:ext cx="4219575" cy="1216025"/>
            <a:chOff x="5225" y="9335"/>
            <a:chExt cx="2520" cy="1750"/>
          </a:xfrm>
        </p:grpSpPr>
        <p:sp>
          <p:nvSpPr>
            <p:cNvPr id="265223" name="AutoShape 27" descr="2">
              <a:extLst>
                <a:ext uri="{FF2B5EF4-FFF2-40B4-BE49-F238E27FC236}">
                  <a16:creationId xmlns:a16="http://schemas.microsoft.com/office/drawing/2014/main" xmlns="" id="{C315E3D0-26BE-4A73-B93C-3B243649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0180"/>
              <a:ext cx="2520" cy="900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marL="0" marR="0" lvl="0" indent="0" algn="l" defTabSz="6846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pic>
          <p:nvPicPr>
            <p:cNvPr id="59400" name="Picture 26" descr="cosmoS">
              <a:extLst>
                <a:ext uri="{FF2B5EF4-FFF2-40B4-BE49-F238E27FC236}">
                  <a16:creationId xmlns:a16="http://schemas.microsoft.com/office/drawing/2014/main" xmlns="" id="{D31A545A-102A-4943-AE66-AA166AA85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1" name="Picture 25" descr="BOOK2">
              <a:extLst>
                <a:ext uri="{FF2B5EF4-FFF2-40B4-BE49-F238E27FC236}">
                  <a16:creationId xmlns:a16="http://schemas.microsoft.com/office/drawing/2014/main" xmlns="" id="{0DBD4269-0A60-41A6-A31B-0E740D277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24" descr="BOOK1">
              <a:extLst>
                <a:ext uri="{FF2B5EF4-FFF2-40B4-BE49-F238E27FC236}">
                  <a16:creationId xmlns:a16="http://schemas.microsoft.com/office/drawing/2014/main" xmlns="" id="{D323A5E7-667D-4A4C-9E8E-DB225C6FE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23" descr="QUILLPEN">
              <a:extLst>
                <a:ext uri="{FF2B5EF4-FFF2-40B4-BE49-F238E27FC236}">
                  <a16:creationId xmlns:a16="http://schemas.microsoft.com/office/drawing/2014/main" xmlns="" id="{CA8FC033-C87B-42B0-BA19-5B283361C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4" name="Text Box 22">
              <a:extLst>
                <a:ext uri="{FF2B5EF4-FFF2-40B4-BE49-F238E27FC236}">
                  <a16:creationId xmlns:a16="http://schemas.microsoft.com/office/drawing/2014/main" xmlns="" id="{496CAC1D-32E5-4587-8CB6-B79973A37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405" name="Text Box 21">
              <a:extLst>
                <a:ext uri="{FF2B5EF4-FFF2-40B4-BE49-F238E27FC236}">
                  <a16:creationId xmlns:a16="http://schemas.microsoft.com/office/drawing/2014/main" xmlns="" id="{671308FB-78D2-4F23-9BE7-4B92ACEDF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406" name="WordArt 20">
              <a:extLst>
                <a:ext uri="{FF2B5EF4-FFF2-40B4-BE49-F238E27FC236}">
                  <a16:creationId xmlns:a16="http://schemas.microsoft.com/office/drawing/2014/main" xmlns="" id="{88D1F5EC-AD85-44BD-9072-B2826042EE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59407" name="Text Box 19">
              <a:extLst>
                <a:ext uri="{FF2B5EF4-FFF2-40B4-BE49-F238E27FC236}">
                  <a16:creationId xmlns:a16="http://schemas.microsoft.com/office/drawing/2014/main" xmlns="" id="{528E4E44-777C-4B8C-A4DB-53E4084B7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5" descr="blumen-pflanzen042">
            <a:extLst>
              <a:ext uri="{FF2B5EF4-FFF2-40B4-BE49-F238E27FC236}">
                <a16:creationId xmlns:a16="http://schemas.microsoft.com/office/drawing/2014/main" xmlns="" id="{A8942521-6078-49AA-BC90-7DD7815E7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306763"/>
            <a:ext cx="27955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Rectangle 4">
            <a:extLst>
              <a:ext uri="{FF2B5EF4-FFF2-40B4-BE49-F238E27FC236}">
                <a16:creationId xmlns:a16="http://schemas.microsoft.com/office/drawing/2014/main" xmlns="" id="{0AC7FAA5-87B6-4CC1-8252-5404BB5B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3" descr="Dorami_2005_2.png">
            <a:extLst>
              <a:ext uri="{FF2B5EF4-FFF2-40B4-BE49-F238E27FC236}">
                <a16:creationId xmlns:a16="http://schemas.microsoft.com/office/drawing/2014/main" xmlns="" id="{09CCF603-5A9B-4AFE-AC77-1B823E8CC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89400"/>
            <a:ext cx="2336800" cy="2768600"/>
          </a:xfrm>
          <a:solidFill>
            <a:srgbClr val="00B050"/>
          </a:solidFill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48E58C60-B215-494F-B05F-A3188D214E21}"/>
              </a:ext>
            </a:extLst>
          </p:cNvPr>
          <p:cNvSpPr/>
          <p:nvPr/>
        </p:nvSpPr>
        <p:spPr>
          <a:xfrm>
            <a:off x="662609" y="318052"/>
            <a:ext cx="10906539" cy="3446641"/>
          </a:xfrm>
          <a:prstGeom prst="wedgeEllipseCallout">
            <a:avLst>
              <a:gd name="adj1" fmla="val -34865"/>
              <a:gd name="adj2" fmla="val 93996"/>
            </a:avLst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0420" name="Content Placeholder 7">
            <a:extLst>
              <a:ext uri="{FF2B5EF4-FFF2-40B4-BE49-F238E27FC236}">
                <a16:creationId xmlns:a16="http://schemas.microsoft.com/office/drawing/2014/main" xmlns="" id="{AFAB16A2-D7DA-4BA6-B4E8-2DB7966C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13098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xmlns="" id="{AC55357E-C129-4E4D-9FF4-F60EB6E1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099">
            <a:off x="10589096" y="5263500"/>
            <a:ext cx="17954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4" descr="XMASCA~1">
            <a:extLst>
              <a:ext uri="{FF2B5EF4-FFF2-40B4-BE49-F238E27FC236}">
                <a16:creationId xmlns:a16="http://schemas.microsoft.com/office/drawing/2014/main" xmlns="" id="{804BB6DB-6F1A-47C1-965B-717F95EA5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50" y="4941888"/>
            <a:ext cx="20859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Rectangle 7">
            <a:extLst>
              <a:ext uri="{FF2B5EF4-FFF2-40B4-BE49-F238E27FC236}">
                <a16:creationId xmlns:a16="http://schemas.microsoft.com/office/drawing/2014/main" xmlns="" id="{A2DF7D87-BE0D-4019-A4CB-45EEA15A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xmlns="" id="{C84200D9-2A6B-457D-B492-752F04581149}"/>
              </a:ext>
            </a:extLst>
          </p:cNvPr>
          <p:cNvSpPr/>
          <p:nvPr/>
        </p:nvSpPr>
        <p:spPr>
          <a:xfrm>
            <a:off x="6457454" y="3453184"/>
            <a:ext cx="5487626" cy="2056823"/>
          </a:xfrm>
          <a:prstGeom prst="star16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D52A6DA6-CC48-C823-0FA8-CF5F8B1C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40" y="982891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B66C43-8283-405D-AE4C-6A8131D13E2E}"/>
              </a:ext>
            </a:extLst>
          </p:cNvPr>
          <p:cNvSpPr/>
          <p:nvPr/>
        </p:nvSpPr>
        <p:spPr>
          <a:xfrm>
            <a:off x="3067929" y="3506275"/>
            <a:ext cx="6056142" cy="329711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 KĨ BÀI.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CHUẨN BỊ BÀI SAU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84F04254-A964-41E4-8551-7BE2440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83" y="693285"/>
            <a:ext cx="1880755" cy="137221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1021828-EBFF-426B-AC71-725C77C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2085983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636EF653-C3CE-4DA9-9652-A47802B1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2" y="1039092"/>
            <a:ext cx="3782290" cy="6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D83235-E429-40E5-8EBA-5B5819F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44">
            <a:off x="2272718" y="5106607"/>
            <a:ext cx="1763486" cy="14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xmlns="" id="{BBD299F6-0904-44AE-A93A-6A93345B9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5" y="4212653"/>
            <a:ext cx="2483731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816EF5-E409-425A-A323-9EE060ED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72">
            <a:off x="8737405" y="5095623"/>
            <a:ext cx="1996672" cy="1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41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EJ1450">
            <a:extLst>
              <a:ext uri="{FF2B5EF4-FFF2-40B4-BE49-F238E27FC236}">
                <a16:creationId xmlns:a16="http://schemas.microsoft.com/office/drawing/2014/main" xmlns="" id="{5592A98B-BE3D-439F-84AE-8E1D6D53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>
            <a:extLst>
              <a:ext uri="{FF2B5EF4-FFF2-40B4-BE49-F238E27FC236}">
                <a16:creationId xmlns:a16="http://schemas.microsoft.com/office/drawing/2014/main" xmlns="" id="{0567540B-4DBE-46C6-BE15-4228765B49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809" y="609600"/>
            <a:ext cx="11728173" cy="4876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TẠI ĐÂY!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02938942-9698-4777-AC45-2B03D1E2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28576"/>
            <a:ext cx="12192002" cy="6829425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5" name="Picture 5" descr="3d butterfly">
            <a:extLst>
              <a:ext uri="{FF2B5EF4-FFF2-40B4-BE49-F238E27FC236}">
                <a16:creationId xmlns:a16="http://schemas.microsoft.com/office/drawing/2014/main" xmlns="" id="{BC1F6543-3C91-4E10-ACEB-646F9D9DE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1"/>
            <a:ext cx="914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flyWHT">
            <a:extLst>
              <a:ext uri="{FF2B5EF4-FFF2-40B4-BE49-F238E27FC236}">
                <a16:creationId xmlns:a16="http://schemas.microsoft.com/office/drawing/2014/main" xmlns="" id="{B614A515-35F6-410A-B496-7D7D023B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2971801"/>
            <a:ext cx="914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41B9315-D395-4EED-BB40-6DA609E3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8" name="Picture 4">
            <a:extLst>
              <a:ext uri="{FF2B5EF4-FFF2-40B4-BE49-F238E27FC236}">
                <a16:creationId xmlns:a16="http://schemas.microsoft.com/office/drawing/2014/main" xmlns="" id="{D9015A98-7407-46AF-9313-F7BF3D6D9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4" y="6084889"/>
            <a:ext cx="51974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8">
            <a:extLst>
              <a:ext uri="{FF2B5EF4-FFF2-40B4-BE49-F238E27FC236}">
                <a16:creationId xmlns:a16="http://schemas.microsoft.com/office/drawing/2014/main" xmlns="" id="{93066880-E13A-474A-8D5A-10948827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303338" y="5367338"/>
            <a:ext cx="18018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9">
            <a:extLst>
              <a:ext uri="{FF2B5EF4-FFF2-40B4-BE49-F238E27FC236}">
                <a16:creationId xmlns:a16="http://schemas.microsoft.com/office/drawing/2014/main" xmlns="" id="{81AE7AE6-5BA5-4731-ACDF-EAAA2BF8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100">
            <a:off x="8932863" y="5367338"/>
            <a:ext cx="18018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4" descr="XMASCA~1">
            <a:extLst>
              <a:ext uri="{FF2B5EF4-FFF2-40B4-BE49-F238E27FC236}">
                <a16:creationId xmlns:a16="http://schemas.microsoft.com/office/drawing/2014/main" xmlns="" id="{531AE3B1-58FA-41B5-93BD-DFBB10936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6" y="187326"/>
            <a:ext cx="20288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2518116" y="450439"/>
            <a:ext cx="91158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CÁC EM!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199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xmlns="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56" y="283571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xmlns="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90" y="266856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xmlns="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2" y="316308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0AB2F4-50F5-48C3-8B20-83BDF5FA5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5" y="1743834"/>
            <a:ext cx="2078180" cy="15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9480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63700" y="152401"/>
            <a:ext cx="88392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853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xmlns="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218312"/>
            <a:ext cx="8597900" cy="3363088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HẸN CÁC EM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Ở TIẾT HỌC SAU!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7F4AC61-2B38-7BC4-1C4D-D834DAC7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xmlns="" id="{D4D5DA3C-F0CD-9F17-3B88-5E6CEED93C5B}"/>
              </a:ext>
            </a:extLst>
          </p:cNvPr>
          <p:cNvSpPr/>
          <p:nvPr/>
        </p:nvSpPr>
        <p:spPr>
          <a:xfrm>
            <a:off x="993913" y="627205"/>
            <a:ext cx="9859617" cy="997638"/>
          </a:xfrm>
          <a:prstGeom prst="ribbon2">
            <a:avLst>
              <a:gd name="adj1" fmla="val 16667"/>
              <a:gd name="adj2" fmla="val 65634"/>
            </a:avLst>
          </a:prstGeom>
          <a:solidFill>
            <a:srgbClr val="00B05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GHI NHỚ</a:t>
            </a:r>
          </a:p>
        </p:txBody>
      </p:sp>
      <p:sp>
        <p:nvSpPr>
          <p:cNvPr id="3" name="Horizontal Scroll 1">
            <a:extLst>
              <a:ext uri="{FF2B5EF4-FFF2-40B4-BE49-F238E27FC236}">
                <a16:creationId xmlns:a16="http://schemas.microsoft.com/office/drawing/2014/main" xmlns="" id="{E739EFDF-9D5E-8877-91C7-E269783C5591}"/>
              </a:ext>
            </a:extLst>
          </p:cNvPr>
          <p:cNvSpPr/>
          <p:nvPr/>
        </p:nvSpPr>
        <p:spPr>
          <a:xfrm>
            <a:off x="318052" y="1577009"/>
            <a:ext cx="11714921" cy="4041913"/>
          </a:xfrm>
          <a:prstGeom prst="horizontalScroll">
            <a:avLst>
              <a:gd name="adj" fmla="val 12423"/>
            </a:avLst>
          </a:prstGeom>
          <a:solidFill>
            <a:srgbClr val="FFFF00"/>
          </a:solidFill>
          <a:ln w="55000" cap="flat" cmpd="thickThin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algn="just" fontAlgn="base">
              <a:spcAft>
                <a:spcPct val="0"/>
              </a:spcAft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BA85CBF-7D1C-45F3-9CA6-3C9E768B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819400" y="2362200"/>
            <a:ext cx="1219200" cy="685800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743200" y="4876800"/>
            <a:ext cx="1447800" cy="685800"/>
          </a:xfrm>
          <a:prstGeom prst="parallelogram">
            <a:avLst>
              <a:gd name="adj" fmla="val 52778"/>
            </a:avLst>
          </a:prstGeom>
          <a:solidFill>
            <a:srgbClr val="990099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5257800" y="4724400"/>
            <a:ext cx="1447800" cy="914400"/>
          </a:xfrm>
          <a:custGeom>
            <a:avLst/>
            <a:gdLst>
              <a:gd name="T0" fmla="*/ 84912465 w 21600"/>
              <a:gd name="T1" fmla="*/ 19354800 h 21600"/>
              <a:gd name="T2" fmla="*/ 48521408 w 21600"/>
              <a:gd name="T3" fmla="*/ 38709600 h 21600"/>
              <a:gd name="T4" fmla="*/ 12130352 w 21600"/>
              <a:gd name="T5" fmla="*/ 19354800 h 21600"/>
              <a:gd name="T6" fmla="*/ 48521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105400" y="2133600"/>
            <a:ext cx="1828800" cy="914400"/>
          </a:xfrm>
          <a:prstGeom prst="diamond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7848600" y="2133600"/>
            <a:ext cx="1828800" cy="838200"/>
          </a:xfrm>
          <a:prstGeom prst="rtTriangle">
            <a:avLst/>
          </a:prstGeom>
          <a:solidFill>
            <a:srgbClr val="33CC33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8382000" y="4038600"/>
            <a:ext cx="1066800" cy="1600200"/>
          </a:xfrm>
          <a:prstGeom prst="diamond">
            <a:avLst/>
          </a:prstGeom>
          <a:solidFill>
            <a:srgbClr val="FF66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af-ZA" altLang="en-US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xt Box 24"/>
          <p:cNvSpPr txBox="1">
            <a:spLocks noChangeArrowheads="1"/>
          </p:cNvSpPr>
          <p:nvPr/>
        </p:nvSpPr>
        <p:spPr bwMode="auto">
          <a:xfrm>
            <a:off x="3276600" y="3276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801" name="Text Box 40"/>
          <p:cNvSpPr txBox="1">
            <a:spLocks noChangeArrowheads="1"/>
          </p:cNvSpPr>
          <p:nvPr/>
        </p:nvSpPr>
        <p:spPr bwMode="auto">
          <a:xfrm>
            <a:off x="2247900" y="916989"/>
            <a:ext cx="7543800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dưới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đây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là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thoi</a:t>
            </a:r>
            <a:r>
              <a:rPr lang="en-US" altLang="en-US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3802" name="Rectangle 41"/>
          <p:cNvSpPr>
            <a:spLocks noChangeArrowheads="1"/>
          </p:cNvSpPr>
          <p:nvPr/>
        </p:nvSpPr>
        <p:spPr bwMode="auto">
          <a:xfrm>
            <a:off x="723331" y="1676400"/>
            <a:ext cx="11204812" cy="4953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Text Box 42"/>
          <p:cNvSpPr txBox="1">
            <a:spLocks noChangeArrowheads="1"/>
          </p:cNvSpPr>
          <p:nvPr/>
        </p:nvSpPr>
        <p:spPr bwMode="auto">
          <a:xfrm>
            <a:off x="5915025" y="3200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804" name="Text Box 43"/>
          <p:cNvSpPr txBox="1">
            <a:spLocks noChangeArrowheads="1"/>
          </p:cNvSpPr>
          <p:nvPr/>
        </p:nvSpPr>
        <p:spPr bwMode="auto">
          <a:xfrm>
            <a:off x="8534400" y="3200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3805" name="Text Box 44"/>
          <p:cNvSpPr txBox="1">
            <a:spLocks noChangeArrowheads="1"/>
          </p:cNvSpPr>
          <p:nvPr/>
        </p:nvSpPr>
        <p:spPr bwMode="auto">
          <a:xfrm>
            <a:off x="3124200" y="5821364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3806" name="Text Box 45"/>
          <p:cNvSpPr txBox="1">
            <a:spLocks noChangeArrowheads="1"/>
          </p:cNvSpPr>
          <p:nvPr/>
        </p:nvSpPr>
        <p:spPr bwMode="auto">
          <a:xfrm>
            <a:off x="5791200" y="5821364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807" name="Text Box 46"/>
          <p:cNvSpPr txBox="1">
            <a:spLocks noChangeArrowheads="1"/>
          </p:cNvSpPr>
          <p:nvPr/>
        </p:nvSpPr>
        <p:spPr bwMode="auto">
          <a:xfrm>
            <a:off x="8763000" y="5821364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5791200" y="3200400"/>
            <a:ext cx="609600" cy="6096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8658225" y="5819775"/>
            <a:ext cx="609600" cy="6096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5105400" y="2124075"/>
            <a:ext cx="1828800" cy="914400"/>
          </a:xfrm>
          <a:prstGeom prst="diamond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8382000" y="4048125"/>
            <a:ext cx="1066800" cy="1600200"/>
          </a:xfrm>
          <a:prstGeom prst="diamond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af-ZA" altLang="en-US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3812" name="Text Box 52"/>
          <p:cNvSpPr txBox="1">
            <a:spLocks noChangeArrowheads="1"/>
          </p:cNvSpPr>
          <p:nvPr/>
        </p:nvSpPr>
        <p:spPr bwMode="auto">
          <a:xfrm>
            <a:off x="47625" y="-98036"/>
            <a:ext cx="12192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</a:rPr>
              <a:t>KHỞI ĐỘNG</a:t>
            </a:r>
            <a:endParaRPr lang="en-US" alt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1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7" grpId="0" animBg="1"/>
      <p:bldP spid="11281" grpId="0" animBg="1"/>
      <p:bldP spid="11282" grpId="0" animBg="1"/>
      <p:bldP spid="11287" grpId="0" animBg="1"/>
      <p:bldP spid="11312" grpId="0" animBg="1"/>
      <p:bldP spid="11313" grpId="0" animBg="1"/>
      <p:bldP spid="11314" grpId="0" animBg="1"/>
      <p:bldP spid="11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8C97BEC0-9E1B-4174-9BA8-3D982E7CC4C0}"/>
              </a:ext>
            </a:extLst>
          </p:cNvPr>
          <p:cNvSpPr/>
          <p:nvPr/>
        </p:nvSpPr>
        <p:spPr>
          <a:xfrm rot="10800000">
            <a:off x="6991350" y="5429250"/>
            <a:ext cx="1390650" cy="75565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xmlns="" id="{897430BD-0D33-4E99-8C3B-8F73BA09DEC0}"/>
              </a:ext>
            </a:extLst>
          </p:cNvPr>
          <p:cNvSpPr/>
          <p:nvPr/>
        </p:nvSpPr>
        <p:spPr>
          <a:xfrm>
            <a:off x="3430588" y="811214"/>
            <a:ext cx="5327650" cy="2047875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7404" tIns="38702" rIns="77404" bIns="38702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xmlns="" id="{986B80D9-3628-4E3D-BA51-997BE240639E}"/>
              </a:ext>
            </a:extLst>
          </p:cNvPr>
          <p:cNvSpPr/>
          <p:nvPr/>
        </p:nvSpPr>
        <p:spPr>
          <a:xfrm>
            <a:off x="6953396" y="3267075"/>
            <a:ext cx="2289175" cy="2072481"/>
          </a:xfrm>
          <a:prstGeom prst="smileyFac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xmlns="" id="{719840F1-92F8-4A2A-AC28-2C9B6C7E495B}"/>
              </a:ext>
            </a:extLst>
          </p:cNvPr>
          <p:cNvSpPr/>
          <p:nvPr/>
        </p:nvSpPr>
        <p:spPr>
          <a:xfrm>
            <a:off x="2627242" y="929481"/>
            <a:ext cx="8213035" cy="2020888"/>
          </a:xfrm>
          <a:prstGeom prst="snip2DiagRect">
            <a:avLst>
              <a:gd name="adj1" fmla="val 0"/>
              <a:gd name="adj2" fmla="val 37108"/>
            </a:avLst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BẠN </a:t>
            </a:r>
          </a:p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 QUÁ!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6918" name="Tieng-vo-tay">
            <a:hlinkClick r:id="" action="ppaction://media"/>
            <a:extLst>
              <a:ext uri="{FF2B5EF4-FFF2-40B4-BE49-F238E27FC236}">
                <a16:creationId xmlns:a16="http://schemas.microsoft.com/office/drawing/2014/main" xmlns="" id="{DB43FF27-1AD2-4675-B558-964210FE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6262688"/>
            <a:ext cx="4683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xmlns="" id="{AEAE5079-48C6-44F5-8853-8D636331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7075"/>
            <a:ext cx="2819400" cy="2000250"/>
          </a:xfrm>
          <a:prstGeom prst="star32">
            <a:avLst>
              <a:gd name="adj" fmla="val 24384"/>
            </a:avLst>
          </a:prstGeom>
          <a:solidFill>
            <a:srgbClr val="00B0F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20" name="Rectangle 4">
            <a:extLst>
              <a:ext uri="{FF2B5EF4-FFF2-40B4-BE49-F238E27FC236}">
                <a16:creationId xmlns:a16="http://schemas.microsoft.com/office/drawing/2014/main" xmlns="" id="{45D3CA77-273B-4D5B-91E3-6CF868062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364040-675F-4E08-A595-98BAD7547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9310688" y="4280701"/>
            <a:ext cx="19526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267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xmlns="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xmlns="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28" y="477272"/>
            <a:ext cx="11046946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2023</a:t>
            </a:r>
            <a:endParaRPr kumimoji="0" lang="vi-VN" alt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xmlns="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53158"/>
            <a:ext cx="8839200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altLang="vi-VN" sz="4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0648" y="2229044"/>
            <a:ext cx="896591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sng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87</a:t>
            </a:r>
            <a:r>
              <a:rPr kumimoji="0" lang="en-US" sz="54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54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54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</a:t>
            </a:r>
            <a:r>
              <a:rPr kumimoji="0" lang="en-US" sz="5400" b="1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54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54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1+2)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B4C2A0CA-C680-6F43-0A2C-0BEF5759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70" y="-1"/>
            <a:ext cx="11900452" cy="70103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60FC43-1F7D-5D5E-B568-2D6ECE52941E}"/>
              </a:ext>
            </a:extLst>
          </p:cNvPr>
          <p:cNvSpPr/>
          <p:nvPr/>
        </p:nvSpPr>
        <p:spPr>
          <a:xfrm>
            <a:off x="2847051" y="3927224"/>
            <a:ext cx="6715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1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400" b="1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1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4400" b="1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68)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71008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xmlns="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2299062"/>
            <a:ext cx="11534038" cy="23134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xmlns="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xmlns="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xmlns="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xmlns="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xmlns="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xmlns="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10" y="2912467"/>
            <a:ext cx="1109878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908" y="1032669"/>
            <a:ext cx="5638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C02EC67-4787-9961-2E26-09CCA4E7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A0E98B0B-4FA9-9889-6224-590F846DD5C2}"/>
              </a:ext>
            </a:extLst>
          </p:cNvPr>
          <p:cNvSpPr/>
          <p:nvPr/>
        </p:nvSpPr>
        <p:spPr>
          <a:xfrm>
            <a:off x="3856383" y="4767454"/>
            <a:ext cx="4691265" cy="1752616"/>
          </a:xfrm>
          <a:prstGeom prst="diamond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71AD9BBC-610C-4262-B6FC-19E41AA4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41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411489-47D7-4663-B048-9FEE15A0B185}"/>
              </a:ext>
            </a:extLst>
          </p:cNvPr>
          <p:cNvSpPr/>
          <p:nvPr/>
        </p:nvSpPr>
        <p:spPr>
          <a:xfrm>
            <a:off x="4890051" y="1894855"/>
            <a:ext cx="5685183" cy="32766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CƠ</a:t>
            </a: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BẢN</a:t>
            </a:r>
          </a:p>
        </p:txBody>
      </p:sp>
      <p:sp>
        <p:nvSpPr>
          <p:cNvPr id="169988" name="Rectangle 36">
            <a:extLst>
              <a:ext uri="{FF2B5EF4-FFF2-40B4-BE49-F238E27FC236}">
                <a16:creationId xmlns:a16="http://schemas.microsoft.com/office/drawing/2014/main" xmlns="" id="{5599D574-D1FB-4C3B-907F-1B8E31BF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xmlns="" id="{86E78725-A9A7-49C9-ABA9-75BA3CFFA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6234113" y="4800601"/>
            <a:ext cx="243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1">
            <a:extLst>
              <a:ext uri="{FF2B5EF4-FFF2-40B4-BE49-F238E27FC236}">
                <a16:creationId xmlns:a16="http://schemas.microsoft.com/office/drawing/2014/main" xmlns="" id="{CBBE0CC5-97A9-4A9A-89FD-907EBE7B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98" y="307355"/>
            <a:ext cx="20780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6AA5C84-1F01-4AF1-6121-6BB5CCB0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1327</Words>
  <Application>Microsoft Office PowerPoint</Application>
  <PresentationFormat>Widescreen</PresentationFormat>
  <Paragraphs>294</Paragraphs>
  <Slides>35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SimSun</vt:lpstr>
      <vt:lpstr>.VnTime</vt:lpstr>
      <vt:lpstr>Aaril</vt:lpstr>
      <vt:lpstr>Arial</vt:lpstr>
      <vt:lpstr>Batang</vt:lpstr>
      <vt:lpstr>Calibri</vt:lpstr>
      <vt:lpstr>Cambria Math</vt:lpstr>
      <vt:lpstr>Franklin Gothic Book</vt:lpstr>
      <vt:lpstr>HP001 4 hàng</vt:lpstr>
      <vt:lpstr>Jokerman</vt:lpstr>
      <vt:lpstr>Tahoma</vt:lpstr>
      <vt:lpstr>Times New Roman</vt:lpstr>
      <vt:lpstr>Ubuntu</vt:lpstr>
      <vt:lpstr>VnBangkok</vt:lpstr>
      <vt:lpstr>VNbritannic</vt:lpstr>
      <vt:lpstr>Wingdings</vt:lpstr>
      <vt:lpstr>Wingdings 2</vt:lpstr>
      <vt:lpstr>3_Office Theme</vt:lpstr>
      <vt:lpstr>4_Office Theme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41</cp:revision>
  <dcterms:created xsi:type="dcterms:W3CDTF">2022-03-09T01:14:34Z</dcterms:created>
  <dcterms:modified xsi:type="dcterms:W3CDTF">2023-03-22T01:50:37Z</dcterms:modified>
</cp:coreProperties>
</file>