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57" r:id="rId4"/>
    <p:sldId id="310" r:id="rId5"/>
    <p:sldId id="311" r:id="rId6"/>
    <p:sldId id="312" r:id="rId7"/>
    <p:sldId id="313" r:id="rId8"/>
    <p:sldId id="258" r:id="rId9"/>
    <p:sldId id="259" r:id="rId10"/>
    <p:sldId id="260" r:id="rId11"/>
    <p:sldId id="261" r:id="rId12"/>
    <p:sldId id="263" r:id="rId13"/>
    <p:sldId id="264" r:id="rId14"/>
    <p:sldId id="265" r:id="rId15"/>
    <p:sldId id="266" r:id="rId16"/>
    <p:sldId id="268" r:id="rId17"/>
    <p:sldId id="270" r:id="rId18"/>
    <p:sldId id="271" r:id="rId19"/>
    <p:sldId id="272" r:id="rId20"/>
    <p:sldId id="273" r:id="rId21"/>
    <p:sldId id="274" r:id="rId22"/>
    <p:sldId id="275" r:id="rId23"/>
    <p:sldId id="276" r:id="rId24"/>
    <p:sldId id="278"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5" r:id="rId43"/>
    <p:sldId id="299" r:id="rId44"/>
    <p:sldId id="298" r:id="rId45"/>
    <p:sldId id="300" r:id="rId46"/>
    <p:sldId id="301" r:id="rId47"/>
    <p:sldId id="302" r:id="rId48"/>
    <p:sldId id="303" r:id="rId49"/>
    <p:sldId id="304" r:id="rId50"/>
    <p:sldId id="314" r:id="rId51"/>
    <p:sldId id="305" r:id="rId52"/>
    <p:sldId id="307" r:id="rId53"/>
    <p:sldId id="306" r:id="rId54"/>
    <p:sldId id="30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3/18/2022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3/18/2022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3/18/2022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3/18/2022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3/18/2022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6.xml"/><Relationship Id="rId18" Type="http://schemas.openxmlformats.org/officeDocument/2006/relationships/image" Target="../media/image14.gif"/><Relationship Id="rId3" Type="http://schemas.openxmlformats.org/officeDocument/2006/relationships/image" Target="../media/image3.jpeg"/><Relationship Id="rId21" Type="http://schemas.openxmlformats.org/officeDocument/2006/relationships/image" Target="../media/image16.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3.gif"/><Relationship Id="rId2" Type="http://schemas.openxmlformats.org/officeDocument/2006/relationships/audio" Target="../media/audio1.wav"/><Relationship Id="rId16" Type="http://schemas.openxmlformats.org/officeDocument/2006/relationships/image" Target="../media/image12.png"/><Relationship Id="rId20"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slide" Target="slide7.xml"/><Relationship Id="rId10" Type="http://schemas.openxmlformats.org/officeDocument/2006/relationships/image" Target="../media/image9.png"/><Relationship Id="rId19" Type="http://schemas.openxmlformats.org/officeDocument/2006/relationships/image" Target="../media/image15.gif"/><Relationship Id="rId4" Type="http://schemas.openxmlformats.org/officeDocument/2006/relationships/image" Target="../media/image4.png"/><Relationship Id="rId9" Type="http://schemas.openxmlformats.org/officeDocument/2006/relationships/slide" Target="slide4.xml"/><Relationship Id="rId14" Type="http://schemas.openxmlformats.org/officeDocument/2006/relationships/image" Target="../media/image11.png"/><Relationship Id="rId22" Type="http://schemas.openxmlformats.org/officeDocument/2006/relationships/image" Target="../media/image17.gif"/></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05327" y="3839280"/>
            <a:ext cx="6286867" cy="1862048"/>
          </a:xfrm>
          <a:prstGeom prst="rect">
            <a:avLst/>
          </a:prstGeom>
          <a:noFill/>
        </p:spPr>
        <p:txBody>
          <a:bodyPr wrap="square" lIns="91440" tIns="45720" rIns="91440" bIns="45720">
            <a:spAutoFit/>
          </a:bodyPr>
          <a:lstStyle/>
          <a:p>
            <a:pPr algn="ctr"/>
            <a:r>
              <a:rPr lang="en-US" sz="11500" b="1" cap="none" spc="0" dirty="0">
                <a:ln w="0"/>
                <a:solidFill>
                  <a:schemeClr val="tx1"/>
                </a:solidFill>
                <a:effectLst>
                  <a:outerShdw blurRad="38100" dist="19050" dir="2700000" algn="tl" rotWithShape="0">
                    <a:schemeClr val="dk1">
                      <a:alpha val="40000"/>
                    </a:schemeClr>
                  </a:outerShdw>
                </a:effectLst>
              </a:rPr>
              <a:t>TIẾT 1 + 2</a:t>
            </a:r>
          </a:p>
        </p:txBody>
      </p:sp>
    </p:spTree>
    <p:extLst>
      <p:ext uri="{BB962C8B-B14F-4D97-AF65-F5344CB8AC3E}">
        <p14:creationId xmlns:p14="http://schemas.microsoft.com/office/powerpoint/2010/main" val="320285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2 Bọ cánh cam ý tưởng | bọ rùa, côn trùng, động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495" y="675640"/>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76028" y="2696806"/>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Cánh</a:t>
            </a:r>
            <a:r>
              <a:rPr lang="en-US" sz="3600" b="1" dirty="0">
                <a:solidFill>
                  <a:srgbClr val="0000CC"/>
                </a:solidFill>
                <a:latin typeface="Times New Roman" panose="02020603050405020304" pitchFamily="18" charset="0"/>
                <a:cs typeface="Times New Roman" panose="02020603050405020304" pitchFamily="18" charset="0"/>
              </a:rPr>
              <a:t> cam</a:t>
            </a:r>
          </a:p>
        </p:txBody>
      </p:sp>
      <p:sp>
        <p:nvSpPr>
          <p:cNvPr id="2" name="Rectangle 1"/>
          <p:cNvSpPr/>
          <p:nvPr/>
        </p:nvSpPr>
        <p:spPr>
          <a:xfrm>
            <a:off x="812800" y="5141575"/>
            <a:ext cx="10688320" cy="1077218"/>
          </a:xfrm>
          <a:prstGeom prst="rect">
            <a:avLst/>
          </a:prstGeom>
        </p:spPr>
        <p:txBody>
          <a:bodyPr wrap="square">
            <a:spAutoFit/>
          </a:bodyPr>
          <a:lstStyle/>
          <a:p>
            <a:r>
              <a:rPr lang="vi-VN" sz="3200" b="0" i="0" dirty="0">
                <a:solidFill>
                  <a:srgbClr val="383838"/>
                </a:solidFill>
                <a:effectLst/>
                <a:latin typeface="+mj-lt"/>
              </a:rPr>
              <a:t>Hầu hết các loài bọ cánh cam được coi là có lợi vì chúng ăn các loại rệp và côn trùng gây hại cho mùa màng.</a:t>
            </a:r>
            <a:endParaRPr lang="en-US" sz="3200" dirty="0">
              <a:latin typeface="+mj-lt"/>
            </a:endParaRPr>
          </a:p>
        </p:txBody>
      </p:sp>
    </p:spTree>
    <p:extLst>
      <p:ext uri="{BB962C8B-B14F-4D97-AF65-F5344CB8AC3E}">
        <p14:creationId xmlns:p14="http://schemas.microsoft.com/office/powerpoint/2010/main" val="36992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4" name="TextBox 3"/>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9964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1490" y="646546"/>
            <a:ext cx="4433455" cy="701963"/>
          </a:xfrm>
          <a:prstGeom prst="roundRect">
            <a:avLst/>
          </a:prstGeom>
          <a:solidFill>
            <a:srgbClr val="00B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ĐỌC TỪ KHÓ</a:t>
            </a:r>
          </a:p>
        </p:txBody>
      </p:sp>
      <p:sp>
        <p:nvSpPr>
          <p:cNvPr id="3" name="TextBox 2"/>
          <p:cNvSpPr txBox="1"/>
          <p:nvPr/>
        </p:nvSpPr>
        <p:spPr>
          <a:xfrm>
            <a:off x="4778431" y="193963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tập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tễnh</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778431" y="317709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tròn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778431" y="4414558"/>
            <a:ext cx="2339572" cy="646331"/>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ngơ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95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31490" y="646546"/>
            <a:ext cx="4433455" cy="701963"/>
          </a:xfrm>
          <a:prstGeom prst="roundRect">
            <a:avLst/>
          </a:prstGeom>
          <a:solidFill>
            <a:srgbClr val="00B05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ĐỌC CÂU</a:t>
            </a:r>
          </a:p>
        </p:txBody>
      </p:sp>
      <p:sp>
        <p:nvSpPr>
          <p:cNvPr id="3" name="Rectangle 2"/>
          <p:cNvSpPr/>
          <p:nvPr/>
        </p:nvSpPr>
        <p:spPr>
          <a:xfrm>
            <a:off x="1136073" y="2791798"/>
            <a:ext cx="10307782" cy="1200329"/>
          </a:xfrm>
          <a:prstGeom prst="rect">
            <a:avLst/>
          </a:prstGeom>
        </p:spPr>
        <p:txBody>
          <a:bodyPr wrap="square">
            <a:spAutoFit/>
          </a:bodyPr>
          <a:lstStyle/>
          <a:p>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Hằng ngày, </a:t>
            </a:r>
            <a:r>
              <a:rPr lang="en-US"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em đều bỏ vào chiếc lọ</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một chút nước</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b="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và</a:t>
            </a:r>
            <a:r>
              <a:rPr lang="en-US"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những ngọn cỏ xanh non.</a:t>
            </a:r>
            <a:endParaRPr lang="en-US" sz="3600" dirty="0"/>
          </a:p>
        </p:txBody>
      </p:sp>
    </p:spTree>
    <p:extLst>
      <p:ext uri="{BB962C8B-B14F-4D97-AF65-F5344CB8AC3E}">
        <p14:creationId xmlns:p14="http://schemas.microsoft.com/office/powerpoint/2010/main" val="250103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71449" y="1390650"/>
            <a:ext cx="2219325" cy="2095500"/>
          </a:xfrm>
          <a:prstGeom prst="ellipse">
            <a:avLst/>
          </a:prstGeom>
          <a:solidFill>
            <a:srgbClr val="F13FBA"/>
          </a:solidFill>
          <a:ln>
            <a:solidFill>
              <a:srgbClr val="F13FBA"/>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GIẢI NGHĨA TỪ</a:t>
            </a:r>
          </a:p>
        </p:txBody>
      </p:sp>
      <p:sp>
        <p:nvSpPr>
          <p:cNvPr id="3" name="Rounded Rectangle 2"/>
          <p:cNvSpPr/>
          <p:nvPr/>
        </p:nvSpPr>
        <p:spPr>
          <a:xfrm>
            <a:off x="3233737" y="563704"/>
            <a:ext cx="8791575" cy="5844891"/>
          </a:xfrm>
          <a:prstGeom prst="roundRect">
            <a:avLst/>
          </a:prstGeom>
          <a:solidFill>
            <a:schemeClr val="bg1"/>
          </a:solidFill>
          <a:ln w="1905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3200" dirty="0">
              <a:solidFill>
                <a:srgbClr val="FF33CC"/>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3306445" y="1156272"/>
            <a:ext cx="4323080" cy="2206338"/>
            <a:chOff x="3638550" y="1181100"/>
            <a:chExt cx="2506184" cy="1724025"/>
          </a:xfrm>
        </p:grpSpPr>
        <p:sp>
          <p:nvSpPr>
            <p:cNvPr id="5" name="Hexagon 4"/>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Tập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tễnh</a:t>
              </a:r>
              <a:endParaRPr lang="en-US" sz="3600" b="1" dirty="0">
                <a:solidFill>
                  <a:srgbClr val="FF0000"/>
                </a:solidFill>
                <a:latin typeface="Times New Roman" panose="02020603050405020304" pitchFamily="18" charset="0"/>
                <a:cs typeface="Times New Roman" panose="02020603050405020304" pitchFamily="18" charset="0"/>
              </a:endParaRPr>
            </a:p>
            <a:p>
              <a:pPr algn="ctr"/>
              <a:r>
                <a:rPr lang="en-US" sz="3600" b="1" dirty="0" err="1">
                  <a:solidFill>
                    <a:schemeClr val="tx1"/>
                  </a:solidFill>
                  <a:latin typeface="Times New Roman" panose="02020603050405020304" pitchFamily="18" charset="0"/>
                  <a:cs typeface="Times New Roman" panose="02020603050405020304" pitchFamily="18" charset="0"/>
                </a:rPr>
                <a:t>Dáng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không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cân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cao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bên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thấp</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grpSp>
        <p:nvGrpSpPr>
          <p:cNvPr id="8" name="Group 7"/>
          <p:cNvGrpSpPr/>
          <p:nvPr/>
        </p:nvGrpSpPr>
        <p:grpSpPr>
          <a:xfrm>
            <a:off x="7665878" y="1743076"/>
            <a:ext cx="4323080" cy="2206338"/>
            <a:chOff x="3638550" y="1181100"/>
            <a:chExt cx="2506184" cy="1724025"/>
          </a:xfrm>
        </p:grpSpPr>
        <p:sp>
          <p:nvSpPr>
            <p:cNvPr id="9" name="Hexagon 8"/>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ánh</a:t>
              </a:r>
              <a:r>
                <a:rPr lang="en-US" sz="3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err="1">
                  <a:solidFill>
                    <a:schemeClr val="tx1"/>
                  </a:solidFill>
                  <a:latin typeface="Times New Roman" panose="02020603050405020304" pitchFamily="18" charset="0"/>
                  <a:cs typeface="Times New Roman" panose="02020603050405020304" pitchFamily="18" charset="0"/>
                </a:rPr>
                <a:t>Phản</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chiếu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lấp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lánh</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trông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đẹp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mắt</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grpSp>
        <p:nvGrpSpPr>
          <p:cNvPr id="11" name="Group 10"/>
          <p:cNvGrpSpPr/>
          <p:nvPr/>
        </p:nvGrpSpPr>
        <p:grpSpPr>
          <a:xfrm>
            <a:off x="4333350" y="3781998"/>
            <a:ext cx="4323080" cy="2206338"/>
            <a:chOff x="3638550" y="1181100"/>
            <a:chExt cx="2506184" cy="1724025"/>
          </a:xfrm>
        </p:grpSpPr>
        <p:sp>
          <p:nvSpPr>
            <p:cNvPr id="12" name="Hexagon 11"/>
            <p:cNvSpPr/>
            <p:nvPr/>
          </p:nvSpPr>
          <p:spPr>
            <a:xfrm>
              <a:off x="3638550" y="1181100"/>
              <a:ext cx="2506184" cy="1724025"/>
            </a:xfrm>
            <a:prstGeom prst="hexagon">
              <a:avLst/>
            </a:prstGeom>
            <a:blipFill>
              <a:blip r:embed="rId3"/>
              <a:stretch>
                <a:fillRect/>
              </a:stretch>
            </a:blip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Khệ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nệ</a:t>
              </a:r>
              <a:r>
                <a:rPr lang="en-US" sz="3600" b="1" dirty="0">
                  <a:solidFill>
                    <a:srgbClr val="FF0000"/>
                  </a:solidFill>
                  <a:latin typeface="Times New Roman" panose="02020603050405020304" pitchFamily="18" charset="0"/>
                  <a:cs typeface="Times New Roman" panose="02020603050405020304" pitchFamily="18" charset="0"/>
                </a:rPr>
                <a:t>:</a:t>
              </a:r>
            </a:p>
            <a:p>
              <a:pPr algn="ctr"/>
              <a:r>
                <a:rPr lang="en-US" sz="3600" b="1" dirty="0" err="1">
                  <a:solidFill>
                    <a:schemeClr val="tx1"/>
                  </a:solidFill>
                  <a:latin typeface="Times New Roman" panose="02020603050405020304" pitchFamily="18" charset="0"/>
                  <a:cs typeface="Times New Roman" panose="02020603050405020304" pitchFamily="18" charset="0"/>
                </a:rPr>
                <a:t>Dáng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đi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chậm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chạp</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như</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phải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mang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vác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nặng</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4272395" y="1621469"/>
              <a:ext cx="1176586" cy="18157"/>
            </a:xfrm>
            <a:prstGeom prst="line">
              <a:avLst/>
            </a:prstGeom>
            <a:ln w="57150">
              <a:prstDash val="sysDash"/>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25333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3" name="TextBox 2"/>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203199" y="26042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203198" y="4351819"/>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đoạn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76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3" name="TextBox 2"/>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203199" y="26042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203198" y="4351819"/>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Luyện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nhóm</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3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3" name="TextBox 2"/>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
        <p:nvSpPr>
          <p:cNvPr id="4" name="Oval 3"/>
          <p:cNvSpPr/>
          <p:nvPr/>
        </p:nvSpPr>
        <p:spPr>
          <a:xfrm>
            <a:off x="203199" y="9278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5" name="Oval 4"/>
          <p:cNvSpPr/>
          <p:nvPr/>
        </p:nvSpPr>
        <p:spPr>
          <a:xfrm>
            <a:off x="203199" y="2604227"/>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6" name="Oval 5"/>
          <p:cNvSpPr/>
          <p:nvPr/>
        </p:nvSpPr>
        <p:spPr>
          <a:xfrm>
            <a:off x="203198" y="4351819"/>
            <a:ext cx="360219" cy="5222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7" name="Rounded Rectangle 6"/>
          <p:cNvSpPr/>
          <p:nvPr/>
        </p:nvSpPr>
        <p:spPr>
          <a:xfrm>
            <a:off x="3295650" y="6161029"/>
            <a:ext cx="4943475" cy="571500"/>
          </a:xfrm>
          <a:prstGeom prst="roundRect">
            <a:avLst/>
          </a:prstGeom>
          <a:solidFill>
            <a:srgbClr val="FF0000"/>
          </a:solid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Thi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08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59784" y="3457551"/>
            <a:ext cx="5526497" cy="861765"/>
          </a:xfrm>
          <a:prstGeom prst="rect">
            <a:avLst/>
          </a:prstGeom>
        </p:spPr>
        <p:txBody>
          <a:bodyPr wrap="none" lIns="121912" tIns="60956" rIns="121912" bIns="60956">
            <a:spAutoFit/>
          </a:bodyPr>
          <a:lstStyle/>
          <a:p>
            <a:pPr lvl="0"/>
            <a:r>
              <a:rPr lang="en-US" sz="4800" b="1" dirty="0">
                <a:ln w="0"/>
                <a:solidFill>
                  <a:srgbClr val="FF0000"/>
                </a:solidFill>
                <a:effectLst>
                  <a:glow rad="228600">
                    <a:schemeClr val="accent4">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TRẢ LỜI CÂU HỎI</a:t>
            </a:r>
          </a:p>
        </p:txBody>
      </p:sp>
      <p:sp>
        <p:nvSpPr>
          <p:cNvPr id="3" name="Google Shape;712;p27"/>
          <p:cNvSpPr/>
          <p:nvPr/>
        </p:nvSpPr>
        <p:spPr>
          <a:xfrm>
            <a:off x="2591725" y="2540383"/>
            <a:ext cx="6862618" cy="3030067"/>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tx2"/>
          </a:solidFill>
          <a:ln>
            <a:noFill/>
          </a:ln>
        </p:spPr>
        <p:txBody>
          <a:bodyPr spcFirstLastPara="1" wrap="square" lIns="121892" tIns="121892" rIns="121892" bIns="121892" anchor="ctr" anchorCtr="0">
            <a:noAutofit/>
          </a:bodyPr>
          <a:lstStyle/>
          <a:p>
            <a:endParaRPr sz="2400"/>
          </a:p>
        </p:txBody>
      </p:sp>
    </p:spTree>
    <p:extLst>
      <p:ext uri="{BB962C8B-B14F-4D97-AF65-F5344CB8AC3E}">
        <p14:creationId xmlns:p14="http://schemas.microsoft.com/office/powerpoint/2010/main" val="144267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8699" y="403860"/>
            <a:ext cx="10125076" cy="807258"/>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1.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gì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thấy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bị</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thương</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683394" y="2651451"/>
            <a:ext cx="10684042" cy="3046988"/>
          </a:xfrm>
          <a:prstGeom prst="rect">
            <a:avLst/>
          </a:prstGeom>
          <a:noFill/>
        </p:spPr>
        <p:txBody>
          <a:bodyPr wrap="square" rtlCol="0">
            <a:spAutoFit/>
          </a:bodyPr>
          <a:lstStyle/>
          <a:p>
            <a:pPr algn="just">
              <a:lnSpc>
                <a:spcPct val="150000"/>
              </a:lnSpc>
            </a:pP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lạc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Chân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bị</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thương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bước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tập</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tễnh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thương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quá</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một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lọ</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đựng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đầy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Từ</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ngày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đó</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trở</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thành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người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bạn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xíu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của</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a:t>
            </a:r>
          </a:p>
        </p:txBody>
      </p:sp>
      <p:cxnSp>
        <p:nvCxnSpPr>
          <p:cNvPr id="8" name="Straight Connector 7"/>
          <p:cNvCxnSpPr/>
          <p:nvPr/>
        </p:nvCxnSpPr>
        <p:spPr>
          <a:xfrm flipV="1">
            <a:off x="5929162" y="4107570"/>
            <a:ext cx="5438274" cy="120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524" y="4870384"/>
            <a:ext cx="7762775" cy="37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87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99833" y="3251815"/>
            <a:ext cx="7524817" cy="1862048"/>
          </a:xfrm>
          <a:prstGeom prst="rect">
            <a:avLst/>
          </a:prstGeom>
          <a:noFill/>
        </p:spPr>
        <p:txBody>
          <a:bodyPr wrap="non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314431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268251"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2.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chăm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sóc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như</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thế</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nào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văn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nào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cho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em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biết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điều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đó</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50094" y="2449704"/>
            <a:ext cx="11208619" cy="3785652"/>
          </a:xfrm>
          <a:prstGeom prst="rect">
            <a:avLst/>
          </a:prstGeom>
        </p:spPr>
        <p:txBody>
          <a:bodyPr wrap="square">
            <a:spAutoFit/>
          </a:bodyPr>
          <a:lstStyle/>
          <a:p>
            <a:pPr algn="just">
              <a:lnSpc>
                <a:spcPct val="150000"/>
              </a:lnSpc>
            </a:pP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có</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đôi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xanh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óng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dưới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ánh</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nắng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trời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Mỗi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nghe</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tiếng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động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khệ</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nệ</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ôm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bụng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tròn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lẳn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trốn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đám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rối</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Bống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chăm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sóc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cánh</a:t>
            </a:r>
            <a:r>
              <a:rPr lang="en-US" sz="3200" b="1" dirty="0">
                <a:latin typeface="Arial" panose="020B0604020202020204" pitchFamily="34" charset="0"/>
                <a:cs typeface="Arial" panose="020B0604020202020204" pitchFamily="34" charset="0"/>
              </a:rPr>
              <a:t> cam </a:t>
            </a:r>
            <a:r>
              <a:rPr lang="en-US" sz="3200" b="1" dirty="0" err="1">
                <a:latin typeface="Arial" panose="020B0604020202020204" pitchFamily="34" charset="0"/>
                <a:cs typeface="Arial" panose="020B0604020202020204" pitchFamily="34" charset="0"/>
              </a:rPr>
              <a:t>rất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cẩn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thận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Hằng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ngày</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em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đều</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bỏ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vào</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chiếc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lọ</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một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chút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nước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và</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những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ngọn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cỏ</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xanh</a:t>
            </a:r>
            <a:r>
              <a:rPr lang="en-US" sz="3200" b="1" dirty="0">
                <a:latin typeface="Arial" panose="020B0604020202020204" pitchFamily="34" charset="0"/>
                <a:cs typeface="Arial" panose="020B0604020202020204" pitchFamily="34" charset="0"/>
              </a:rPr>
              <a:t> non.</a:t>
            </a:r>
          </a:p>
        </p:txBody>
      </p:sp>
      <p:cxnSp>
        <p:nvCxnSpPr>
          <p:cNvPr id="4" name="Straight Connector 3"/>
          <p:cNvCxnSpPr/>
          <p:nvPr/>
        </p:nvCxnSpPr>
        <p:spPr>
          <a:xfrm>
            <a:off x="8783054" y="4649002"/>
            <a:ext cx="2975659" cy="9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716129" y="6141152"/>
            <a:ext cx="8803256" cy="425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716129" y="5332396"/>
            <a:ext cx="4317884" cy="24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61272" y="5404745"/>
            <a:ext cx="6397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2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268251" cy="1102694"/>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3. </a:t>
            </a:r>
            <a:r>
              <a:rPr lang="en-US" sz="4000" b="1" dirty="0" err="1">
                <a:solidFill>
                  <a:schemeClr val="tx1"/>
                </a:solidFill>
                <a:latin typeface="Times New Roman" panose="02020603050405020304" pitchFamily="18" charset="0"/>
                <a:cs typeface="Times New Roman" panose="02020603050405020304" pitchFamily="18" charset="0"/>
              </a:rPr>
              <a:t>Vì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sao</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đi</a:t>
            </a:r>
            <a:r>
              <a:rPr lang="en-US" sz="40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867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20279" y="249856"/>
            <a:ext cx="10495446"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4. </a:t>
            </a:r>
            <a:r>
              <a:rPr lang="en-US" sz="4000" b="1" dirty="0" err="1">
                <a:solidFill>
                  <a:schemeClr val="tx1"/>
                </a:solidFill>
                <a:latin typeface="Times New Roman" panose="02020603050405020304" pitchFamily="18" charset="0"/>
                <a:cs typeface="Times New Roman" panose="02020603050405020304" pitchFamily="18" charset="0"/>
              </a:rPr>
              <a:t>Nếu</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là</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Bống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em</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có</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thả</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cánh</a:t>
            </a:r>
            <a:r>
              <a:rPr lang="en-US" sz="4000" b="1" dirty="0">
                <a:solidFill>
                  <a:schemeClr val="tx1"/>
                </a:solidFill>
                <a:latin typeface="Times New Roman" panose="02020603050405020304" pitchFamily="18" charset="0"/>
                <a:cs typeface="Times New Roman" panose="02020603050405020304" pitchFamily="18" charset="0"/>
              </a:rPr>
              <a:t> cam </a:t>
            </a:r>
            <a:r>
              <a:rPr lang="en-US" sz="4000" b="1" dirty="0" err="1">
                <a:solidFill>
                  <a:schemeClr val="tx1"/>
                </a:solidFill>
                <a:latin typeface="Times New Roman" panose="02020603050405020304" pitchFamily="18" charset="0"/>
                <a:cs typeface="Times New Roman" panose="02020603050405020304" pitchFamily="18" charset="0"/>
              </a:rPr>
              <a:t>đi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không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Vì</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sao</a:t>
            </a:r>
            <a:r>
              <a:rPr lang="en-US" sz="4000" b="1" dirty="0">
                <a:solidFill>
                  <a:schemeClr val="tx1"/>
                </a:solidFill>
                <a:latin typeface="Times New Roman" panose="02020603050405020304" pitchFamily="18" charset="0"/>
                <a:cs typeface="Times New Roman" panose="02020603050405020304" pitchFamily="18" charset="0"/>
              </a:rPr>
              <a:t>?</a:t>
            </a:r>
          </a:p>
        </p:txBody>
      </p:sp>
      <p:sp>
        <p:nvSpPr>
          <p:cNvPr id="3" name="Rectangle 2"/>
          <p:cNvSpPr/>
          <p:nvPr/>
        </p:nvSpPr>
        <p:spPr>
          <a:xfrm>
            <a:off x="485775" y="3112971"/>
            <a:ext cx="11239499" cy="2485745"/>
          </a:xfrm>
          <a:prstGeom prst="rect">
            <a:avLst/>
          </a:prstGeom>
        </p:spPr>
        <p:txBody>
          <a:bodyPr wrap="square">
            <a:spAutoFit/>
          </a:bodyPr>
          <a:lstStyle/>
          <a:p>
            <a:pPr marL="177800" marR="12700" indent="-203200" algn="just">
              <a:lnSpc>
                <a:spcPct val="150000"/>
              </a:lnSpc>
              <a:spcAft>
                <a:spcPts val="370"/>
              </a:spcAft>
            </a:pPr>
            <a:r>
              <a:rPr lang="vi-VN" sz="3600" dirty="0">
                <a:solidFill>
                  <a:srgbClr val="FF0000"/>
                </a:solidFill>
                <a:latin typeface="Times New Roman" panose="02020603050405020304" pitchFamily="18" charset="0"/>
                <a:ea typeface="Times New Roman" panose="02020603050405020304" pitchFamily="18" charset="0"/>
              </a:rPr>
              <a:t>Các loài động vật nên được sống trong môi trường phù hợp</a:t>
            </a:r>
            <a:r>
              <a:rPr lang="en-US" sz="3600" dirty="0">
                <a:solidFill>
                  <a:srgbClr val="FF0000"/>
                </a:solidFill>
                <a:latin typeface="Times New Roman" panose="02020603050405020304" pitchFamily="18" charset="0"/>
                <a:ea typeface="Times New Roman" panose="02020603050405020304" pitchFamily="18" charset="0"/>
              </a:rPr>
              <a:t> </a:t>
            </a:r>
            <a:r>
              <a:rPr lang="vi-VN" sz="3600" dirty="0">
                <a:solidFill>
                  <a:srgbClr val="FF0000"/>
                </a:solidFill>
                <a:latin typeface="Times New Roman" panose="02020603050405020304" pitchFamily="18" charset="0"/>
                <a:ea typeface="Times New Roman" panose="02020603050405020304" pitchFamily="18" charset="0"/>
              </a:rPr>
              <a:t>với chúng. Chỉ có ở trong môi trư</a:t>
            </a:r>
            <a:r>
              <a:rPr lang="en-US" sz="3600" dirty="0">
                <a:solidFill>
                  <a:srgbClr val="FF0000"/>
                </a:solidFill>
                <a:latin typeface="Times New Roman" panose="02020603050405020304" pitchFamily="18" charset="0"/>
                <a:ea typeface="Times New Roman" panose="02020603050405020304" pitchFamily="18" charset="0"/>
              </a:rPr>
              <a:t>ờ</a:t>
            </a:r>
            <a:r>
              <a:rPr lang="vi-VN" sz="3600" dirty="0">
                <a:solidFill>
                  <a:srgbClr val="FF0000"/>
                </a:solidFill>
                <a:latin typeface="Times New Roman" panose="02020603050405020304" pitchFamily="18" charset="0"/>
                <a:ea typeface="Times New Roman" panose="02020603050405020304" pitchFamily="18" charset="0"/>
              </a:rPr>
              <a:t>ng phù hợp, chúng m</a:t>
            </a:r>
            <a:r>
              <a:rPr lang="en-US" sz="3600" dirty="0">
                <a:solidFill>
                  <a:srgbClr val="FF0000"/>
                </a:solidFill>
                <a:latin typeface="Times New Roman" panose="02020603050405020304" pitchFamily="18" charset="0"/>
                <a:ea typeface="Times New Roman" panose="02020603050405020304" pitchFamily="18" charset="0"/>
              </a:rPr>
              <a:t>ớ</a:t>
            </a:r>
            <a:r>
              <a:rPr lang="vi-VN" sz="3600" dirty="0">
                <a:solidFill>
                  <a:srgbClr val="FF0000"/>
                </a:solidFill>
                <a:latin typeface="Times New Roman" panose="02020603050405020304" pitchFamily="18" charset="0"/>
                <a:ea typeface="Times New Roman" panose="02020603050405020304" pitchFamily="18" charset="0"/>
              </a:rPr>
              <a:t>i thoải mái và khoẻ mạnh.</a:t>
            </a:r>
            <a:endParaRPr lang="en-US" sz="36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77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Google Shape;712;p27"/>
          <p:cNvSpPr/>
          <p:nvPr/>
        </p:nvSpPr>
        <p:spPr>
          <a:xfrm>
            <a:off x="2591725" y="2540383"/>
            <a:ext cx="6862618" cy="3030067"/>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chemeClr val="tx2"/>
          </a:solidFill>
          <a:ln>
            <a:noFill/>
          </a:ln>
        </p:spPr>
        <p:txBody>
          <a:bodyPr spcFirstLastPara="1" wrap="square" lIns="121892" tIns="121892" rIns="121892" bIns="121892" anchor="ctr" anchorCtr="0">
            <a:noAutofit/>
          </a:bodyPr>
          <a:lstStyle/>
          <a:p>
            <a:endParaRPr sz="2400"/>
          </a:p>
        </p:txBody>
      </p:sp>
      <p:sp>
        <p:nvSpPr>
          <p:cNvPr id="3" name="Rectangle 2"/>
          <p:cNvSpPr/>
          <p:nvPr/>
        </p:nvSpPr>
        <p:spPr>
          <a:xfrm>
            <a:off x="3259784" y="3457551"/>
            <a:ext cx="5034375" cy="861766"/>
          </a:xfrm>
          <a:prstGeom prst="rect">
            <a:avLst/>
          </a:prstGeom>
        </p:spPr>
        <p:txBody>
          <a:bodyPr wrap="none" lIns="121912" tIns="60956" rIns="121912" bIns="60956">
            <a:spAutoFit/>
          </a:bodyPr>
          <a:lstStyle/>
          <a:p>
            <a:pPr lvl="0"/>
            <a:r>
              <a:rPr lang="en-US" sz="4800" b="1" dirty="0">
                <a:ln w="0"/>
                <a:solidFill>
                  <a:srgbClr val="FF0000"/>
                </a:solidFill>
                <a:effectLst>
                  <a:glow rad="228600">
                    <a:schemeClr val="accent4">
                      <a:satMod val="175000"/>
                      <a:alpha val="40000"/>
                    </a:schemeClr>
                  </a:glow>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 ĐỌC LẠI</a:t>
            </a:r>
          </a:p>
        </p:txBody>
      </p:sp>
    </p:spTree>
    <p:extLst>
      <p:ext uri="{BB962C8B-B14F-4D97-AF65-F5344CB8AC3E}">
        <p14:creationId xmlns:p14="http://schemas.microsoft.com/office/powerpoint/2010/main" val="2139751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89679" y="170660"/>
            <a:ext cx="5123412" cy="646331"/>
          </a:xfrm>
          <a:prstGeom prst="rect">
            <a:avLst/>
          </a:prstGeom>
          <a:noFill/>
        </p:spPr>
        <p:txBody>
          <a:bodyPr wrap="square" rtlCol="0">
            <a:spAutoFit/>
          </a:bodyPr>
          <a:lstStyle/>
          <a:p>
            <a:r>
              <a:rPr lang="en-US" sz="3600" b="1" dirty="0">
                <a:solidFill>
                  <a:srgbClr val="FFC000"/>
                </a:solidFill>
                <a:latin typeface="Arial" panose="020B0604020202020204" pitchFamily="34" charset="0"/>
                <a:cs typeface="Arial" panose="020B0604020202020204" pitchFamily="34" charset="0"/>
              </a:rPr>
              <a:t>TẠM BIỆT CÁNH CAM</a:t>
            </a:r>
          </a:p>
        </p:txBody>
      </p:sp>
      <p:sp>
        <p:nvSpPr>
          <p:cNvPr id="4" name="TextBox 3"/>
          <p:cNvSpPr txBox="1"/>
          <p:nvPr/>
        </p:nvSpPr>
        <p:spPr>
          <a:xfrm>
            <a:off x="110837" y="927827"/>
            <a:ext cx="11988800" cy="5693866"/>
          </a:xfrm>
          <a:prstGeom prst="rect">
            <a:avLst/>
          </a:prstGeom>
          <a:noFill/>
        </p:spPr>
        <p:txBody>
          <a:bodyPr wrap="square" rtlCol="0">
            <a:spAutoFit/>
          </a:bodyPr>
          <a:lstStyle/>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bị</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tễnh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đầy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Từ</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trở</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thành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người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xíu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đôi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óng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dưới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mặt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trời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Mỗi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tiếng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động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nệ</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ôm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bụng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lẳn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trốn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chăm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sóc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rất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cẩn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thận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Hằng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đều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chiếc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lọ</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nước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những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ngọn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xanh</a:t>
            </a:r>
            <a:r>
              <a:rPr lang="en-US" sz="2800" b="1" dirty="0">
                <a:latin typeface="Arial" panose="020B0604020202020204" pitchFamily="34" charset="0"/>
                <a:cs typeface="Arial" panose="020B0604020202020204" pitchFamily="34" charset="0"/>
              </a:rPr>
              <a:t> non.</a:t>
            </a:r>
          </a:p>
          <a:p>
            <a:pPr algn="just"/>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Nhưng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cảm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thấy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vẻ</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ngơ</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không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vui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nhớ</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bè</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Đoán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vậy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thả</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bãi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Tạm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biệt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cánh</a:t>
            </a:r>
            <a:r>
              <a:rPr lang="en-US" sz="2800" b="1" dirty="0">
                <a:latin typeface="Arial" panose="020B0604020202020204" pitchFamily="34" charset="0"/>
                <a:cs typeface="Arial" panose="020B0604020202020204" pitchFamily="34" charset="0"/>
              </a:rPr>
              <a:t> cam </a:t>
            </a:r>
            <a:r>
              <a:rPr lang="en-US" sz="2800" b="1" dirty="0" err="1">
                <a:latin typeface="Arial" panose="020B0604020202020204" pitchFamily="34" charset="0"/>
                <a:cs typeface="Arial" panose="020B0604020202020204" pitchFamily="34" charset="0"/>
              </a:rPr>
              <a:t>nhỏ</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bé</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Bống</a:t>
            </a:r>
            <a:r>
              <a:rPr lang="en-US" sz="2800" b="1" dirty="0">
                <a:latin typeface="Arial" panose="020B0604020202020204" pitchFamily="34" charset="0"/>
                <a:cs typeface="Arial" panose="020B0604020202020204" pitchFamily="34" charset="0"/>
              </a:rPr>
              <a:t> hi </a:t>
            </a:r>
            <a:r>
              <a:rPr lang="en-US" sz="2800" b="1" dirty="0" err="1">
                <a:latin typeface="Arial" panose="020B0604020202020204" pitchFamily="34" charset="0"/>
                <a:cs typeface="Arial" panose="020B0604020202020204" pitchFamily="34" charset="0"/>
              </a:rPr>
              <a:t>vọng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chú</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tìm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được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đường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căn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thương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của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mình</a:t>
            </a:r>
            <a:r>
              <a:rPr lang="en-US" sz="2800" b="1" dirty="0">
                <a:latin typeface="Arial" panose="020B0604020202020204" pitchFamily="34" charset="0"/>
                <a:cs typeface="Arial" panose="020B0604020202020204" pitchFamily="34" charset="0"/>
              </a:rPr>
              <a:t>.</a:t>
            </a:r>
          </a:p>
          <a:p>
            <a:pPr algn="r"/>
            <a:r>
              <a:rPr lang="en-US" sz="2800" b="1" dirty="0">
                <a:latin typeface="Arial" panose="020B0604020202020204" pitchFamily="34" charset="0"/>
                <a:cs typeface="Arial" panose="020B0604020202020204" pitchFamily="34" charset="0"/>
              </a:rPr>
              <a:t>(Minh </a:t>
            </a:r>
            <a:r>
              <a:rPr lang="en-US" sz="2800" b="1" dirty="0" err="1">
                <a:latin typeface="Arial" panose="020B0604020202020204" pitchFamily="34" charset="0"/>
                <a:cs typeface="Arial" panose="020B0604020202020204" pitchFamily="34" charset="0"/>
              </a:rPr>
              <a:t>Đăng</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2323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7;p20"/>
          <p:cNvSpPr/>
          <p:nvPr/>
        </p:nvSpPr>
        <p:spPr>
          <a:xfrm>
            <a:off x="2171700" y="521990"/>
            <a:ext cx="8763000" cy="57073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 name="Rectangle 2"/>
          <p:cNvSpPr/>
          <p:nvPr/>
        </p:nvSpPr>
        <p:spPr>
          <a:xfrm>
            <a:off x="2574744" y="857636"/>
            <a:ext cx="7468070" cy="4524315"/>
          </a:xfrm>
          <a:prstGeom prst="rect">
            <a:avLst/>
          </a:prstGeom>
          <a:noFill/>
        </p:spPr>
        <p:txBody>
          <a:bodyPr wrap="none" lIns="91440" tIns="45720" rIns="91440" bIns="45720">
            <a:spAutoFit/>
          </a:bodyPr>
          <a:lstStyle/>
          <a:p>
            <a:pPr algn="ctr"/>
            <a:r>
              <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TẬP</a:t>
            </a:r>
          </a:p>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THEO </a:t>
            </a:r>
          </a:p>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VĂN BẢN ĐỌC</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63174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1. </a:t>
            </a:r>
            <a:r>
              <a:rPr lang="en-US" sz="4000" b="1" dirty="0" err="1">
                <a:solidFill>
                  <a:srgbClr val="0000CC"/>
                </a:solidFill>
                <a:latin typeface="Times New Roman" panose="02020603050405020304" pitchFamily="18" charset="0"/>
                <a:cs typeface="Times New Roman" panose="02020603050405020304" pitchFamily="18" charset="0"/>
              </a:rPr>
              <a:t>Những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dưới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đây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được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dùng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để</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miêu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tả</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cánh</a:t>
            </a:r>
            <a:r>
              <a:rPr lang="en-US" sz="4000" b="1" dirty="0">
                <a:solidFill>
                  <a:srgbClr val="0000CC"/>
                </a:solidFill>
                <a:latin typeface="Times New Roman" panose="02020603050405020304" pitchFamily="18" charset="0"/>
                <a:cs typeface="Times New Roman" panose="02020603050405020304" pitchFamily="18" charset="0"/>
              </a:rPr>
              <a:t> cam?</a:t>
            </a:r>
            <a:endParaRPr lang="en-US" sz="4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1674" t="4719" r="77617" b="14454"/>
          <a:stretch/>
        </p:blipFill>
        <p:spPr>
          <a:xfrm>
            <a:off x="255243" y="3061095"/>
            <a:ext cx="2381250" cy="1304925"/>
          </a:xfrm>
          <a:prstGeom prst="rect">
            <a:avLst/>
          </a:prstGeom>
        </p:spPr>
      </p:pic>
      <p:pic>
        <p:nvPicPr>
          <p:cNvPr id="7" name="Picture 6"/>
          <p:cNvPicPr>
            <a:picLocks noChangeAspect="1"/>
          </p:cNvPicPr>
          <p:nvPr/>
        </p:nvPicPr>
        <p:blipFill rotWithShape="1">
          <a:blip r:embed="rId2"/>
          <a:srcRect l="78628" r="1491"/>
          <a:stretch/>
        </p:blipFill>
        <p:spPr>
          <a:xfrm>
            <a:off x="9652692" y="2827733"/>
            <a:ext cx="2286000" cy="1614488"/>
          </a:xfrm>
          <a:prstGeom prst="rect">
            <a:avLst/>
          </a:prstGeom>
        </p:spPr>
      </p:pic>
      <p:pic>
        <p:nvPicPr>
          <p:cNvPr id="8" name="Picture 7"/>
          <p:cNvPicPr>
            <a:picLocks noChangeAspect="1"/>
          </p:cNvPicPr>
          <p:nvPr/>
        </p:nvPicPr>
        <p:blipFill rotWithShape="1">
          <a:blip r:embed="rId3"/>
          <a:srcRect l="5881" r="4980"/>
          <a:stretch/>
        </p:blipFill>
        <p:spPr>
          <a:xfrm>
            <a:off x="2724151" y="3059905"/>
            <a:ext cx="2266950" cy="1285875"/>
          </a:xfrm>
          <a:prstGeom prst="rect">
            <a:avLst/>
          </a:prstGeom>
        </p:spPr>
      </p:pic>
      <p:pic>
        <p:nvPicPr>
          <p:cNvPr id="9" name="Picture 8"/>
          <p:cNvPicPr>
            <a:picLocks noChangeAspect="1"/>
          </p:cNvPicPr>
          <p:nvPr/>
        </p:nvPicPr>
        <p:blipFill rotWithShape="1">
          <a:blip r:embed="rId4"/>
          <a:srcRect l="8000" r="4222"/>
          <a:stretch/>
        </p:blipFill>
        <p:spPr>
          <a:xfrm>
            <a:off x="5078759" y="2972990"/>
            <a:ext cx="2257426" cy="1352550"/>
          </a:xfrm>
          <a:prstGeom prst="rect">
            <a:avLst/>
          </a:prstGeom>
        </p:spPr>
      </p:pic>
      <p:pic>
        <p:nvPicPr>
          <p:cNvPr id="10" name="Picture 9"/>
          <p:cNvPicPr>
            <a:picLocks noChangeAspect="1"/>
          </p:cNvPicPr>
          <p:nvPr/>
        </p:nvPicPr>
        <p:blipFill rotWithShape="1">
          <a:blip r:embed="rId5"/>
          <a:srcRect l="11919" r="5163"/>
          <a:stretch/>
        </p:blipFill>
        <p:spPr>
          <a:xfrm>
            <a:off x="7433367" y="2944415"/>
            <a:ext cx="2219325" cy="1381125"/>
          </a:xfrm>
          <a:prstGeom prst="rect">
            <a:avLst/>
          </a:prstGeom>
        </p:spPr>
      </p:pic>
    </p:spTree>
    <p:extLst>
      <p:ext uri="{BB962C8B-B14F-4D97-AF65-F5344CB8AC3E}">
        <p14:creationId xmlns:p14="http://schemas.microsoft.com/office/powerpoint/2010/main" val="16653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5"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2. </a:t>
            </a:r>
            <a:r>
              <a:rPr lang="en-US" sz="4000" b="1" dirty="0" err="1">
                <a:solidFill>
                  <a:srgbClr val="0000CC"/>
                </a:solidFill>
                <a:latin typeface="Times New Roman" panose="02020603050405020304" pitchFamily="18" charset="0"/>
                <a:cs typeface="Times New Roman" panose="02020603050405020304" pitchFamily="18" charset="0"/>
              </a:rPr>
              <a:t>Thay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Bống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em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hãy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nói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lời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động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viên</a:t>
            </a:r>
            <a:r>
              <a:rPr lang="en-US" sz="4000" b="1" dirty="0">
                <a:solidFill>
                  <a:srgbClr val="0000CC"/>
                </a:solidFill>
                <a:latin typeface="Times New Roman" panose="02020603050405020304" pitchFamily="18" charset="0"/>
                <a:cs typeface="Times New Roman" panose="02020603050405020304" pitchFamily="18" charset="0"/>
              </a:rPr>
              <a:t>, an </a:t>
            </a:r>
            <a:r>
              <a:rPr lang="en-US" sz="4000" b="1" dirty="0" err="1">
                <a:solidFill>
                  <a:srgbClr val="0000CC"/>
                </a:solidFill>
                <a:latin typeface="Times New Roman" panose="02020603050405020304" pitchFamily="18" charset="0"/>
                <a:cs typeface="Times New Roman" panose="02020603050405020304" pitchFamily="18" charset="0"/>
              </a:rPr>
              <a:t>ủi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cánh</a:t>
            </a:r>
            <a:r>
              <a:rPr lang="en-US" sz="4000" b="1" dirty="0">
                <a:solidFill>
                  <a:srgbClr val="0000CC"/>
                </a:solidFill>
                <a:latin typeface="Times New Roman" panose="02020603050405020304" pitchFamily="18" charset="0"/>
                <a:cs typeface="Times New Roman" panose="02020603050405020304" pitchFamily="18" charset="0"/>
              </a:rPr>
              <a:t> cam </a:t>
            </a:r>
            <a:r>
              <a:rPr lang="en-US" sz="4000" b="1" dirty="0" err="1">
                <a:solidFill>
                  <a:srgbClr val="0000CC"/>
                </a:solidFill>
                <a:latin typeface="Times New Roman" panose="02020603050405020304" pitchFamily="18" charset="0"/>
                <a:cs typeface="Times New Roman" panose="02020603050405020304" pitchFamily="18" charset="0"/>
              </a:rPr>
              <a:t>khi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bị</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thương</a:t>
            </a:r>
            <a:r>
              <a:rPr lang="en-US" sz="4000" b="1" dirty="0">
                <a:solidFill>
                  <a:srgbClr val="0000CC"/>
                </a:solidFill>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625643" y="3448289"/>
            <a:ext cx="10495446"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Mẫu</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Cánh</a:t>
            </a:r>
            <a:r>
              <a:rPr lang="en-US" sz="3600" dirty="0">
                <a:solidFill>
                  <a:srgbClr val="FF0000"/>
                </a:solidFill>
                <a:latin typeface="Times New Roman" panose="02020603050405020304" pitchFamily="18" charset="0"/>
                <a:cs typeface="Times New Roman" panose="02020603050405020304" pitchFamily="18" charset="0"/>
              </a:rPr>
              <a:t> cam </a:t>
            </a:r>
            <a:r>
              <a:rPr lang="en-US" sz="3600" dirty="0" err="1">
                <a:solidFill>
                  <a:srgbClr val="FF0000"/>
                </a:solidFill>
                <a:latin typeface="Times New Roman" panose="02020603050405020304" pitchFamily="18" charset="0"/>
                <a:cs typeface="Times New Roman" panose="02020603050405020304" pitchFamily="18" charset="0"/>
              </a:rPr>
              <a:t>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cậu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đừng</a:t>
            </a:r>
            <a:r>
              <a:rPr lang="en-US" sz="3600" dirty="0">
                <a:solidFill>
                  <a:srgbClr val="FF0000"/>
                </a:solidFill>
                <a:latin typeface="Times New Roman" panose="02020603050405020304" pitchFamily="18" charset="0"/>
                <a:cs typeface="Times New Roman" panose="02020603050405020304" pitchFamily="18" charset="0"/>
              </a:rPr>
              <a:t> lo </a:t>
            </a:r>
            <a:r>
              <a:rPr lang="en-US" sz="3600" dirty="0" err="1">
                <a:solidFill>
                  <a:srgbClr val="FF0000"/>
                </a:solidFill>
                <a:latin typeface="Times New Roman" panose="02020603050405020304" pitchFamily="18" charset="0"/>
                <a:cs typeface="Times New Roman" panose="02020603050405020304" pitchFamily="18" charset="0"/>
              </a:rPr>
              <a:t>lắng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cậu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sẽ</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nhanh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khỏe</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mà</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145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a:t>
            </a:r>
            <a:r>
              <a:rPr lang="en-US" sz="4000" b="1" dirty="0" err="1">
                <a:solidFill>
                  <a:srgbClr val="0000CC"/>
                </a:solidFill>
                <a:latin typeface="Times New Roman" panose="02020603050405020304" pitchFamily="18" charset="0"/>
                <a:cs typeface="Times New Roman" panose="02020603050405020304" pitchFamily="18" charset="0"/>
              </a:rPr>
              <a:t>Nếu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bạn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thấy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buồn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em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sẽ</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làm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gì</a:t>
            </a:r>
            <a:r>
              <a:rPr lang="en-US" sz="4000" b="1" dirty="0">
                <a:solidFill>
                  <a:srgbClr val="0000CC"/>
                </a:solidFill>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5083343" y="2524364"/>
            <a:ext cx="2346157" cy="1463442"/>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Đóng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vai</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43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42487" y="2489996"/>
            <a:ext cx="6286867" cy="1862048"/>
          </a:xfrm>
          <a:prstGeom prst="rect">
            <a:avLst/>
          </a:prstGeom>
          <a:noFill/>
        </p:spPr>
        <p:txBody>
          <a:bodyPr wrap="squar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TIẾT 3</a:t>
            </a:r>
          </a:p>
        </p:txBody>
      </p:sp>
    </p:spTree>
    <p:extLst>
      <p:ext uri="{BB962C8B-B14F-4D97-AF65-F5344CB8AC3E}">
        <p14:creationId xmlns:p14="http://schemas.microsoft.com/office/powerpoint/2010/main" val="186697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12 Bọ cánh cam ý tưởng | bọ rùa, côn trùng, động v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434" y="1236197"/>
            <a:ext cx="6420348" cy="48152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4" y="1207"/>
            <a:ext cx="12191995" cy="6856793"/>
          </a:xfrm>
          <a:prstGeom prst="rect">
            <a:avLst/>
          </a:prstGeom>
        </p:spPr>
      </p:pic>
      <p:pic>
        <p:nvPicPr>
          <p:cNvPr id="4"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990" y="1010509"/>
            <a:ext cx="3218967" cy="2243522"/>
          </a:xfrm>
          <a:prstGeom prst="rect">
            <a:avLst/>
          </a:prstGeom>
        </p:spPr>
      </p:pic>
      <p:pic>
        <p:nvPicPr>
          <p:cNvPr id="5"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6574" y="1139193"/>
            <a:ext cx="3212870" cy="2255716"/>
          </a:xfrm>
          <a:prstGeom prst="rect">
            <a:avLst/>
          </a:prstGeom>
        </p:spPr>
      </p:pic>
      <p:pic>
        <p:nvPicPr>
          <p:cNvPr id="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7200" y="3415193"/>
            <a:ext cx="3194581" cy="2225233"/>
          </a:xfrm>
          <a:prstGeom prst="rect">
            <a:avLst/>
          </a:prstGeom>
        </p:spPr>
      </p:pic>
      <p:pic>
        <p:nvPicPr>
          <p:cNvPr id="7"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1140" y="3409459"/>
            <a:ext cx="3176291" cy="2225233"/>
          </a:xfrm>
          <a:prstGeom prst="rect">
            <a:avLst/>
          </a:prstGeom>
        </p:spPr>
      </p:pic>
      <p:pic>
        <p:nvPicPr>
          <p:cNvPr id="8" name="1a">
            <a:hlinkClick r:id="rId9" action="ppaction://hlinksldjump"/>
            <a:extLst>
              <a:ext uri="{FF2B5EF4-FFF2-40B4-BE49-F238E27FC236}">
                <a16:creationId xmlns:a16="http://schemas.microsoft.com/office/drawing/2014/main" id="{8AF76E6A-287A-4FCE-9172-43EA65468B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77418" y="1075035"/>
            <a:ext cx="3212870" cy="2312293"/>
          </a:xfrm>
          <a:prstGeom prst="rect">
            <a:avLst/>
          </a:prstGeom>
        </p:spPr>
      </p:pic>
      <p:pic>
        <p:nvPicPr>
          <p:cNvPr id="9" name="2a">
            <a:hlinkClick r:id="rId11" action="ppaction://hlinksldjump"/>
            <a:extLst>
              <a:ext uri="{FF2B5EF4-FFF2-40B4-BE49-F238E27FC236}">
                <a16:creationId xmlns:a16="http://schemas.microsoft.com/office/drawing/2014/main" id="{DD20E236-853F-4DAB-9F1C-A4D9EDB136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94241" y="1124532"/>
            <a:ext cx="3205203" cy="2305071"/>
          </a:xfrm>
          <a:prstGeom prst="rect">
            <a:avLst/>
          </a:prstGeom>
        </p:spPr>
      </p:pic>
      <p:pic>
        <p:nvPicPr>
          <p:cNvPr id="10" name="3a">
            <a:hlinkClick r:id="rId13" action="ppaction://hlinksldjump"/>
            <a:extLst>
              <a:ext uri="{FF2B5EF4-FFF2-40B4-BE49-F238E27FC236}">
                <a16:creationId xmlns:a16="http://schemas.microsoft.com/office/drawing/2014/main" id="{6958605E-82BB-4633-BA1A-5FE3B2AF2D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99106" y="3382162"/>
            <a:ext cx="3176291" cy="2291294"/>
          </a:xfrm>
          <a:prstGeom prst="rect">
            <a:avLst/>
          </a:prstGeom>
        </p:spPr>
      </p:pic>
      <p:pic>
        <p:nvPicPr>
          <p:cNvPr id="11" name="4a">
            <a:hlinkClick r:id="rId15" action="ppaction://hlinksldjump"/>
            <a:extLst>
              <a:ext uri="{FF2B5EF4-FFF2-40B4-BE49-F238E27FC236}">
                <a16:creationId xmlns:a16="http://schemas.microsoft.com/office/drawing/2014/main" id="{2FCE912D-BE94-4A90-8A79-567F06A1F9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67301" y="3367813"/>
            <a:ext cx="3173458" cy="2308524"/>
          </a:xfrm>
          <a:prstGeom prst="rect">
            <a:avLst/>
          </a:prstGeom>
        </p:spPr>
      </p:pic>
      <p:pic>
        <p:nvPicPr>
          <p:cNvPr id="13"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770510">
            <a:off x="1835381" y="2493526"/>
            <a:ext cx="963915" cy="923430"/>
          </a:xfrm>
          <a:prstGeom prst="rect">
            <a:avLst/>
          </a:prstGeom>
        </p:spPr>
      </p:pic>
      <p:pic>
        <p:nvPicPr>
          <p:cNvPr id="14" name="Picture 13">
            <a:extLst>
              <a:ext uri="{FF2B5EF4-FFF2-40B4-BE49-F238E27FC236}">
                <a16:creationId xmlns:a16="http://schemas.microsoft.com/office/drawing/2014/main" id="{3269E7C5-4EA5-4C44-AA00-1B2105BB828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43426" y="4934926"/>
            <a:ext cx="506290" cy="506290"/>
          </a:xfrm>
          <a:prstGeom prst="rect">
            <a:avLst/>
          </a:prstGeom>
        </p:spPr>
      </p:pic>
      <p:pic>
        <p:nvPicPr>
          <p:cNvPr id="15" name="Picture 14">
            <a:extLst>
              <a:ext uri="{FF2B5EF4-FFF2-40B4-BE49-F238E27FC236}">
                <a16:creationId xmlns:a16="http://schemas.microsoft.com/office/drawing/2014/main" id="{2534BD2E-90FC-49F3-AC62-E2293F519B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81073" y="144615"/>
            <a:ext cx="868643" cy="644243"/>
          </a:xfrm>
          <a:prstGeom prst="rect">
            <a:avLst/>
          </a:prstGeom>
        </p:spPr>
      </p:pic>
      <p:pic>
        <p:nvPicPr>
          <p:cNvPr id="16" name="Picture 15">
            <a:hlinkClick r:id="rId20"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21">
            <a:extLst>
              <a:ext uri="{28A0092B-C50C-407E-A947-70E740481C1C}">
                <a14:useLocalDpi xmlns:a14="http://schemas.microsoft.com/office/drawing/2010/main" val="0"/>
              </a:ext>
            </a:extLst>
          </a:blip>
          <a:srcRect t="10052" b="11202"/>
          <a:stretch/>
        </p:blipFill>
        <p:spPr>
          <a:xfrm>
            <a:off x="7349542" y="6224032"/>
            <a:ext cx="1506247" cy="558165"/>
          </a:xfrm>
          <a:prstGeom prst="rect">
            <a:avLst/>
          </a:prstGeom>
        </p:spPr>
      </p:pic>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08422" y="5553666"/>
            <a:ext cx="1219200" cy="1295400"/>
          </a:xfrm>
          <a:prstGeom prst="rect">
            <a:avLst/>
          </a:prstGeom>
        </p:spPr>
      </p:pic>
      <p:pic>
        <p:nvPicPr>
          <p:cNvPr id="18" name="Picture 1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73552" y="5439994"/>
            <a:ext cx="1219200" cy="1295400"/>
          </a:xfrm>
          <a:prstGeom prst="rect">
            <a:avLst/>
          </a:prstGeom>
        </p:spPr>
      </p:pic>
      <p:pic>
        <p:nvPicPr>
          <p:cNvPr id="19" name="Picture 1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79855" y="281707"/>
            <a:ext cx="1146062" cy="1295400"/>
          </a:xfrm>
          <a:prstGeom prst="rect">
            <a:avLst/>
          </a:prstGeom>
        </p:spPr>
      </p:pic>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69262" y="285171"/>
            <a:ext cx="1146062" cy="1295400"/>
          </a:xfrm>
          <a:prstGeom prst="rect">
            <a:avLst/>
          </a:prstGeom>
        </p:spPr>
      </p:pic>
    </p:spTree>
    <p:extLst>
      <p:ext uri="{BB962C8B-B14F-4D97-AF65-F5344CB8AC3E}">
        <p14:creationId xmlns:p14="http://schemas.microsoft.com/office/powerpoint/2010/main" val="404373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
                                        </p:tgtEl>
                                      </p:cBhvr>
                                    </p:animEffect>
                                    <p:set>
                                      <p:cBhvr>
                                        <p:cTn id="61" dur="1" fill="hold">
                                          <p:stCondLst>
                                            <p:cond delay="499"/>
                                          </p:stCondLst>
                                        </p:cTn>
                                        <p:tgtEl>
                                          <p:spTgt spid="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par>
                                <p:cTn id="74" presetID="32" presetClass="emph" presetSubtype="0" repeatCount="indefinite" fill="hold" nodeType="withEffect">
                                  <p:stCondLst>
                                    <p:cond delay="0"/>
                                  </p:stCondLst>
                                  <p:childTnLst>
                                    <p:animRot by="120000">
                                      <p:cBhvr>
                                        <p:cTn id="75" dur="100" fill="hold">
                                          <p:stCondLst>
                                            <p:cond delay="0"/>
                                          </p:stCondLst>
                                        </p:cTn>
                                        <p:tgtEl>
                                          <p:spTgt spid="16"/>
                                        </p:tgtEl>
                                        <p:attrNameLst>
                                          <p:attrName>r</p:attrName>
                                        </p:attrNameLst>
                                      </p:cBhvr>
                                    </p:animRot>
                                    <p:animRot by="-240000">
                                      <p:cBhvr>
                                        <p:cTn id="76" dur="200" fill="hold">
                                          <p:stCondLst>
                                            <p:cond delay="200"/>
                                          </p:stCondLst>
                                        </p:cTn>
                                        <p:tgtEl>
                                          <p:spTgt spid="16"/>
                                        </p:tgtEl>
                                        <p:attrNameLst>
                                          <p:attrName>r</p:attrName>
                                        </p:attrNameLst>
                                      </p:cBhvr>
                                    </p:animRot>
                                    <p:animRot by="240000">
                                      <p:cBhvr>
                                        <p:cTn id="77" dur="200" fill="hold">
                                          <p:stCondLst>
                                            <p:cond delay="400"/>
                                          </p:stCondLst>
                                        </p:cTn>
                                        <p:tgtEl>
                                          <p:spTgt spid="16"/>
                                        </p:tgtEl>
                                        <p:attrNameLst>
                                          <p:attrName>r</p:attrName>
                                        </p:attrNameLst>
                                      </p:cBhvr>
                                    </p:animRot>
                                    <p:animRot by="-240000">
                                      <p:cBhvr>
                                        <p:cTn id="78" dur="200" fill="hold">
                                          <p:stCondLst>
                                            <p:cond delay="600"/>
                                          </p:stCondLst>
                                        </p:cTn>
                                        <p:tgtEl>
                                          <p:spTgt spid="16"/>
                                        </p:tgtEl>
                                        <p:attrNameLst>
                                          <p:attrName>r</p:attrName>
                                        </p:attrNameLst>
                                      </p:cBhvr>
                                    </p:animRot>
                                    <p:animRot by="120000">
                                      <p:cBhvr>
                                        <p:cTn id="79"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9058" y="1461115"/>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886060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Việt Nam chiêm ngưỡng siêu trăng thứ 2 trong năm vào tối nay | Tin tức mới  nhất 24h - Đọc Báo Lao Động online - Laodong.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337" y="2030564"/>
            <a:ext cx="5109934" cy="340662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226218" y="5734049"/>
            <a:ext cx="2384257"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trăng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1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385" y="488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226218" y="5734049"/>
            <a:ext cx="2384257"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Chìa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khóa</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Sửa khóa, Mở Khóa, Làm chìa khóa Quận 11 sài gò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226" y="1812119"/>
            <a:ext cx="3435350" cy="358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6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60" y="107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4704941" y="6018996"/>
            <a:ext cx="2846075"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Bánh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chưng</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Cách làm bánh chưng dẻo, xanh mướt, thơm ngon, đậm đà cho ngà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224" y="1431119"/>
            <a:ext cx="4521201" cy="452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8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060" y="107680"/>
            <a:ext cx="11289839" cy="1323439"/>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trong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tr</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ch</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5400267" y="6018996"/>
            <a:ext cx="2067334"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Con </a:t>
            </a:r>
            <a:r>
              <a:rPr lang="en-US" sz="3600" b="1" dirty="0" err="1">
                <a:solidFill>
                  <a:srgbClr val="FF0000"/>
                </a:solidFill>
                <a:latin typeface="Times New Roman" panose="02020603050405020304" pitchFamily="18" charset="0"/>
                <a:cs typeface="Times New Roman" panose="02020603050405020304" pitchFamily="18" charset="0"/>
              </a:rPr>
              <a:t>trâu</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6150" name="Picture 6" descr="Trâu điên húc chết người ở Đồ Sơn: Giải mã chuyện &amp;#39;trâu báo oán&amp;#39; ở làng mổ  trâu lớn nhất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49" y="1431119"/>
            <a:ext cx="6629879" cy="458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3832683" y="1567016"/>
            <a:ext cx="4268016"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VIẾT</a:t>
            </a:r>
          </a:p>
        </p:txBody>
      </p:sp>
      <p:sp>
        <p:nvSpPr>
          <p:cNvPr id="3" name="TextBox 2"/>
          <p:cNvSpPr txBox="1"/>
          <p:nvPr/>
        </p:nvSpPr>
        <p:spPr>
          <a:xfrm>
            <a:off x="1911813" y="3784254"/>
            <a:ext cx="9642012" cy="1200329"/>
          </a:xfrm>
          <a:prstGeom prst="rect">
            <a:avLst/>
          </a:prstGeom>
          <a:noFill/>
        </p:spPr>
        <p:txBody>
          <a:bodyPr wrap="square" rtlCol="0">
            <a:spAutoFit/>
          </a:bodyPr>
          <a:lstStyle/>
          <a:p>
            <a:r>
              <a:rPr lang="en-US" sz="3600" b="1" dirty="0" err="1">
                <a:solidFill>
                  <a:srgbClr val="0000FF"/>
                </a:solidFill>
                <a:latin typeface="Times New Roman" panose="02020603050405020304" pitchFamily="18" charset="0"/>
                <a:cs typeface="Times New Roman" panose="02020603050405020304" pitchFamily="18" charset="0"/>
              </a:rPr>
              <a:t>Nghe</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viết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cánh</a:t>
            </a:r>
            <a:r>
              <a:rPr lang="en-US" sz="3600" b="1" dirty="0">
                <a:solidFill>
                  <a:srgbClr val="0000FF"/>
                </a:solidFill>
                <a:latin typeface="Times New Roman" panose="02020603050405020304" pitchFamily="18" charset="0"/>
                <a:cs typeface="Times New Roman" panose="02020603050405020304" pitchFamily="18" charset="0"/>
              </a:rPr>
              <a:t> cam</a:t>
            </a:r>
          </a:p>
          <a:p>
            <a:r>
              <a:rPr lang="en-US" sz="3600" b="1" dirty="0" err="1">
                <a:solidFill>
                  <a:srgbClr val="0000FF"/>
                </a:solidFill>
                <a:latin typeface="Times New Roman" panose="02020603050405020304" pitchFamily="18" charset="0"/>
                <a:cs typeface="Times New Roman" panose="02020603050405020304" pitchFamily="18" charset="0"/>
              </a:rPr>
              <a:t>Phân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oanh</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oach</a:t>
            </a:r>
            <a:r>
              <a:rPr lang="en-US" sz="3600" b="1" dirty="0">
                <a:solidFill>
                  <a:srgbClr val="0000FF"/>
                </a:solidFill>
                <a:latin typeface="Times New Roman" panose="02020603050405020304" pitchFamily="18" charset="0"/>
                <a:cs typeface="Times New Roman" panose="02020603050405020304" pitchFamily="18" charset="0"/>
              </a:rPr>
              <a:t>, s /x, </a:t>
            </a:r>
            <a:r>
              <a:rPr lang="en-US" sz="3600" b="1" dirty="0" err="1">
                <a:solidFill>
                  <a:srgbClr val="0000FF"/>
                </a:solidFill>
                <a:latin typeface="Times New Roman" panose="02020603050405020304" pitchFamily="18" charset="0"/>
                <a:cs typeface="Times New Roman" panose="02020603050405020304" pitchFamily="18" charset="0"/>
              </a:rPr>
              <a:t>dấu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dấu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ngã</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178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2243" y="1301860"/>
            <a:ext cx="10763456" cy="4154984"/>
          </a:xfrm>
          <a:prstGeom prst="rect">
            <a:avLst/>
          </a:prstGeom>
          <a:noFill/>
        </p:spPr>
        <p:txBody>
          <a:bodyPr wrap="square" rtlCol="0">
            <a:spAutoFit/>
          </a:bodyPr>
          <a:lstStyle/>
          <a:p>
            <a:pPr algn="just"/>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có</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đôi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xanh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biếc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óng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ánh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dưới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nắng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mặt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trời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Chú</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lạc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vào</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nhà</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Chân</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chú</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bị</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thương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bước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tập</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tễnh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thương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quá</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đặt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vào</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một</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chiếc</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lọ</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đựng</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đầy</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Từ</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ngày</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đó</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cánh</a:t>
            </a:r>
            <a:r>
              <a:rPr lang="en-US" sz="4400" b="1" dirty="0">
                <a:latin typeface="HP001 4 hàng" panose="020B0603050302020204" pitchFamily="34" charset="0"/>
                <a:cs typeface="Times New Roman" panose="02020603050405020304" pitchFamily="18" charset="0"/>
              </a:rPr>
              <a:t> cam </a:t>
            </a:r>
            <a:r>
              <a:rPr lang="en-US" sz="4400" b="1" dirty="0" err="1">
                <a:latin typeface="HP001 4 hàng" panose="020B0603050302020204" pitchFamily="34" charset="0"/>
                <a:cs typeface="Times New Roman" panose="02020603050405020304" pitchFamily="18" charset="0"/>
              </a:rPr>
              <a:t>trở</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thành</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người</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bạn</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nhỏ</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xíu</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của</a:t>
            </a:r>
            <a:r>
              <a:rPr lang="en-US" sz="4400" b="1" dirty="0">
                <a:latin typeface="HP001 4 hàng" panose="020B0603050302020204" pitchFamily="34" charset="0"/>
                <a:cs typeface="Times New Roman" panose="02020603050405020304" pitchFamily="18" charset="0"/>
              </a:rPr>
              <a:t> </a:t>
            </a:r>
            <a:r>
              <a:rPr lang="en-US" sz="4400" b="1" dirty="0" err="1">
                <a:latin typeface="HP001 4 hàng" panose="020B0603050302020204" pitchFamily="34" charset="0"/>
                <a:cs typeface="Times New Roman" panose="02020603050405020304" pitchFamily="18" charset="0"/>
              </a:rPr>
              <a:t>Bống</a:t>
            </a:r>
            <a:r>
              <a:rPr lang="en-US" sz="4400" b="1" dirty="0">
                <a:latin typeface="HP001 4 hàng" panose="020B0603050302020204" pitchFamily="34" charset="0"/>
                <a:cs typeface="Times New Roman" panose="02020603050405020304" pitchFamily="18" charset="0"/>
              </a:rPr>
              <a:t>.</a:t>
            </a:r>
          </a:p>
        </p:txBody>
      </p:sp>
      <p:sp>
        <p:nvSpPr>
          <p:cNvPr id="4" name="TextBox 3"/>
          <p:cNvSpPr txBox="1"/>
          <p:nvPr/>
        </p:nvSpPr>
        <p:spPr>
          <a:xfrm>
            <a:off x="3269108" y="532419"/>
            <a:ext cx="5329727" cy="769441"/>
          </a:xfrm>
          <a:prstGeom prst="rect">
            <a:avLst/>
          </a:prstGeom>
          <a:noFill/>
        </p:spPr>
        <p:txBody>
          <a:bodyPr wrap="square" rtlCol="0">
            <a:spAutoFit/>
          </a:bodyPr>
          <a:lstStyle/>
          <a:p>
            <a:pPr algn="just"/>
            <a:r>
              <a:rPr lang="en-US" sz="4400" b="1" dirty="0" err="1">
                <a:solidFill>
                  <a:srgbClr val="FF0000"/>
                </a:solidFill>
                <a:latin typeface="HP001 4 hàng" panose="020B0603050302020204" pitchFamily="34" charset="0"/>
                <a:cs typeface="Times New Roman" panose="02020603050405020304" pitchFamily="18" charset="0"/>
              </a:rPr>
              <a:t>Tạm</a:t>
            </a:r>
            <a:r>
              <a:rPr lang="en-US" sz="4400" b="1" dirty="0">
                <a:solidFill>
                  <a:srgbClr val="FF0000"/>
                </a:solidFill>
                <a:latin typeface="HP001 4 hàng" panose="020B0603050302020204" pitchFamily="34" charset="0"/>
                <a:cs typeface="Times New Roman" panose="02020603050405020304" pitchFamily="18" charset="0"/>
              </a:rPr>
              <a:t> </a:t>
            </a:r>
            <a:r>
              <a:rPr lang="en-US" sz="4400" b="1" dirty="0" err="1">
                <a:solidFill>
                  <a:srgbClr val="FF0000"/>
                </a:solidFill>
                <a:latin typeface="HP001 4 hàng" panose="020B0603050302020204" pitchFamily="34" charset="0"/>
                <a:cs typeface="Times New Roman" panose="02020603050405020304" pitchFamily="18" charset="0"/>
              </a:rPr>
              <a:t>biệt</a:t>
            </a:r>
            <a:r>
              <a:rPr lang="en-US" sz="4400" b="1" dirty="0">
                <a:solidFill>
                  <a:srgbClr val="FF0000"/>
                </a:solidFill>
                <a:latin typeface="HP001 4 hàng" panose="020B0603050302020204" pitchFamily="34" charset="0"/>
                <a:cs typeface="Times New Roman" panose="02020603050405020304" pitchFamily="18" charset="0"/>
              </a:rPr>
              <a:t> </a:t>
            </a:r>
            <a:r>
              <a:rPr lang="en-US" sz="4400" b="1" dirty="0" err="1">
                <a:solidFill>
                  <a:srgbClr val="FF0000"/>
                </a:solidFill>
                <a:latin typeface="HP001 4 hàng" panose="020B0603050302020204" pitchFamily="34" charset="0"/>
                <a:cs typeface="Times New Roman" panose="02020603050405020304" pitchFamily="18" charset="0"/>
              </a:rPr>
              <a:t>cánh</a:t>
            </a:r>
            <a:r>
              <a:rPr lang="en-US" sz="4400" b="1" dirty="0">
                <a:solidFill>
                  <a:srgbClr val="FF0000"/>
                </a:solidFill>
                <a:latin typeface="HP001 4 hàng" panose="020B0603050302020204" pitchFamily="34" charset="0"/>
                <a:cs typeface="Times New Roman" panose="02020603050405020304" pitchFamily="18" charset="0"/>
              </a:rPr>
              <a:t> cam</a:t>
            </a:r>
          </a:p>
        </p:txBody>
      </p:sp>
    </p:spTree>
    <p:extLst>
      <p:ext uri="{BB962C8B-B14F-4D97-AF65-F5344CB8AC3E}">
        <p14:creationId xmlns:p14="http://schemas.microsoft.com/office/powerpoint/2010/main" val="3362755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3860" y="1509991"/>
            <a:ext cx="2640965" cy="1015663"/>
          </a:xfrm>
          <a:prstGeom prst="rect">
            <a:avLst/>
          </a:prstGeom>
          <a:noFill/>
        </p:spPr>
        <p:txBody>
          <a:bodyPr wrap="square" rtlCol="0">
            <a:spAutoFit/>
          </a:bodyPr>
          <a:lstStyle/>
          <a:p>
            <a:pPr algn="just">
              <a:lnSpc>
                <a:spcPct val="150000"/>
              </a:lnSpc>
            </a:pPr>
            <a:r>
              <a:rPr lang="en-US" sz="4000" b="1" dirty="0">
                <a:solidFill>
                  <a:srgbClr val="0000CC"/>
                </a:solidFill>
                <a:latin typeface="Times New Roman" panose="02020603050405020304" pitchFamily="18" charset="0"/>
                <a:cs typeface="Times New Roman" panose="02020603050405020304" pitchFamily="18" charset="0"/>
              </a:rPr>
              <a:t>Thu </a:t>
            </a:r>
            <a:r>
              <a:rPr lang="en-US" sz="4000" b="1" dirty="0" err="1">
                <a:solidFill>
                  <a:srgbClr val="0000CC"/>
                </a:solidFill>
                <a:latin typeface="Times New Roman" panose="02020603050405020304" pitchFamily="18" charset="0"/>
                <a:cs typeface="Times New Roman" panose="02020603050405020304" pitchFamily="18" charset="0"/>
              </a:rPr>
              <a:t>hoạch</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548639" y="258406"/>
            <a:ext cx="9328786"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2. </a:t>
            </a:r>
            <a:r>
              <a:rPr lang="en-US" sz="4000" b="1" dirty="0" err="1">
                <a:solidFill>
                  <a:srgbClr val="0000CC"/>
                </a:solidFill>
                <a:latin typeface="Times New Roman" panose="02020603050405020304" pitchFamily="18" charset="0"/>
                <a:cs typeface="Times New Roman" panose="02020603050405020304" pitchFamily="18" charset="0"/>
              </a:rPr>
              <a:t>Chọn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oanh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oach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thay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ô </a:t>
            </a:r>
            <a:r>
              <a:rPr lang="en-US" sz="4000" b="1" dirty="0" err="1">
                <a:solidFill>
                  <a:srgbClr val="0000CC"/>
                </a:solidFill>
                <a:latin typeface="Times New Roman" panose="02020603050405020304" pitchFamily="18" charset="0"/>
                <a:cs typeface="Times New Roman" panose="02020603050405020304" pitchFamily="18" charset="0"/>
              </a:rPr>
              <a:t>vuông</a:t>
            </a:r>
            <a:endParaRPr lang="en-US" sz="4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070542" y="17796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118167" y="1817797"/>
            <a:ext cx="12074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oach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703060" y="1509991"/>
            <a:ext cx="2640965" cy="905056"/>
          </a:xfrm>
          <a:prstGeom prst="rect">
            <a:avLst/>
          </a:prstGeom>
          <a:noFill/>
        </p:spPr>
        <p:txBody>
          <a:bodyPr wrap="square" rtlCol="0">
            <a:spAutoFit/>
          </a:bodyPr>
          <a:lstStyle/>
          <a:p>
            <a:pPr algn="just">
              <a:lnSpc>
                <a:spcPct val="150000"/>
              </a:lnSpc>
            </a:pPr>
            <a:r>
              <a:rPr lang="en-US" sz="4000" b="1" dirty="0" err="1">
                <a:solidFill>
                  <a:srgbClr val="0000CC"/>
                </a:solidFill>
                <a:latin typeface="Times New Roman" panose="02020603050405020304" pitchFamily="18" charset="0"/>
                <a:cs typeface="Times New Roman" panose="02020603050405020304" pitchFamily="18" charset="0"/>
              </a:rPr>
              <a:t>Chim</a:t>
            </a: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8136615" y="1816319"/>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673860" y="3681691"/>
            <a:ext cx="2640965" cy="905056"/>
          </a:xfrm>
          <a:prstGeom prst="rect">
            <a:avLst/>
          </a:prstGeom>
          <a:noFill/>
        </p:spPr>
        <p:txBody>
          <a:bodyPr wrap="square" rtlCol="0">
            <a:spAutoFit/>
          </a:bodyPr>
          <a:lstStyle/>
          <a:p>
            <a:pPr algn="just">
              <a:lnSpc>
                <a:spcPct val="150000"/>
              </a:lnSpc>
            </a:pPr>
            <a:r>
              <a:rPr lang="en-US" sz="4000" b="1" dirty="0" err="1">
                <a:solidFill>
                  <a:srgbClr val="0000CC"/>
                </a:solidFill>
                <a:latin typeface="Times New Roman" panose="02020603050405020304" pitchFamily="18" charset="0"/>
                <a:cs typeface="Times New Roman" panose="02020603050405020304" pitchFamily="18" charset="0"/>
              </a:rPr>
              <a:t>Mới</a:t>
            </a:r>
            <a:r>
              <a:rPr lang="en-US" sz="4000" b="1" dirty="0">
                <a:solidFill>
                  <a:srgbClr val="0000CC"/>
                </a:solidFill>
                <a:latin typeface="Times New Roman" panose="02020603050405020304" pitchFamily="18" charset="0"/>
                <a:cs typeface="Times New Roman" panose="02020603050405020304" pitchFamily="18" charset="0"/>
              </a:rPr>
              <a:t> t</a:t>
            </a:r>
          </a:p>
        </p:txBody>
      </p:sp>
      <p:sp>
        <p:nvSpPr>
          <p:cNvPr id="14" name="Rectangle 13"/>
          <p:cNvSpPr/>
          <p:nvPr/>
        </p:nvSpPr>
        <p:spPr>
          <a:xfrm>
            <a:off x="3070542" y="39513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703060" y="3681691"/>
            <a:ext cx="3793490" cy="905056"/>
          </a:xfrm>
          <a:prstGeom prst="rect">
            <a:avLst/>
          </a:prstGeom>
          <a:noFill/>
        </p:spPr>
        <p:txBody>
          <a:bodyPr wrap="square" rtlCol="0">
            <a:spAutoFit/>
          </a:bodyPr>
          <a:lstStyle/>
          <a:p>
            <a:pPr algn="just">
              <a:lnSpc>
                <a:spcPct val="150000"/>
              </a:lnSpc>
            </a:pPr>
            <a:r>
              <a:rPr lang="en-US" sz="4000" b="1" dirty="0">
                <a:solidFill>
                  <a:srgbClr val="0000CC"/>
                </a:solidFill>
                <a:latin typeface="Times New Roman" panose="02020603050405020304" pitchFamily="18" charset="0"/>
                <a:cs typeface="Times New Roman" panose="02020603050405020304" pitchFamily="18" charset="0"/>
              </a:rPr>
              <a:t>L            </a:t>
            </a:r>
            <a:r>
              <a:rPr lang="en-US" sz="4000" b="1" dirty="0" err="1">
                <a:solidFill>
                  <a:srgbClr val="0000CC"/>
                </a:solidFill>
                <a:latin typeface="Times New Roman" panose="02020603050405020304" pitchFamily="18" charset="0"/>
                <a:cs typeface="Times New Roman" panose="02020603050405020304" pitchFamily="18" charset="0"/>
              </a:rPr>
              <a:t>quanh</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212690" y="3951397"/>
            <a:ext cx="1207410" cy="47625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136615" y="1816319"/>
            <a:ext cx="17408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984817" y="3979972"/>
            <a:ext cx="1740810"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7153137" y="3951397"/>
            <a:ext cx="1333638" cy="476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FF0000"/>
                </a:solidFill>
                <a:latin typeface="Times New Roman" panose="02020603050405020304" pitchFamily="18" charset="0"/>
                <a:cs typeface="Times New Roman" panose="02020603050405020304" pitchFamily="18" charset="0"/>
              </a:rPr>
              <a:t>oanh</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5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2" grpId="0" animBg="1"/>
      <p:bldP spid="14"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2847" t="23988" r="5078" b="24567"/>
          <a:stretch/>
        </p:blipFill>
        <p:spPr>
          <a:xfrm>
            <a:off x="9734550" y="2181225"/>
            <a:ext cx="1905000" cy="1695450"/>
          </a:xfrm>
          <a:prstGeom prst="rect">
            <a:avLst/>
          </a:prstGeom>
        </p:spPr>
      </p:pic>
      <p:sp>
        <p:nvSpPr>
          <p:cNvPr id="3" name="TextBox 2"/>
          <p:cNvSpPr txBox="1"/>
          <p:nvPr/>
        </p:nvSpPr>
        <p:spPr>
          <a:xfrm>
            <a:off x="548638" y="258406"/>
            <a:ext cx="11395711" cy="1323439"/>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a) </a:t>
            </a:r>
            <a:r>
              <a:rPr lang="en-US" sz="4000" b="1" dirty="0" err="1">
                <a:solidFill>
                  <a:srgbClr val="0000CC"/>
                </a:solidFill>
                <a:latin typeface="Times New Roman" panose="02020603050405020304" pitchFamily="18" charset="0"/>
                <a:cs typeface="Times New Roman" panose="02020603050405020304" pitchFamily="18" charset="0"/>
              </a:rPr>
              <a:t>Tìm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gọi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có</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tiếng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bắt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bằng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s</a:t>
            </a:r>
            <a:r>
              <a:rPr lang="en-US" sz="4000" b="1" dirty="0">
                <a:solidFill>
                  <a:srgbClr val="0000CC"/>
                </a:solidFill>
                <a:latin typeface="Times New Roman" panose="02020603050405020304" pitchFamily="18" charset="0"/>
                <a:cs typeface="Times New Roman" panose="02020603050405020304" pitchFamily="18" charset="0"/>
              </a:rPr>
              <a:t> hay </a:t>
            </a:r>
            <a:r>
              <a:rPr lang="en-US" sz="4000" b="1" i="1" dirty="0">
                <a:solidFill>
                  <a:srgbClr val="0000CC"/>
                </a:solidFill>
                <a:latin typeface="Times New Roman" panose="02020603050405020304" pitchFamily="18" charset="0"/>
                <a:cs typeface="Times New Roman" panose="02020603050405020304" pitchFamily="18" charset="0"/>
              </a:rPr>
              <a:t>x</a:t>
            </a:r>
            <a:endParaRPr lang="en-US" sz="4000" b="1"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5960" t="23988" r="71744" b="24567"/>
          <a:stretch/>
        </p:blipFill>
        <p:spPr>
          <a:xfrm>
            <a:off x="685799" y="2181225"/>
            <a:ext cx="1924050" cy="1695450"/>
          </a:xfrm>
          <a:prstGeom prst="rect">
            <a:avLst/>
          </a:prstGeom>
        </p:spPr>
      </p:pic>
      <p:pic>
        <p:nvPicPr>
          <p:cNvPr id="5" name="Picture 4"/>
          <p:cNvPicPr>
            <a:picLocks noChangeAspect="1"/>
          </p:cNvPicPr>
          <p:nvPr/>
        </p:nvPicPr>
        <p:blipFill rotWithShape="1">
          <a:blip r:embed="rId2"/>
          <a:srcRect l="28366" t="23988" r="49780" b="24567"/>
          <a:stretch/>
        </p:blipFill>
        <p:spPr>
          <a:xfrm>
            <a:off x="3395661" y="2181225"/>
            <a:ext cx="1885951" cy="1695450"/>
          </a:xfrm>
          <a:prstGeom prst="rect">
            <a:avLst/>
          </a:prstGeom>
        </p:spPr>
      </p:pic>
      <p:pic>
        <p:nvPicPr>
          <p:cNvPr id="6" name="Picture 5"/>
          <p:cNvPicPr>
            <a:picLocks noChangeAspect="1"/>
          </p:cNvPicPr>
          <p:nvPr/>
        </p:nvPicPr>
        <p:blipFill rotWithShape="1">
          <a:blip r:embed="rId2"/>
          <a:srcRect l="50662" t="23988" r="27704" b="24567"/>
          <a:stretch/>
        </p:blipFill>
        <p:spPr>
          <a:xfrm>
            <a:off x="6574630" y="2181225"/>
            <a:ext cx="1866901" cy="1695450"/>
          </a:xfrm>
          <a:prstGeom prst="rect">
            <a:avLst/>
          </a:prstGeom>
        </p:spPr>
      </p:pic>
      <p:sp>
        <p:nvSpPr>
          <p:cNvPr id="7" name="Rounded Rectangle 6"/>
          <p:cNvSpPr/>
          <p:nvPr/>
        </p:nvSpPr>
        <p:spPr>
          <a:xfrm>
            <a:off x="614157" y="4275921"/>
            <a:ext cx="170041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sên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438117" y="4275921"/>
            <a:ext cx="165775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xấu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hổ</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426788" y="4251304"/>
            <a:ext cx="196711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con </a:t>
            </a:r>
            <a:r>
              <a:rPr lang="en-US" sz="3600" b="1" dirty="0" err="1">
                <a:solidFill>
                  <a:srgbClr val="FF0000"/>
                </a:solidFill>
                <a:latin typeface="Times New Roman" panose="02020603050405020304" pitchFamily="18" charset="0"/>
                <a:cs typeface="Times New Roman" panose="02020603050405020304" pitchFamily="18" charset="0"/>
              </a:rPr>
              <a:t>sâu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9115016" y="4251304"/>
            <a:ext cx="2781708" cy="771525"/>
          </a:xfrm>
          <a:prstGeom prst="roundRect">
            <a:avLst/>
          </a:prstGeom>
          <a:solidFill>
            <a:srgbClr val="FFFF00"/>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FF0000"/>
                </a:solidFill>
                <a:latin typeface="Times New Roman" panose="02020603050405020304" pitchFamily="18" charset="0"/>
                <a:cs typeface="Times New Roman" panose="02020603050405020304" pitchFamily="18" charset="0"/>
              </a:rPr>
              <a:t>xương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rồng</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43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38" y="258406"/>
            <a:ext cx="11395711" cy="707886"/>
          </a:xfrm>
          <a:prstGeom prst="rect">
            <a:avLst/>
          </a:prstGeom>
          <a:noFill/>
        </p:spPr>
        <p:txBody>
          <a:bodyPr wrap="square" rtlCol="0">
            <a:spAutoFit/>
          </a:bodyPr>
          <a:lstStyle/>
          <a:p>
            <a:pPr algn="just"/>
            <a:r>
              <a:rPr lang="en-US" sz="4000" b="1" dirty="0">
                <a:solidFill>
                  <a:srgbClr val="0000CC"/>
                </a:solidFill>
                <a:latin typeface="Times New Roman" panose="02020603050405020304" pitchFamily="18" charset="0"/>
                <a:cs typeface="Times New Roman" panose="02020603050405020304" pitchFamily="18" charset="0"/>
              </a:rPr>
              <a:t>3. b) </a:t>
            </a:r>
            <a:r>
              <a:rPr lang="en-US" sz="4000" b="1" dirty="0" err="1">
                <a:solidFill>
                  <a:srgbClr val="0000CC"/>
                </a:solidFill>
                <a:latin typeface="Times New Roman" panose="02020603050405020304" pitchFamily="18" charset="0"/>
                <a:cs typeface="Times New Roman" panose="02020603050405020304" pitchFamily="18" charset="0"/>
              </a:rPr>
              <a:t>Chọn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dấu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hỏi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hoặc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dấu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ngã</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chữ</a:t>
            </a:r>
            <a:r>
              <a:rPr lang="en-US" sz="4000" b="1" dirty="0">
                <a:solidFill>
                  <a:srgbClr val="0000CC"/>
                </a:solidFill>
                <a:latin typeface="Times New Roman" panose="02020603050405020304" pitchFamily="18" charset="0"/>
                <a:cs typeface="Times New Roman" panose="02020603050405020304" pitchFamily="18" charset="0"/>
              </a:rPr>
              <a:t> in </a:t>
            </a:r>
            <a:r>
              <a:rPr lang="en-US" sz="4000" b="1" dirty="0" err="1">
                <a:solidFill>
                  <a:srgbClr val="0000CC"/>
                </a:solidFill>
                <a:latin typeface="Times New Roman" panose="02020603050405020304" pitchFamily="18" charset="0"/>
                <a:cs typeface="Times New Roman" panose="02020603050405020304" pitchFamily="18" charset="0"/>
              </a:rPr>
              <a:t>đậm</a:t>
            </a:r>
            <a:endParaRPr lang="en-US" sz="40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10562" y="2759214"/>
            <a:ext cx="3128012" cy="707886"/>
          </a:xfrm>
          <a:prstGeom prst="rect">
            <a:avLst/>
          </a:prstGeom>
          <a:noFill/>
        </p:spPr>
        <p:txBody>
          <a:bodyPr wrap="square" rtlCol="0">
            <a:spAutoFit/>
          </a:bodyPr>
          <a:lstStyle/>
          <a:p>
            <a:pPr algn="just"/>
            <a:r>
              <a:rPr lang="en-US" sz="4000" dirty="0" err="1">
                <a:solidFill>
                  <a:srgbClr val="0000CC"/>
                </a:solidFill>
                <a:latin typeface="Times New Roman" panose="02020603050405020304" pitchFamily="18" charset="0"/>
                <a:cs typeface="Times New Roman" panose="02020603050405020304" pitchFamily="18" charset="0"/>
              </a:rPr>
              <a:t>Nhát</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tho</a:t>
            </a:r>
            <a:endParaRPr lang="en-US" sz="4000" b="1" i="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737736" y="2759214"/>
            <a:ext cx="3625212"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Khoe</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trâu</a:t>
            </a:r>
            <a:endParaRPr lang="en-US" sz="4000"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816337" y="2759214"/>
            <a:ext cx="3128012"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Dư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hổ</a:t>
            </a:r>
            <a:endParaRPr lang="en-US" sz="4000" i="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0562" y="2759214"/>
            <a:ext cx="3128012" cy="707886"/>
          </a:xfrm>
          <a:prstGeom prst="rect">
            <a:avLst/>
          </a:prstGeom>
          <a:noFill/>
        </p:spPr>
        <p:txBody>
          <a:bodyPr wrap="square" rtlCol="0">
            <a:spAutoFit/>
          </a:bodyPr>
          <a:lstStyle/>
          <a:p>
            <a:pPr algn="just"/>
            <a:r>
              <a:rPr lang="en-US" sz="4000" dirty="0" err="1">
                <a:solidFill>
                  <a:srgbClr val="0000CC"/>
                </a:solidFill>
                <a:latin typeface="Times New Roman" panose="02020603050405020304" pitchFamily="18" charset="0"/>
                <a:cs typeface="Times New Roman" panose="02020603050405020304" pitchFamily="18" charset="0"/>
              </a:rPr>
              <a:t>Nhát</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thỏ</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737736" y="2759214"/>
            <a:ext cx="3625212" cy="707886"/>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Khỏe</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trâu</a:t>
            </a:r>
            <a:endParaRPr lang="en-US" sz="40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816337" y="2759214"/>
            <a:ext cx="3128012" cy="707886"/>
          </a:xfrm>
          <a:prstGeom prst="rect">
            <a:avLst/>
          </a:prstGeom>
          <a:noFill/>
        </p:spPr>
        <p:txBody>
          <a:bodyPr wrap="square" rtlCol="0">
            <a:spAutoFit/>
          </a:bodyPr>
          <a:lstStyle/>
          <a:p>
            <a:pPr algn="just"/>
            <a:r>
              <a:rPr lang="en-US" sz="4000" b="1" dirty="0" err="1">
                <a:solidFill>
                  <a:srgbClr val="FF0000"/>
                </a:solidFill>
                <a:latin typeface="Times New Roman" panose="02020603050405020304" pitchFamily="18" charset="0"/>
                <a:cs typeface="Times New Roman" panose="02020603050405020304" pitchFamily="18" charset="0"/>
              </a:rPr>
              <a:t>Dữ</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như</a:t>
            </a:r>
            <a:r>
              <a:rPr lang="en-US" sz="4000" dirty="0">
                <a:solidFill>
                  <a:srgbClr val="0000CC"/>
                </a:solidFill>
                <a:latin typeface="Times New Roman" panose="02020603050405020304" pitchFamily="18" charset="0"/>
                <a:cs typeface="Times New Roman" panose="02020603050405020304" pitchFamily="18" charset="0"/>
              </a:rPr>
              <a:t> </a:t>
            </a:r>
            <a:r>
              <a:rPr lang="en-US" sz="4000" dirty="0" err="1">
                <a:solidFill>
                  <a:srgbClr val="0000CC"/>
                </a:solidFill>
                <a:latin typeface="Times New Roman" panose="02020603050405020304" pitchFamily="18" charset="0"/>
                <a:cs typeface="Times New Roman" panose="02020603050405020304" pitchFamily="18" charset="0"/>
              </a:rPr>
              <a:t>hổ</a:t>
            </a:r>
            <a:endParaRPr lang="en-US" sz="4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6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9516"/>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952901" y="1470616"/>
            <a:ext cx="10453036"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1 </a:t>
            </a:r>
            <a:r>
              <a:rPr lang="en-US" sz="4400" b="1" dirty="0" err="1">
                <a:solidFill>
                  <a:srgbClr val="FFFF00"/>
                </a:solidFill>
                <a:latin typeface="Times New Roman" panose="02020603050405020304" pitchFamily="18" charset="0"/>
                <a:cs typeface="Times New Roman" panose="02020603050405020304" pitchFamily="18" charset="0"/>
              </a:rPr>
              <a:t>của</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Vì</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đông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người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nhưng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người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đàn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ông</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lại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chú</a:t>
            </a:r>
            <a:r>
              <a:rPr lang="en-US" sz="4400" b="1" dirty="0">
                <a:solidFill>
                  <a:srgbClr val="FFFF00"/>
                </a:solidFill>
                <a:latin typeface="Times New Roman" panose="02020603050405020304" pitchFamily="18" charset="0"/>
                <a:cs typeface="Times New Roman" panose="02020603050405020304" pitchFamily="18" charset="0"/>
              </a:rPr>
              <a:t> ý </a:t>
            </a:r>
            <a:r>
              <a:rPr lang="en-US" sz="4400" b="1" dirty="0" err="1">
                <a:solidFill>
                  <a:srgbClr val="FFFF00"/>
                </a:solidFill>
                <a:latin typeface="Times New Roman" panose="02020603050405020304" pitchFamily="18" charset="0"/>
                <a:cs typeface="Times New Roman" panose="02020603050405020304" pitchFamily="18" charset="0"/>
              </a:rPr>
              <a:t>đến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Tree>
    <p:extLst>
      <p:ext uri="{BB962C8B-B14F-4D97-AF65-F5344CB8AC3E}">
        <p14:creationId xmlns:p14="http://schemas.microsoft.com/office/powerpoint/2010/main" val="417766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85241" y="2463871"/>
            <a:ext cx="6286867" cy="1862048"/>
          </a:xfrm>
          <a:prstGeom prst="rect">
            <a:avLst/>
          </a:prstGeom>
          <a:noFill/>
        </p:spPr>
        <p:txBody>
          <a:bodyPr wrap="squar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TIẾT 4</a:t>
            </a:r>
          </a:p>
        </p:txBody>
      </p:sp>
    </p:spTree>
    <p:extLst>
      <p:ext uri="{BB962C8B-B14F-4D97-AF65-F5344CB8AC3E}">
        <p14:creationId xmlns:p14="http://schemas.microsoft.com/office/powerpoint/2010/main" val="1377199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14453" y="2205697"/>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655373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819" y="101743"/>
            <a:ext cx="8214361" cy="707886"/>
          </a:xfrm>
          <a:prstGeom prst="rect">
            <a:avLst/>
          </a:prstGeom>
          <a:noFill/>
        </p:spPr>
        <p:txBody>
          <a:bodyPr wrap="square" rtlCol="0">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Sắp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xếp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ngữ</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vào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hai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ngôi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nhà</a:t>
            </a:r>
            <a:endParaRPr lang="en-US" sz="4000" b="1"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8643" y="1509967"/>
            <a:ext cx="4957994" cy="5172076"/>
            <a:chOff x="8643" y="1509967"/>
            <a:chExt cx="4957994" cy="5172076"/>
          </a:xfrm>
        </p:grpSpPr>
        <p:pic>
          <p:nvPicPr>
            <p:cNvPr id="7170" name="Picture 2" descr="6 cách vẽ ngôi nhà cực đơn giản mà đẹp cho bé"/>
            <p:cNvPicPr>
              <a:picLocks noChangeAspect="1" noChangeArrowheads="1"/>
            </p:cNvPicPr>
            <p:nvPr/>
          </p:nvPicPr>
          <p:blipFill rotWithShape="1">
            <a:blip r:embed="rId2">
              <a:extLst>
                <a:ext uri="{28A0092B-C50C-407E-A947-70E740481C1C}">
                  <a14:useLocalDpi xmlns:a14="http://schemas.microsoft.com/office/drawing/2010/main" val="0"/>
                </a:ext>
              </a:extLst>
            </a:blip>
            <a:srcRect l="53352" t="1969" r="2836" b="70825"/>
            <a:stretch/>
          </p:blipFill>
          <p:spPr bwMode="auto">
            <a:xfrm>
              <a:off x="8643" y="1509967"/>
              <a:ext cx="4957994" cy="5172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6034" y="2553931"/>
              <a:ext cx="2823211" cy="1200329"/>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vệ</a:t>
              </a:r>
              <a:r>
                <a:rPr lang="en-US" sz="3600" b="1" dirty="0">
                  <a:solidFill>
                    <a:srgbClr val="FF0000"/>
                  </a:solidFill>
                  <a:latin typeface="Times New Roman" panose="02020603050405020304" pitchFamily="18" charset="0"/>
                  <a:cs typeface="Times New Roman" panose="02020603050405020304" pitchFamily="18" charset="0"/>
                </a:rPr>
                <a:t>, </a:t>
              </a:r>
            </a:p>
            <a:p>
              <a:pPr algn="ctr"/>
              <a:r>
                <a:rPr lang="en-US" sz="3600" b="1" dirty="0" err="1">
                  <a:solidFill>
                    <a:srgbClr val="FF0000"/>
                  </a:solidFill>
                  <a:latin typeface="Times New Roman" panose="02020603050405020304" pitchFamily="18" charset="0"/>
                  <a:cs typeface="Times New Roman" panose="02020603050405020304" pitchFamily="18" charset="0"/>
                </a:rPr>
                <a:t>chăm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sóc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endParaRPr lang="en-US" sz="36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7099664" y="1408833"/>
            <a:ext cx="4999663" cy="5172076"/>
            <a:chOff x="7099664" y="1408833"/>
            <a:chExt cx="4999663" cy="5172076"/>
          </a:xfrm>
        </p:grpSpPr>
        <p:pic>
          <p:nvPicPr>
            <p:cNvPr id="4" name="Picture 2" descr="6 cách vẽ ngôi nhà cực đơn giản mà đẹp cho bé"/>
            <p:cNvPicPr>
              <a:picLocks noChangeAspect="1" noChangeArrowheads="1"/>
            </p:cNvPicPr>
            <p:nvPr/>
          </p:nvPicPr>
          <p:blipFill rotWithShape="1">
            <a:blip r:embed="rId2">
              <a:extLst>
                <a:ext uri="{28A0092B-C50C-407E-A947-70E740481C1C}">
                  <a14:useLocalDpi xmlns:a14="http://schemas.microsoft.com/office/drawing/2010/main" val="0"/>
                </a:ext>
              </a:extLst>
            </a:blip>
            <a:srcRect l="53352" t="1969" r="2468" b="70825"/>
            <a:stretch/>
          </p:blipFill>
          <p:spPr bwMode="auto">
            <a:xfrm>
              <a:off x="7099664" y="1408833"/>
              <a:ext cx="4999663" cy="51720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87889" y="2466763"/>
              <a:ext cx="2823211" cy="1200329"/>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Phá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hoại</a:t>
              </a:r>
              <a:r>
                <a:rPr lang="en-US" sz="3600" b="1" dirty="0">
                  <a:solidFill>
                    <a:srgbClr val="FF0000"/>
                  </a:solidFill>
                  <a:latin typeface="Times New Roman" panose="02020603050405020304" pitchFamily="18" charset="0"/>
                  <a:cs typeface="Times New Roman" panose="02020603050405020304" pitchFamily="18" charset="0"/>
                </a:rPr>
                <a:t> </a:t>
              </a:r>
            </a:p>
            <a:p>
              <a:pPr algn="ctr"/>
              <a:r>
                <a:rPr lang="en-US" sz="3600" b="1" dirty="0" err="1">
                  <a:solidFill>
                    <a:srgbClr val="FF0000"/>
                  </a:solidFill>
                  <a:latin typeface="Times New Roman" panose="02020603050405020304" pitchFamily="18" charset="0"/>
                  <a:cs typeface="Times New Roman" panose="02020603050405020304" pitchFamily="18" charset="0"/>
                </a:rPr>
                <a:t>cây</a:t>
              </a:r>
              <a:endParaRPr lang="en-US" sz="3600" b="1" dirty="0">
                <a:solidFill>
                  <a:srgbClr val="FF0000"/>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026999" y="1057385"/>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Tưới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cây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5077960" y="2053896"/>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Bẻ</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cành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5024416" y="3149100"/>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Tỉa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lá</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5075377" y="4145611"/>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Chặt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cây</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5024416" y="5076858"/>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Bắt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sâu</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5075377" y="6073369"/>
            <a:ext cx="2096655" cy="683491"/>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Giẫm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cỏ</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13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2.70833E-6 4.81481E-6 L -0.35378 0.43194 " pathEditMode="relative" rAng="0" ptsTypes="AA">
                                      <p:cBhvr>
                                        <p:cTn id="23" dur="2000" fill="hold"/>
                                        <p:tgtEl>
                                          <p:spTgt spid="7"/>
                                        </p:tgtEl>
                                        <p:attrNameLst>
                                          <p:attrName>ppt_x</p:attrName>
                                          <p:attrName>ppt_y</p:attrName>
                                        </p:attrNameLst>
                                      </p:cBhvr>
                                      <p:rCtr x="-17695" y="21597"/>
                                    </p:animMotion>
                                  </p:childTnLst>
                                </p:cTn>
                              </p:par>
                              <p:par>
                                <p:cTn id="24" presetID="42" presetClass="path" presetSubtype="0" accel="50000" decel="50000" fill="hold" grpId="0" nodeType="withEffect">
                                  <p:stCondLst>
                                    <p:cond delay="0"/>
                                  </p:stCondLst>
                                  <p:childTnLst>
                                    <p:animMotion origin="layout" path="M -3.95833E-6 4.44444E-6 L 0.22943 0.27939 " pathEditMode="relative" rAng="0" ptsTypes="AA">
                                      <p:cBhvr>
                                        <p:cTn id="25" dur="2000" fill="hold"/>
                                        <p:tgtEl>
                                          <p:spTgt spid="9"/>
                                        </p:tgtEl>
                                        <p:attrNameLst>
                                          <p:attrName>ppt_x</p:attrName>
                                          <p:attrName>ppt_y</p:attrName>
                                        </p:attrNameLst>
                                      </p:cBhvr>
                                      <p:rCtr x="11471" y="13958"/>
                                    </p:animMotion>
                                  </p:childTnLst>
                                </p:cTn>
                              </p:par>
                              <p:par>
                                <p:cTn id="26" presetID="42" presetClass="path" presetSubtype="0" accel="50000" decel="50000" fill="hold" grpId="0" nodeType="withEffect">
                                  <p:stCondLst>
                                    <p:cond delay="0"/>
                                  </p:stCondLst>
                                  <p:childTnLst>
                                    <p:animMotion origin="layout" path="M 3.125E-6 2.22222E-6 L -0.21862 0.25509 " pathEditMode="relative" rAng="0" ptsTypes="AA">
                                      <p:cBhvr>
                                        <p:cTn id="27" dur="2000" fill="hold"/>
                                        <p:tgtEl>
                                          <p:spTgt spid="10"/>
                                        </p:tgtEl>
                                        <p:attrNameLst>
                                          <p:attrName>ppt_x</p:attrName>
                                          <p:attrName>ppt_y</p:attrName>
                                        </p:attrNameLst>
                                      </p:cBhvr>
                                      <p:rCtr x="-10938" y="12755"/>
                                    </p:animMotion>
                                  </p:childTnLst>
                                </p:cTn>
                              </p:par>
                              <p:par>
                                <p:cTn id="28" presetID="42" presetClass="path" presetSubtype="0" accel="50000" decel="50000" fill="hold" grpId="0" nodeType="withEffect">
                                  <p:stCondLst>
                                    <p:cond delay="0"/>
                                  </p:stCondLst>
                                  <p:childTnLst>
                                    <p:animMotion origin="layout" path="M -3.54167E-6 3.33333E-6 L 0.36537 0.06041 " pathEditMode="relative" rAng="0" ptsTypes="AA">
                                      <p:cBhvr>
                                        <p:cTn id="29" dur="2000" fill="hold"/>
                                        <p:tgtEl>
                                          <p:spTgt spid="11"/>
                                        </p:tgtEl>
                                        <p:attrNameLst>
                                          <p:attrName>ppt_x</p:attrName>
                                          <p:attrName>ppt_y</p:attrName>
                                        </p:attrNameLst>
                                      </p:cBhvr>
                                      <p:rCtr x="18268" y="3009"/>
                                    </p:animMotion>
                                  </p:childTnLst>
                                </p:cTn>
                              </p:par>
                              <p:par>
                                <p:cTn id="30" presetID="42" presetClass="path" presetSubtype="0" accel="50000" decel="50000" fill="hold" grpId="0" nodeType="withEffect">
                                  <p:stCondLst>
                                    <p:cond delay="0"/>
                                  </p:stCondLst>
                                  <p:childTnLst>
                                    <p:animMotion origin="layout" path="M 3.125E-6 3.7037E-6 L -0.35117 0.09861 " pathEditMode="relative" rAng="0" ptsTypes="AA">
                                      <p:cBhvr>
                                        <p:cTn id="31" dur="2000" fill="hold"/>
                                        <p:tgtEl>
                                          <p:spTgt spid="14"/>
                                        </p:tgtEl>
                                        <p:attrNameLst>
                                          <p:attrName>ppt_x</p:attrName>
                                          <p:attrName>ppt_y</p:attrName>
                                        </p:attrNameLst>
                                      </p:cBhvr>
                                      <p:rCtr x="-17565" y="4931"/>
                                    </p:animMotion>
                                  </p:childTnLst>
                                </p:cTn>
                              </p:par>
                              <p:par>
                                <p:cTn id="32" presetID="42" presetClass="path" presetSubtype="0" accel="50000" decel="50000" fill="hold" grpId="0" nodeType="withEffect">
                                  <p:stCondLst>
                                    <p:cond delay="0"/>
                                  </p:stCondLst>
                                  <p:childTnLst>
                                    <p:animMotion origin="layout" path="M -3.54167E-6 3.33333E-6 L 0.3086 -0.05949 " pathEditMode="relative" rAng="0" ptsTypes="AA">
                                      <p:cBhvr>
                                        <p:cTn id="33" dur="2000" fill="hold"/>
                                        <p:tgtEl>
                                          <p:spTgt spid="15"/>
                                        </p:tgtEl>
                                        <p:attrNameLst>
                                          <p:attrName>ppt_x</p:attrName>
                                          <p:attrName>ppt_y</p:attrName>
                                        </p:attrNameLst>
                                      </p:cBhvr>
                                      <p:rCtr x="15430" y="-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Horizontal Scroll 1"/>
          <p:cNvSpPr/>
          <p:nvPr/>
        </p:nvSpPr>
        <p:spPr>
          <a:xfrm>
            <a:off x="2831358" y="344261"/>
            <a:ext cx="6449757"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LUYỆN TẬP</a:t>
            </a:r>
          </a:p>
        </p:txBody>
      </p:sp>
      <p:sp>
        <p:nvSpPr>
          <p:cNvPr id="3" name="TextBox 2"/>
          <p:cNvSpPr txBox="1"/>
          <p:nvPr/>
        </p:nvSpPr>
        <p:spPr>
          <a:xfrm>
            <a:off x="1800225" y="2923086"/>
            <a:ext cx="9436554"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Mở</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rộng</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vốn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từ</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về</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các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loài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vật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nhỏ</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bé</a:t>
            </a:r>
            <a:r>
              <a:rPr lang="en-US" sz="4400" b="1" dirty="0">
                <a:solidFill>
                  <a:srgbClr val="0000FF"/>
                </a:solidFill>
                <a:latin typeface="Times New Roman" panose="02020603050405020304" pitchFamily="18" charset="0"/>
                <a:cs typeface="Times New Roman" panose="02020603050405020304" pitchFamily="18" charset="0"/>
              </a:rPr>
              <a:t>;</a:t>
            </a:r>
          </a:p>
          <a:p>
            <a:r>
              <a:rPr lang="en-US" sz="4400" b="1" dirty="0" err="1">
                <a:solidFill>
                  <a:srgbClr val="0000FF"/>
                </a:solidFill>
                <a:latin typeface="Times New Roman" panose="02020603050405020304" pitchFamily="18" charset="0"/>
                <a:cs typeface="Times New Roman" panose="02020603050405020304" pitchFamily="18" charset="0"/>
              </a:rPr>
              <a:t>Dấu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chấm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dấu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chấm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hỏi</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0952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304" y="693477"/>
            <a:ext cx="8945071"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1. </a:t>
            </a:r>
            <a:r>
              <a:rPr lang="en-US" sz="3600" b="1" dirty="0" err="1">
                <a:solidFill>
                  <a:srgbClr val="0000FF"/>
                </a:solidFill>
                <a:latin typeface="Times New Roman" panose="02020603050405020304" pitchFamily="18" charset="0"/>
                <a:cs typeface="Times New Roman" panose="02020603050405020304" pitchFamily="18" charset="0"/>
              </a:rPr>
              <a:t>Tìm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đoạn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sau</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094211" y="114984"/>
            <a:ext cx="460748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LUYỆN TỪ VÀ CÂU</a:t>
            </a:r>
          </a:p>
        </p:txBody>
      </p:sp>
      <p:sp>
        <p:nvSpPr>
          <p:cNvPr id="5" name="TextBox 4"/>
          <p:cNvSpPr txBox="1"/>
          <p:nvPr/>
        </p:nvSpPr>
        <p:spPr>
          <a:xfrm>
            <a:off x="3138490" y="1511258"/>
            <a:ext cx="4201620" cy="3970318"/>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Rền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kéo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Đúng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dế</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Suốt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chậm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trễ</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sên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Đêm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thắp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đèn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endParaRPr lang="en-US" sz="3600" b="1" dirty="0">
              <a:latin typeface="Times New Roman" panose="02020603050405020304" pitchFamily="18" charset="0"/>
              <a:cs typeface="Times New Roman" panose="02020603050405020304" pitchFamily="18" charset="0"/>
            </a:endParaRPr>
          </a:p>
          <a:p>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đóm</a:t>
            </a:r>
            <a:r>
              <a:rPr lang="en-US" sz="3600" b="1" dirty="0">
                <a:latin typeface="Times New Roman" panose="02020603050405020304" pitchFamily="18" charset="0"/>
                <a:cs typeface="Times New Roman" panose="02020603050405020304" pitchFamily="18" charset="0"/>
              </a:rPr>
              <a:t>.</a:t>
            </a:r>
          </a:p>
          <a:p>
            <a:pPr algn="r"/>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Vè</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loài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r>
              <a:rPr lang="en-US" sz="3600" b="1" dirty="0">
                <a:latin typeface="Times New Roman" panose="02020603050405020304" pitchFamily="18" charset="0"/>
                <a:cs typeface="Times New Roman" panose="02020603050405020304" pitchFamily="18" charset="0"/>
              </a:rPr>
              <a:t>)</a:t>
            </a:r>
          </a:p>
        </p:txBody>
      </p:sp>
      <p:cxnSp>
        <p:nvCxnSpPr>
          <p:cNvPr id="7" name="Straight Connector 6"/>
          <p:cNvCxnSpPr/>
          <p:nvPr/>
        </p:nvCxnSpPr>
        <p:spPr>
          <a:xfrm flipV="1">
            <a:off x="5743575" y="2619375"/>
            <a:ext cx="457200" cy="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400675" y="3727492"/>
            <a:ext cx="457200" cy="9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476750" y="4905375"/>
            <a:ext cx="1724025"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2"/>
          <a:srcRect l="42865" t="12892" r="36368" b="25903"/>
          <a:stretch/>
        </p:blipFill>
        <p:spPr>
          <a:xfrm>
            <a:off x="7239000" y="1204913"/>
            <a:ext cx="1857375" cy="2419350"/>
          </a:xfrm>
          <a:prstGeom prst="rect">
            <a:avLst/>
          </a:prstGeom>
        </p:spPr>
      </p:pic>
      <p:pic>
        <p:nvPicPr>
          <p:cNvPr id="13" name="Picture 12"/>
          <p:cNvPicPr>
            <a:picLocks noChangeAspect="1"/>
          </p:cNvPicPr>
          <p:nvPr/>
        </p:nvPicPr>
        <p:blipFill rotWithShape="1">
          <a:blip r:embed="rId2"/>
          <a:srcRect l="60810" t="69036" r="14802"/>
          <a:stretch/>
        </p:blipFill>
        <p:spPr>
          <a:xfrm>
            <a:off x="8510587" y="4135699"/>
            <a:ext cx="2181225" cy="1223962"/>
          </a:xfrm>
          <a:prstGeom prst="rect">
            <a:avLst/>
          </a:prstGeom>
        </p:spPr>
      </p:pic>
      <p:pic>
        <p:nvPicPr>
          <p:cNvPr id="14" name="Picture 13"/>
          <p:cNvPicPr>
            <a:picLocks noChangeAspect="1"/>
          </p:cNvPicPr>
          <p:nvPr/>
        </p:nvPicPr>
        <p:blipFill rotWithShape="1">
          <a:blip r:embed="rId2"/>
          <a:srcRect l="69755" t="21807" r="3834" b="36265"/>
          <a:stretch/>
        </p:blipFill>
        <p:spPr>
          <a:xfrm>
            <a:off x="9601199" y="1790700"/>
            <a:ext cx="2362200" cy="1657350"/>
          </a:xfrm>
          <a:prstGeom prst="rect">
            <a:avLst/>
          </a:prstGeom>
        </p:spPr>
      </p:pic>
    </p:spTree>
    <p:extLst>
      <p:ext uri="{BB962C8B-B14F-4D97-AF65-F5344CB8AC3E}">
        <p14:creationId xmlns:p14="http://schemas.microsoft.com/office/powerpoint/2010/main" val="35952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629" y="272831"/>
            <a:ext cx="10926271"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2. </a:t>
            </a:r>
            <a:r>
              <a:rPr lang="en-US" sz="3600" b="1" dirty="0" err="1">
                <a:solidFill>
                  <a:srgbClr val="0000FF"/>
                </a:solidFill>
                <a:latin typeface="Times New Roman" panose="02020603050405020304" pitchFamily="18" charset="0"/>
                <a:cs typeface="Times New Roman" panose="02020603050405020304" pitchFamily="18" charset="0"/>
              </a:rPr>
              <a:t>Kết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hợp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cột</a:t>
            </a:r>
            <a:r>
              <a:rPr lang="en-US" sz="3600" b="1" dirty="0">
                <a:solidFill>
                  <a:srgbClr val="0000FF"/>
                </a:solidFill>
                <a:latin typeface="Times New Roman" panose="02020603050405020304" pitchFamily="18" charset="0"/>
                <a:cs typeface="Times New Roman" panose="02020603050405020304" pitchFamily="18" charset="0"/>
              </a:rPr>
              <a:t> A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ngữ</a:t>
            </a:r>
            <a:r>
              <a:rPr lang="en-US" sz="3600" b="1" dirty="0">
                <a:solidFill>
                  <a:srgbClr val="0000FF"/>
                </a:solidFill>
                <a:latin typeface="Times New Roman" panose="02020603050405020304" pitchFamily="18" charset="0"/>
                <a:cs typeface="Times New Roman" panose="02020603050405020304" pitchFamily="18" charset="0"/>
              </a:rPr>
              <a:t> ở </a:t>
            </a:r>
            <a:r>
              <a:rPr lang="en-US" sz="3600" b="1" dirty="0" err="1">
                <a:solidFill>
                  <a:srgbClr val="0000FF"/>
                </a:solidFill>
                <a:latin typeface="Times New Roman" panose="02020603050405020304" pitchFamily="18" charset="0"/>
                <a:cs typeface="Times New Roman" panose="02020603050405020304" pitchFamily="18" charset="0"/>
              </a:rPr>
              <a:t>cột</a:t>
            </a:r>
            <a:r>
              <a:rPr lang="en-US" sz="3600" b="1" dirty="0">
                <a:solidFill>
                  <a:srgbClr val="0000FF"/>
                </a:solidFill>
                <a:latin typeface="Times New Roman" panose="02020603050405020304" pitchFamily="18" charset="0"/>
                <a:cs typeface="Times New Roman" panose="02020603050405020304" pitchFamily="18" charset="0"/>
              </a:rPr>
              <a:t> B </a:t>
            </a:r>
            <a:r>
              <a:rPr lang="en-US" sz="3600" b="1" dirty="0" err="1">
                <a:solidFill>
                  <a:srgbClr val="0000FF"/>
                </a:solidFill>
                <a:latin typeface="Times New Roman" panose="02020603050405020304" pitchFamily="18" charset="0"/>
                <a:cs typeface="Times New Roman" panose="02020603050405020304" pitchFamily="18" charset="0"/>
              </a:rPr>
              <a:t>để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1200150" y="20478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Ve</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sầu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9" name="Flowchart: Terminator 8"/>
          <p:cNvSpPr/>
          <p:nvPr/>
        </p:nvSpPr>
        <p:spPr>
          <a:xfrm>
            <a:off x="1200150" y="36099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Ong </a:t>
            </a:r>
          </a:p>
        </p:txBody>
      </p:sp>
      <p:sp>
        <p:nvSpPr>
          <p:cNvPr id="10" name="Flowchart: Terminator 9"/>
          <p:cNvSpPr/>
          <p:nvPr/>
        </p:nvSpPr>
        <p:spPr>
          <a:xfrm>
            <a:off x="1200150" y="5172075"/>
            <a:ext cx="3638550" cy="838200"/>
          </a:xfrm>
          <a:prstGeom prst="flowChartTerminator">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Chim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sâu</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1" name="Oval 10"/>
          <p:cNvSpPr/>
          <p:nvPr/>
        </p:nvSpPr>
        <p:spPr>
          <a:xfrm>
            <a:off x="2733675" y="1159668"/>
            <a:ext cx="571500" cy="6477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a:t>
            </a:r>
          </a:p>
        </p:txBody>
      </p:sp>
      <p:sp>
        <p:nvSpPr>
          <p:cNvPr id="12" name="Oval 11"/>
          <p:cNvSpPr/>
          <p:nvPr/>
        </p:nvSpPr>
        <p:spPr>
          <a:xfrm>
            <a:off x="9239250" y="1159668"/>
            <a:ext cx="571500" cy="647700"/>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B</a:t>
            </a:r>
          </a:p>
        </p:txBody>
      </p:sp>
      <p:sp>
        <p:nvSpPr>
          <p:cNvPr id="13" name="Flowchart: Terminator 12"/>
          <p:cNvSpPr/>
          <p:nvPr/>
        </p:nvSpPr>
        <p:spPr>
          <a:xfrm>
            <a:off x="7115175" y="2047875"/>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báo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mùa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hè</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tới</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4" name="Flowchart: Terminator 13"/>
          <p:cNvSpPr/>
          <p:nvPr/>
        </p:nvSpPr>
        <p:spPr>
          <a:xfrm>
            <a:off x="7410450" y="3594995"/>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bắt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sâu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cho</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lá</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5" name="Flowchart: Terminator 14"/>
          <p:cNvSpPr/>
          <p:nvPr/>
        </p:nvSpPr>
        <p:spPr>
          <a:xfrm>
            <a:off x="7305675" y="5142808"/>
            <a:ext cx="4229100" cy="838200"/>
          </a:xfrm>
          <a:prstGeom prst="flowChartTerminator">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làm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ra</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mật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ngọt</a:t>
            </a:r>
            <a:endParaRPr lang="en-US" sz="3600" b="1" dirty="0">
              <a:solidFill>
                <a:schemeClr val="tx1"/>
              </a:solidFill>
              <a:latin typeface="Times New Roman" panose="02020603050405020304" pitchFamily="18" charset="0"/>
              <a:cs typeface="Times New Roman" panose="02020603050405020304" pitchFamily="18" charset="0"/>
            </a:endParaRPr>
          </a:p>
        </p:txBody>
      </p:sp>
      <p:cxnSp>
        <p:nvCxnSpPr>
          <p:cNvPr id="17" name="Curved Connector 16"/>
          <p:cNvCxnSpPr>
            <a:stCxn id="8" idx="3"/>
            <a:endCxn id="13" idx="1"/>
          </p:cNvCxnSpPr>
          <p:nvPr/>
        </p:nvCxnSpPr>
        <p:spPr>
          <a:xfrm>
            <a:off x="4838700" y="2466975"/>
            <a:ext cx="2276475" cy="12700"/>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endCxn id="15" idx="1"/>
          </p:cNvCxnSpPr>
          <p:nvPr/>
        </p:nvCxnSpPr>
        <p:spPr>
          <a:xfrm>
            <a:off x="4838700" y="4046538"/>
            <a:ext cx="2466975" cy="1515370"/>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endCxn id="14" idx="1"/>
          </p:cNvCxnSpPr>
          <p:nvPr/>
        </p:nvCxnSpPr>
        <p:spPr>
          <a:xfrm flipV="1">
            <a:off x="4838700" y="4014095"/>
            <a:ext cx="2571750" cy="1594543"/>
          </a:xfrm>
          <a:prstGeom prst="curvedConnector3">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5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885" r="3101" b="29166"/>
          <a:stretch/>
        </p:blipFill>
        <p:spPr>
          <a:xfrm>
            <a:off x="757236" y="1857374"/>
            <a:ext cx="10941524" cy="2686051"/>
          </a:xfrm>
          <a:prstGeom prst="rect">
            <a:avLst/>
          </a:prstGeom>
        </p:spPr>
      </p:pic>
      <p:sp>
        <p:nvSpPr>
          <p:cNvPr id="3" name="TextBox 2"/>
          <p:cNvSpPr txBox="1"/>
          <p:nvPr/>
        </p:nvSpPr>
        <p:spPr>
          <a:xfrm>
            <a:off x="632863" y="256996"/>
            <a:ext cx="10926271" cy="1200329"/>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3.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đáp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mẫu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vở</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lời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145354" y="4943474"/>
            <a:ext cx="5901287" cy="1200329"/>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M: - </a:t>
            </a:r>
            <a:r>
              <a:rPr lang="en-US" sz="3600" b="1" dirty="0" err="1">
                <a:solidFill>
                  <a:srgbClr val="0000FF"/>
                </a:solidFill>
                <a:latin typeface="Times New Roman" panose="02020603050405020304" pitchFamily="18" charset="0"/>
                <a:cs typeface="Times New Roman" panose="02020603050405020304" pitchFamily="18" charset="0"/>
              </a:rPr>
              <a:t>Chuột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ở </a:t>
            </a:r>
            <a:r>
              <a:rPr lang="en-US" sz="3600" b="1" dirty="0" err="1">
                <a:solidFill>
                  <a:srgbClr val="FF0000"/>
                </a:solidFill>
                <a:latin typeface="Times New Roman" panose="02020603050405020304" pitchFamily="18" charset="0"/>
                <a:cs typeface="Times New Roman" panose="02020603050405020304" pitchFamily="18" charset="0"/>
              </a:rPr>
              <a:t>đâu</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a:solidFill>
                  <a:srgbClr val="0000FF"/>
                </a:solidFill>
                <a:latin typeface="Times New Roman" panose="02020603050405020304" pitchFamily="18" charset="0"/>
                <a:cs typeface="Times New Roman" panose="02020603050405020304" pitchFamily="18" charset="0"/>
              </a:rPr>
              <a:t>      - </a:t>
            </a:r>
            <a:r>
              <a:rPr lang="en-US" sz="3600" b="1" dirty="0" err="1">
                <a:solidFill>
                  <a:srgbClr val="0000FF"/>
                </a:solidFill>
                <a:latin typeface="Times New Roman" panose="02020603050405020304" pitchFamily="18" charset="0"/>
                <a:cs typeface="Times New Roman" panose="02020603050405020304" pitchFamily="18" charset="0"/>
              </a:rPr>
              <a:t>Chuột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hang</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96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TIẾT 5 + 6</a:t>
            </a:r>
          </a:p>
        </p:txBody>
      </p:sp>
    </p:spTree>
    <p:extLst>
      <p:ext uri="{BB962C8B-B14F-4D97-AF65-F5344CB8AC3E}">
        <p14:creationId xmlns:p14="http://schemas.microsoft.com/office/powerpoint/2010/main" val="1944978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2844421" y="1167221"/>
            <a:ext cx="6449757" cy="2142308"/>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LUYỆN TẬP</a:t>
            </a:r>
          </a:p>
        </p:txBody>
      </p:sp>
      <p:sp>
        <p:nvSpPr>
          <p:cNvPr id="3" name="TextBox 2"/>
          <p:cNvSpPr txBox="1"/>
          <p:nvPr/>
        </p:nvSpPr>
        <p:spPr>
          <a:xfrm>
            <a:off x="3188109" y="3094536"/>
            <a:ext cx="7458120" cy="1446550"/>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Viết</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đoạn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văn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kể</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về</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việc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làm</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bảo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vệ</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môi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trường</a:t>
            </a:r>
            <a:endParaRPr lang="en-US" sz="4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7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865" y="575449"/>
            <a:ext cx="11414586"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1.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tranh</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258849" y="0"/>
            <a:ext cx="4607482"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TẬP LÀM VĂN</a:t>
            </a:r>
          </a:p>
        </p:txBody>
      </p:sp>
      <p:pic>
        <p:nvPicPr>
          <p:cNvPr id="4" name="Picture 3"/>
          <p:cNvPicPr>
            <a:picLocks noChangeAspect="1"/>
          </p:cNvPicPr>
          <p:nvPr/>
        </p:nvPicPr>
        <p:blipFill rotWithShape="1">
          <a:blip r:embed="rId2"/>
          <a:srcRect l="52955" t="13368" r="1" b="41661"/>
          <a:stretch/>
        </p:blipFill>
        <p:spPr>
          <a:xfrm>
            <a:off x="6695940" y="1735673"/>
            <a:ext cx="5111666" cy="3362326"/>
          </a:xfrm>
          <a:prstGeom prst="rect">
            <a:avLst/>
          </a:prstGeom>
        </p:spPr>
      </p:pic>
      <p:pic>
        <p:nvPicPr>
          <p:cNvPr id="5" name="Picture 4"/>
          <p:cNvPicPr>
            <a:picLocks noChangeAspect="1"/>
          </p:cNvPicPr>
          <p:nvPr/>
        </p:nvPicPr>
        <p:blipFill rotWithShape="1">
          <a:blip r:embed="rId2"/>
          <a:srcRect l="6229" t="13368" r="47220" b="41661"/>
          <a:stretch/>
        </p:blipFill>
        <p:spPr>
          <a:xfrm>
            <a:off x="647324" y="1849973"/>
            <a:ext cx="5058151" cy="3362326"/>
          </a:xfrm>
          <a:prstGeom prst="rect">
            <a:avLst/>
          </a:prstGeom>
        </p:spPr>
      </p:pic>
    </p:spTree>
    <p:extLst>
      <p:ext uri="{BB962C8B-B14F-4D97-AF65-F5344CB8AC3E}">
        <p14:creationId xmlns:p14="http://schemas.microsoft.com/office/powerpoint/2010/main" val="42895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
        <p:nvSpPr>
          <p:cNvPr id="2" name="Rectangle 1"/>
          <p:cNvSpPr/>
          <p:nvPr/>
        </p:nvSpPr>
        <p:spPr>
          <a:xfrm>
            <a:off x="1932057" y="2274316"/>
            <a:ext cx="8366393" cy="1446550"/>
          </a:xfrm>
          <a:prstGeom prst="rect">
            <a:avLst/>
          </a:prstGeom>
          <a:noFill/>
        </p:spPr>
        <p:txBody>
          <a:bodyPr wrap="none" lIns="91440" tIns="45720" rIns="91440" bIns="45720">
            <a:spAutoFit/>
          </a:bodyPr>
          <a:lstStyle/>
          <a:p>
            <a:pPr algn="ctr"/>
            <a:r>
              <a:rPr lang="en-US" sz="8800" b="1" dirty="0">
                <a:ln w="0"/>
                <a:solidFill>
                  <a:schemeClr val="bg1"/>
                </a:solidFill>
                <a:effectLst>
                  <a:outerShdw blurRad="38100" dist="19050" dir="2700000" algn="tl" rotWithShape="0">
                    <a:schemeClr val="dk1">
                      <a:alpha val="40000"/>
                    </a:schemeClr>
                  </a:outerShdw>
                </a:effectLst>
              </a:rPr>
              <a:t>Ô CỬA MAY MẮN</a:t>
            </a:r>
            <a:endParaRPr lang="en-US" sz="88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56614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931762-CE46-4DB5-B809-958263B1053A}"/>
              </a:ext>
            </a:extLst>
          </p:cNvPr>
          <p:cNvSpPr txBox="1"/>
          <p:nvPr/>
        </p:nvSpPr>
        <p:spPr>
          <a:xfrm>
            <a:off x="1033153" y="700644"/>
            <a:ext cx="9844644" cy="3970318"/>
          </a:xfrm>
          <a:prstGeom prst="rect">
            <a:avLst/>
          </a:prstGeom>
          <a:noFill/>
        </p:spPr>
        <p:txBody>
          <a:bodyPr wrap="square">
            <a:spAutoFit/>
          </a:bodyPr>
          <a:lstStyle/>
          <a:p>
            <a:pPr algn="just"/>
            <a:r>
              <a:rPr lang="vi-VN" sz="3600" b="0" i="0" dirty="0">
                <a:effectLst/>
                <a:latin typeface="+mj-lt"/>
              </a:rPr>
              <a:t>        Trước Tết, trường em có tổ chức một buổi lao động bảo vệ cây xanh. Mọi người đều tập trung ở trường để trồng cây non cho vườn hoa. Các anh chị lớn lớp 5 thì xách đất, cắt cỏ, mang cây non ra trồng. Em và các bạn nhỏ hơn thì tưới cây, bắt sâu. Em rất thích cây xanh và mong có nhiều dịp trồng cây ở trường cùng thầy cô và các bạn.</a:t>
            </a:r>
            <a:endParaRPr lang="vi-VN" sz="3600" dirty="0">
              <a:latin typeface="+mj-lt"/>
            </a:endParaRPr>
          </a:p>
        </p:txBody>
      </p:sp>
    </p:spTree>
    <p:extLst>
      <p:ext uri="{BB962C8B-B14F-4D97-AF65-F5344CB8AC3E}">
        <p14:creationId xmlns:p14="http://schemas.microsoft.com/office/powerpoint/2010/main" val="2592868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6490" y="556399"/>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4 – 5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trường</a:t>
            </a:r>
            <a:r>
              <a:rPr lang="en-US" sz="3200" b="1" dirty="0">
                <a:solidFill>
                  <a:srgbClr val="0000FF"/>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605965" y="2147074"/>
            <a:ext cx="11138360" cy="2958502"/>
          </a:xfrm>
          <a:prstGeom prst="rect">
            <a:avLst/>
          </a:prstGeom>
          <a:noFill/>
        </p:spPr>
        <p:txBody>
          <a:bodyPr wrap="square" rtlCol="0">
            <a:spAutoFit/>
          </a:bodyPr>
          <a:lstStyle/>
          <a:p>
            <a:pPr>
              <a:lnSpc>
                <a:spcPct val="150000"/>
              </a:lnSpc>
            </a:pPr>
            <a:r>
              <a:rPr lang="en-US" sz="3200" b="1" dirty="0">
                <a:solidFill>
                  <a:srgbClr val="FF0000"/>
                </a:solidFill>
                <a:latin typeface="Times New Roman" panose="02020603050405020304" pitchFamily="18" charset="0"/>
                <a:cs typeface="Times New Roman" panose="02020603050405020304" pitchFamily="18" charset="0"/>
              </a:rPr>
              <a:t>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môi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đâu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a:p>
            <a:pPr>
              <a:lnSpc>
                <a:spcPct val="150000"/>
              </a:lnSpc>
            </a:pPr>
            <a:r>
              <a:rPr lang="en-US" sz="3200" b="1" dirty="0">
                <a:latin typeface="Times New Roman" panose="02020603050405020304" pitchFamily="18" charset="0"/>
                <a:cs typeface="Times New Roman" panose="02020603050405020304" pitchFamily="18" charset="0"/>
              </a:rPr>
              <a:t>     -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67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1949614" y="887672"/>
            <a:ext cx="8287039" cy="44797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69" t="20443" r="1982" b="1859"/>
          <a:stretch/>
        </p:blipFill>
        <p:spPr>
          <a:xfrm>
            <a:off x="996490" y="1781175"/>
            <a:ext cx="9379109" cy="4657725"/>
          </a:xfrm>
          <a:prstGeom prst="rect">
            <a:avLst/>
          </a:prstGeom>
        </p:spPr>
      </p:pic>
      <p:sp>
        <p:nvSpPr>
          <p:cNvPr id="3" name="TextBox 2"/>
          <p:cNvSpPr txBox="1"/>
          <p:nvPr/>
        </p:nvSpPr>
        <p:spPr>
          <a:xfrm>
            <a:off x="996490" y="556399"/>
            <a:ext cx="10747835" cy="1077218"/>
          </a:xfrm>
          <a:prstGeom prst="rect">
            <a:avLst/>
          </a:prstGeom>
          <a:noFill/>
        </p:spPr>
        <p:txBody>
          <a:bodyPr wrap="square" rtlCol="0">
            <a:spAutoFit/>
          </a:bodyPr>
          <a:lstStyle/>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a:t>
            </a:r>
          </a:p>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28959" y="2327255"/>
            <a:ext cx="5655715" cy="2554545"/>
          </a:xfrm>
          <a:prstGeom prst="rect">
            <a:avLst/>
          </a:prstGeom>
          <a:noFill/>
        </p:spPr>
        <p:txBody>
          <a:bodyPr wrap="none" lIns="91440" tIns="45720" rIns="91440" bIns="45720">
            <a:spAutoFit/>
          </a:bodyPr>
          <a:lstStyle/>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TIẾT HỌC</a:t>
            </a:r>
          </a:p>
          <a:p>
            <a:pPr algn="ctr"/>
            <a:r>
              <a:rPr lang="en-US" sz="8000" b="1"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1065050" y="1319890"/>
            <a:ext cx="9955876"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3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Em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có</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suy</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nghĩ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gì</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về</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việc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của</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Tree>
    <p:extLst>
      <p:ext uri="{BB962C8B-B14F-4D97-AF65-F5344CB8AC3E}">
        <p14:creationId xmlns:p14="http://schemas.microsoft.com/office/powerpoint/2010/main" val="15209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207" y="5562600"/>
            <a:ext cx="1219200" cy="1295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614" y="5566064"/>
            <a:ext cx="1219200" cy="1295400"/>
          </a:xfrm>
          <a:prstGeom prst="rect">
            <a:avLst/>
          </a:prstGeom>
        </p:spPr>
      </p:pic>
      <p:sp>
        <p:nvSpPr>
          <p:cNvPr id="9" name="TextBox 8">
            <a:extLst>
              <a:ext uri="{FF2B5EF4-FFF2-40B4-BE49-F238E27FC236}">
                <a16:creationId xmlns:a16="http://schemas.microsoft.com/office/drawing/2014/main" id="{7CF2F40B-0C06-41A2-98EB-3C7D4751E754}"/>
              </a:ext>
            </a:extLst>
          </p:cNvPr>
          <p:cNvSpPr txBox="1"/>
          <p:nvPr/>
        </p:nvSpPr>
        <p:spPr>
          <a:xfrm>
            <a:off x="1065050" y="1319890"/>
            <a:ext cx="10273510" cy="2800767"/>
          </a:xfrm>
          <a:prstGeom prst="rect">
            <a:avLst/>
          </a:prstGeom>
          <a:noFill/>
        </p:spPr>
        <p:txBody>
          <a:bodyPr wrap="square" rtlCol="0">
            <a:spAutoFit/>
          </a:bodyPr>
          <a:lstStyle/>
          <a:p>
            <a:r>
              <a:rPr lang="en-US" sz="4400" b="1" dirty="0" err="1">
                <a:solidFill>
                  <a:srgbClr val="FFFF00"/>
                </a:solidFill>
                <a:latin typeface="Times New Roman" panose="02020603050405020304" pitchFamily="18" charset="0"/>
                <a:cs typeface="Times New Roman" panose="02020603050405020304" pitchFamily="18" charset="0"/>
              </a:rPr>
              <a:t>Đọc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đoạn</a:t>
            </a:r>
            <a:r>
              <a:rPr lang="en-US" sz="4400" b="1" dirty="0">
                <a:solidFill>
                  <a:srgbClr val="FFFF00"/>
                </a:solidFill>
                <a:latin typeface="Times New Roman" panose="02020603050405020304" pitchFamily="18" charset="0"/>
                <a:cs typeface="Times New Roman" panose="02020603050405020304" pitchFamily="18" charset="0"/>
              </a:rPr>
              <a:t> 2 </a:t>
            </a:r>
            <a:r>
              <a:rPr lang="en-US" sz="4400" b="1" dirty="0" err="1">
                <a:solidFill>
                  <a:srgbClr val="FFFF00"/>
                </a:solidFill>
                <a:latin typeface="Times New Roman" panose="02020603050405020304" pitchFamily="18" charset="0"/>
                <a:cs typeface="Times New Roman" panose="02020603050405020304" pitchFamily="18" charset="0"/>
              </a:rPr>
              <a:t>bài</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Những</a:t>
            </a:r>
            <a:r>
              <a:rPr lang="en-US" sz="4400" b="1" dirty="0">
                <a:solidFill>
                  <a:srgbClr val="FFFF00"/>
                </a:solidFill>
                <a:latin typeface="Times New Roman" panose="02020603050405020304" pitchFamily="18" charset="0"/>
                <a:cs typeface="Times New Roman" panose="02020603050405020304" pitchFamily="18" charset="0"/>
              </a:rPr>
              <a:t> con </a:t>
            </a:r>
            <a:r>
              <a:rPr lang="en-US" sz="4400" b="1" dirty="0" err="1">
                <a:solidFill>
                  <a:srgbClr val="FFFF00"/>
                </a:solidFill>
                <a:latin typeface="Times New Roman" panose="02020603050405020304" pitchFamily="18" charset="0"/>
                <a:cs typeface="Times New Roman" panose="02020603050405020304" pitchFamily="18" charset="0"/>
              </a:rPr>
              <a:t>sao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biển</a:t>
            </a:r>
            <a:r>
              <a:rPr lang="en-US" sz="4400" b="1" dirty="0">
                <a:solidFill>
                  <a:srgbClr val="FFFF00"/>
                </a:solidFill>
                <a:latin typeface="Times New Roman" panose="02020603050405020304" pitchFamily="18" charset="0"/>
                <a:cs typeface="Times New Roman" panose="02020603050405020304" pitchFamily="18" charset="0"/>
              </a:rPr>
              <a:t> </a:t>
            </a:r>
          </a:p>
          <a:p>
            <a:r>
              <a:rPr lang="en-US" sz="4400" b="1" dirty="0" err="1">
                <a:solidFill>
                  <a:schemeClr val="bg1"/>
                </a:solidFill>
                <a:latin typeface="Times New Roman" panose="02020603050405020304" pitchFamily="18" charset="0"/>
                <a:cs typeface="Times New Roman" panose="02020603050405020304" pitchFamily="18" charset="0"/>
              </a:rPr>
              <a:t>Trả</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lời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câu</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hỏi</a:t>
            </a:r>
            <a:r>
              <a:rPr lang="en-US" sz="4400" b="1" dirty="0">
                <a:solidFill>
                  <a:schemeClr val="bg1"/>
                </a:solidFill>
                <a:latin typeface="Times New Roman" panose="02020603050405020304" pitchFamily="18" charset="0"/>
                <a:cs typeface="Times New Roman" panose="02020603050405020304" pitchFamily="18" charset="0"/>
              </a:rPr>
              <a:t>: </a:t>
            </a:r>
          </a:p>
          <a:p>
            <a:r>
              <a:rPr lang="en-US" sz="4400" b="1" dirty="0" err="1">
                <a:solidFill>
                  <a:srgbClr val="FFFF00"/>
                </a:solidFill>
                <a:latin typeface="Times New Roman" panose="02020603050405020304" pitchFamily="18" charset="0"/>
                <a:cs typeface="Times New Roman" panose="02020603050405020304" pitchFamily="18" charset="0"/>
              </a:rPr>
              <a:t>Câu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văn</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nào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cho</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thấy</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cậu</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bé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nghĩ</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việc</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mình</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làm</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là</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có</a:t>
            </a:r>
            <a:r>
              <a:rPr lang="en-US" sz="4400" b="1" dirty="0">
                <a:solidFill>
                  <a:srgbClr val="FFFF00"/>
                </a:solidFill>
                <a:latin typeface="Times New Roman" panose="02020603050405020304" pitchFamily="18" charset="0"/>
                <a:cs typeface="Times New Roman" panose="02020603050405020304" pitchFamily="18" charset="0"/>
              </a:rPr>
              <a:t> </a:t>
            </a:r>
            <a:r>
              <a:rPr lang="en-US" sz="4400" b="1" dirty="0" err="1">
                <a:solidFill>
                  <a:srgbClr val="FFFF00"/>
                </a:solidFill>
                <a:latin typeface="Times New Roman" panose="02020603050405020304" pitchFamily="18" charset="0"/>
                <a:cs typeface="Times New Roman" panose="02020603050405020304" pitchFamily="18" charset="0"/>
              </a:rPr>
              <a:t>ích</a:t>
            </a:r>
            <a:r>
              <a:rPr lang="en-US" sz="44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599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941936" y="661749"/>
            <a:ext cx="1689886" cy="1107996"/>
          </a:xfrm>
          <a:prstGeom prst="rect">
            <a:avLst/>
          </a:prstGeom>
          <a:noFill/>
        </p:spPr>
        <p:txBody>
          <a:bodyPr wrap="none" lIns="91440" tIns="45720" rIns="91440" bIns="45720">
            <a:spAutoFit/>
          </a:bodyPr>
          <a:lstStyle/>
          <a:p>
            <a:pPr algn="ctr"/>
            <a:r>
              <a:rPr lang="en-US" sz="66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Đọc</a:t>
            </a:r>
            <a:endParaRPr lang="en-US" sz="66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052637" y="2218690"/>
            <a:ext cx="8762538" cy="1855470"/>
          </a:xfrm>
          <a:prstGeom prst="rect">
            <a:avLst/>
          </a:prstGeom>
        </p:spPr>
      </p:pic>
    </p:spTree>
    <p:extLst>
      <p:ext uri="{BB962C8B-B14F-4D97-AF65-F5344CB8AC3E}">
        <p14:creationId xmlns:p14="http://schemas.microsoft.com/office/powerpoint/2010/main" val="423617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761" y="207606"/>
            <a:ext cx="2167227" cy="1229174"/>
          </a:xfrm>
          <a:prstGeom prst="rect">
            <a:avLst/>
          </a:prstGeom>
        </p:spPr>
      </p:pic>
      <p:sp>
        <p:nvSpPr>
          <p:cNvPr id="3" name="TextBox 2"/>
          <p:cNvSpPr txBox="1"/>
          <p:nvPr/>
        </p:nvSpPr>
        <p:spPr>
          <a:xfrm>
            <a:off x="2394988" y="207606"/>
            <a:ext cx="9360132" cy="1200329"/>
          </a:xfrm>
          <a:prstGeom prst="rect">
            <a:avLst/>
          </a:prstGeom>
          <a:noFill/>
        </p:spPr>
        <p:txBody>
          <a:bodyPr wrap="square" rtlCol="0">
            <a:spAutoFit/>
          </a:bodyPr>
          <a:lstStyle/>
          <a:p>
            <a:r>
              <a:rPr lang="en-US" sz="3600" b="1" dirty="0" err="1">
                <a:solidFill>
                  <a:srgbClr val="0000CC"/>
                </a:solidFill>
                <a:latin typeface="Times New Roman" panose="02020603050405020304" pitchFamily="18" charset="0"/>
                <a:cs typeface="Times New Roman" panose="02020603050405020304" pitchFamily="18" charset="0"/>
              </a:rPr>
              <a:t>Nhìn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xem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xảy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cánh</a:t>
            </a:r>
            <a:r>
              <a:rPr lang="en-US" sz="3600" b="1" dirty="0">
                <a:solidFill>
                  <a:srgbClr val="0000CC"/>
                </a:solidFill>
                <a:latin typeface="Times New Roman" panose="02020603050405020304" pitchFamily="18" charset="0"/>
                <a:cs typeface="Times New Roman" panose="02020603050405020304" pitchFamily="18" charset="0"/>
              </a:rPr>
              <a:t> cam.</a:t>
            </a:r>
          </a:p>
        </p:txBody>
      </p:sp>
      <p:pic>
        <p:nvPicPr>
          <p:cNvPr id="4" name="Picture 3"/>
          <p:cNvPicPr>
            <a:picLocks noChangeAspect="1"/>
          </p:cNvPicPr>
          <p:nvPr/>
        </p:nvPicPr>
        <p:blipFill rotWithShape="1">
          <a:blip r:embed="rId3"/>
          <a:srcRect l="14096" t="24948" r="7916" b="2313"/>
          <a:stretch/>
        </p:blipFill>
        <p:spPr>
          <a:xfrm>
            <a:off x="1300481" y="1930400"/>
            <a:ext cx="10063462" cy="4257040"/>
          </a:xfrm>
          <a:prstGeom prst="rect">
            <a:avLst/>
          </a:prstGeom>
        </p:spPr>
      </p:pic>
      <p:sp>
        <p:nvSpPr>
          <p:cNvPr id="6" name="Oval 5"/>
          <p:cNvSpPr/>
          <p:nvPr/>
        </p:nvSpPr>
        <p:spPr>
          <a:xfrm>
            <a:off x="5902960" y="3464560"/>
            <a:ext cx="670560" cy="8737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0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2107</Words>
  <Application>Microsoft Office PowerPoint</Application>
  <PresentationFormat>Widescreen</PresentationFormat>
  <Paragraphs>172</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Admin</cp:lastModifiedBy>
  <cp:revision>50</cp:revision>
  <dcterms:created xsi:type="dcterms:W3CDTF">2021-07-13T00:48:11Z</dcterms:created>
  <dcterms:modified xsi:type="dcterms:W3CDTF">2022-03-18T08:43:20Z</dcterms:modified>
</cp:coreProperties>
</file>