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0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73" r:id="rId12"/>
    <p:sldId id="264" r:id="rId13"/>
    <p:sldId id="274" r:id="rId14"/>
    <p:sldId id="265" r:id="rId15"/>
    <p:sldId id="266" r:id="rId16"/>
    <p:sldId id="267" r:id="rId17"/>
    <p:sldId id="268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46" d="100"/>
          <a:sy n="46" d="100"/>
        </p:scale>
        <p:origin x="-3504" y="-1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3C062-266F-49F8-AA97-9F19B58C6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59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CD79-AF71-43CD-8CC8-93F4DBF07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10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6FD89-EB5D-45B5-97A3-7EB699A475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354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112AE-DD74-46DE-BCFB-A6FF1FD77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826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16658-46E2-4809-83C4-735DC7846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128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FC4F-D099-4021-9A82-107F0D083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706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A55DB-E1DE-4C7F-B017-3548CFE25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965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DE8C5-9AFC-4CC9-A417-338E1B907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92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19185-7250-4E41-9C73-3DFF3390A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619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0B95F-0609-4475-B53C-EB1765919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10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15CB8-92F5-4FB0-8187-1B58A1448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950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131FBC-A116-4F85-AB30-9AAF09886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04139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B36EA-E6BF-4BBF-B67C-5BE41C3F47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83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6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5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7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0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DFACA-A5B6-401E-9D61-68A12B9C9E5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4D97-904E-4756-8AAC-37F41027D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2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D92FEF-6847-4D9D-B2C5-53777CA2AB29}" type="slidenum">
              <a:rPr lang="en-US" alt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8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3360436" y="1502916"/>
            <a:ext cx="2597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 err="1" smtClean="0">
                <a:solidFill>
                  <a:srgbClr val="FFFFFF"/>
                </a:solidFill>
                <a:latin typeface="Cambria" pitchFamily="18" charset="0"/>
                <a:cs typeface="Arial" pitchFamily="34" charset="0"/>
              </a:rPr>
              <a:t>Tập</a:t>
            </a:r>
            <a:r>
              <a:rPr lang="en-US" altLang="en-US" sz="2800" u="sng" dirty="0" smtClean="0">
                <a:solidFill>
                  <a:srgbClr val="FFFFFF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altLang="en-US" sz="2800" u="sng" dirty="0" err="1" smtClean="0">
                <a:solidFill>
                  <a:srgbClr val="FFFFFF"/>
                </a:solidFill>
                <a:latin typeface="Cambria" pitchFamily="18" charset="0"/>
                <a:cs typeface="Arial" pitchFamily="34" charset="0"/>
              </a:rPr>
              <a:t>đọc</a:t>
            </a:r>
            <a:endParaRPr lang="en-US" altLang="en-US" sz="2800" u="sng" dirty="0">
              <a:solidFill>
                <a:srgbClr val="FFFFFF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132855"/>
            <a:ext cx="6556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50" dirty="0" smtClean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VẼ VỀ CUỘC SỐNG AN TOÀN</a:t>
            </a:r>
            <a:endParaRPr lang="en-US" sz="3600" b="1" spc="5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647199" y="980629"/>
            <a:ext cx="5957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i="1" dirty="0">
                <a:solidFill>
                  <a:srgbClr val="FFFFFF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Thứ </a:t>
            </a:r>
            <a:r>
              <a:rPr lang="en-US" altLang="en-US" sz="2800" i="1" dirty="0" err="1">
                <a:solidFill>
                  <a:srgbClr val="FFFFFF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hai</a:t>
            </a:r>
            <a:r>
              <a:rPr lang="vi-VN" altLang="en-US" sz="2800" i="1" dirty="0">
                <a:solidFill>
                  <a:srgbClr val="FFFFFF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, ngày </a:t>
            </a:r>
            <a:r>
              <a:rPr lang="en-US" altLang="en-US" sz="2800" i="1" dirty="0" smtClean="0">
                <a:solidFill>
                  <a:srgbClr val="FFFFFF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22</a:t>
            </a:r>
            <a:r>
              <a:rPr lang="vi-VN" altLang="en-US" sz="2800" i="1" dirty="0" smtClean="0">
                <a:solidFill>
                  <a:srgbClr val="FFFFFF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vi-VN" altLang="en-US" sz="2800" i="1" dirty="0">
                <a:solidFill>
                  <a:srgbClr val="FFFFFF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tháng </a:t>
            </a:r>
            <a:r>
              <a:rPr lang="en-US" altLang="en-US" sz="2800" i="1" dirty="0">
                <a:solidFill>
                  <a:srgbClr val="FFFFFF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2</a:t>
            </a:r>
            <a:r>
              <a:rPr lang="vi-VN" altLang="en-US" sz="2800" i="1" dirty="0" smtClean="0">
                <a:solidFill>
                  <a:srgbClr val="FFFFFF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vi-VN" altLang="en-US" sz="2800" i="1" dirty="0">
                <a:solidFill>
                  <a:srgbClr val="FFFFFF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năm </a:t>
            </a:r>
            <a:r>
              <a:rPr lang="vi-VN" altLang="en-US" sz="2800" i="1" dirty="0" smtClean="0">
                <a:solidFill>
                  <a:srgbClr val="FFFFFF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202</a:t>
            </a:r>
            <a:r>
              <a:rPr lang="en-US" altLang="en-US" sz="2800" i="1" dirty="0" smtClean="0">
                <a:solidFill>
                  <a:srgbClr val="FFFFFF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1</a:t>
            </a:r>
            <a:endParaRPr lang="en-US" altLang="en-US" sz="2800" dirty="0">
              <a:solidFill>
                <a:srgbClr val="FFFFFF"/>
              </a:solidFill>
              <a:latin typeface="Cambria" pitchFamily="18" charset="0"/>
              <a:cs typeface="Arial" pitchFamily="34" charset="0"/>
            </a:endParaRPr>
          </a:p>
        </p:txBody>
      </p:sp>
      <p:grpSp>
        <p:nvGrpSpPr>
          <p:cNvPr id="7" name="组合 30"/>
          <p:cNvGrpSpPr/>
          <p:nvPr/>
        </p:nvGrpSpPr>
        <p:grpSpPr>
          <a:xfrm>
            <a:off x="2035261" y="3521875"/>
            <a:ext cx="4876478" cy="1092040"/>
            <a:chOff x="2692276" y="809817"/>
            <a:chExt cx="6501969" cy="1092040"/>
          </a:xfrm>
        </p:grpSpPr>
        <p:pic>
          <p:nvPicPr>
            <p:cNvPr id="8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927">
              <a:off x="8669746" y="809817"/>
              <a:ext cx="524499" cy="6564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任意多边形: 形状 29"/>
            <p:cNvSpPr/>
            <p:nvPr/>
          </p:nvSpPr>
          <p:spPr>
            <a:xfrm>
              <a:off x="2692276" y="1120659"/>
              <a:ext cx="6146800" cy="781198"/>
            </a:xfrm>
            <a:custGeom>
              <a:avLst/>
              <a:gdLst>
                <a:gd name="connsiteX0" fmla="*/ 0 w 6388100"/>
                <a:gd name="connsiteY0" fmla="*/ 927159 h 927159"/>
                <a:gd name="connsiteX1" fmla="*/ 939800 w 6388100"/>
                <a:gd name="connsiteY1" fmla="*/ 114359 h 927159"/>
                <a:gd name="connsiteX2" fmla="*/ 2476500 w 6388100"/>
                <a:gd name="connsiteY2" fmla="*/ 558859 h 927159"/>
                <a:gd name="connsiteX3" fmla="*/ 3860800 w 6388100"/>
                <a:gd name="connsiteY3" fmla="*/ 59 h 927159"/>
                <a:gd name="connsiteX4" fmla="*/ 5105400 w 6388100"/>
                <a:gd name="connsiteY4" fmla="*/ 520759 h 927159"/>
                <a:gd name="connsiteX5" fmla="*/ 6388100 w 6388100"/>
                <a:gd name="connsiteY5" fmla="*/ 114359 h 9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8100" h="927159">
                  <a:moveTo>
                    <a:pt x="0" y="927159"/>
                  </a:moveTo>
                  <a:cubicBezTo>
                    <a:pt x="263525" y="551450"/>
                    <a:pt x="527050" y="175742"/>
                    <a:pt x="939800" y="114359"/>
                  </a:cubicBezTo>
                  <a:cubicBezTo>
                    <a:pt x="1352550" y="52976"/>
                    <a:pt x="1989667" y="577909"/>
                    <a:pt x="2476500" y="558859"/>
                  </a:cubicBezTo>
                  <a:cubicBezTo>
                    <a:pt x="2963333" y="539809"/>
                    <a:pt x="3422650" y="6409"/>
                    <a:pt x="3860800" y="59"/>
                  </a:cubicBezTo>
                  <a:cubicBezTo>
                    <a:pt x="4298950" y="-6291"/>
                    <a:pt x="4684183" y="501709"/>
                    <a:pt x="5105400" y="520759"/>
                  </a:cubicBezTo>
                  <a:cubicBezTo>
                    <a:pt x="5526617" y="539809"/>
                    <a:pt x="5957358" y="327084"/>
                    <a:pt x="6388100" y="114359"/>
                  </a:cubicBezTo>
                </a:path>
              </a:pathLst>
            </a:custGeom>
            <a:noFill/>
            <a:ln cap="rnd" cmpd="sng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  <a:gs pos="72000">
                    <a:schemeClr val="bg1">
                      <a:alpha val="37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5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83568" y="790747"/>
            <a:ext cx="3384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3568" y="3290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</a:rPr>
              <a:t>2. Tìm hiểu bài</a:t>
            </a:r>
            <a:endParaRPr lang="en-US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887205"/>
            <a:ext cx="259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Cambria" pitchFamily="18" charset="0"/>
              </a:rPr>
              <a:t>1.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Cambria" pitchFamily="18" charset="0"/>
              </a:rPr>
              <a:t>Đoạn</a:t>
            </a:r>
            <a:r>
              <a:rPr lang="en-US" sz="2400" b="1" i="1" u="sng" dirty="0" smtClean="0">
                <a:solidFill>
                  <a:srgbClr val="FF0000"/>
                </a:solidFill>
                <a:latin typeface="Cambria" pitchFamily="18" charset="0"/>
              </a:rPr>
              <a:t> 1, 2</a:t>
            </a:r>
            <a:endParaRPr lang="en-US" sz="2400" b="1" i="1" u="sng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783517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i="1" dirty="0">
                <a:latin typeface="Cambria" pitchFamily="18" charset="0"/>
                <a:sym typeface="Wingdings"/>
              </a:rPr>
              <a:t></a:t>
            </a:r>
            <a:r>
              <a:rPr lang="vi-VN" sz="4000" b="1" i="1" dirty="0">
                <a:latin typeface="Cambria" pitchFamily="18" charset="0"/>
              </a:rPr>
              <a:t> Ý nghĩa và sự hưởng ứng của thiếu nhi cả nước đối với cuộc thi.</a:t>
            </a:r>
            <a:endParaRPr lang="en-US" sz="40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1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400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Cambria" pitchFamily="18" charset="0"/>
              </a:rPr>
              <a:t>2.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Cambria" pitchFamily="18" charset="0"/>
              </a:rPr>
              <a:t>Đoạn</a:t>
            </a:r>
            <a:r>
              <a:rPr lang="en-US" sz="2800" b="1" i="1" u="sng" dirty="0" smtClean="0">
                <a:solidFill>
                  <a:srgbClr val="FF0000"/>
                </a:solidFill>
                <a:latin typeface="Cambria" pitchFamily="18" charset="0"/>
              </a:rPr>
              <a:t> 3</a:t>
            </a:r>
            <a:r>
              <a:rPr lang="en-US" sz="2800" b="1" i="1" u="sng" smtClean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sz="2800" b="1" i="1" u="sng" smtClean="0">
                <a:solidFill>
                  <a:srgbClr val="FF0000"/>
                </a:solidFill>
                <a:latin typeface="Cambria" pitchFamily="18" charset="0"/>
              </a:rPr>
              <a:t>4</a:t>
            </a:r>
            <a:endParaRPr lang="en-US" sz="2800" b="1" i="1" u="sng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816" y="576752"/>
            <a:ext cx="55153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rgbClr val="0070C0"/>
                </a:solidFill>
                <a:latin typeface="Cambria" pitchFamily="18" charset="0"/>
              </a:rPr>
              <a:t>- </a:t>
            </a:r>
            <a:r>
              <a:rPr lang="en-US" sz="2400" b="1" i="1" dirty="0" smtClean="0">
                <a:solidFill>
                  <a:srgbClr val="0070C0"/>
                </a:solidFill>
                <a:latin typeface="Cambria" pitchFamily="18" charset="0"/>
              </a:rPr>
              <a:t>Điều gì cho thấy các em nhận thức đúng về cuộc thi?</a:t>
            </a:r>
            <a:r>
              <a:rPr lang="vi-VN" sz="2400" b="1" i="1" dirty="0" smtClean="0">
                <a:solidFill>
                  <a:srgbClr val="0070C0"/>
                </a:solidFill>
                <a:latin typeface="Cambria" pitchFamily="18" charset="0"/>
              </a:rPr>
              <a:t>:</a:t>
            </a:r>
            <a:endParaRPr lang="en-US" sz="2400" b="1" i="1" dirty="0">
              <a:solidFill>
                <a:srgbClr val="0070C0"/>
              </a:solidFill>
              <a:latin typeface="Cambria" pitchFamily="18" charset="0"/>
            </a:endParaRPr>
          </a:p>
          <a:p>
            <a:pPr algn="just"/>
            <a:r>
              <a:rPr lang="vi-VN" sz="2400" i="1" dirty="0" smtClean="0">
                <a:latin typeface="Cambria" pitchFamily="18" charset="0"/>
              </a:rPr>
              <a:t>+ </a:t>
            </a:r>
            <a:r>
              <a:rPr lang="en-US" sz="2400" i="1" dirty="0" smtClean="0">
                <a:latin typeface="Cambria" pitchFamily="18" charset="0"/>
              </a:rPr>
              <a:t>Qua </a:t>
            </a:r>
            <a:r>
              <a:rPr lang="en-US" sz="2400" i="1" dirty="0" err="1" smtClean="0">
                <a:latin typeface="Cambria" pitchFamily="18" charset="0"/>
              </a:rPr>
              <a:t>tên</a:t>
            </a:r>
            <a:r>
              <a:rPr lang="en-US" sz="2400" i="1" dirty="0" smtClean="0">
                <a:latin typeface="Cambria" pitchFamily="18" charset="0"/>
              </a:rPr>
              <a:t> </a:t>
            </a:r>
            <a:r>
              <a:rPr lang="en-US" sz="2400" i="1" dirty="0" err="1" smtClean="0">
                <a:latin typeface="Cambria" pitchFamily="18" charset="0"/>
              </a:rPr>
              <a:t>một</a:t>
            </a:r>
            <a:r>
              <a:rPr lang="en-US" sz="2400" i="1" dirty="0" smtClean="0">
                <a:latin typeface="Cambria" pitchFamily="18" charset="0"/>
              </a:rPr>
              <a:t> </a:t>
            </a:r>
            <a:r>
              <a:rPr lang="en-US" sz="2400" i="1" dirty="0" err="1" smtClean="0">
                <a:latin typeface="Cambria" pitchFamily="18" charset="0"/>
              </a:rPr>
              <a:t>số</a:t>
            </a:r>
            <a:r>
              <a:rPr lang="en-US" sz="2400" i="1" dirty="0" smtClean="0">
                <a:latin typeface="Cambria" pitchFamily="18" charset="0"/>
              </a:rPr>
              <a:t> </a:t>
            </a:r>
            <a:r>
              <a:rPr lang="en-US" sz="2400" i="1" dirty="0" err="1" smtClean="0">
                <a:latin typeface="Cambria" pitchFamily="18" charset="0"/>
              </a:rPr>
              <a:t>tác</a:t>
            </a:r>
            <a:r>
              <a:rPr lang="en-US" sz="2400" i="1" dirty="0" smtClean="0">
                <a:latin typeface="Cambria" pitchFamily="18" charset="0"/>
              </a:rPr>
              <a:t> </a:t>
            </a:r>
            <a:r>
              <a:rPr lang="en-US" sz="2400" i="1" dirty="0" err="1" smtClean="0">
                <a:latin typeface="Cambria" pitchFamily="18" charset="0"/>
              </a:rPr>
              <a:t>phẩm</a:t>
            </a:r>
            <a:r>
              <a:rPr lang="en-US" sz="2400" i="1" dirty="0" smtClean="0">
                <a:latin typeface="Cambria" pitchFamily="18" charset="0"/>
              </a:rPr>
              <a:t> </a:t>
            </a:r>
            <a:r>
              <a:rPr lang="en-US" sz="2400" i="1" dirty="0" err="1" smtClean="0">
                <a:latin typeface="Cambria" pitchFamily="18" charset="0"/>
              </a:rPr>
              <a:t>thấy</a:t>
            </a:r>
            <a:r>
              <a:rPr lang="en-US" sz="2400" i="1" dirty="0" smtClean="0">
                <a:latin typeface="Cambria" pitchFamily="18" charset="0"/>
              </a:rPr>
              <a:t> </a:t>
            </a:r>
            <a:r>
              <a:rPr lang="en-US" sz="2400" i="1" dirty="0" err="1" smtClean="0">
                <a:latin typeface="Cambria" pitchFamily="18" charset="0"/>
              </a:rPr>
              <a:t>được</a:t>
            </a:r>
            <a:r>
              <a:rPr lang="en-US" sz="2400" i="1" dirty="0" smtClean="0">
                <a:latin typeface="Cambria" pitchFamily="18" charset="0"/>
              </a:rPr>
              <a:t> k</a:t>
            </a:r>
            <a:r>
              <a:rPr lang="vi-VN" sz="2400" i="1" dirty="0" smtClean="0">
                <a:latin typeface="Cambria" pitchFamily="18" charset="0"/>
              </a:rPr>
              <a:t>iến </a:t>
            </a:r>
            <a:r>
              <a:rPr lang="vi-VN" sz="2400" i="1" dirty="0">
                <a:latin typeface="Cambria" pitchFamily="18" charset="0"/>
              </a:rPr>
              <a:t>thức về an toàn, </a:t>
            </a:r>
            <a:r>
              <a:rPr lang="en-US" sz="2400" i="1" dirty="0" smtClean="0">
                <a:latin typeface="Cambria" pitchFamily="18" charset="0"/>
              </a:rPr>
              <a:t>đặc biệt là </a:t>
            </a:r>
            <a:r>
              <a:rPr lang="vi-VN" sz="2400" i="1" dirty="0" smtClean="0">
                <a:latin typeface="Cambria" pitchFamily="18" charset="0"/>
              </a:rPr>
              <a:t>ATGT </a:t>
            </a:r>
            <a:r>
              <a:rPr lang="vi-VN" sz="2400" i="1" dirty="0">
                <a:latin typeface="Cambria" pitchFamily="18" charset="0"/>
              </a:rPr>
              <a:t>của các em rất phong phú </a:t>
            </a:r>
            <a:r>
              <a:rPr lang="en-US" sz="2400" i="1" dirty="0" smtClean="0">
                <a:latin typeface="Cambria" pitchFamily="18" charset="0"/>
              </a:rPr>
              <a:t>: Đội mũ bảo hiểm là tốt nhất, trẻ em không nên đi xe đạp ra đường, chở ba người là không được,...</a:t>
            </a:r>
            <a:endParaRPr lang="en-US" sz="2400" i="1" dirty="0">
              <a:latin typeface="Cambria" pitchFamily="18" charset="0"/>
            </a:endParaRPr>
          </a:p>
        </p:txBody>
      </p:sp>
      <p:pic>
        <p:nvPicPr>
          <p:cNvPr id="4" name="Picture 44" descr="img_0143_8437355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55" y="2947716"/>
            <a:ext cx="3097894" cy="269631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5" descr="img_0136_4756434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55" y="212892"/>
            <a:ext cx="3031832" cy="258384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6816" y="3364849"/>
            <a:ext cx="551530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b="1" i="1" dirty="0">
                <a:solidFill>
                  <a:srgbClr val="0070C0"/>
                </a:solidFill>
                <a:latin typeface="Cambria" pitchFamily="18" charset="0"/>
              </a:rPr>
              <a:t>- </a:t>
            </a:r>
            <a:r>
              <a:rPr lang="en-US" sz="2300" b="1" i="1" dirty="0" smtClean="0">
                <a:solidFill>
                  <a:srgbClr val="0070C0"/>
                </a:solidFill>
                <a:latin typeface="Cambria" pitchFamily="18" charset="0"/>
              </a:rPr>
              <a:t>Những nhận xét thể hiện sự</a:t>
            </a:r>
            <a:r>
              <a:rPr lang="vi-VN" sz="23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vi-VN" sz="2300" b="1" i="1" dirty="0">
                <a:solidFill>
                  <a:srgbClr val="0070C0"/>
                </a:solidFill>
                <a:latin typeface="Cambria" pitchFamily="18" charset="0"/>
              </a:rPr>
              <a:t>đánh giá cao khả năng thẩm mĩ của học sinh: </a:t>
            </a:r>
            <a:endParaRPr lang="en-US" sz="2300" b="1" i="1" dirty="0">
              <a:solidFill>
                <a:srgbClr val="0070C0"/>
              </a:solidFill>
              <a:latin typeface="Cambria" pitchFamily="18" charset="0"/>
            </a:endParaRPr>
          </a:p>
          <a:p>
            <a:pPr algn="just"/>
            <a:r>
              <a:rPr lang="vi-VN" sz="2300" i="1" dirty="0">
                <a:latin typeface="Cambria" pitchFamily="18" charset="0"/>
              </a:rPr>
              <a:t>+ 46/60 bức tranh treo triển lãm đoạt giải.</a:t>
            </a:r>
            <a:endParaRPr lang="en-US" sz="2300" i="1" dirty="0">
              <a:latin typeface="Cambria" pitchFamily="18" charset="0"/>
            </a:endParaRPr>
          </a:p>
          <a:p>
            <a:pPr algn="just"/>
            <a:r>
              <a:rPr lang="vi-VN" sz="2300" i="1" dirty="0">
                <a:latin typeface="Cambria" pitchFamily="18" charset="0"/>
              </a:rPr>
              <a:t>+ Màu sắc tươi tắn, bố cục rõ ràng</a:t>
            </a:r>
            <a:endParaRPr lang="en-US" sz="2300" i="1" dirty="0">
              <a:latin typeface="Cambria" pitchFamily="18" charset="0"/>
            </a:endParaRPr>
          </a:p>
          <a:p>
            <a:pPr algn="just"/>
            <a:r>
              <a:rPr lang="vi-VN" sz="2300" i="1" dirty="0">
                <a:latin typeface="Cambria" pitchFamily="18" charset="0"/>
              </a:rPr>
              <a:t>+ Ý tưởng hồn nhiên, trong sáng, sâu sắc</a:t>
            </a:r>
            <a:r>
              <a:rPr lang="vi-VN" sz="2300" i="1" dirty="0" smtClean="0">
                <a:latin typeface="Cambria" pitchFamily="18" charset="0"/>
              </a:rPr>
              <a:t>.</a:t>
            </a:r>
            <a:endParaRPr lang="en-US" sz="2300" i="1" dirty="0" smtClean="0">
              <a:latin typeface="Cambria" pitchFamily="18" charset="0"/>
            </a:endParaRPr>
          </a:p>
          <a:p>
            <a:pPr algn="just"/>
            <a:r>
              <a:rPr lang="en-US" sz="2300" i="1" dirty="0" smtClean="0">
                <a:latin typeface="Cambria" pitchFamily="18" charset="0"/>
              </a:rPr>
              <a:t>+ Biết thể hiện bằng ngôn ngữ hội họa sáng tạo đến bất ngờ.</a:t>
            </a:r>
            <a:endParaRPr lang="en-US" sz="2300" i="1" dirty="0"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3022" y="5875164"/>
            <a:ext cx="7643197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vi-VN" sz="2400" b="1" i="1" dirty="0">
                <a:solidFill>
                  <a:schemeClr val="bg1"/>
                </a:solidFill>
                <a:latin typeface="Cambria" pitchFamily="18" charset="0"/>
                <a:sym typeface="Wingdings"/>
              </a:rPr>
              <a:t></a:t>
            </a:r>
            <a:r>
              <a:rPr lang="vi-VN" sz="2400" b="1" i="1" dirty="0">
                <a:solidFill>
                  <a:schemeClr val="bg1"/>
                </a:solidFill>
                <a:latin typeface="Cambria" pitchFamily="18" charset="0"/>
              </a:rPr>
              <a:t> Sự nhận thức của các em nhỏ về cuộc sống an toàn bằng ngôn ngữ hội họa.</a:t>
            </a:r>
            <a:endParaRPr lang="en-US" sz="24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4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83568" y="790747"/>
            <a:ext cx="3384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3568" y="3290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</a:rPr>
              <a:t>2. Tìm hiểu bài</a:t>
            </a:r>
            <a:endParaRPr lang="en-US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887205"/>
            <a:ext cx="259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Cambria" pitchFamily="18" charset="0"/>
              </a:rPr>
              <a:t>1.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Cambria" pitchFamily="18" charset="0"/>
              </a:rPr>
              <a:t>Đoạn</a:t>
            </a:r>
            <a:r>
              <a:rPr lang="en-US" sz="2400" b="1" i="1" u="sng" dirty="0" smtClean="0">
                <a:solidFill>
                  <a:srgbClr val="FF0000"/>
                </a:solidFill>
                <a:latin typeface="Cambria" pitchFamily="18" charset="0"/>
              </a:rPr>
              <a:t> 1, 2</a:t>
            </a:r>
            <a:endParaRPr lang="en-US" sz="2400" b="1" i="1" u="sng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783517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Cambria" pitchFamily="18" charset="0"/>
                <a:sym typeface="Wingdings"/>
              </a:rPr>
              <a:t></a:t>
            </a:r>
            <a:r>
              <a:rPr lang="vi-VN" sz="3200" b="1" i="1" dirty="0">
                <a:latin typeface="Cambria" pitchFamily="18" charset="0"/>
              </a:rPr>
              <a:t> Ý nghĩa và sự hưởng ứng của thiếu nhi cả nước đối với cuộc thi.</a:t>
            </a:r>
            <a:endParaRPr lang="en-US" sz="3200" b="1" i="1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i="1" dirty="0">
                <a:solidFill>
                  <a:schemeClr val="bg1"/>
                </a:solidFill>
                <a:latin typeface="Cambria" pitchFamily="18" charset="0"/>
                <a:sym typeface="Wingdings"/>
              </a:rPr>
              <a:t></a:t>
            </a:r>
            <a:r>
              <a:rPr lang="vi-VN" b="1" i="1" dirty="0">
                <a:solidFill>
                  <a:schemeClr val="bg1"/>
                </a:solidFill>
                <a:latin typeface="Cambria" pitchFamily="18" charset="0"/>
              </a:rPr>
              <a:t> Sự nhận thức của các em nhỏ về cuộc sống an toàn bằng ngôn ngữ hội họa.</a:t>
            </a:r>
            <a:endParaRPr lang="en-US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i="1" dirty="0">
                <a:solidFill>
                  <a:schemeClr val="bg1"/>
                </a:solidFill>
                <a:latin typeface="Cambria" pitchFamily="18" charset="0"/>
                <a:sym typeface="Wingdings"/>
              </a:rPr>
              <a:t></a:t>
            </a:r>
            <a:r>
              <a:rPr lang="vi-VN" b="1" i="1" dirty="0">
                <a:solidFill>
                  <a:schemeClr val="bg1"/>
                </a:solidFill>
                <a:latin typeface="Cambria" pitchFamily="18" charset="0"/>
              </a:rPr>
              <a:t> Sự nhận thức của các em nhỏ về cuộc sống an toàn bằng ngôn ngữ hội họa.</a:t>
            </a:r>
            <a:endParaRPr lang="en-US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773" y="364444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i="1" dirty="0">
                <a:latin typeface="Cambria" pitchFamily="18" charset="0"/>
                <a:sym typeface="Wingdings"/>
              </a:rPr>
              <a:t></a:t>
            </a:r>
            <a:r>
              <a:rPr lang="vi-VN" sz="3200" b="1" i="1" dirty="0">
                <a:latin typeface="Cambria" pitchFamily="18" charset="0"/>
              </a:rPr>
              <a:t> Sự nhận thức của các em nhỏ về cuộc sống an toàn bằng ngôn ngữ hội họa.</a:t>
            </a:r>
            <a:endParaRPr lang="en-US" sz="3200" b="1" i="1" dirty="0"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3124384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Cambria" pitchFamily="18" charset="0"/>
              </a:rPr>
              <a:t>2. </a:t>
            </a:r>
            <a:r>
              <a:rPr lang="en-US" sz="2800" b="1" i="1" u="sng" dirty="0">
                <a:solidFill>
                  <a:srgbClr val="FF0000"/>
                </a:solidFill>
                <a:latin typeface="Cambria" pitchFamily="18" charset="0"/>
              </a:rPr>
              <a:t>Đoạn 3</a:t>
            </a:r>
            <a:r>
              <a:rPr lang="en-US" sz="2800" b="1" i="1" u="sng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US" sz="2800" b="1" i="1" u="sng" smtClean="0">
                <a:solidFill>
                  <a:srgbClr val="FF0000"/>
                </a:solidFill>
                <a:latin typeface="Cambria" pitchFamily="18" charset="0"/>
              </a:rPr>
              <a:t>4</a:t>
            </a:r>
            <a:endParaRPr lang="en-US" sz="2800" b="1" i="1" u="sng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00800" cy="5487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36550" y="225425"/>
            <a:ext cx="833990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i="1" dirty="0" smtClean="0">
                <a:latin typeface="Cambria" pitchFamily="18" charset="0"/>
              </a:rPr>
              <a:t>?/ </a:t>
            </a:r>
            <a:r>
              <a:rPr lang="en-US" sz="2400" b="1" i="1" dirty="0" err="1" smtClean="0">
                <a:latin typeface="Cambria" pitchFamily="18" charset="0"/>
              </a:rPr>
              <a:t>Những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dòng</a:t>
            </a:r>
            <a:r>
              <a:rPr lang="en-US" sz="2400" b="1" i="1" dirty="0">
                <a:latin typeface="Cambria" pitchFamily="18" charset="0"/>
              </a:rPr>
              <a:t> in </a:t>
            </a:r>
            <a:r>
              <a:rPr lang="en-US" sz="2400" b="1" i="1" dirty="0" err="1">
                <a:latin typeface="Cambria" pitchFamily="18" charset="0"/>
              </a:rPr>
              <a:t>đậm</a:t>
            </a:r>
            <a:r>
              <a:rPr lang="en-US" sz="2400" b="1" i="1" dirty="0">
                <a:latin typeface="Cambria" pitchFamily="18" charset="0"/>
              </a:rPr>
              <a:t> ở </a:t>
            </a:r>
            <a:r>
              <a:rPr lang="en-US" sz="2400" b="1" i="1" dirty="0" err="1">
                <a:latin typeface="Cambria" pitchFamily="18" charset="0"/>
              </a:rPr>
              <a:t>đầu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bản</a:t>
            </a:r>
            <a:r>
              <a:rPr lang="en-US" sz="2400" b="1" i="1" dirty="0">
                <a:latin typeface="Cambria" pitchFamily="18" charset="0"/>
              </a:rPr>
              <a:t> tin </a:t>
            </a:r>
            <a:r>
              <a:rPr lang="en-US" sz="2400" b="1" i="1" dirty="0" err="1">
                <a:latin typeface="Cambria" pitchFamily="18" charset="0"/>
              </a:rPr>
              <a:t>tóm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tắt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thông</a:t>
            </a:r>
            <a:r>
              <a:rPr lang="en-US" sz="2400" b="1" i="1" dirty="0">
                <a:latin typeface="Cambria" pitchFamily="18" charset="0"/>
              </a:rPr>
              <a:t> tin </a:t>
            </a:r>
            <a:r>
              <a:rPr lang="en-US" sz="2400" b="1" i="1" dirty="0" err="1">
                <a:latin typeface="Cambria" pitchFamily="18" charset="0"/>
              </a:rPr>
              <a:t>và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số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liệu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của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bản</a:t>
            </a:r>
            <a:r>
              <a:rPr lang="en-US" sz="2400" b="1" i="1" dirty="0">
                <a:latin typeface="Cambria" pitchFamily="18" charset="0"/>
              </a:rPr>
              <a:t> tin.</a:t>
            </a: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H="1" flipV="1">
            <a:off x="3849688" y="2720752"/>
            <a:ext cx="794320" cy="14283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14"/>
          <p:cNvSpPr>
            <a:spLocks/>
          </p:cNvSpPr>
          <p:nvPr/>
        </p:nvSpPr>
        <p:spPr bwMode="auto">
          <a:xfrm>
            <a:off x="1691680" y="1196752"/>
            <a:ext cx="4104456" cy="1841500"/>
          </a:xfrm>
          <a:custGeom>
            <a:avLst/>
            <a:gdLst>
              <a:gd name="T0" fmla="*/ 2147483647 w 1824"/>
              <a:gd name="T1" fmla="*/ 0 h 528"/>
              <a:gd name="T2" fmla="*/ 2147483647 w 1824"/>
              <a:gd name="T3" fmla="*/ 0 h 528"/>
              <a:gd name="T4" fmla="*/ 2147483647 w 1824"/>
              <a:gd name="T5" fmla="*/ 2147483647 h 528"/>
              <a:gd name="T6" fmla="*/ 0 w 1824"/>
              <a:gd name="T7" fmla="*/ 2147483647 h 528"/>
              <a:gd name="T8" fmla="*/ 0 w 1824"/>
              <a:gd name="T9" fmla="*/ 0 h 528"/>
              <a:gd name="T10" fmla="*/ 2147483647 w 1824"/>
              <a:gd name="T11" fmla="*/ 0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24"/>
              <a:gd name="T19" fmla="*/ 0 h 528"/>
              <a:gd name="T20" fmla="*/ 1824 w 1824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24" h="528">
                <a:moveTo>
                  <a:pt x="96" y="0"/>
                </a:moveTo>
                <a:lnTo>
                  <a:pt x="1824" y="0"/>
                </a:lnTo>
                <a:lnTo>
                  <a:pt x="1824" y="528"/>
                </a:lnTo>
                <a:lnTo>
                  <a:pt x="0" y="528"/>
                </a:lnTo>
                <a:lnTo>
                  <a:pt x="0" y="0"/>
                </a:lnTo>
                <a:lnTo>
                  <a:pt x="96" y="0"/>
                </a:lnTo>
                <a:close/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636" y="4293096"/>
            <a:ext cx="6696744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i="1" dirty="0">
                <a:solidFill>
                  <a:srgbClr val="FF0000"/>
                </a:solidFill>
                <a:latin typeface="Cambria" pitchFamily="18" charset="0"/>
              </a:rPr>
              <a:t>Nhằm gây ấn tượng hấp dẫn cho người đọc, tóm tắt nhanh những số liệu và từ ngữ nổi bật giúp người đọc nắm nhanh thông tin.</a:t>
            </a:r>
            <a:endParaRPr lang="en-US" sz="28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9200" y="2021276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latin typeface="Cambria" pitchFamily="18" charset="0"/>
              </a:rPr>
              <a:t>    </a:t>
            </a:r>
            <a:r>
              <a:rPr lang="vi-VN" sz="4000" b="1" i="1" dirty="0" smtClean="0">
                <a:latin typeface="Cambria" pitchFamily="18" charset="0"/>
              </a:rPr>
              <a:t>Cuộc </a:t>
            </a:r>
            <a:r>
              <a:rPr lang="vi-VN" sz="4000" b="1" i="1" dirty="0">
                <a:latin typeface="Cambria" pitchFamily="18" charset="0"/>
              </a:rPr>
              <a:t>thi vẽ </a:t>
            </a:r>
            <a:r>
              <a:rPr lang="vi-VN" sz="4000" b="1" i="1" dirty="0">
                <a:solidFill>
                  <a:srgbClr val="FF0000"/>
                </a:solidFill>
                <a:latin typeface="Cambria" pitchFamily="18" charset="0"/>
              </a:rPr>
              <a:t>Em muốn sống an toàn</a:t>
            </a:r>
            <a:r>
              <a:rPr lang="vi-VN" sz="4000" b="1" i="1" dirty="0">
                <a:latin typeface="Cambria" pitchFamily="18" charset="0"/>
              </a:rPr>
              <a:t> được thiếu nhi cả nước hưởng ứng bằng những bức tranh thể hiện nhận thức đúng đắn về an toàn, đặc biệt là an toàn giao thông.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160" y="993273"/>
            <a:ext cx="8136904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NỘI DUNG CHÍNH</a:t>
            </a:r>
            <a:endParaRPr lang="en-US" sz="6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CF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9515" y="33265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</a:rPr>
              <a:t>diễn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</a:rPr>
              <a:t>cảm</a:t>
            </a:r>
            <a:endParaRPr lang="en-US" sz="3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828" y="1257431"/>
            <a:ext cx="8268313" cy="4440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  C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hỉ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cần </a:t>
            </a:r>
            <a:r>
              <a:rPr lang="vi-VN" sz="2800" b="1" i="1" u="sng" dirty="0">
                <a:latin typeface="Times New Roman" pitchFamily="18" charset="0"/>
                <a:cs typeface="Times New Roman" pitchFamily="18" charset="0"/>
              </a:rPr>
              <a:t>điểm qua tên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một số tác phẩm </a:t>
            </a:r>
            <a:r>
              <a:rPr lang="vi-VN" sz="2800" b="1" i="1" u="sng" dirty="0">
                <a:latin typeface="Times New Roman" pitchFamily="18" charset="0"/>
                <a:cs typeface="Times New Roman" pitchFamily="18" charset="0"/>
              </a:rPr>
              <a:t>cũng đủ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thấy kiến thức của các em về an toàn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đặc biệt là an toàn giao thông,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thật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là phong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phú: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//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Đội mũ bảo hiểm là tốt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(Hoàng Minh Uyên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10 tuổi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giải đặc biệt),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đình em được bảo vệ an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(Tạ Bích Ngọc,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giải nhất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Trẻ em không nên đi xe đạp trên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(Nguyễn Thúy Mai Dung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7 tuổi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giải ba),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Chở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ba người là không được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Nguyễn Ngọc Lan Dung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12 tuổi,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ba),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48064" y="2204864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65337" y="2204864"/>
            <a:ext cx="4111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7387" y="2708920"/>
            <a:ext cx="22984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56007" y="2717482"/>
            <a:ext cx="17121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0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ạy trẻ kĩ năng tham gia giao thông - Steame Gart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ạy trẻ kĩ năng tham gia giao thông - Steame Gart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6" y="160338"/>
            <a:ext cx="4222642" cy="303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24" y="160338"/>
            <a:ext cx="4246449" cy="303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3"/>
          <a:stretch/>
        </p:blipFill>
        <p:spPr bwMode="auto">
          <a:xfrm>
            <a:off x="2110382" y="3356992"/>
            <a:ext cx="5112568" cy="333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8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1748" name="Picture 4" descr="Cute_bottom_1024_8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62000" y="1143001"/>
            <a:ext cx="7620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 eaLnBrk="1" hangingPunct="1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NGOAN</a:t>
            </a:r>
          </a:p>
          <a:p>
            <a:pPr algn="ctr" eaLnBrk="1" hangingPunct="1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HỌC TỐT !</a:t>
            </a:r>
            <a:endParaRPr lang="en-GB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16" y="2492896"/>
            <a:ext cx="9145016" cy="23083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6482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ĐỌC TOÀN BÀI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37112"/>
            <a:ext cx="234676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ownloads\IMG_42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6" b="5298"/>
          <a:stretch/>
        </p:blipFill>
        <p:spPr bwMode="auto">
          <a:xfrm>
            <a:off x="5508104" y="234983"/>
            <a:ext cx="3635896" cy="306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83326"/>
            <a:ext cx="3335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</a:t>
            </a:r>
            <a:r>
              <a:rPr lang="en-US" sz="28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hia </a:t>
            </a:r>
            <a:r>
              <a:rPr lang="en-US" sz="2800" b="1" i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đoạn</a:t>
            </a:r>
            <a:r>
              <a:rPr lang="en-US" sz="28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:</a:t>
            </a:r>
            <a:endParaRPr lang="en-US" sz="2800" b="1" i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637290"/>
            <a:ext cx="8007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Giọng</a:t>
            </a:r>
            <a:r>
              <a:rPr lang="en-US" sz="28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đọc</a:t>
            </a:r>
            <a:r>
              <a:rPr lang="en-US" sz="2800" b="1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: </a:t>
            </a:r>
            <a:r>
              <a:rPr lang="vi-VN" sz="2400" dirty="0">
                <a:latin typeface="Cambria" pitchFamily="18" charset="0"/>
                <a:cs typeface="Times New Roman" pitchFamily="18" charset="0"/>
              </a:rPr>
              <a:t>Đọc toàn bài với giọng thông báo tin vui, đọc to, rõ ràng, mạch lạc, tốc độ hơi nhanh.</a:t>
            </a:r>
            <a:endParaRPr lang="en-US" sz="24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729421"/>
            <a:ext cx="5203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Cambria" pitchFamily="18" charset="0"/>
              </a:rPr>
              <a:t>+ Đoạn 1: </a:t>
            </a:r>
            <a:r>
              <a:rPr lang="vi-VN" sz="2400" dirty="0">
                <a:latin typeface="Cambria" pitchFamily="18" charset="0"/>
              </a:rPr>
              <a:t>50000 bức </a:t>
            </a:r>
            <a:r>
              <a:rPr lang="vi-VN" sz="2400" dirty="0" smtClean="0">
                <a:latin typeface="Cambria" pitchFamily="18" charset="0"/>
              </a:rPr>
              <a:t>tranh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vi-VN" sz="2400" smtClean="0">
                <a:latin typeface="Cambria" pitchFamily="18" charset="0"/>
              </a:rPr>
              <a:t>...</a:t>
            </a:r>
            <a:r>
              <a:rPr lang="en-US" sz="2400" smtClean="0">
                <a:latin typeface="Cambria" pitchFamily="18" charset="0"/>
              </a:rPr>
              <a:t> </a:t>
            </a:r>
            <a:r>
              <a:rPr lang="en-US" sz="2400" smtClean="0">
                <a:latin typeface="Cambria" pitchFamily="18" charset="0"/>
              </a:rPr>
              <a:t>Em muốn sống an toàn</a:t>
            </a:r>
            <a:endParaRPr lang="en-US" sz="2400" dirty="0">
              <a:latin typeface="Cambria" pitchFamily="18" charset="0"/>
            </a:endParaRPr>
          </a:p>
          <a:p>
            <a:pPr algn="just"/>
            <a:r>
              <a:rPr lang="vi-VN" sz="2400" b="1" dirty="0">
                <a:latin typeface="Cambria" pitchFamily="18" charset="0"/>
              </a:rPr>
              <a:t>+ </a:t>
            </a:r>
            <a:r>
              <a:rPr lang="vi-VN" sz="2400" b="1">
                <a:latin typeface="Cambria" pitchFamily="18" charset="0"/>
              </a:rPr>
              <a:t>Đoạn </a:t>
            </a:r>
            <a:r>
              <a:rPr lang="vi-VN" sz="2400" b="1" smtClean="0">
                <a:latin typeface="Cambria" pitchFamily="18" charset="0"/>
              </a:rPr>
              <a:t>2</a:t>
            </a:r>
            <a:r>
              <a:rPr lang="en-US" sz="2400" b="1" smtClean="0">
                <a:latin typeface="Cambria" pitchFamily="18" charset="0"/>
              </a:rPr>
              <a:t> </a:t>
            </a:r>
            <a:r>
              <a:rPr lang="en-US" sz="2400" b="1" smtClean="0">
                <a:latin typeface="Cambria" pitchFamily="18" charset="0"/>
              </a:rPr>
              <a:t>được phất động</a:t>
            </a:r>
            <a:r>
              <a:rPr lang="vi-VN" sz="2400" smtClean="0">
                <a:latin typeface="Cambria" pitchFamily="18" charset="0"/>
              </a:rPr>
              <a:t>...</a:t>
            </a:r>
            <a:r>
              <a:rPr lang="en-US" sz="2400" smtClean="0">
                <a:latin typeface="Cambria" pitchFamily="18" charset="0"/>
              </a:rPr>
              <a:t> Kiên giang</a:t>
            </a:r>
            <a:endParaRPr lang="en-US" sz="2400" dirty="0">
              <a:latin typeface="Cambria" pitchFamily="18" charset="0"/>
            </a:endParaRPr>
          </a:p>
          <a:p>
            <a:pPr algn="just"/>
            <a:r>
              <a:rPr lang="vi-VN" sz="2400" b="1" dirty="0">
                <a:latin typeface="Cambria" pitchFamily="18" charset="0"/>
              </a:rPr>
              <a:t>+ Đoạn 3</a:t>
            </a:r>
            <a:r>
              <a:rPr lang="vi-VN" sz="2400" b="1">
                <a:latin typeface="Cambria" pitchFamily="18" charset="0"/>
              </a:rPr>
              <a:t>: </a:t>
            </a:r>
            <a:r>
              <a:rPr lang="en-US" sz="2400" b="1" smtClean="0">
                <a:latin typeface="Cambria" pitchFamily="18" charset="0"/>
              </a:rPr>
              <a:t>chỉ cần điểm qua</a:t>
            </a:r>
            <a:r>
              <a:rPr lang="vi-VN" sz="2400" smtClean="0">
                <a:latin typeface="Cambria" pitchFamily="18" charset="0"/>
              </a:rPr>
              <a:t>...</a:t>
            </a:r>
            <a:r>
              <a:rPr lang="en-US" sz="2400" smtClean="0">
                <a:latin typeface="Cambria" pitchFamily="18" charset="0"/>
              </a:rPr>
              <a:t> 12 tuổi, giải ba</a:t>
            </a:r>
            <a:endParaRPr lang="en-US" sz="2400" dirty="0">
              <a:latin typeface="Cambria" pitchFamily="18" charset="0"/>
            </a:endParaRPr>
          </a:p>
          <a:p>
            <a:pPr algn="just"/>
            <a:r>
              <a:rPr lang="vi-VN" sz="2400" b="1" dirty="0">
                <a:latin typeface="Cambria" pitchFamily="18" charset="0"/>
              </a:rPr>
              <a:t>+ </a:t>
            </a:r>
            <a:r>
              <a:rPr lang="vi-VN" sz="2400" b="1">
                <a:latin typeface="Cambria" pitchFamily="18" charset="0"/>
              </a:rPr>
              <a:t>Đoạn </a:t>
            </a:r>
            <a:r>
              <a:rPr lang="vi-VN" sz="2400" b="1" smtClean="0">
                <a:latin typeface="Cambria" pitchFamily="18" charset="0"/>
              </a:rPr>
              <a:t>4</a:t>
            </a:r>
            <a:r>
              <a:rPr lang="en-US" sz="2400" b="1" smtClean="0">
                <a:latin typeface="Cambria" pitchFamily="18" charset="0"/>
              </a:rPr>
              <a:t> : Đoạn còn lại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755576" y="722313"/>
            <a:ext cx="3384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5616" y="2606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</a:rPr>
              <a:t>1. Luyện đọc</a:t>
            </a:r>
            <a:endParaRPr lang="en-US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836712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Cambria" pitchFamily="18" charset="0"/>
              </a:rPr>
              <a:t>- Từ khó: </a:t>
            </a:r>
            <a:r>
              <a:rPr lang="en-US" sz="4000" dirty="0" smtClean="0">
                <a:latin typeface="Cambria" pitchFamily="18" charset="0"/>
              </a:rPr>
              <a:t>50 000, UNICEF, Đắk Lắk, Đà Nẵng, triển lãm, tai nạn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148" y="2551935"/>
            <a:ext cx="85713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Cambria" pitchFamily="18" charset="0"/>
              </a:rPr>
              <a:t>- Nhấn giọng ở các từ</a:t>
            </a:r>
            <a:r>
              <a:rPr lang="vi-VN" sz="4000" dirty="0">
                <a:latin typeface="Cambria" pitchFamily="18" charset="0"/>
              </a:rPr>
              <a:t>: nhận thức, khả năng thẩm mĩ, nâng cao, hưởng ứng, đông đảo, phong phú,...</a:t>
            </a:r>
            <a:endParaRPr lang="en-US" sz="4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295" y="1124744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itchFamily="18" charset="0"/>
              </a:rPr>
              <a:t>- Luyện 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đọc </a:t>
            </a:r>
            <a:r>
              <a:rPr lang="vi-VN" sz="3200" b="1" dirty="0" smtClean="0">
                <a:solidFill>
                  <a:srgbClr val="FF0000"/>
                </a:solidFill>
                <a:latin typeface="Cambria" pitchFamily="18" charset="0"/>
              </a:rPr>
              <a:t>câu </a:t>
            </a:r>
            <a:r>
              <a:rPr lang="vi-VN" sz="3200" b="1" dirty="0">
                <a:solidFill>
                  <a:srgbClr val="FF0000"/>
                </a:solidFill>
                <a:latin typeface="Cambria" pitchFamily="18" charset="0"/>
              </a:rPr>
              <a:t>dài:</a:t>
            </a:r>
            <a:endParaRPr lang="en-US" sz="3200" b="1" dirty="0">
              <a:solidFill>
                <a:srgbClr val="FF0000"/>
              </a:solidFill>
              <a:latin typeface="Cambria" pitchFamily="18" charset="0"/>
            </a:endParaRPr>
          </a:p>
          <a:p>
            <a:pPr algn="just"/>
            <a:r>
              <a:rPr lang="en-US" sz="3200" b="1" dirty="0" smtClean="0">
                <a:latin typeface="Cambria" pitchFamily="18" charset="0"/>
              </a:rPr>
              <a:t>     </a:t>
            </a:r>
            <a:r>
              <a:rPr lang="vi-VN" sz="3200" b="1" dirty="0" smtClean="0">
                <a:latin typeface="Cambria" pitchFamily="18" charset="0"/>
              </a:rPr>
              <a:t>Các </a:t>
            </a:r>
            <a:r>
              <a:rPr lang="vi-VN" sz="3200" b="1" dirty="0">
                <a:latin typeface="Cambria" pitchFamily="18" charset="0"/>
              </a:rPr>
              <a:t>họa sĩ nhỏ tuổi chẳng những có </a:t>
            </a:r>
            <a:r>
              <a:rPr lang="vi-VN" sz="3200" b="1" u="sng" dirty="0">
                <a:latin typeface="Cambria" pitchFamily="18" charset="0"/>
              </a:rPr>
              <a:t>nhận thức đúng </a:t>
            </a:r>
            <a:r>
              <a:rPr lang="vi-VN" sz="3200" b="1" dirty="0">
                <a:latin typeface="Cambria" pitchFamily="18" charset="0"/>
              </a:rPr>
              <a:t>về </a:t>
            </a:r>
            <a:r>
              <a:rPr lang="vi-VN" sz="3200" b="1" u="sng" dirty="0">
                <a:latin typeface="Cambria" pitchFamily="18" charset="0"/>
              </a:rPr>
              <a:t>phòng tránh tai nạn </a:t>
            </a:r>
            <a:r>
              <a:rPr lang="vi-VN" sz="3200" b="1" dirty="0">
                <a:latin typeface="Cambria" pitchFamily="18" charset="0"/>
              </a:rPr>
              <a:t>/ mà còn biết thể hiện bằng </a:t>
            </a:r>
            <a:r>
              <a:rPr lang="vi-VN" sz="3200" b="1" u="sng" dirty="0">
                <a:latin typeface="Cambria" pitchFamily="18" charset="0"/>
              </a:rPr>
              <a:t>ngôn ngữ hội họa</a:t>
            </a:r>
            <a:r>
              <a:rPr lang="vi-VN" sz="3200" b="1" dirty="0">
                <a:latin typeface="Cambria" pitchFamily="18" charset="0"/>
              </a:rPr>
              <a:t> / </a:t>
            </a:r>
            <a:r>
              <a:rPr lang="vi-VN" sz="3200" b="1" u="sng" dirty="0">
                <a:latin typeface="Cambria" pitchFamily="18" charset="0"/>
              </a:rPr>
              <a:t>sáng tạo</a:t>
            </a:r>
            <a:r>
              <a:rPr lang="vi-VN" sz="3200" b="1" dirty="0">
                <a:latin typeface="Cambria" pitchFamily="18" charset="0"/>
              </a:rPr>
              <a:t> đến </a:t>
            </a:r>
            <a:r>
              <a:rPr lang="vi-VN" sz="3200" b="1" u="sng" dirty="0">
                <a:latin typeface="Cambria" pitchFamily="18" charset="0"/>
              </a:rPr>
              <a:t>bất ngờ</a:t>
            </a:r>
            <a:r>
              <a:rPr lang="vi-VN" sz="3200" b="1" dirty="0">
                <a:latin typeface="Cambria" pitchFamily="18" charset="0"/>
              </a:rPr>
              <a:t>.</a:t>
            </a:r>
            <a:endParaRPr lang="en-US" sz="3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755576" y="722313"/>
            <a:ext cx="3384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5616" y="2606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</a:rPr>
              <a:t>1. Luyện đọc</a:t>
            </a:r>
            <a:endParaRPr lang="en-US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83671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Cambria" pitchFamily="18" charset="0"/>
              </a:rPr>
              <a:t>- </a:t>
            </a:r>
            <a:r>
              <a:rPr lang="en-US" sz="2800" b="1" dirty="0" err="1" smtClean="0">
                <a:latin typeface="Cambria" pitchFamily="18" charset="0"/>
              </a:rPr>
              <a:t>Từ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</a:rPr>
              <a:t>khó</a:t>
            </a:r>
            <a:r>
              <a:rPr lang="en-US" sz="2800" b="1" dirty="0" smtClean="0">
                <a:latin typeface="Cambria" pitchFamily="18" charset="0"/>
              </a:rPr>
              <a:t>: </a:t>
            </a:r>
            <a:r>
              <a:rPr lang="en-US" sz="2800" dirty="0" smtClean="0">
                <a:latin typeface="Cambria" pitchFamily="18" charset="0"/>
              </a:rPr>
              <a:t>50 000, UNICEF, </a:t>
            </a:r>
            <a:r>
              <a:rPr lang="en-US" sz="2800" dirty="0" err="1" smtClean="0">
                <a:latin typeface="Cambria" pitchFamily="18" charset="0"/>
              </a:rPr>
              <a:t>Đắk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Lắk</a:t>
            </a:r>
            <a:r>
              <a:rPr lang="en-US" sz="2800" dirty="0" smtClean="0">
                <a:latin typeface="Cambria" pitchFamily="18" charset="0"/>
              </a:rPr>
              <a:t>, </a:t>
            </a:r>
            <a:r>
              <a:rPr lang="en-US" sz="2800" dirty="0" err="1" smtClean="0">
                <a:latin typeface="Cambria" pitchFamily="18" charset="0"/>
              </a:rPr>
              <a:t>Đà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Nẵng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149" y="1402008"/>
            <a:ext cx="8139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Cambria" pitchFamily="18" charset="0"/>
              </a:rPr>
              <a:t>- Nhấn giọng ở các từ</a:t>
            </a:r>
            <a:r>
              <a:rPr lang="vi-VN" sz="2800" dirty="0">
                <a:latin typeface="Cambria" pitchFamily="18" charset="0"/>
              </a:rPr>
              <a:t>: nhận thức, khả năng thẩm mĩ, nâng cao, hưởng ứng, đông đảo, phong phú,...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350" y="2708920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- </a:t>
            </a:r>
            <a:r>
              <a:rPr lang="en-US" sz="2800" b="1" dirty="0" err="1" smtClean="0">
                <a:latin typeface="Cambria" pitchFamily="18" charset="0"/>
              </a:rPr>
              <a:t>Giải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</a:rPr>
              <a:t>nghĩa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</a:rPr>
              <a:t>từ</a:t>
            </a:r>
            <a:r>
              <a:rPr lang="en-US" sz="2800" b="1" dirty="0" smtClean="0">
                <a:latin typeface="Cambria" pitchFamily="18" charset="0"/>
              </a:rPr>
              <a:t>:</a:t>
            </a:r>
          </a:p>
          <a:p>
            <a:r>
              <a:rPr lang="en-US" sz="2800" dirty="0" smtClean="0">
                <a:latin typeface="Cambria" pitchFamily="18" charset="0"/>
              </a:rPr>
              <a:t>UNICEF</a:t>
            </a:r>
          </a:p>
          <a:p>
            <a:r>
              <a:rPr lang="en-US" sz="2800" dirty="0" err="1" smtClean="0">
                <a:latin typeface="Cambria" pitchFamily="18" charset="0"/>
              </a:rPr>
              <a:t>Thẩm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mỹ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err="1" smtClean="0">
                <a:latin typeface="Cambria" pitchFamily="18" charset="0"/>
              </a:rPr>
              <a:t>Nhận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thức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err="1" smtClean="0">
                <a:latin typeface="Cambria" pitchFamily="18" charset="0"/>
              </a:rPr>
              <a:t>Khích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lệ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Ý </a:t>
            </a:r>
            <a:r>
              <a:rPr lang="en-US" sz="2800" dirty="0" err="1" smtClean="0">
                <a:latin typeface="Cambria" pitchFamily="18" charset="0"/>
              </a:rPr>
              <a:t>tưởng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err="1" smtClean="0">
                <a:latin typeface="Cambria" pitchFamily="18" charset="0"/>
              </a:rPr>
              <a:t>Ngôn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ngữ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hội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</a:rPr>
              <a:t>họa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83568" y="790747"/>
            <a:ext cx="33843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3568" y="32908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</a:rPr>
              <a:t>2. Tìm hiểu bài</a:t>
            </a:r>
            <a:endParaRPr lang="en-US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88025" y="1750128"/>
            <a:ext cx="4176464" cy="2313548"/>
            <a:chOff x="4788025" y="1484784"/>
            <a:chExt cx="4176464" cy="2313548"/>
          </a:xfrm>
        </p:grpSpPr>
        <p:sp>
          <p:nvSpPr>
            <p:cNvPr id="3" name="Cloud Callout 2"/>
            <p:cNvSpPr/>
            <p:nvPr/>
          </p:nvSpPr>
          <p:spPr>
            <a:xfrm>
              <a:off x="4788025" y="1484784"/>
              <a:ext cx="4176464" cy="2313548"/>
            </a:xfrm>
            <a:prstGeom prst="cloudCallout">
              <a:avLst>
                <a:gd name="adj1" fmla="val -48035"/>
                <a:gd name="adj2" fmla="val 77471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5216301" y="2164504"/>
              <a:ext cx="331991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Cambria" pitchFamily="18" charset="0"/>
                </a:rPr>
                <a:t>?/ Chủ đề của cuộc thi vẽ là gì?</a:t>
              </a:r>
              <a:endParaRPr lang="en-US" sz="28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99592" y="887205"/>
            <a:ext cx="259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Cambria" pitchFamily="18" charset="0"/>
              </a:rPr>
              <a:t>1.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Cambria" pitchFamily="18" charset="0"/>
              </a:rPr>
              <a:t>Đoạn</a:t>
            </a:r>
            <a:r>
              <a:rPr lang="en-US" sz="2400" b="1" i="1" u="sng" dirty="0" smtClean="0">
                <a:solidFill>
                  <a:srgbClr val="FF0000"/>
                </a:solidFill>
                <a:latin typeface="Cambria" pitchFamily="18" charset="0"/>
              </a:rPr>
              <a:t> 1, 2</a:t>
            </a:r>
            <a:endParaRPr lang="en-US" sz="2400" b="1" i="1" u="sng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31640" y="2204864"/>
            <a:ext cx="6552728" cy="2592288"/>
          </a:xfrm>
          <a:prstGeom prst="roundRect">
            <a:avLst/>
          </a:prstGeom>
          <a:ln w="3810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i="1" dirty="0" smtClean="0">
                <a:latin typeface="Cambria" pitchFamily="18" charset="0"/>
                <a:sym typeface="Wingdings"/>
              </a:rPr>
              <a:t> </a:t>
            </a:r>
            <a:r>
              <a:rPr lang="en-US" sz="2800" b="1" i="1" dirty="0" err="1" smtClean="0">
                <a:latin typeface="Cambria" pitchFamily="18" charset="0"/>
              </a:rPr>
              <a:t>Tên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r>
              <a:rPr lang="en-US" sz="2800" b="1" i="1" dirty="0" err="1" smtClean="0">
                <a:latin typeface="Cambria" pitchFamily="18" charset="0"/>
              </a:rPr>
              <a:t>chủ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r>
              <a:rPr lang="en-US" sz="2800" b="1" i="1" dirty="0" err="1" smtClean="0">
                <a:latin typeface="Cambria" pitchFamily="18" charset="0"/>
              </a:rPr>
              <a:t>đề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r>
              <a:rPr lang="vi-VN" sz="2800" b="1" i="1" dirty="0" smtClean="0">
                <a:latin typeface="Cambria" pitchFamily="18" charset="0"/>
              </a:rPr>
              <a:t>gợi </a:t>
            </a:r>
            <a:r>
              <a:rPr lang="vi-VN" sz="2800" b="1" i="1" dirty="0">
                <a:latin typeface="Cambria" pitchFamily="18" charset="0"/>
              </a:rPr>
              <a:t>lên sự khát vọng, mong muốn của thiếu nhi về một cuộc sống an toàn.</a:t>
            </a:r>
            <a:endParaRPr lang="en-US" sz="2800" b="1" i="1" dirty="0">
              <a:latin typeface="Cambria" pitchFamily="18" charset="0"/>
            </a:endParaRPr>
          </a:p>
        </p:txBody>
      </p:sp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620086" y="332656"/>
            <a:ext cx="800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 err="1" smtClean="0">
                <a:solidFill>
                  <a:srgbClr val="3333FF"/>
                </a:solidFill>
                <a:latin typeface="Cambria" pitchFamily="18" charset="0"/>
              </a:rPr>
              <a:t>Chủ</a:t>
            </a:r>
            <a:r>
              <a:rPr lang="en-US" sz="3600" dirty="0" smtClean="0">
                <a:solidFill>
                  <a:srgbClr val="3333FF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Cambria" pitchFamily="18" charset="0"/>
              </a:rPr>
              <a:t>đề</a:t>
            </a:r>
            <a:r>
              <a:rPr lang="en-US" sz="3600" dirty="0">
                <a:solidFill>
                  <a:srgbClr val="3333FF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Cambria" pitchFamily="18" charset="0"/>
              </a:rPr>
              <a:t>cuộc</a:t>
            </a:r>
            <a:r>
              <a:rPr lang="en-US" sz="3600" dirty="0">
                <a:solidFill>
                  <a:srgbClr val="3333FF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Cambria" pitchFamily="18" charset="0"/>
              </a:rPr>
              <a:t>thi</a:t>
            </a:r>
            <a:r>
              <a:rPr lang="en-US" sz="3600" dirty="0">
                <a:solidFill>
                  <a:srgbClr val="3333FF"/>
                </a:solidFill>
                <a:latin typeface="Cambria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Cambria" pitchFamily="18" charset="0"/>
              </a:rPr>
              <a:t>vẽ</a:t>
            </a:r>
            <a:r>
              <a:rPr lang="en-US" sz="3600" dirty="0">
                <a:solidFill>
                  <a:srgbClr val="3333FF"/>
                </a:solidFill>
                <a:latin typeface="Cambria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Cambria" pitchFamily="18" charset="0"/>
              </a:rPr>
              <a:t>là</a:t>
            </a:r>
            <a:r>
              <a:rPr lang="en-US" sz="3600" dirty="0" smtClean="0">
                <a:solidFill>
                  <a:srgbClr val="3333FF"/>
                </a:solidFill>
                <a:latin typeface="Cambria" pitchFamily="18" charset="0"/>
              </a:rPr>
              <a:t>:</a:t>
            </a:r>
          </a:p>
          <a:p>
            <a:pPr algn="ctr" eaLnBrk="1" hangingPunct="1"/>
            <a:r>
              <a:rPr lang="en-US" sz="3600" b="1" dirty="0" smtClean="0">
                <a:solidFill>
                  <a:srgbClr val="3333FF"/>
                </a:solidFill>
                <a:latin typeface="Cambria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Cambria" pitchFamily="18" charset="0"/>
              </a:rPr>
              <a:t>Em</a:t>
            </a:r>
            <a:r>
              <a:rPr lang="en-US" sz="3600" b="1" i="1" dirty="0">
                <a:solidFill>
                  <a:srgbClr val="3333FF"/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rgbClr val="3333FF"/>
                </a:solidFill>
                <a:latin typeface="Cambria" pitchFamily="18" charset="0"/>
              </a:rPr>
              <a:t>muốn</a:t>
            </a:r>
            <a:r>
              <a:rPr lang="en-US" sz="3600" b="1" i="1" dirty="0" smtClean="0">
                <a:solidFill>
                  <a:srgbClr val="3333FF"/>
                </a:solidFill>
                <a:latin typeface="Cambria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Cambria" pitchFamily="18" charset="0"/>
              </a:rPr>
              <a:t>sống</a:t>
            </a:r>
            <a:r>
              <a:rPr lang="en-US" sz="3600" b="1" i="1" dirty="0">
                <a:solidFill>
                  <a:srgbClr val="3333FF"/>
                </a:solidFill>
                <a:latin typeface="Cambria" pitchFamily="18" charset="0"/>
              </a:rPr>
              <a:t> an </a:t>
            </a:r>
            <a:r>
              <a:rPr lang="en-US" sz="3600" b="1" i="1" dirty="0" err="1">
                <a:solidFill>
                  <a:srgbClr val="3333FF"/>
                </a:solidFill>
                <a:latin typeface="Cambria" pitchFamily="18" charset="0"/>
              </a:rPr>
              <a:t>toàn</a:t>
            </a:r>
            <a:endParaRPr lang="en-US" sz="3600" b="1" i="1" dirty="0">
              <a:solidFill>
                <a:srgbClr val="3333FF"/>
              </a:solidFill>
              <a:latin typeface="Cambria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6928" y="1700808"/>
            <a:ext cx="8458200" cy="4893158"/>
            <a:chOff x="436928" y="1700808"/>
            <a:chExt cx="8458200" cy="4893158"/>
          </a:xfrm>
        </p:grpSpPr>
        <p:pic>
          <p:nvPicPr>
            <p:cNvPr id="4" name="Picture 43" descr="IMG_26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11" y="1700808"/>
              <a:ext cx="8105775" cy="441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4"/>
            <p:cNvSpPr txBox="1">
              <a:spLocks noChangeArrowheads="1"/>
            </p:cNvSpPr>
            <p:nvPr/>
          </p:nvSpPr>
          <p:spPr bwMode="auto">
            <a:xfrm>
              <a:off x="436928" y="6132301"/>
              <a:ext cx="8458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i="1" dirty="0" err="1" smtClean="0">
                  <a:latin typeface="Calibri" pitchFamily="34" charset="0"/>
                  <a:cs typeface="Arial" charset="0"/>
                </a:rPr>
                <a:t>Tranh</a:t>
              </a:r>
              <a:r>
                <a:rPr lang="en-US" sz="2400" b="1" i="1" dirty="0" smtClean="0">
                  <a:latin typeface="Calibri" pitchFamily="34" charset="0"/>
                  <a:cs typeface="Arial" charset="0"/>
                </a:rPr>
                <a:t> </a:t>
              </a:r>
              <a:r>
                <a:rPr lang="en-US" sz="2400" b="1" i="1" dirty="0" err="1">
                  <a:latin typeface="Calibri" pitchFamily="34" charset="0"/>
                  <a:cs typeface="Arial" charset="0"/>
                </a:rPr>
                <a:t>vẽ</a:t>
              </a:r>
              <a:r>
                <a:rPr lang="en-US" sz="2400" b="1" i="1" dirty="0">
                  <a:latin typeface="Calibri" pitchFamily="34" charset="0"/>
                  <a:cs typeface="Arial" charset="0"/>
                </a:rPr>
                <a:t> </a:t>
              </a:r>
              <a:r>
                <a:rPr lang="en-US" sz="2400" b="1" i="1" dirty="0" err="1">
                  <a:latin typeface="Calibri" pitchFamily="34" charset="0"/>
                  <a:cs typeface="Arial" charset="0"/>
                </a:rPr>
                <a:t>của</a:t>
              </a:r>
              <a:r>
                <a:rPr lang="en-US" sz="2400" b="1" i="1" dirty="0">
                  <a:latin typeface="Calibri" pitchFamily="34" charset="0"/>
                  <a:cs typeface="Arial" charset="0"/>
                </a:rPr>
                <a:t> </a:t>
              </a:r>
              <a:r>
                <a:rPr lang="en-US" sz="2400" b="1" i="1" dirty="0" err="1">
                  <a:latin typeface="Calibri" pitchFamily="34" charset="0"/>
                  <a:cs typeface="Arial" charset="0"/>
                </a:rPr>
                <a:t>học</a:t>
              </a:r>
              <a:r>
                <a:rPr lang="en-US" sz="2400" b="1" i="1" dirty="0">
                  <a:latin typeface="Calibri" pitchFamily="34" charset="0"/>
                  <a:cs typeface="Arial" charset="0"/>
                </a:rPr>
                <a:t> </a:t>
              </a:r>
              <a:r>
                <a:rPr lang="en-US" sz="2400" b="1" i="1" dirty="0" err="1">
                  <a:latin typeface="Calibri" pitchFamily="34" charset="0"/>
                  <a:cs typeface="Arial" charset="0"/>
                </a:rPr>
                <a:t>sinh</a:t>
              </a:r>
              <a:endParaRPr lang="en-US" sz="2400" b="1" i="1" dirty="0">
                <a:latin typeface="Calibri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3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2399f39a8977ed9da570764dd07bb9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6" y="3140968"/>
            <a:ext cx="4224338" cy="3562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5" descr="Hinh-vt-1_eba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01" y="3140968"/>
            <a:ext cx="4541837" cy="3562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41011" y="177278"/>
            <a:ext cx="5006873" cy="2408766"/>
            <a:chOff x="3641011" y="173054"/>
            <a:chExt cx="5006873" cy="2608717"/>
          </a:xfrm>
        </p:grpSpPr>
        <p:sp>
          <p:nvSpPr>
            <p:cNvPr id="7" name="Cloud Callout 6"/>
            <p:cNvSpPr/>
            <p:nvPr/>
          </p:nvSpPr>
          <p:spPr>
            <a:xfrm>
              <a:off x="3641011" y="173054"/>
              <a:ext cx="5006873" cy="2608717"/>
            </a:xfrm>
            <a:prstGeom prst="cloudCallout">
              <a:avLst>
                <a:gd name="adj1" fmla="val -48892"/>
                <a:gd name="adj2" fmla="val 8211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310236" y="827428"/>
              <a:ext cx="3689399" cy="12999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vi-VN" sz="2400" b="1" dirty="0">
                  <a:solidFill>
                    <a:schemeClr val="tx1"/>
                  </a:solidFill>
                  <a:latin typeface="Cambria" pitchFamily="18" charset="0"/>
                </a:rPr>
                <a:t>?/ Các bạn thiếu nhi đã hưởng ứng cuộc thi như thế nào?</a:t>
              </a:r>
              <a:endParaRPr lang="en-US" sz="2400" b="1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66492" y="1954741"/>
            <a:ext cx="7286784" cy="89255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sz="2600" b="1" i="1" dirty="0">
                <a:latin typeface="Cambria" pitchFamily="18" charset="0"/>
                <a:sym typeface="Wingdings"/>
              </a:rPr>
              <a:t></a:t>
            </a:r>
            <a:r>
              <a:rPr lang="vi-VN" sz="2600" b="1" i="1" dirty="0">
                <a:latin typeface="Cambria" pitchFamily="18" charset="0"/>
              </a:rPr>
              <a:t> Ý nghĩa và sự hưởng ứng của thiếu nhi cả nước đối với cuộc thi.</a:t>
            </a:r>
            <a:endParaRPr lang="en-US" sz="2600" b="1" i="1" dirty="0">
              <a:latin typeface="Cambria" pitchFamily="18" charset="0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430852" y="332656"/>
            <a:ext cx="8346033" cy="144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 smtClean="0">
                <a:latin typeface="Cambria" pitchFamily="18" charset="0"/>
              </a:rPr>
              <a:t>Cuộc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thi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nhận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được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sự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hưởng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ứng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đông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đảo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của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thiếu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nhi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cả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nước</a:t>
            </a:r>
            <a:r>
              <a:rPr lang="en-US" sz="2800" b="1" dirty="0">
                <a:latin typeface="Cambria" pitchFamily="18" charset="0"/>
              </a:rPr>
              <a:t>. </a:t>
            </a:r>
            <a:r>
              <a:rPr lang="en-US" sz="2800" b="1" dirty="0" smtClean="0">
                <a:latin typeface="Cambria" pitchFamily="18" charset="0"/>
              </a:rPr>
              <a:t>Ban </a:t>
            </a:r>
            <a:r>
              <a:rPr lang="en-US" sz="2800" b="1" dirty="0" err="1">
                <a:latin typeface="Cambria" pitchFamily="18" charset="0"/>
              </a:rPr>
              <a:t>tổ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chức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cuộc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thi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đã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nhận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được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50 000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</a:rPr>
              <a:t>bức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mbria" pitchFamily="18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881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GIA_HAN</cp:lastModifiedBy>
  <cp:revision>25</cp:revision>
  <dcterms:created xsi:type="dcterms:W3CDTF">2020-05-03T18:19:43Z</dcterms:created>
  <dcterms:modified xsi:type="dcterms:W3CDTF">2023-02-26T14:13:52Z</dcterms:modified>
</cp:coreProperties>
</file>